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18"/>
  </p:notesMasterIdLst>
  <p:sldIdLst>
    <p:sldId id="308" r:id="rId2"/>
    <p:sldId id="309" r:id="rId3"/>
    <p:sldId id="310" r:id="rId4"/>
    <p:sldId id="311" r:id="rId5"/>
    <p:sldId id="312" r:id="rId6"/>
    <p:sldId id="313" r:id="rId7"/>
    <p:sldId id="314" r:id="rId8"/>
    <p:sldId id="315" r:id="rId9"/>
    <p:sldId id="316" r:id="rId10"/>
    <p:sldId id="317" r:id="rId11"/>
    <p:sldId id="318" r:id="rId12"/>
    <p:sldId id="319" r:id="rId13"/>
    <p:sldId id="320" r:id="rId14"/>
    <p:sldId id="321" r:id="rId15"/>
    <p:sldId id="322" r:id="rId16"/>
    <p:sldId id="273" r:id="rId17"/>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3" autoAdjust="0"/>
    <p:restoredTop sz="94660"/>
  </p:normalViewPr>
  <p:slideViewPr>
    <p:cSldViewPr>
      <p:cViewPr varScale="1">
        <p:scale>
          <a:sx n="66" d="100"/>
          <a:sy n="66" d="100"/>
        </p:scale>
        <p:origin x="-142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BD8AFB-54CB-448F-AEA0-384DC0E6FDCD}" type="datetimeFigureOut">
              <a:rPr lang="id-ID" smtClean="0"/>
              <a:pPr/>
              <a:t>01/12/2014</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1CCCE1-6C85-4559-A799-129712477731}" type="slidenum">
              <a:rPr lang="id-ID" smtClean="0"/>
              <a:pPr/>
              <a:t>‹#›</a:t>
            </a:fld>
            <a:endParaRPr lang="id-ID"/>
          </a:p>
        </p:txBody>
      </p:sp>
    </p:spTree>
    <p:extLst>
      <p:ext uri="{BB962C8B-B14F-4D97-AF65-F5344CB8AC3E}">
        <p14:creationId xmlns:p14="http://schemas.microsoft.com/office/powerpoint/2010/main" val="999602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373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475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577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680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GB" smtClean="0"/>
          </a:p>
        </p:txBody>
      </p:sp>
      <p:sp>
        <p:nvSpPr>
          <p:cNvPr id="665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48F1555-3EA2-493C-B688-CACAEF56BA2B}" type="slidenum">
              <a:rPr lang="en-US" smtClean="0"/>
              <a:pPr/>
              <a:t>15</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82057F4E-76EC-4453-82EE-B151B00A589C}" type="datetimeFigureOut">
              <a:rPr lang="id-ID" smtClean="0"/>
              <a:pPr/>
              <a:t>01/12/2014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FD317A0-AC9F-4F8F-947D-82CA6A9AAADB}"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2057F4E-76EC-4453-82EE-B151B00A589C}" type="datetimeFigureOut">
              <a:rPr lang="id-ID" smtClean="0"/>
              <a:pPr/>
              <a:t>01/12/2014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FD317A0-AC9F-4F8F-947D-82CA6A9AAADB}"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2057F4E-76EC-4453-82EE-B151B00A589C}" type="datetimeFigureOut">
              <a:rPr lang="id-ID" smtClean="0"/>
              <a:pPr/>
              <a:t>01/12/2014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FD317A0-AC9F-4F8F-947D-82CA6A9AAADB}" type="slidenum">
              <a:rPr lang="id-ID" smtClean="0"/>
              <a:pPr/>
              <a:t>‹#›</a:t>
            </a:fld>
            <a:endParaRPr lang="id-I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A0C2D730-05AE-4A18-A111-7EEF056C3704}" type="slidenum">
              <a:rPr lang="en-US"/>
              <a:pPr>
                <a:defRPr/>
              </a:pPr>
              <a:t>‹#›</a:t>
            </a:fld>
            <a:endParaRPr lang="en-US"/>
          </a:p>
        </p:txBody>
      </p:sp>
    </p:spTree>
  </p:cSld>
  <p:clrMapOvr>
    <a:masterClrMapping/>
  </p:clrMapOvr>
  <p:transition spd="med">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2057F4E-76EC-4453-82EE-B151B00A589C}" type="datetimeFigureOut">
              <a:rPr lang="id-ID" smtClean="0"/>
              <a:pPr/>
              <a:t>01/12/2014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FD317A0-AC9F-4F8F-947D-82CA6A9AAADB}"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057F4E-76EC-4453-82EE-B151B00A589C}" type="datetimeFigureOut">
              <a:rPr lang="id-ID" smtClean="0"/>
              <a:pPr/>
              <a:t>01/12/2014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FD317A0-AC9F-4F8F-947D-82CA6A9AAADB}"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82057F4E-76EC-4453-82EE-B151B00A589C}" type="datetimeFigureOut">
              <a:rPr lang="id-ID" smtClean="0"/>
              <a:pPr/>
              <a:t>01/12/2014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FD317A0-AC9F-4F8F-947D-82CA6A9AAADB}"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82057F4E-76EC-4453-82EE-B151B00A589C}" type="datetimeFigureOut">
              <a:rPr lang="id-ID" smtClean="0"/>
              <a:pPr/>
              <a:t>01/12/2014</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3FD317A0-AC9F-4F8F-947D-82CA6A9AAADB}"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82057F4E-76EC-4453-82EE-B151B00A589C}" type="datetimeFigureOut">
              <a:rPr lang="id-ID" smtClean="0"/>
              <a:pPr/>
              <a:t>01/12/2014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3FD317A0-AC9F-4F8F-947D-82CA6A9AAADB}"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057F4E-76EC-4453-82EE-B151B00A589C}" type="datetimeFigureOut">
              <a:rPr lang="id-ID" smtClean="0"/>
              <a:pPr/>
              <a:t>01/12/2014</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3FD317A0-AC9F-4F8F-947D-82CA6A9AAADB}"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057F4E-76EC-4453-82EE-B151B00A589C}" type="datetimeFigureOut">
              <a:rPr lang="id-ID" smtClean="0"/>
              <a:pPr/>
              <a:t>01/12/2014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FD317A0-AC9F-4F8F-947D-82CA6A9AAADB}"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057F4E-76EC-4453-82EE-B151B00A589C}" type="datetimeFigureOut">
              <a:rPr lang="id-ID" smtClean="0"/>
              <a:pPr/>
              <a:t>01/12/2014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FD317A0-AC9F-4F8F-947D-82CA6A9AAADB}"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057F4E-76EC-4453-82EE-B151B00A589C}" type="datetimeFigureOut">
              <a:rPr lang="id-ID" smtClean="0"/>
              <a:pPr/>
              <a:t>01/12/2014</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D317A0-AC9F-4F8F-947D-82CA6A9AAADB}"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2"/>
          </p:nvPr>
        </p:nvSpPr>
        <p:spPr/>
        <p:txBody>
          <a:bodyPr/>
          <a:lstStyle/>
          <a:p>
            <a:pPr>
              <a:defRPr/>
            </a:pPr>
            <a:fld id="{8CB2490A-4CA5-4CE7-AB34-65B7AC9D7707}" type="slidenum">
              <a:rPr lang="en-US"/>
              <a:pPr>
                <a:defRPr/>
              </a:pPr>
              <a:t>1</a:t>
            </a:fld>
            <a:endParaRPr lang="en-US"/>
          </a:p>
        </p:txBody>
      </p:sp>
      <p:sp>
        <p:nvSpPr>
          <p:cNvPr id="60419" name="Rectangle 2"/>
          <p:cNvSpPr>
            <a:spLocks noChangeArrowheads="1"/>
          </p:cNvSpPr>
          <p:nvPr/>
        </p:nvSpPr>
        <p:spPr bwMode="auto">
          <a:xfrm>
            <a:off x="1793875" y="136525"/>
            <a:ext cx="5046663" cy="517525"/>
          </a:xfrm>
          <a:prstGeom prst="rect">
            <a:avLst/>
          </a:prstGeom>
          <a:noFill/>
          <a:ln w="9525">
            <a:noFill/>
            <a:miter lim="800000"/>
            <a:headEnd/>
            <a:tailEnd/>
          </a:ln>
        </p:spPr>
        <p:txBody>
          <a:bodyPr anchor="ctr">
            <a:spAutoFit/>
          </a:bodyPr>
          <a:lstStyle/>
          <a:p>
            <a:pPr algn="ctr"/>
            <a:r>
              <a:rPr lang="id-ID" sz="1400" b="1">
                <a:latin typeface="Rockwell Extra Bold" pitchFamily="18" charset="0"/>
                <a:cs typeface="Times New Roman" pitchFamily="18" charset="0"/>
              </a:rPr>
              <a:t>FORMULIR PENILAIAN  PRESTASI KERJA</a:t>
            </a:r>
            <a:endParaRPr lang="en-US" sz="1100">
              <a:latin typeface="Rockwell Extra Bold" pitchFamily="18" charset="0"/>
            </a:endParaRPr>
          </a:p>
          <a:p>
            <a:pPr algn="ctr" eaLnBrk="0" hangingPunct="0"/>
            <a:r>
              <a:rPr lang="id-ID" sz="1400" b="1">
                <a:latin typeface="Rockwell Extra Bold" pitchFamily="18" charset="0"/>
                <a:cs typeface="Times New Roman" pitchFamily="18" charset="0"/>
              </a:rPr>
              <a:t>PEGAWAI  NEGERI  SIPIL</a:t>
            </a:r>
            <a:endParaRPr lang="en-US">
              <a:latin typeface="Rockwell Extra Bold" pitchFamily="18" charset="0"/>
            </a:endParaRPr>
          </a:p>
        </p:txBody>
      </p:sp>
      <p:graphicFrame>
        <p:nvGraphicFramePr>
          <p:cNvPr id="369667" name="Group 3"/>
          <p:cNvGraphicFramePr>
            <a:graphicFrameLocks noGrp="1"/>
          </p:cNvGraphicFramePr>
          <p:nvPr>
            <p:extLst>
              <p:ext uri="{D42A27DB-BD31-4B8C-83A1-F6EECF244321}">
                <p14:modId xmlns:p14="http://schemas.microsoft.com/office/powerpoint/2010/main" val="2549609369"/>
              </p:ext>
            </p:extLst>
          </p:nvPr>
        </p:nvGraphicFramePr>
        <p:xfrm>
          <a:off x="928688" y="811213"/>
          <a:ext cx="7424737" cy="5720401"/>
        </p:xfrm>
        <a:graphic>
          <a:graphicData uri="http://schemas.openxmlformats.org/drawingml/2006/table">
            <a:tbl>
              <a:tblPr/>
              <a:tblGrid>
                <a:gridCol w="461962"/>
                <a:gridCol w="3252788"/>
                <a:gridCol w="3709987"/>
              </a:tblGrid>
              <a:tr h="4635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66"/>
                          </a:solidFill>
                          <a:effectLst/>
                          <a:latin typeface="Times New Roman" pitchFamily="18" charset="0"/>
                          <a:cs typeface="Times New Roman" pitchFamily="18" charset="0"/>
                        </a:rPr>
                        <a:t>  KEMDIKBUD  R.I</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66"/>
                          </a:solidFill>
                          <a:effectLst/>
                          <a:latin typeface="Times New Roman" pitchFamily="18" charset="0"/>
                          <a:cs typeface="Times New Roman" pitchFamily="18" charset="0"/>
                        </a:rPr>
                        <a:t>  UNIVERSITAS HASANUDDIN</a:t>
                      </a:r>
                      <a:endParaRPr kumimoji="0" lang="id-ID" sz="1200" b="0" i="0" u="none" strike="noStrike" cap="none" normalizeH="0" baseline="0" dirty="0" smtClean="0">
                        <a:ln>
                          <a:noFill/>
                        </a:ln>
                        <a:solidFill>
                          <a:srgbClr val="000066"/>
                        </a:solidFill>
                        <a:effectLst/>
                        <a:latin typeface="Arial" charset="0"/>
                      </a:endParaRPr>
                    </a:p>
                  </a:txBody>
                  <a:tcP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c>
                  <a:txBody>
                    <a:bodyPr/>
                    <a:lstStyle/>
                    <a:p>
                      <a:pPr marL="0" marR="0" lvl="0" indent="623888" algn="l"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rgbClr val="000066"/>
                          </a:solidFill>
                          <a:effectLst/>
                          <a:latin typeface="Times New Roman" pitchFamily="18" charset="0"/>
                          <a:cs typeface="Times New Roman" pitchFamily="18" charset="0"/>
                        </a:rPr>
                        <a:t>JANGKA WAKTU PENILAIAN</a:t>
                      </a:r>
                      <a:endParaRPr kumimoji="0" lang="id-ID" sz="1200" b="0" i="0" u="none" strike="noStrike" cap="none" normalizeH="0" baseline="0" dirty="0" smtClean="0">
                        <a:ln>
                          <a:noFill/>
                        </a:ln>
                        <a:solidFill>
                          <a:srgbClr val="000066"/>
                        </a:solidFill>
                        <a:effectLst/>
                        <a:latin typeface="Times New Roman" pitchFamily="18" charset="0"/>
                        <a:cs typeface="Times New Roman" pitchFamily="18" charset="0"/>
                      </a:endParaRPr>
                    </a:p>
                    <a:p>
                      <a:pPr marL="0" marR="0" lvl="0" indent="623888" algn="l" defTabSz="914400" rtl="0" eaLnBrk="0" fontAlgn="base" latinLnBrk="0" hangingPunct="0">
                        <a:lnSpc>
                          <a:spcPct val="100000"/>
                        </a:lnSpc>
                        <a:spcBef>
                          <a:spcPct val="0"/>
                        </a:spcBef>
                        <a:spcAft>
                          <a:spcPct val="0"/>
                        </a:spcAft>
                        <a:buClrTx/>
                        <a:buSzTx/>
                        <a:buFontTx/>
                        <a:buNone/>
                        <a:tabLst/>
                      </a:pPr>
                      <a:r>
                        <a:rPr kumimoji="0" lang="id-ID" sz="1200" b="1" i="0" u="none" strike="noStrike" cap="none" normalizeH="0" baseline="0" dirty="0" smtClean="0">
                          <a:ln>
                            <a:noFill/>
                          </a:ln>
                          <a:solidFill>
                            <a:srgbClr val="000066"/>
                          </a:solidFill>
                          <a:effectLst/>
                          <a:latin typeface="Times New Roman" pitchFamily="18" charset="0"/>
                          <a:cs typeface="Times New Roman" pitchFamily="18" charset="0"/>
                        </a:rPr>
                        <a:t>BULAN  Januari </a:t>
                      </a:r>
                      <a:r>
                        <a:rPr kumimoji="0" lang="en-AU" sz="1200" b="1" i="0" u="none" strike="noStrike" cap="none" normalizeH="0" baseline="0" dirty="0" smtClean="0">
                          <a:ln>
                            <a:noFill/>
                          </a:ln>
                          <a:solidFill>
                            <a:srgbClr val="000066"/>
                          </a:solidFill>
                          <a:effectLst/>
                          <a:latin typeface="Times New Roman" pitchFamily="18" charset="0"/>
                          <a:cs typeface="Times New Roman" pitchFamily="18" charset="0"/>
                        </a:rPr>
                        <a:t> </a:t>
                      </a:r>
                      <a:r>
                        <a:rPr kumimoji="0" lang="id-ID" sz="1200" b="1" i="0" u="none" strike="noStrike" cap="none" normalizeH="0" baseline="0" dirty="0" smtClean="0">
                          <a:ln>
                            <a:noFill/>
                          </a:ln>
                          <a:solidFill>
                            <a:srgbClr val="000066"/>
                          </a:solidFill>
                          <a:effectLst/>
                          <a:latin typeface="Times New Roman" pitchFamily="18" charset="0"/>
                          <a:cs typeface="Times New Roman" pitchFamily="18" charset="0"/>
                        </a:rPr>
                        <a:t>s/d </a:t>
                      </a:r>
                      <a:r>
                        <a:rPr kumimoji="0" lang="en-AU" sz="1200" b="1" i="0" u="none" strike="noStrike" cap="none" normalizeH="0" baseline="0" dirty="0" smtClean="0">
                          <a:ln>
                            <a:noFill/>
                          </a:ln>
                          <a:solidFill>
                            <a:srgbClr val="000066"/>
                          </a:solidFill>
                          <a:effectLst/>
                          <a:latin typeface="Times New Roman" pitchFamily="18" charset="0"/>
                          <a:cs typeface="Times New Roman" pitchFamily="18" charset="0"/>
                        </a:rPr>
                        <a:t> </a:t>
                      </a:r>
                      <a:r>
                        <a:rPr kumimoji="0" lang="id-ID" sz="1200" b="1" i="0" u="none" strike="noStrike" cap="none" normalizeH="0" baseline="0" dirty="0" smtClean="0">
                          <a:ln>
                            <a:noFill/>
                          </a:ln>
                          <a:solidFill>
                            <a:srgbClr val="000066"/>
                          </a:solidFill>
                          <a:effectLst/>
                          <a:latin typeface="Times New Roman" pitchFamily="18" charset="0"/>
                          <a:cs typeface="Times New Roman" pitchFamily="18" charset="0"/>
                        </a:rPr>
                        <a:t>Desember 20</a:t>
                      </a:r>
                      <a:r>
                        <a:rPr kumimoji="0" lang="en-AU" sz="1200" b="1" i="0" u="none" strike="noStrike" cap="none" normalizeH="0" baseline="0" dirty="0" smtClean="0">
                          <a:ln>
                            <a:noFill/>
                          </a:ln>
                          <a:solidFill>
                            <a:srgbClr val="000066"/>
                          </a:solidFill>
                          <a:effectLst/>
                          <a:latin typeface="Times New Roman" pitchFamily="18" charset="0"/>
                          <a:cs typeface="Times New Roman" pitchFamily="18" charset="0"/>
                        </a:rPr>
                        <a:t>14</a:t>
                      </a:r>
                      <a:r>
                        <a:rPr kumimoji="0" lang="id-ID" sz="1200" b="1" i="0" u="none" strike="noStrike" cap="none" normalizeH="0" baseline="0" dirty="0" smtClean="0">
                          <a:ln>
                            <a:noFill/>
                          </a:ln>
                          <a:solidFill>
                            <a:srgbClr val="000066"/>
                          </a:solidFill>
                          <a:effectLst/>
                          <a:latin typeface="Times New Roman" pitchFamily="18" charset="0"/>
                          <a:cs typeface="Times New Roman" pitchFamily="18" charset="0"/>
                        </a:rPr>
                        <a:t>.</a:t>
                      </a:r>
                      <a:endParaRPr kumimoji="0" lang="id-ID" sz="1200" b="0" i="0" u="none" strike="noStrike" cap="none" normalizeH="0" baseline="0" dirty="0" smtClean="0">
                        <a:ln>
                          <a:noFill/>
                        </a:ln>
                        <a:solidFill>
                          <a:srgbClr val="000066"/>
                        </a:solidFill>
                        <a:effectLst/>
                        <a:latin typeface="Arial" charset="0"/>
                      </a:endParaRPr>
                    </a:p>
                  </a:txBody>
                  <a:tcP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r>
              <a:tr h="334963">
                <a:tc row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rgbClr val="000066"/>
                          </a:solidFill>
                          <a:effectLst/>
                          <a:latin typeface="Times New Roman" pitchFamily="18" charset="0"/>
                          <a:cs typeface="Times New Roman" pitchFamily="18" charset="0"/>
                        </a:rPr>
                        <a:t>1.</a:t>
                      </a:r>
                      <a:endParaRPr kumimoji="0" lang="id-ID" sz="1800" b="0" i="0" u="none" strike="noStrike" cap="none" normalizeH="0" baseline="0" dirty="0" smtClean="0">
                        <a:ln>
                          <a:noFill/>
                        </a:ln>
                        <a:solidFill>
                          <a:srgbClr val="000066"/>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rgbClr val="000066"/>
                          </a:solidFill>
                          <a:effectLst/>
                          <a:latin typeface="Times New Roman" pitchFamily="18" charset="0"/>
                          <a:cs typeface="Times New Roman" pitchFamily="18" charset="0"/>
                        </a:rPr>
                        <a:t>YANG  DINILAI</a:t>
                      </a:r>
                      <a:endParaRPr kumimoji="0" lang="id-ID" sz="1200" b="0" i="0" u="none" strike="noStrike" cap="none" normalizeH="0" baseline="0" dirty="0" smtClean="0">
                        <a:ln>
                          <a:noFill/>
                        </a:ln>
                        <a:solidFill>
                          <a:srgbClr val="0000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r>
              <a:tr h="239713">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smtClean="0">
                          <a:ln>
                            <a:noFill/>
                          </a:ln>
                          <a:solidFill>
                            <a:srgbClr val="000066"/>
                          </a:solidFill>
                          <a:effectLst/>
                          <a:latin typeface="Times New Roman" pitchFamily="18" charset="0"/>
                          <a:cs typeface="Times New Roman" pitchFamily="18" charset="0"/>
                        </a:rPr>
                        <a:t>a.  N a m a</a:t>
                      </a:r>
                      <a:endParaRPr kumimoji="0" lang="id-ID" sz="1200" b="0" i="0" u="none" strike="noStrike" cap="none" normalizeH="0" baseline="0" smtClean="0">
                        <a:ln>
                          <a:noFill/>
                        </a:ln>
                        <a:solidFill>
                          <a:srgbClr val="0000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ctr"/>
                      <a:r>
                        <a:rPr lang="en-US" sz="1600" b="0" i="0" u="none" strike="noStrike" dirty="0">
                          <a:solidFill>
                            <a:srgbClr val="002060"/>
                          </a:solidFill>
                          <a:effectLst/>
                          <a:latin typeface="Arial"/>
                        </a:rPr>
                        <a:t>Drs. Abu </a:t>
                      </a:r>
                      <a:r>
                        <a:rPr lang="en-US" sz="1600" b="0" i="0" u="none" strike="noStrike" dirty="0" err="1">
                          <a:solidFill>
                            <a:srgbClr val="002060"/>
                          </a:solidFill>
                          <a:effectLst/>
                          <a:latin typeface="Arial"/>
                        </a:rPr>
                        <a:t>Hanifah</a:t>
                      </a:r>
                      <a:r>
                        <a:rPr lang="en-US" sz="1600" b="0" i="0" u="none" strike="noStrike" dirty="0">
                          <a:solidFill>
                            <a:srgbClr val="002060"/>
                          </a:solidFill>
                          <a:effectLst/>
                          <a:latin typeface="Arial"/>
                        </a:rPr>
                        <a:t>, </a:t>
                      </a:r>
                      <a:r>
                        <a:rPr lang="en-US" sz="1600" b="0" i="0" u="none" strike="noStrike" dirty="0" err="1">
                          <a:solidFill>
                            <a:srgbClr val="002060"/>
                          </a:solidFill>
                          <a:effectLst/>
                          <a:latin typeface="Arial"/>
                        </a:rPr>
                        <a:t>M.Si</a:t>
                      </a:r>
                      <a:endParaRPr lang="en-US" sz="1600" b="0" i="0" u="none" strike="noStrike" dirty="0">
                        <a:solidFill>
                          <a:srgbClr val="002060"/>
                        </a:solidFill>
                        <a:effectLst/>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4163">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dirty="0" smtClean="0">
                          <a:ln>
                            <a:noFill/>
                          </a:ln>
                          <a:solidFill>
                            <a:srgbClr val="000066"/>
                          </a:solidFill>
                          <a:effectLst/>
                          <a:latin typeface="Times New Roman" pitchFamily="18" charset="0"/>
                          <a:cs typeface="Times New Roman" pitchFamily="18" charset="0"/>
                        </a:rPr>
                        <a:t>b.  N I P</a:t>
                      </a:r>
                      <a:endParaRPr kumimoji="0" lang="id-ID" sz="1200" b="0" i="0" u="none" strike="noStrike" cap="none" normalizeH="0" baseline="0" dirty="0" smtClean="0">
                        <a:ln>
                          <a:noFill/>
                        </a:ln>
                        <a:solidFill>
                          <a:srgbClr val="0000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ctr"/>
                      <a:r>
                        <a:rPr lang="en-US" sz="1600" b="0" i="0" u="none" strike="noStrike" dirty="0">
                          <a:solidFill>
                            <a:srgbClr val="002060"/>
                          </a:solidFill>
                          <a:effectLst/>
                          <a:latin typeface="Arial"/>
                        </a:rPr>
                        <a:t>198003052020121005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7338">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smtClean="0">
                          <a:ln>
                            <a:noFill/>
                          </a:ln>
                          <a:solidFill>
                            <a:srgbClr val="000066"/>
                          </a:solidFill>
                          <a:effectLst/>
                          <a:latin typeface="Times New Roman" pitchFamily="18" charset="0"/>
                          <a:cs typeface="Times New Roman" pitchFamily="18" charset="0"/>
                        </a:rPr>
                        <a:t>c.  Pangkat, golongan ruang</a:t>
                      </a:r>
                      <a:endParaRPr kumimoji="0" lang="id-ID" sz="1200" b="0" i="0" u="none" strike="noStrike" cap="none" normalizeH="0" baseline="0" smtClean="0">
                        <a:ln>
                          <a:noFill/>
                        </a:ln>
                        <a:solidFill>
                          <a:srgbClr val="0000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ctr"/>
                      <a:r>
                        <a:rPr lang="en-US" sz="1600" b="0" i="0" u="none" strike="noStrike" dirty="0" err="1" smtClean="0">
                          <a:solidFill>
                            <a:srgbClr val="002060"/>
                          </a:solidFill>
                          <a:effectLst/>
                          <a:latin typeface="Arial"/>
                        </a:rPr>
                        <a:t>Penata</a:t>
                      </a:r>
                      <a:r>
                        <a:rPr lang="en-US" sz="1600" b="0" i="0" u="none" strike="noStrike" dirty="0" smtClean="0">
                          <a:solidFill>
                            <a:srgbClr val="002060"/>
                          </a:solidFill>
                          <a:effectLst/>
                          <a:latin typeface="Arial"/>
                        </a:rPr>
                        <a:t> </a:t>
                      </a:r>
                      <a:r>
                        <a:rPr lang="en-US" sz="1600" b="0" i="0" u="none" strike="noStrike" dirty="0" err="1" smtClean="0">
                          <a:solidFill>
                            <a:srgbClr val="002060"/>
                          </a:solidFill>
                          <a:effectLst/>
                          <a:latin typeface="Arial"/>
                        </a:rPr>
                        <a:t>Muda</a:t>
                      </a:r>
                      <a:r>
                        <a:rPr lang="en-US" sz="1600" b="0" i="0" u="none" strike="noStrike" dirty="0" smtClean="0">
                          <a:solidFill>
                            <a:srgbClr val="002060"/>
                          </a:solidFill>
                          <a:effectLst/>
                          <a:latin typeface="Arial"/>
                        </a:rPr>
                        <a:t> Tk. I </a:t>
                      </a:r>
                      <a:r>
                        <a:rPr lang="en-US" sz="1600" b="0" i="0" u="none" strike="noStrike" dirty="0" err="1" smtClean="0">
                          <a:solidFill>
                            <a:srgbClr val="002060"/>
                          </a:solidFill>
                          <a:effectLst/>
                          <a:latin typeface="Arial"/>
                        </a:rPr>
                        <a:t>Gol</a:t>
                      </a:r>
                      <a:r>
                        <a:rPr lang="en-US" sz="1600" b="0" i="0" u="none" strike="noStrike" dirty="0" smtClean="0">
                          <a:solidFill>
                            <a:srgbClr val="002060"/>
                          </a:solidFill>
                          <a:effectLst/>
                          <a:latin typeface="Arial"/>
                        </a:rPr>
                        <a:t>. III/b</a:t>
                      </a:r>
                      <a:endParaRPr lang="en-US" sz="1600" b="0" i="0" u="none" strike="noStrike" dirty="0">
                        <a:solidFill>
                          <a:srgbClr val="002060"/>
                        </a:solidFill>
                        <a:effectLst/>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smtClean="0">
                          <a:ln>
                            <a:noFill/>
                          </a:ln>
                          <a:solidFill>
                            <a:srgbClr val="000066"/>
                          </a:solidFill>
                          <a:effectLst/>
                          <a:latin typeface="Times New Roman" pitchFamily="18" charset="0"/>
                          <a:cs typeface="Times New Roman" pitchFamily="18" charset="0"/>
                        </a:rPr>
                        <a:t>d.  Jabatan / Pekerjaan</a:t>
                      </a:r>
                      <a:endParaRPr kumimoji="0" lang="id-ID" sz="1200" b="0" i="0" u="none" strike="noStrike" cap="none" normalizeH="0" baseline="0" smtClean="0">
                        <a:ln>
                          <a:noFill/>
                        </a:ln>
                        <a:solidFill>
                          <a:srgbClr val="0000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ctr"/>
                      <a:r>
                        <a:rPr lang="en-US" sz="1600" b="0" i="0" u="none" strike="noStrike">
                          <a:solidFill>
                            <a:srgbClr val="002060"/>
                          </a:solidFill>
                          <a:effectLst/>
                          <a:latin typeface="Arial"/>
                        </a:rPr>
                        <a:t>Asisten Ahli</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7338">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smtClean="0">
                          <a:ln>
                            <a:noFill/>
                          </a:ln>
                          <a:solidFill>
                            <a:srgbClr val="000066"/>
                          </a:solidFill>
                          <a:effectLst/>
                          <a:latin typeface="Times New Roman" pitchFamily="18" charset="0"/>
                          <a:cs typeface="Times New Roman" pitchFamily="18" charset="0"/>
                        </a:rPr>
                        <a:t>e.  Unit Organisasi</a:t>
                      </a:r>
                      <a:endParaRPr kumimoji="0" lang="id-ID" sz="1200" b="0" i="0" u="none" strike="noStrike" cap="none" normalizeH="0" baseline="0" smtClean="0">
                        <a:ln>
                          <a:noFill/>
                        </a:ln>
                        <a:solidFill>
                          <a:srgbClr val="0000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ctr"/>
                      <a:r>
                        <a:rPr lang="en-US" sz="1600" b="0" i="0" u="none" strike="noStrike" dirty="0">
                          <a:solidFill>
                            <a:srgbClr val="002060"/>
                          </a:solidFill>
                          <a:effectLst/>
                          <a:latin typeface="Arial"/>
                        </a:rPr>
                        <a:t>FISIP </a:t>
                      </a:r>
                      <a:r>
                        <a:rPr lang="en-US" sz="1600" b="0" i="0" u="none" strike="noStrike" dirty="0" err="1">
                          <a:solidFill>
                            <a:srgbClr val="002060"/>
                          </a:solidFill>
                          <a:effectLst/>
                          <a:latin typeface="Arial"/>
                        </a:rPr>
                        <a:t>Universitas</a:t>
                      </a:r>
                      <a:r>
                        <a:rPr lang="en-US" sz="1600" b="0" i="0" u="none" strike="noStrike" dirty="0">
                          <a:solidFill>
                            <a:srgbClr val="002060"/>
                          </a:solidFill>
                          <a:effectLst/>
                          <a:latin typeface="Arial"/>
                        </a:rPr>
                        <a:t> </a:t>
                      </a:r>
                      <a:r>
                        <a:rPr lang="en-US" sz="1600" b="0" i="0" u="none" strike="noStrike" dirty="0" err="1">
                          <a:solidFill>
                            <a:srgbClr val="002060"/>
                          </a:solidFill>
                          <a:effectLst/>
                          <a:latin typeface="Arial"/>
                        </a:rPr>
                        <a:t>Hasanuddin</a:t>
                      </a:r>
                      <a:endParaRPr lang="en-US" sz="1600" b="0" i="0" u="none" strike="noStrike" dirty="0">
                        <a:solidFill>
                          <a:srgbClr val="002060"/>
                        </a:solidFill>
                        <a:effectLst/>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3050">
                <a:tc row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smtClean="0">
                          <a:ln>
                            <a:noFill/>
                          </a:ln>
                          <a:solidFill>
                            <a:srgbClr val="000066"/>
                          </a:solidFill>
                          <a:effectLst/>
                          <a:latin typeface="Times New Roman" pitchFamily="18" charset="0"/>
                          <a:cs typeface="Times New Roman" pitchFamily="18" charset="0"/>
                        </a:rPr>
                        <a:t>2.</a:t>
                      </a:r>
                      <a:endParaRPr kumimoji="0" lang="id-ID" sz="1800" b="0" i="0" u="none" strike="noStrike" cap="none" normalizeH="0" baseline="0" smtClean="0">
                        <a:ln>
                          <a:noFill/>
                        </a:ln>
                        <a:solidFill>
                          <a:srgbClr val="000066"/>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rgbClr val="000066"/>
                          </a:solidFill>
                          <a:effectLst/>
                          <a:latin typeface="Times New Roman" pitchFamily="18" charset="0"/>
                          <a:cs typeface="Times New Roman" pitchFamily="18" charset="0"/>
                        </a:rPr>
                        <a:t>PEJABAT  PENILAI</a:t>
                      </a:r>
                      <a:endParaRPr kumimoji="0" lang="id-ID" sz="1200" b="0" i="0" u="none" strike="noStrike" cap="none" normalizeH="0" baseline="0" dirty="0" smtClean="0">
                        <a:ln>
                          <a:noFill/>
                        </a:ln>
                        <a:solidFill>
                          <a:srgbClr val="0000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r>
              <a:tr h="23177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smtClean="0">
                          <a:ln>
                            <a:noFill/>
                          </a:ln>
                          <a:solidFill>
                            <a:srgbClr val="000066"/>
                          </a:solidFill>
                          <a:effectLst/>
                          <a:latin typeface="Times New Roman" pitchFamily="18" charset="0"/>
                          <a:cs typeface="Times New Roman" pitchFamily="18" charset="0"/>
                        </a:rPr>
                        <a:t>a.  N a m a</a:t>
                      </a:r>
                      <a:endParaRPr kumimoji="0" lang="id-ID" sz="1200" b="0" i="0" u="none" strike="noStrike" cap="none" normalizeH="0" baseline="0" smtClean="0">
                        <a:ln>
                          <a:noFill/>
                        </a:ln>
                        <a:solidFill>
                          <a:srgbClr val="0000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ctr"/>
                      <a:r>
                        <a:rPr lang="en-US" sz="1600" b="0" i="0" u="none" strike="noStrike">
                          <a:solidFill>
                            <a:srgbClr val="002060"/>
                          </a:solidFill>
                          <a:effectLst/>
                          <a:latin typeface="Arial"/>
                        </a:rPr>
                        <a:t>Dr. Aby Mayu, M.Sc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622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smtClean="0">
                          <a:ln>
                            <a:noFill/>
                          </a:ln>
                          <a:solidFill>
                            <a:srgbClr val="000066"/>
                          </a:solidFill>
                          <a:effectLst/>
                          <a:latin typeface="Times New Roman" pitchFamily="18" charset="0"/>
                          <a:cs typeface="Times New Roman" pitchFamily="18" charset="0"/>
                        </a:rPr>
                        <a:t>b.  N I P</a:t>
                      </a:r>
                      <a:endParaRPr kumimoji="0" lang="id-ID" sz="1200" b="0" i="0" u="none" strike="noStrike" cap="none" normalizeH="0" baseline="0" smtClean="0">
                        <a:ln>
                          <a:noFill/>
                        </a:ln>
                        <a:solidFill>
                          <a:srgbClr val="0000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ctr"/>
                      <a:r>
                        <a:rPr lang="en-US" sz="1600" b="0" i="0" u="none" strike="noStrike" dirty="0">
                          <a:solidFill>
                            <a:srgbClr val="002060"/>
                          </a:solidFill>
                          <a:effectLst/>
                          <a:latin typeface="Arial"/>
                        </a:rPr>
                        <a:t>196012311983031044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147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smtClean="0">
                          <a:ln>
                            <a:noFill/>
                          </a:ln>
                          <a:solidFill>
                            <a:srgbClr val="000066"/>
                          </a:solidFill>
                          <a:effectLst/>
                          <a:latin typeface="Times New Roman" pitchFamily="18" charset="0"/>
                          <a:cs typeface="Times New Roman" pitchFamily="18" charset="0"/>
                        </a:rPr>
                        <a:t>c.  Pangkat, golongan ruang</a:t>
                      </a:r>
                      <a:endParaRPr kumimoji="0" lang="id-ID" sz="1200" b="0" i="0" u="none" strike="noStrike" cap="none" normalizeH="0" baseline="0" smtClean="0">
                        <a:ln>
                          <a:noFill/>
                        </a:ln>
                        <a:solidFill>
                          <a:srgbClr val="0000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ctr"/>
                      <a:r>
                        <a:rPr lang="pt-BR" sz="1600" b="0" i="0" u="none" strike="noStrike">
                          <a:solidFill>
                            <a:srgbClr val="002060"/>
                          </a:solidFill>
                          <a:effectLst/>
                          <a:latin typeface="Arial"/>
                        </a:rPr>
                        <a:t>Pembina Utama Muda Gol. IV/c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7338">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smtClean="0">
                          <a:ln>
                            <a:noFill/>
                          </a:ln>
                          <a:solidFill>
                            <a:srgbClr val="000066"/>
                          </a:solidFill>
                          <a:effectLst/>
                          <a:latin typeface="Times New Roman" pitchFamily="18" charset="0"/>
                          <a:cs typeface="Times New Roman" pitchFamily="18" charset="0"/>
                        </a:rPr>
                        <a:t>d.  Jabatan / Pekerjaan</a:t>
                      </a:r>
                      <a:endParaRPr kumimoji="0" lang="id-ID" sz="1200" b="0" i="0" u="none" strike="noStrike" cap="none" normalizeH="0" baseline="0" smtClean="0">
                        <a:ln>
                          <a:noFill/>
                        </a:ln>
                        <a:solidFill>
                          <a:srgbClr val="0000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ctr"/>
                      <a:r>
                        <a:rPr lang="en-US" sz="1600" b="0" i="0" u="none" strike="noStrike" dirty="0" err="1">
                          <a:solidFill>
                            <a:srgbClr val="002060"/>
                          </a:solidFill>
                          <a:effectLst/>
                          <a:latin typeface="Arial"/>
                        </a:rPr>
                        <a:t>Ketua</a:t>
                      </a:r>
                      <a:r>
                        <a:rPr lang="en-US" sz="1600" b="0" i="0" u="none" strike="noStrike" dirty="0">
                          <a:solidFill>
                            <a:srgbClr val="002060"/>
                          </a:solidFill>
                          <a:effectLst/>
                          <a:latin typeface="Arial"/>
                        </a:rPr>
                        <a:t> </a:t>
                      </a:r>
                      <a:r>
                        <a:rPr lang="en-US" sz="1600" b="0" i="0" u="none" strike="noStrike" dirty="0" err="1" smtClean="0">
                          <a:solidFill>
                            <a:srgbClr val="002060"/>
                          </a:solidFill>
                          <a:effectLst/>
                          <a:latin typeface="Arial"/>
                        </a:rPr>
                        <a:t>Jurusan</a:t>
                      </a:r>
                      <a:r>
                        <a:rPr lang="en-US" sz="1600" b="0" i="0" u="none" strike="noStrike" dirty="0" smtClean="0">
                          <a:solidFill>
                            <a:srgbClr val="002060"/>
                          </a:solidFill>
                          <a:effectLst/>
                          <a:latin typeface="Arial"/>
                        </a:rPr>
                        <a:t> </a:t>
                      </a:r>
                      <a:r>
                        <a:rPr lang="en-US" sz="1600" b="0" i="0" u="none" strike="noStrike" dirty="0" err="1" smtClean="0">
                          <a:solidFill>
                            <a:srgbClr val="002060"/>
                          </a:solidFill>
                          <a:effectLst/>
                          <a:latin typeface="Arial"/>
                        </a:rPr>
                        <a:t>Sosiologi</a:t>
                      </a:r>
                      <a:endParaRPr lang="en-US" sz="1600" b="0" i="0" u="none" strike="noStrike" dirty="0">
                        <a:solidFill>
                          <a:srgbClr val="002060"/>
                        </a:solidFill>
                        <a:effectLst/>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smtClean="0">
                          <a:ln>
                            <a:noFill/>
                          </a:ln>
                          <a:solidFill>
                            <a:srgbClr val="000066"/>
                          </a:solidFill>
                          <a:effectLst/>
                          <a:latin typeface="Times New Roman" pitchFamily="18" charset="0"/>
                          <a:cs typeface="Times New Roman" pitchFamily="18" charset="0"/>
                        </a:rPr>
                        <a:t>e.  Unit Organisasi</a:t>
                      </a:r>
                      <a:endParaRPr kumimoji="0" lang="id-ID" sz="1200" b="0" i="0" u="none" strike="noStrike" cap="none" normalizeH="0" baseline="0" smtClean="0">
                        <a:ln>
                          <a:noFill/>
                        </a:ln>
                        <a:solidFill>
                          <a:srgbClr val="0000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ctr"/>
                      <a:r>
                        <a:rPr lang="en-US" sz="1600" b="0" i="0" u="none" strike="noStrike" dirty="0">
                          <a:solidFill>
                            <a:srgbClr val="002060"/>
                          </a:solidFill>
                          <a:effectLst/>
                          <a:latin typeface="Arial"/>
                        </a:rPr>
                        <a:t>FISIP </a:t>
                      </a:r>
                      <a:r>
                        <a:rPr lang="en-US" sz="1600" b="0" i="0" u="none" strike="noStrike" dirty="0" err="1">
                          <a:solidFill>
                            <a:srgbClr val="002060"/>
                          </a:solidFill>
                          <a:effectLst/>
                          <a:latin typeface="Arial"/>
                        </a:rPr>
                        <a:t>Universitas</a:t>
                      </a:r>
                      <a:r>
                        <a:rPr lang="en-US" sz="1600" b="0" i="0" u="none" strike="noStrike" dirty="0">
                          <a:solidFill>
                            <a:srgbClr val="002060"/>
                          </a:solidFill>
                          <a:effectLst/>
                          <a:latin typeface="Arial"/>
                        </a:rPr>
                        <a:t> </a:t>
                      </a:r>
                      <a:r>
                        <a:rPr lang="en-US" sz="1600" b="0" i="0" u="none" strike="noStrike" dirty="0" err="1">
                          <a:solidFill>
                            <a:srgbClr val="002060"/>
                          </a:solidFill>
                          <a:effectLst/>
                          <a:latin typeface="Arial"/>
                        </a:rPr>
                        <a:t>Hasanuddin</a:t>
                      </a:r>
                      <a:endParaRPr lang="en-US" sz="1600" b="0" i="0" u="none" strike="noStrike" dirty="0">
                        <a:solidFill>
                          <a:srgbClr val="002060"/>
                        </a:solidFill>
                        <a:effectLst/>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92100">
                <a:tc row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rgbClr val="000066"/>
                          </a:solidFill>
                          <a:effectLst/>
                          <a:latin typeface="Times New Roman" pitchFamily="18" charset="0"/>
                          <a:cs typeface="Times New Roman" pitchFamily="18" charset="0"/>
                        </a:rPr>
                        <a:t>3.</a:t>
                      </a:r>
                      <a:endParaRPr kumimoji="0" lang="id-ID" sz="1800" b="0" i="0" u="none" strike="noStrike" cap="none" normalizeH="0" baseline="0" dirty="0" smtClean="0">
                        <a:ln>
                          <a:noFill/>
                        </a:ln>
                        <a:solidFill>
                          <a:srgbClr val="000066"/>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smtClean="0">
                          <a:ln>
                            <a:noFill/>
                          </a:ln>
                          <a:solidFill>
                            <a:srgbClr val="000066"/>
                          </a:solidFill>
                          <a:effectLst/>
                          <a:latin typeface="Times New Roman" pitchFamily="18" charset="0"/>
                          <a:cs typeface="Times New Roman" pitchFamily="18" charset="0"/>
                        </a:rPr>
                        <a:t>ATASAN PEJABAT  PENILAI</a:t>
                      </a:r>
                      <a:endParaRPr kumimoji="0" lang="id-ID" sz="1200" b="0" i="0" u="none" strike="noStrike" cap="none" normalizeH="0" baseline="0" smtClean="0">
                        <a:ln>
                          <a:noFill/>
                        </a:ln>
                        <a:solidFill>
                          <a:srgbClr val="0000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r>
              <a:tr h="28257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smtClean="0">
                          <a:ln>
                            <a:noFill/>
                          </a:ln>
                          <a:solidFill>
                            <a:srgbClr val="000066"/>
                          </a:solidFill>
                          <a:effectLst/>
                          <a:latin typeface="Times New Roman" pitchFamily="18" charset="0"/>
                          <a:cs typeface="Times New Roman" pitchFamily="18" charset="0"/>
                        </a:rPr>
                        <a:t>a.  N a m a</a:t>
                      </a:r>
                      <a:endParaRPr kumimoji="0" lang="id-ID" sz="1200" b="0" i="0" u="none" strike="noStrike" cap="none" normalizeH="0" baseline="0" smtClean="0">
                        <a:ln>
                          <a:noFill/>
                        </a:ln>
                        <a:solidFill>
                          <a:srgbClr val="0000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ctr"/>
                      <a:r>
                        <a:rPr lang="en-US" sz="1600" b="0" i="0" u="none" strike="noStrike">
                          <a:solidFill>
                            <a:srgbClr val="002060"/>
                          </a:solidFill>
                          <a:effectLst/>
                          <a:latin typeface="Arial"/>
                        </a:rPr>
                        <a:t>Dr. Abd. Qadir Djaelani, M.Sc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smtClean="0">
                          <a:ln>
                            <a:noFill/>
                          </a:ln>
                          <a:solidFill>
                            <a:srgbClr val="000066"/>
                          </a:solidFill>
                          <a:effectLst/>
                          <a:latin typeface="Times New Roman" pitchFamily="18" charset="0"/>
                          <a:cs typeface="Times New Roman" pitchFamily="18" charset="0"/>
                        </a:rPr>
                        <a:t>b.  N I P</a:t>
                      </a:r>
                      <a:endParaRPr kumimoji="0" lang="id-ID" sz="1200" b="0" i="0" u="none" strike="noStrike" cap="none" normalizeH="0" baseline="0" smtClean="0">
                        <a:ln>
                          <a:noFill/>
                        </a:ln>
                        <a:solidFill>
                          <a:srgbClr val="0000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ctr"/>
                      <a:r>
                        <a:rPr lang="en-US" sz="1600" b="0" i="0" u="none" strike="noStrike">
                          <a:solidFill>
                            <a:srgbClr val="002060"/>
                          </a:solidFill>
                          <a:effectLst/>
                          <a:latin typeface="Arial"/>
                        </a:rPr>
                        <a:t>195812311983031045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7338">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smtClean="0">
                          <a:ln>
                            <a:noFill/>
                          </a:ln>
                          <a:solidFill>
                            <a:srgbClr val="000066"/>
                          </a:solidFill>
                          <a:effectLst/>
                          <a:latin typeface="Times New Roman" pitchFamily="18" charset="0"/>
                          <a:cs typeface="Times New Roman" pitchFamily="18" charset="0"/>
                        </a:rPr>
                        <a:t>c.  Pangkat, golongan ruang</a:t>
                      </a:r>
                      <a:endParaRPr kumimoji="0" lang="id-ID" sz="1200" b="0" i="0" u="none" strike="noStrike" cap="none" normalizeH="0" baseline="0" smtClean="0">
                        <a:ln>
                          <a:noFill/>
                        </a:ln>
                        <a:solidFill>
                          <a:srgbClr val="0000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ctr"/>
                      <a:r>
                        <a:rPr lang="pt-BR" sz="1600" b="0" i="0" u="none" strike="noStrike">
                          <a:solidFill>
                            <a:srgbClr val="002060"/>
                          </a:solidFill>
                          <a:effectLst/>
                          <a:latin typeface="Arial"/>
                        </a:rPr>
                        <a:t>Pembina Utama Muda Gol. IV/c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smtClean="0">
                          <a:ln>
                            <a:noFill/>
                          </a:ln>
                          <a:solidFill>
                            <a:srgbClr val="000066"/>
                          </a:solidFill>
                          <a:effectLst/>
                          <a:latin typeface="Times New Roman" pitchFamily="18" charset="0"/>
                          <a:cs typeface="Times New Roman" pitchFamily="18" charset="0"/>
                        </a:rPr>
                        <a:t>d.  Jabatan / Pekerjaan</a:t>
                      </a:r>
                      <a:endParaRPr kumimoji="0" lang="id-ID" sz="1200" b="0" i="0" u="none" strike="noStrike" cap="none" normalizeH="0" baseline="0" smtClean="0">
                        <a:ln>
                          <a:noFill/>
                        </a:ln>
                        <a:solidFill>
                          <a:srgbClr val="0000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ctr"/>
                      <a:r>
                        <a:rPr lang="en-US" sz="1600" b="0" i="0" u="none" strike="noStrike">
                          <a:solidFill>
                            <a:srgbClr val="002060"/>
                          </a:solidFill>
                          <a:effectLst/>
                          <a:latin typeface="Arial"/>
                        </a:rPr>
                        <a:t>Dekan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7338">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smtClean="0">
                          <a:ln>
                            <a:noFill/>
                          </a:ln>
                          <a:solidFill>
                            <a:srgbClr val="000066"/>
                          </a:solidFill>
                          <a:effectLst/>
                          <a:latin typeface="Times New Roman" pitchFamily="18" charset="0"/>
                          <a:cs typeface="Times New Roman" pitchFamily="18" charset="0"/>
                        </a:rPr>
                        <a:t>e.  Unit Organisasi</a:t>
                      </a:r>
                      <a:endParaRPr kumimoji="0" lang="id-ID" sz="1200" b="0" i="0" u="none" strike="noStrike" cap="none" normalizeH="0" baseline="0" smtClean="0">
                        <a:ln>
                          <a:noFill/>
                        </a:ln>
                        <a:solidFill>
                          <a:srgbClr val="0000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ctr"/>
                      <a:r>
                        <a:rPr lang="en-US" sz="1600" b="0" i="0" u="none" strike="noStrike" dirty="0">
                          <a:solidFill>
                            <a:srgbClr val="002060"/>
                          </a:solidFill>
                          <a:effectLst/>
                          <a:latin typeface="Arial"/>
                        </a:rPr>
                        <a:t>FISIP </a:t>
                      </a:r>
                      <a:r>
                        <a:rPr lang="en-US" sz="1600" b="0" i="0" u="none" strike="noStrike" dirty="0" err="1">
                          <a:solidFill>
                            <a:srgbClr val="002060"/>
                          </a:solidFill>
                          <a:effectLst/>
                          <a:latin typeface="Arial"/>
                        </a:rPr>
                        <a:t>Universitas</a:t>
                      </a:r>
                      <a:r>
                        <a:rPr lang="en-US" sz="1600" b="0" i="0" u="none" strike="noStrike" dirty="0">
                          <a:solidFill>
                            <a:srgbClr val="002060"/>
                          </a:solidFill>
                          <a:effectLst/>
                          <a:latin typeface="Arial"/>
                        </a:rPr>
                        <a:t> </a:t>
                      </a:r>
                      <a:r>
                        <a:rPr lang="en-US" sz="1600" b="0" i="0" u="none" strike="noStrike" dirty="0" err="1">
                          <a:solidFill>
                            <a:srgbClr val="002060"/>
                          </a:solidFill>
                          <a:effectLst/>
                          <a:latin typeface="Arial"/>
                        </a:rPr>
                        <a:t>Hasanuddin</a:t>
                      </a:r>
                      <a:endParaRPr lang="en-US" sz="1600" b="0" i="0" u="none" strike="noStrike" dirty="0">
                        <a:solidFill>
                          <a:srgbClr val="002060"/>
                        </a:solidFill>
                        <a:effectLst/>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0484" name="Rectangle 70"/>
          <p:cNvSpPr>
            <a:spLocks noChangeArrowheads="1"/>
          </p:cNvSpPr>
          <p:nvPr/>
        </p:nvSpPr>
        <p:spPr bwMode="auto">
          <a:xfrm>
            <a:off x="0" y="8493125"/>
            <a:ext cx="9144000" cy="0"/>
          </a:xfrm>
          <a:prstGeom prst="rect">
            <a:avLst/>
          </a:prstGeom>
          <a:noFill/>
          <a:ln w="9525">
            <a:noFill/>
            <a:miter lim="800000"/>
            <a:headEnd/>
            <a:tailEnd/>
          </a:ln>
        </p:spPr>
        <p:txBody>
          <a:bodyPr wrap="none" anchor="ctr">
            <a:spAutoFit/>
          </a:bodyPr>
          <a:lstStyle/>
          <a:p>
            <a:endParaRPr lang="en-GB">
              <a:latin typeface="Calibri"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838900708"/>
              </p:ext>
            </p:extLst>
          </p:nvPr>
        </p:nvGraphicFramePr>
        <p:xfrm>
          <a:off x="228600" y="609600"/>
          <a:ext cx="8763001" cy="6480350"/>
        </p:xfrm>
        <a:graphic>
          <a:graphicData uri="http://schemas.openxmlformats.org/drawingml/2006/table">
            <a:tbl>
              <a:tblPr firstRow="1" bandRow="1">
                <a:tableStyleId>{5C22544A-7EE6-4342-B048-85BDC9FD1C3A}</a:tableStyleId>
              </a:tblPr>
              <a:tblGrid>
                <a:gridCol w="433331"/>
                <a:gridCol w="2309869"/>
                <a:gridCol w="2971800"/>
                <a:gridCol w="1143000"/>
                <a:gridCol w="838200"/>
                <a:gridCol w="1066801"/>
              </a:tblGrid>
              <a:tr h="445310">
                <a:tc>
                  <a:txBody>
                    <a:bodyPr/>
                    <a:lstStyle/>
                    <a:p>
                      <a:pPr algn="ctr"/>
                      <a:endParaRPr lang="id-ID" noProof="0" dirty="0"/>
                    </a:p>
                  </a:txBody>
                  <a:tcPr/>
                </a:tc>
                <a:tc gridSpan="4">
                  <a:txBody>
                    <a:bodyPr/>
                    <a:lstStyle/>
                    <a:p>
                      <a:pPr algn="ctr"/>
                      <a:r>
                        <a:rPr lang="id-ID" noProof="0" smtClean="0"/>
                        <a:t>UNSUR</a:t>
                      </a:r>
                      <a:r>
                        <a:rPr lang="id-ID" baseline="0" noProof="0" smtClean="0"/>
                        <a:t> YANG DINILAI</a:t>
                      </a:r>
                      <a:endParaRPr lang="id-ID" noProof="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pPr algn="ctr"/>
                      <a:r>
                        <a:rPr lang="id-ID" noProof="0" smtClean="0"/>
                        <a:t>Jumlah</a:t>
                      </a:r>
                      <a:endParaRPr lang="id-ID" noProof="0"/>
                    </a:p>
                  </a:txBody>
                  <a:tcPr/>
                </a:tc>
              </a:tr>
              <a:tr h="627854">
                <a:tc rowSpan="10">
                  <a:txBody>
                    <a:bodyPr/>
                    <a:lstStyle/>
                    <a:p>
                      <a:pPr algn="just"/>
                      <a:r>
                        <a:rPr lang="id-ID" noProof="0" smtClean="0"/>
                        <a:t>4.</a:t>
                      </a:r>
                      <a:endParaRPr lang="id-ID" noProof="0"/>
                    </a:p>
                  </a:txBody>
                  <a:tcPr/>
                </a:tc>
                <a:tc gridSpan="4">
                  <a:txBody>
                    <a:bodyPr/>
                    <a:lstStyle/>
                    <a:p>
                      <a:pPr marL="342900" indent="-342900" algn="just">
                        <a:buAutoNum type="alphaLcPeriod"/>
                      </a:pPr>
                      <a:r>
                        <a:rPr lang="id-ID" noProof="0" dirty="0" smtClean="0"/>
                        <a:t>Sasaran Kerja Pegawai (SKP)/                                               </a:t>
                      </a:r>
                      <a:r>
                        <a:rPr lang="en-US" noProof="0" dirty="0" smtClean="0"/>
                        <a:t>88,67</a:t>
                      </a:r>
                      <a:r>
                        <a:rPr lang="id-ID" noProof="0" dirty="0" smtClean="0"/>
                        <a:t> x 60 %</a:t>
                      </a:r>
                    </a:p>
                    <a:p>
                      <a:pPr marL="342900" indent="-342900" algn="just">
                        <a:buNone/>
                      </a:pPr>
                      <a:r>
                        <a:rPr lang="id-ID" noProof="0" dirty="0" smtClean="0"/>
                        <a:t>       Nilai</a:t>
                      </a:r>
                      <a:r>
                        <a:rPr lang="id-ID" baseline="0" noProof="0" dirty="0" smtClean="0"/>
                        <a:t> AkademiK</a:t>
                      </a:r>
                      <a:r>
                        <a:rPr lang="id-ID" noProof="0" dirty="0" smtClean="0"/>
                        <a:t>                                                     </a:t>
                      </a:r>
                      <a:endParaRPr lang="id-ID" noProof="0"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pPr algn="ctr"/>
                      <a:r>
                        <a:rPr lang="en-US" noProof="0" dirty="0" smtClean="0"/>
                        <a:t>53,20</a:t>
                      </a:r>
                      <a:endParaRPr lang="id-ID" noProof="0" dirty="0"/>
                    </a:p>
                  </a:txBody>
                  <a:tcPr/>
                </a:tc>
              </a:tr>
              <a:tr h="358774">
                <a:tc vMerge="1">
                  <a:txBody>
                    <a:bodyPr/>
                    <a:lstStyle/>
                    <a:p>
                      <a:pPr algn="l"/>
                      <a:endParaRPr lang="en-US" dirty="0"/>
                    </a:p>
                  </a:txBody>
                  <a:tcPr/>
                </a:tc>
                <a:tc rowSpan="9">
                  <a:txBody>
                    <a:bodyPr/>
                    <a:lstStyle/>
                    <a:p>
                      <a:pPr algn="l"/>
                      <a:r>
                        <a:rPr lang="id-ID" noProof="0" smtClean="0"/>
                        <a:t>b. Perilaku Kerja </a:t>
                      </a:r>
                    </a:p>
                    <a:p>
                      <a:pPr algn="l"/>
                      <a:r>
                        <a:rPr lang="id-ID" noProof="0" smtClean="0"/>
                        <a:t>                </a:t>
                      </a:r>
                      <a:endParaRPr lang="id-ID" noProof="0"/>
                    </a:p>
                  </a:txBody>
                  <a:tcPr/>
                </a:tc>
                <a:tc>
                  <a:txBody>
                    <a:bodyPr/>
                    <a:lstStyle/>
                    <a:p>
                      <a:r>
                        <a:rPr lang="id-ID" noProof="0" smtClean="0"/>
                        <a:t>1. Orientasi pelayanan</a:t>
                      </a:r>
                      <a:endParaRPr lang="id-ID" noProof="0"/>
                    </a:p>
                  </a:txBody>
                  <a:tcPr/>
                </a:tc>
                <a:tc>
                  <a:txBody>
                    <a:bodyPr/>
                    <a:lstStyle/>
                    <a:p>
                      <a:pPr algn="ctr" fontAlgn="ctr"/>
                      <a:r>
                        <a:rPr lang="en-US" sz="1200" b="0" i="0" u="none" strike="noStrike">
                          <a:solidFill>
                            <a:srgbClr val="FF0000"/>
                          </a:solidFill>
                          <a:effectLst/>
                          <a:latin typeface="Times New Roman"/>
                        </a:rPr>
                        <a:t>90</a:t>
                      </a:r>
                    </a:p>
                  </a:txBody>
                  <a:tcPr marL="0" marR="0" marT="0" marB="0" anchor="ctr"/>
                </a:tc>
                <a:tc>
                  <a:txBody>
                    <a:bodyPr/>
                    <a:lstStyle/>
                    <a:p>
                      <a:pPr algn="ctr"/>
                      <a:r>
                        <a:rPr lang="id-ID" noProof="0" smtClean="0"/>
                        <a:t>Baik</a:t>
                      </a:r>
                      <a:endParaRPr lang="id-ID" noProof="0"/>
                    </a:p>
                  </a:txBody>
                  <a:tcPr/>
                </a:tc>
                <a:tc>
                  <a:txBody>
                    <a:bodyPr/>
                    <a:lstStyle/>
                    <a:p>
                      <a:endParaRPr lang="id-ID" noProof="0"/>
                    </a:p>
                  </a:txBody>
                  <a:tcPr/>
                </a:tc>
              </a:tr>
              <a:tr h="358774">
                <a:tc vMerge="1">
                  <a:txBody>
                    <a:bodyPr/>
                    <a:lstStyle/>
                    <a:p>
                      <a:endParaRPr lang="en-US"/>
                    </a:p>
                  </a:txBody>
                  <a:tcPr/>
                </a:tc>
                <a:tc vMerge="1">
                  <a:txBody>
                    <a:bodyPr/>
                    <a:lstStyle/>
                    <a:p>
                      <a:endParaRPr lang="en-US" dirty="0"/>
                    </a:p>
                  </a:txBody>
                  <a:tcPr/>
                </a:tc>
                <a:tc>
                  <a:txBody>
                    <a:bodyPr/>
                    <a:lstStyle/>
                    <a:p>
                      <a:r>
                        <a:rPr lang="id-ID" noProof="0" smtClean="0"/>
                        <a:t>2. Integritas</a:t>
                      </a:r>
                      <a:endParaRPr lang="id-ID" noProof="0"/>
                    </a:p>
                  </a:txBody>
                  <a:tcPr/>
                </a:tc>
                <a:tc>
                  <a:txBody>
                    <a:bodyPr/>
                    <a:lstStyle/>
                    <a:p>
                      <a:pPr algn="ctr" fontAlgn="ctr"/>
                      <a:r>
                        <a:rPr lang="en-US" sz="1200" b="0" i="0" u="none" strike="noStrike">
                          <a:solidFill>
                            <a:srgbClr val="FF0000"/>
                          </a:solidFill>
                          <a:effectLst/>
                          <a:latin typeface="Times New Roman"/>
                        </a:rPr>
                        <a:t>80</a:t>
                      </a: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noProof="0" smtClean="0"/>
                        <a:t>Baik</a:t>
                      </a:r>
                    </a:p>
                  </a:txBody>
                  <a:tcPr/>
                </a:tc>
                <a:tc>
                  <a:txBody>
                    <a:bodyPr/>
                    <a:lstStyle/>
                    <a:p>
                      <a:endParaRPr lang="id-ID" noProof="0"/>
                    </a:p>
                  </a:txBody>
                  <a:tcPr/>
                </a:tc>
              </a:tr>
              <a:tr h="358774">
                <a:tc vMerge="1">
                  <a:txBody>
                    <a:bodyPr/>
                    <a:lstStyle/>
                    <a:p>
                      <a:endParaRPr lang="en-US"/>
                    </a:p>
                  </a:txBody>
                  <a:tcPr/>
                </a:tc>
                <a:tc vMerge="1">
                  <a:txBody>
                    <a:bodyPr/>
                    <a:lstStyle/>
                    <a:p>
                      <a:endParaRPr lang="en-US" dirty="0"/>
                    </a:p>
                  </a:txBody>
                  <a:tcPr/>
                </a:tc>
                <a:tc>
                  <a:txBody>
                    <a:bodyPr/>
                    <a:lstStyle/>
                    <a:p>
                      <a:r>
                        <a:rPr lang="id-ID" noProof="0" smtClean="0"/>
                        <a:t>3. Komitmen</a:t>
                      </a:r>
                      <a:endParaRPr lang="id-ID" noProof="0"/>
                    </a:p>
                  </a:txBody>
                  <a:tcPr/>
                </a:tc>
                <a:tc>
                  <a:txBody>
                    <a:bodyPr/>
                    <a:lstStyle/>
                    <a:p>
                      <a:pPr algn="ctr" fontAlgn="ctr"/>
                      <a:r>
                        <a:rPr lang="en-US" sz="1200" b="0" i="0" u="none" strike="noStrike">
                          <a:solidFill>
                            <a:srgbClr val="FF0000"/>
                          </a:solidFill>
                          <a:effectLst/>
                          <a:latin typeface="Times New Roman"/>
                        </a:rPr>
                        <a:t>85</a:t>
                      </a: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noProof="0" smtClean="0"/>
                        <a:t>Baik</a:t>
                      </a:r>
                    </a:p>
                  </a:txBody>
                  <a:tcPr/>
                </a:tc>
                <a:tc>
                  <a:txBody>
                    <a:bodyPr/>
                    <a:lstStyle/>
                    <a:p>
                      <a:endParaRPr lang="id-ID" noProof="0"/>
                    </a:p>
                  </a:txBody>
                  <a:tcPr/>
                </a:tc>
              </a:tr>
              <a:tr h="358774">
                <a:tc vMerge="1">
                  <a:txBody>
                    <a:bodyPr/>
                    <a:lstStyle/>
                    <a:p>
                      <a:endParaRPr lang="en-US"/>
                    </a:p>
                  </a:txBody>
                  <a:tcPr/>
                </a:tc>
                <a:tc vMerge="1">
                  <a:txBody>
                    <a:bodyPr/>
                    <a:lstStyle/>
                    <a:p>
                      <a:endParaRPr lang="en-US" dirty="0"/>
                    </a:p>
                  </a:txBody>
                  <a:tcPr/>
                </a:tc>
                <a:tc>
                  <a:txBody>
                    <a:bodyPr/>
                    <a:lstStyle/>
                    <a:p>
                      <a:r>
                        <a:rPr lang="id-ID" noProof="0" smtClean="0"/>
                        <a:t>4. Disiplin</a:t>
                      </a:r>
                      <a:endParaRPr lang="id-ID" noProof="0"/>
                    </a:p>
                  </a:txBody>
                  <a:tcPr/>
                </a:tc>
                <a:tc>
                  <a:txBody>
                    <a:bodyPr/>
                    <a:lstStyle/>
                    <a:p>
                      <a:pPr algn="ctr" fontAlgn="ctr"/>
                      <a:r>
                        <a:rPr lang="en-US" sz="1200" b="0" i="0" u="none" strike="noStrike">
                          <a:solidFill>
                            <a:srgbClr val="FF0000"/>
                          </a:solidFill>
                          <a:effectLst/>
                          <a:latin typeface="Times New Roman"/>
                        </a:rPr>
                        <a:t>91</a:t>
                      </a: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noProof="0" dirty="0" err="1" smtClean="0"/>
                        <a:t>Amat</a:t>
                      </a:r>
                      <a:r>
                        <a:rPr lang="en-US" noProof="0" smtClean="0"/>
                        <a:t> </a:t>
                      </a:r>
                      <a:r>
                        <a:rPr lang="id-ID" noProof="0" smtClean="0"/>
                        <a:t>Baik</a:t>
                      </a:r>
                    </a:p>
                  </a:txBody>
                  <a:tcPr/>
                </a:tc>
                <a:tc>
                  <a:txBody>
                    <a:bodyPr/>
                    <a:lstStyle/>
                    <a:p>
                      <a:endParaRPr lang="id-ID" noProof="0"/>
                    </a:p>
                  </a:txBody>
                  <a:tcPr/>
                </a:tc>
              </a:tr>
              <a:tr h="358774">
                <a:tc vMerge="1">
                  <a:txBody>
                    <a:bodyPr/>
                    <a:lstStyle/>
                    <a:p>
                      <a:endParaRPr lang="en-US"/>
                    </a:p>
                  </a:txBody>
                  <a:tcPr/>
                </a:tc>
                <a:tc vMerge="1">
                  <a:txBody>
                    <a:bodyPr/>
                    <a:lstStyle/>
                    <a:p>
                      <a:endParaRPr lang="en-US" dirty="0"/>
                    </a:p>
                  </a:txBody>
                  <a:tcPr/>
                </a:tc>
                <a:tc>
                  <a:txBody>
                    <a:bodyPr/>
                    <a:lstStyle/>
                    <a:p>
                      <a:r>
                        <a:rPr lang="id-ID" noProof="0" smtClean="0"/>
                        <a:t>5. Kerja sama</a:t>
                      </a:r>
                      <a:endParaRPr lang="id-ID" noProof="0"/>
                    </a:p>
                  </a:txBody>
                  <a:tcPr/>
                </a:tc>
                <a:tc>
                  <a:txBody>
                    <a:bodyPr/>
                    <a:lstStyle/>
                    <a:p>
                      <a:pPr algn="ctr" fontAlgn="ctr"/>
                      <a:r>
                        <a:rPr lang="en-US" sz="1200" b="0" i="0" u="none" strike="noStrike">
                          <a:solidFill>
                            <a:srgbClr val="FF0000"/>
                          </a:solidFill>
                          <a:effectLst/>
                          <a:latin typeface="Times New Roman"/>
                        </a:rPr>
                        <a:t>90</a:t>
                      </a: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noProof="0" smtClean="0"/>
                        <a:t>Baik</a:t>
                      </a:r>
                    </a:p>
                  </a:txBody>
                  <a:tcPr/>
                </a:tc>
                <a:tc>
                  <a:txBody>
                    <a:bodyPr/>
                    <a:lstStyle/>
                    <a:p>
                      <a:endParaRPr lang="id-ID" noProof="0"/>
                    </a:p>
                  </a:txBody>
                  <a:tcPr/>
                </a:tc>
              </a:tr>
              <a:tr h="358774">
                <a:tc vMerge="1">
                  <a:txBody>
                    <a:bodyPr/>
                    <a:lstStyle/>
                    <a:p>
                      <a:endParaRPr lang="en-US"/>
                    </a:p>
                  </a:txBody>
                  <a:tcPr/>
                </a:tc>
                <a:tc vMerge="1">
                  <a:txBody>
                    <a:bodyPr/>
                    <a:lstStyle/>
                    <a:p>
                      <a:endParaRPr lang="en-US" dirty="0"/>
                    </a:p>
                  </a:txBody>
                  <a:tcPr/>
                </a:tc>
                <a:tc>
                  <a:txBody>
                    <a:bodyPr/>
                    <a:lstStyle/>
                    <a:p>
                      <a:r>
                        <a:rPr lang="id-ID" noProof="0" smtClean="0"/>
                        <a:t>6. Kepemimpinan</a:t>
                      </a:r>
                      <a:endParaRPr lang="id-ID" noProof="0"/>
                    </a:p>
                  </a:txBody>
                  <a:tcPr/>
                </a:tc>
                <a:tc>
                  <a:txBody>
                    <a:bodyPr/>
                    <a:lstStyle/>
                    <a:p>
                      <a:pPr algn="ctr" fontAlgn="ctr"/>
                      <a:r>
                        <a:rPr lang="en-US" sz="1200" b="0" i="0" u="none" strike="noStrike">
                          <a:solidFill>
                            <a:srgbClr val="FF0000"/>
                          </a:solidFill>
                          <a:effectLst/>
                          <a:latin typeface="Times New Roman"/>
                        </a:rPr>
                        <a:t>-</a:t>
                      </a: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d-ID" noProof="0" smtClean="0"/>
                    </a:p>
                  </a:txBody>
                  <a:tcPr/>
                </a:tc>
                <a:tc>
                  <a:txBody>
                    <a:bodyPr/>
                    <a:lstStyle/>
                    <a:p>
                      <a:endParaRPr lang="id-ID" noProof="0"/>
                    </a:p>
                  </a:txBody>
                  <a:tcPr/>
                </a:tc>
              </a:tr>
              <a:tr h="358774">
                <a:tc vMerge="1">
                  <a:txBody>
                    <a:bodyPr/>
                    <a:lstStyle/>
                    <a:p>
                      <a:endParaRPr lang="en-US"/>
                    </a:p>
                  </a:txBody>
                  <a:tcPr/>
                </a:tc>
                <a:tc vMerge="1">
                  <a:txBody>
                    <a:bodyPr/>
                    <a:lstStyle/>
                    <a:p>
                      <a:endParaRPr lang="en-US" dirty="0"/>
                    </a:p>
                  </a:txBody>
                  <a:tcPr/>
                </a:tc>
                <a:tc>
                  <a:txBody>
                    <a:bodyPr/>
                    <a:lstStyle/>
                    <a:p>
                      <a:r>
                        <a:rPr lang="id-ID" noProof="0" smtClean="0"/>
                        <a:t>Jumlah </a:t>
                      </a:r>
                      <a:endParaRPr lang="id-ID" noProof="0"/>
                    </a:p>
                  </a:txBody>
                  <a:tcPr/>
                </a:tc>
                <a:tc>
                  <a:txBody>
                    <a:bodyPr/>
                    <a:lstStyle/>
                    <a:p>
                      <a:pPr algn="ctr" fontAlgn="ctr"/>
                      <a:r>
                        <a:rPr lang="en-US" sz="1200" b="0" i="0" u="none" strike="noStrike">
                          <a:effectLst/>
                          <a:latin typeface="Times New Roman"/>
                        </a:rPr>
                        <a:t>436</a:t>
                      </a:r>
                    </a:p>
                  </a:txBody>
                  <a:tcPr marL="0" marR="0" marT="0" marB="0" anchor="ctr"/>
                </a:tc>
                <a:tc>
                  <a:txBody>
                    <a:bodyPr/>
                    <a:lstStyle/>
                    <a:p>
                      <a:pPr algn="ctr"/>
                      <a:endParaRPr lang="id-ID" noProof="0"/>
                    </a:p>
                  </a:txBody>
                  <a:tcPr/>
                </a:tc>
                <a:tc>
                  <a:txBody>
                    <a:bodyPr/>
                    <a:lstStyle/>
                    <a:p>
                      <a:endParaRPr lang="id-ID" noProof="0"/>
                    </a:p>
                  </a:txBody>
                  <a:tcPr/>
                </a:tc>
              </a:tr>
              <a:tr h="358774">
                <a:tc vMerge="1">
                  <a:txBody>
                    <a:bodyPr/>
                    <a:lstStyle/>
                    <a:p>
                      <a:endParaRPr lang="en-US"/>
                    </a:p>
                  </a:txBody>
                  <a:tcPr/>
                </a:tc>
                <a:tc vMerge="1">
                  <a:txBody>
                    <a:bodyPr/>
                    <a:lstStyle/>
                    <a:p>
                      <a:endParaRPr lang="en-US" dirty="0"/>
                    </a:p>
                  </a:txBody>
                  <a:tcPr/>
                </a:tc>
                <a:tc>
                  <a:txBody>
                    <a:bodyPr/>
                    <a:lstStyle/>
                    <a:p>
                      <a:r>
                        <a:rPr lang="id-ID" noProof="0" smtClean="0"/>
                        <a:t>Nilai rata-rata</a:t>
                      </a:r>
                      <a:endParaRPr lang="id-ID" noProof="0"/>
                    </a:p>
                  </a:txBody>
                  <a:tcPr/>
                </a:tc>
                <a:tc>
                  <a:txBody>
                    <a:bodyPr/>
                    <a:lstStyle/>
                    <a:p>
                      <a:pPr algn="ctr" fontAlgn="ctr"/>
                      <a:r>
                        <a:rPr lang="en-US" sz="1200" b="0" i="0" u="none" strike="noStrike" dirty="0">
                          <a:effectLst/>
                          <a:latin typeface="Times New Roman"/>
                        </a:rPr>
                        <a:t>87.20</a:t>
                      </a: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noProof="0" smtClean="0"/>
                        <a:t>Baik</a:t>
                      </a:r>
                    </a:p>
                  </a:txBody>
                  <a:tcPr/>
                </a:tc>
                <a:tc>
                  <a:txBody>
                    <a:bodyPr/>
                    <a:lstStyle/>
                    <a:p>
                      <a:endParaRPr lang="id-ID" noProof="0"/>
                    </a:p>
                  </a:txBody>
                  <a:tcPr/>
                </a:tc>
              </a:tr>
              <a:tr h="358774">
                <a:tc vMerge="1">
                  <a:txBody>
                    <a:bodyPr/>
                    <a:lstStyle/>
                    <a:p>
                      <a:endParaRPr lang="en-US"/>
                    </a:p>
                  </a:txBody>
                  <a:tcPr/>
                </a:tc>
                <a:tc vMerge="1">
                  <a:txBody>
                    <a:bodyPr/>
                    <a:lstStyle/>
                    <a:p>
                      <a:endParaRPr lang="en-US" dirty="0"/>
                    </a:p>
                  </a:txBody>
                  <a:tcPr/>
                </a:tc>
                <a:tc gridSpan="3">
                  <a:txBody>
                    <a:bodyPr/>
                    <a:lstStyle/>
                    <a:p>
                      <a:r>
                        <a:rPr lang="id-ID" noProof="0" dirty="0" smtClean="0"/>
                        <a:t>Nilai Perilaku Kerja                                </a:t>
                      </a:r>
                      <a:r>
                        <a:rPr lang="en-US" noProof="0" dirty="0" smtClean="0"/>
                        <a:t>87,20</a:t>
                      </a:r>
                      <a:r>
                        <a:rPr lang="id-ID" noProof="0" dirty="0" smtClean="0"/>
                        <a:t> x 40 %</a:t>
                      </a:r>
                      <a:endParaRPr lang="id-ID" noProof="0" dirty="0"/>
                    </a:p>
                  </a:txBody>
                  <a:tcPr/>
                </a:tc>
                <a:tc hMerge="1">
                  <a:txBody>
                    <a:bodyPr/>
                    <a:lstStyle/>
                    <a:p>
                      <a:endParaRPr lang="en-US" dirty="0"/>
                    </a:p>
                  </a:txBody>
                  <a:tcPr/>
                </a:tc>
                <a:tc hMerge="1">
                  <a:txBody>
                    <a:bodyPr/>
                    <a:lstStyle/>
                    <a:p>
                      <a:endParaRPr lang="en-US" dirty="0"/>
                    </a:p>
                  </a:txBody>
                  <a:tcPr/>
                </a:tc>
                <a:tc>
                  <a:txBody>
                    <a:bodyPr/>
                    <a:lstStyle/>
                    <a:p>
                      <a:pPr algn="ctr"/>
                      <a:r>
                        <a:rPr lang="id-ID" noProof="0" dirty="0" smtClean="0"/>
                        <a:t>34</a:t>
                      </a:r>
                      <a:r>
                        <a:rPr lang="en-US" noProof="0" dirty="0" smtClean="0"/>
                        <a:t>,88</a:t>
                      </a:r>
                      <a:endParaRPr lang="id-ID" noProof="0" dirty="0"/>
                    </a:p>
                  </a:txBody>
                  <a:tcPr/>
                </a:tc>
              </a:tr>
              <a:tr h="627854">
                <a:tc>
                  <a:txBody>
                    <a:bodyPr/>
                    <a:lstStyle/>
                    <a:p>
                      <a:endParaRPr lang="id-ID" noProof="0"/>
                    </a:p>
                  </a:txBody>
                  <a:tcPr/>
                </a:tc>
                <a:tc gridSpan="4">
                  <a:txBody>
                    <a:bodyPr/>
                    <a:lstStyle/>
                    <a:p>
                      <a:r>
                        <a:rPr lang="id-ID" noProof="0" smtClean="0"/>
                        <a:t>NILAI PRESTASI KERJA</a:t>
                      </a:r>
                      <a:endParaRPr lang="id-ID" noProof="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pPr algn="ctr"/>
                      <a:r>
                        <a:rPr lang="id-ID" noProof="0" dirty="0" smtClean="0"/>
                        <a:t>88,</a:t>
                      </a:r>
                      <a:r>
                        <a:rPr lang="en-US" noProof="0" dirty="0" smtClean="0"/>
                        <a:t>08</a:t>
                      </a:r>
                      <a:endParaRPr lang="id-ID" noProof="0" dirty="0" smtClean="0"/>
                    </a:p>
                    <a:p>
                      <a:pPr algn="ctr"/>
                      <a:r>
                        <a:rPr lang="id-ID" noProof="0" dirty="0" smtClean="0"/>
                        <a:t>(Baik)</a:t>
                      </a:r>
                      <a:endParaRPr lang="id-ID" noProof="0" dirty="0"/>
                    </a:p>
                  </a:txBody>
                  <a:tcPr/>
                </a:tc>
              </a:tr>
              <a:tr h="1166015">
                <a:tc gridSpan="6">
                  <a:txBody>
                    <a:bodyPr/>
                    <a:lstStyle/>
                    <a:p>
                      <a:r>
                        <a:rPr lang="id-ID" noProof="0" dirty="0" smtClean="0"/>
                        <a:t>5. KEBERATAN</a:t>
                      </a:r>
                      <a:r>
                        <a:rPr lang="id-ID" baseline="0" noProof="0" dirty="0" smtClean="0"/>
                        <a:t> DARI PNS YANG DINILAI (APABILA ADA)</a:t>
                      </a:r>
                    </a:p>
                    <a:p>
                      <a:endParaRPr lang="id-ID" baseline="0" noProof="0" dirty="0" smtClean="0"/>
                    </a:p>
                    <a:p>
                      <a:r>
                        <a:rPr lang="id-ID" baseline="0" noProof="0" dirty="0" smtClean="0"/>
                        <a:t>                                                                                                      Tanggal, ………………………..</a:t>
                      </a:r>
                    </a:p>
                    <a:p>
                      <a:r>
                        <a:rPr lang="id-ID" noProof="0" dirty="0" smtClean="0"/>
                        <a:t>                                       </a:t>
                      </a:r>
                      <a:endParaRPr lang="id-ID" noProof="0"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bl>
          </a:graphicData>
        </a:graphic>
      </p:graphicFrame>
      <p:sp>
        <p:nvSpPr>
          <p:cNvPr id="3" name="Rounded Rectangle 2"/>
          <p:cNvSpPr/>
          <p:nvPr/>
        </p:nvSpPr>
        <p:spPr>
          <a:xfrm>
            <a:off x="1905000" y="0"/>
            <a:ext cx="5562600" cy="457200"/>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 </a:t>
            </a:r>
            <a:r>
              <a:rPr lang="en-US" b="1" dirty="0" err="1">
                <a:solidFill>
                  <a:schemeClr val="tx1"/>
                </a:solidFill>
              </a:rPr>
              <a:t>Penilaian</a:t>
            </a:r>
            <a:r>
              <a:rPr lang="en-US" b="1" dirty="0">
                <a:solidFill>
                  <a:schemeClr val="tx1"/>
                </a:solidFill>
              </a:rPr>
              <a:t> </a:t>
            </a:r>
            <a:r>
              <a:rPr lang="en-US" b="1" dirty="0" err="1">
                <a:solidFill>
                  <a:schemeClr val="tx1"/>
                </a:solidFill>
              </a:rPr>
              <a:t>Prestasi</a:t>
            </a:r>
            <a:r>
              <a:rPr lang="en-US" b="1" dirty="0">
                <a:solidFill>
                  <a:schemeClr val="tx1"/>
                </a:solidFill>
              </a:rPr>
              <a:t> </a:t>
            </a:r>
            <a:r>
              <a:rPr lang="en-US" b="1" dirty="0" err="1">
                <a:solidFill>
                  <a:schemeClr val="tx1"/>
                </a:solidFill>
              </a:rPr>
              <a:t>Kerja</a:t>
            </a:r>
            <a:r>
              <a:rPr lang="en-US" b="1" dirty="0">
                <a:solidFill>
                  <a:schemeClr val="tx1"/>
                </a:solidFill>
              </a:rPr>
              <a:t> PNS &amp; PNS yang </a:t>
            </a:r>
            <a:r>
              <a:rPr lang="en-US" b="1" dirty="0" err="1">
                <a:solidFill>
                  <a:schemeClr val="tx1"/>
                </a:solidFill>
              </a:rPr>
              <a:t>Tugas</a:t>
            </a:r>
            <a:r>
              <a:rPr lang="en-US" b="1" dirty="0">
                <a:solidFill>
                  <a:schemeClr val="tx1"/>
                </a:solidFill>
              </a:rPr>
              <a:t> </a:t>
            </a:r>
            <a:r>
              <a:rPr lang="en-US" b="1" dirty="0" err="1">
                <a:solidFill>
                  <a:schemeClr val="tx1"/>
                </a:solidFill>
              </a:rPr>
              <a:t>Belajar</a:t>
            </a:r>
            <a:endParaRPr lang="en-US" b="1"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2"/>
          <p:cNvSpPr>
            <a:spLocks noGrp="1"/>
          </p:cNvSpPr>
          <p:nvPr>
            <p:ph idx="1"/>
          </p:nvPr>
        </p:nvSpPr>
        <p:spPr>
          <a:xfrm>
            <a:off x="533400" y="1447800"/>
            <a:ext cx="8229600" cy="4678363"/>
          </a:xfrm>
        </p:spPr>
        <p:txBody>
          <a:bodyPr/>
          <a:lstStyle/>
          <a:p>
            <a:pPr>
              <a:buFont typeface="Arial" charset="0"/>
              <a:buNone/>
            </a:pPr>
            <a:r>
              <a:rPr lang="en-US" smtClean="0"/>
              <a:t>    </a:t>
            </a:r>
          </a:p>
        </p:txBody>
      </p:sp>
      <p:sp>
        <p:nvSpPr>
          <p:cNvPr id="4" name="Oval 3"/>
          <p:cNvSpPr/>
          <p:nvPr/>
        </p:nvSpPr>
        <p:spPr>
          <a:xfrm>
            <a:off x="685800" y="914400"/>
            <a:ext cx="7848600" cy="4876800"/>
          </a:xfrm>
          <a:prstGeom prst="ellipse">
            <a:avLst/>
          </a:prstGeom>
          <a:solidFill>
            <a:srgbClr val="CC99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chemeClr val="tx1"/>
                </a:solidFill>
              </a:rPr>
              <a:t>PENILAIAN PREATASI KERJA BAGI PNS YANG DIANGKAT SEBAGAI PEJABAT NEGARA DAN  DIBERHENTIKAN DARI JABATAN ORGANIKNYA MAKA YANG DINILAI HANYA DARI PERILAKU KERJANYA.</a:t>
            </a:r>
            <a:br>
              <a:rPr lang="en-US" sz="2400" dirty="0">
                <a:solidFill>
                  <a:schemeClr val="tx1"/>
                </a:solidFill>
              </a:rPr>
            </a:br>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0"/>
          <a:ext cx="8763000" cy="6858001"/>
        </p:xfrm>
        <a:graphic>
          <a:graphicData uri="http://schemas.openxmlformats.org/drawingml/2006/table">
            <a:tbl>
              <a:tblPr firstRow="1" bandRow="1">
                <a:tableStyleId>{5C22544A-7EE6-4342-B048-85BDC9FD1C3A}</a:tableStyleId>
              </a:tblPr>
              <a:tblGrid>
                <a:gridCol w="360914"/>
                <a:gridCol w="3320412"/>
                <a:gridCol w="2916188"/>
                <a:gridCol w="2165486"/>
              </a:tblGrid>
              <a:tr h="318977">
                <a:tc>
                  <a:txBody>
                    <a:bodyPr/>
                    <a:lstStyle/>
                    <a:p>
                      <a:r>
                        <a:rPr lang="id-ID" sz="1200" b="0" noProof="0" smtClean="0"/>
                        <a:t>3</a:t>
                      </a:r>
                      <a:r>
                        <a:rPr lang="id-ID" sz="1200" b="1" noProof="0" smtClean="0"/>
                        <a:t>.</a:t>
                      </a:r>
                      <a:endParaRPr lang="id-ID" sz="1200" b="1" noProof="0"/>
                    </a:p>
                  </a:txBody>
                  <a:tcPr/>
                </a:tc>
                <a:tc gridSpan="3">
                  <a:txBody>
                    <a:bodyPr/>
                    <a:lstStyle/>
                    <a:p>
                      <a:r>
                        <a:rPr lang="id-ID" sz="1200" b="0" noProof="0" smtClean="0"/>
                        <a:t>ATASAN PEJABAT PENILAI</a:t>
                      </a:r>
                      <a:endParaRPr lang="id-ID" sz="1200" b="0" noProof="0"/>
                    </a:p>
                  </a:txBody>
                  <a:tcPr/>
                </a:tc>
                <a:tc hMerge="1">
                  <a:txBody>
                    <a:bodyPr/>
                    <a:lstStyle/>
                    <a:p>
                      <a:endParaRPr lang="en-US" dirty="0"/>
                    </a:p>
                  </a:txBody>
                  <a:tcPr/>
                </a:tc>
                <a:tc hMerge="1">
                  <a:txBody>
                    <a:bodyPr/>
                    <a:lstStyle/>
                    <a:p>
                      <a:endParaRPr lang="en-US" dirty="0"/>
                    </a:p>
                  </a:txBody>
                  <a:tcPr/>
                </a:tc>
              </a:tr>
              <a:tr h="388088">
                <a:tc rowSpan="5">
                  <a:txBody>
                    <a:bodyPr/>
                    <a:lstStyle/>
                    <a:p>
                      <a:endParaRPr lang="id-ID" sz="1200" noProof="0"/>
                    </a:p>
                  </a:txBody>
                  <a:tcPr/>
                </a:tc>
                <a:tc>
                  <a:txBody>
                    <a:bodyPr/>
                    <a:lstStyle/>
                    <a:p>
                      <a:r>
                        <a:rPr lang="id-ID" sz="1200" noProof="0" smtClean="0"/>
                        <a:t>a.</a:t>
                      </a:r>
                      <a:r>
                        <a:rPr lang="id-ID" sz="1200" baseline="0" noProof="0" smtClean="0"/>
                        <a:t> Nama</a:t>
                      </a:r>
                      <a:endParaRPr lang="id-ID" sz="1200" noProof="0"/>
                    </a:p>
                  </a:txBody>
                  <a:tcPr/>
                </a:tc>
                <a:tc gridSpan="2">
                  <a:txBody>
                    <a:bodyPr/>
                    <a:lstStyle/>
                    <a:p>
                      <a:r>
                        <a:rPr lang="id-ID" sz="1200" noProof="0" smtClean="0"/>
                        <a:t>dr.</a:t>
                      </a:r>
                      <a:r>
                        <a:rPr lang="id-ID" sz="1200" baseline="0" noProof="0" smtClean="0"/>
                        <a:t> Supriyono, M.ARS</a:t>
                      </a:r>
                      <a:endParaRPr lang="id-ID" sz="1200" noProof="0"/>
                    </a:p>
                  </a:txBody>
                  <a:tcPr/>
                </a:tc>
                <a:tc hMerge="1">
                  <a:txBody>
                    <a:bodyPr/>
                    <a:lstStyle/>
                    <a:p>
                      <a:endParaRPr lang="en-US" dirty="0"/>
                    </a:p>
                  </a:txBody>
                  <a:tcPr/>
                </a:tc>
              </a:tr>
              <a:tr h="287079">
                <a:tc vMerge="1">
                  <a:txBody>
                    <a:bodyPr/>
                    <a:lstStyle/>
                    <a:p>
                      <a:endParaRPr lang="en-US" dirty="0"/>
                    </a:p>
                  </a:txBody>
                  <a:tcPr/>
                </a:tc>
                <a:tc>
                  <a:txBody>
                    <a:bodyPr/>
                    <a:lstStyle/>
                    <a:p>
                      <a:r>
                        <a:rPr lang="id-ID" sz="1200" noProof="0" smtClean="0"/>
                        <a:t>b. NIP</a:t>
                      </a:r>
                      <a:endParaRPr lang="id-ID" sz="1200" noProof="0"/>
                    </a:p>
                  </a:txBody>
                  <a:tcPr/>
                </a:tc>
                <a:tc gridSpan="2">
                  <a:txBody>
                    <a:bodyPr/>
                    <a:lstStyle/>
                    <a:p>
                      <a:r>
                        <a:rPr lang="id-ID" sz="1200" noProof="0" smtClean="0"/>
                        <a:t>19650203 198512 1 001</a:t>
                      </a:r>
                      <a:endParaRPr lang="id-ID" sz="1200" noProof="0"/>
                    </a:p>
                  </a:txBody>
                  <a:tcPr/>
                </a:tc>
                <a:tc hMerge="1">
                  <a:txBody>
                    <a:bodyPr/>
                    <a:lstStyle/>
                    <a:p>
                      <a:endParaRPr lang="en-US"/>
                    </a:p>
                  </a:txBody>
                  <a:tcPr/>
                </a:tc>
              </a:tr>
              <a:tr h="388088">
                <a:tc vMerge="1">
                  <a:txBody>
                    <a:bodyPr/>
                    <a:lstStyle/>
                    <a:p>
                      <a:endParaRPr lang="en-US" dirty="0"/>
                    </a:p>
                  </a:txBody>
                  <a:tcPr/>
                </a:tc>
                <a:tc>
                  <a:txBody>
                    <a:bodyPr/>
                    <a:lstStyle/>
                    <a:p>
                      <a:r>
                        <a:rPr lang="id-ID" sz="1200" noProof="0" smtClean="0"/>
                        <a:t>c. Pangkat, golongan ruang</a:t>
                      </a:r>
                      <a:endParaRPr lang="id-ID" sz="1200" noProof="0"/>
                    </a:p>
                  </a:txBody>
                  <a:tcPr/>
                </a:tc>
                <a:tc gridSpan="2">
                  <a:txBody>
                    <a:bodyPr/>
                    <a:lstStyle/>
                    <a:p>
                      <a:r>
                        <a:rPr lang="id-ID" sz="1200" noProof="0" smtClean="0"/>
                        <a:t>Pembina Utama Muda,</a:t>
                      </a:r>
                      <a:r>
                        <a:rPr lang="id-ID" sz="1200" baseline="0" noProof="0" smtClean="0"/>
                        <a:t> IV/c</a:t>
                      </a:r>
                      <a:endParaRPr lang="id-ID" sz="1200" noProof="0"/>
                    </a:p>
                  </a:txBody>
                  <a:tcPr/>
                </a:tc>
                <a:tc hMerge="1">
                  <a:txBody>
                    <a:bodyPr/>
                    <a:lstStyle/>
                    <a:p>
                      <a:endParaRPr lang="en-US"/>
                    </a:p>
                  </a:txBody>
                  <a:tcPr/>
                </a:tc>
              </a:tr>
              <a:tr h="287079">
                <a:tc vMerge="1">
                  <a:txBody>
                    <a:bodyPr/>
                    <a:lstStyle/>
                    <a:p>
                      <a:endParaRPr lang="en-US" dirty="0"/>
                    </a:p>
                  </a:txBody>
                  <a:tcPr/>
                </a:tc>
                <a:tc>
                  <a:txBody>
                    <a:bodyPr/>
                    <a:lstStyle/>
                    <a:p>
                      <a:r>
                        <a:rPr lang="id-ID" sz="1200" noProof="0" smtClean="0"/>
                        <a:t>d. Jabatan/ Pekerjaan</a:t>
                      </a:r>
                      <a:endParaRPr lang="id-ID" sz="1200" noProof="0"/>
                    </a:p>
                  </a:txBody>
                  <a:tcPr/>
                </a:tc>
                <a:tc gridSpan="2">
                  <a:txBody>
                    <a:bodyPr/>
                    <a:lstStyle/>
                    <a:p>
                      <a:r>
                        <a:rPr lang="id-ID" sz="1200" noProof="0" smtClean="0"/>
                        <a:t>Direktur</a:t>
                      </a:r>
                      <a:endParaRPr lang="id-ID" sz="1200" noProof="0"/>
                    </a:p>
                  </a:txBody>
                  <a:tcPr/>
                </a:tc>
                <a:tc hMerge="1">
                  <a:txBody>
                    <a:bodyPr/>
                    <a:lstStyle/>
                    <a:p>
                      <a:endParaRPr lang="en-US" dirty="0"/>
                    </a:p>
                  </a:txBody>
                  <a:tcPr/>
                </a:tc>
              </a:tr>
              <a:tr h="287079">
                <a:tc vMerge="1">
                  <a:txBody>
                    <a:bodyPr/>
                    <a:lstStyle/>
                    <a:p>
                      <a:endParaRPr lang="en-US" dirty="0"/>
                    </a:p>
                  </a:txBody>
                  <a:tcPr/>
                </a:tc>
                <a:tc>
                  <a:txBody>
                    <a:bodyPr/>
                    <a:lstStyle/>
                    <a:p>
                      <a:r>
                        <a:rPr lang="id-ID" sz="1200" noProof="0" smtClean="0"/>
                        <a:t>e. Unit Organisasi</a:t>
                      </a:r>
                      <a:endParaRPr lang="id-ID" sz="1200" noProof="0"/>
                    </a:p>
                  </a:txBody>
                  <a:tcPr/>
                </a:tc>
                <a:tc gridSpan="2">
                  <a:txBody>
                    <a:bodyPr/>
                    <a:lstStyle/>
                    <a:p>
                      <a:r>
                        <a:rPr lang="id-ID" sz="1200" noProof="0" smtClean="0"/>
                        <a:t>RS Fatmawati</a:t>
                      </a:r>
                      <a:endParaRPr lang="id-ID" sz="1200" noProof="0"/>
                    </a:p>
                  </a:txBody>
                  <a:tcPr/>
                </a:tc>
                <a:tc hMerge="1">
                  <a:txBody>
                    <a:bodyPr/>
                    <a:lstStyle/>
                    <a:p>
                      <a:endParaRPr lang="en-US"/>
                    </a:p>
                  </a:txBody>
                  <a:tcPr/>
                </a:tc>
              </a:tr>
              <a:tr h="287079">
                <a:tc rowSpan="11">
                  <a:txBody>
                    <a:bodyPr/>
                    <a:lstStyle/>
                    <a:p>
                      <a:r>
                        <a:rPr lang="id-ID" sz="1200" noProof="0" smtClean="0"/>
                        <a:t>4.</a:t>
                      </a:r>
                      <a:endParaRPr lang="id-ID" sz="1200" noProof="0"/>
                    </a:p>
                  </a:txBody>
                  <a:tcPr/>
                </a:tc>
                <a:tc gridSpan="3">
                  <a:txBody>
                    <a:bodyPr/>
                    <a:lstStyle/>
                    <a:p>
                      <a:r>
                        <a:rPr lang="id-ID" sz="1200" noProof="0" smtClean="0"/>
                        <a:t>NILAI PERILAKU KERJA</a:t>
                      </a:r>
                      <a:endParaRPr lang="id-ID" sz="1200" noProof="0"/>
                    </a:p>
                  </a:txBody>
                  <a:tcPr/>
                </a:tc>
                <a:tc hMerge="1">
                  <a:txBody>
                    <a:bodyPr/>
                    <a:lstStyle/>
                    <a:p>
                      <a:endParaRPr lang="en-US"/>
                    </a:p>
                  </a:txBody>
                  <a:tcPr/>
                </a:tc>
                <a:tc hMerge="1">
                  <a:txBody>
                    <a:bodyPr/>
                    <a:lstStyle/>
                    <a:p>
                      <a:endParaRPr lang="en-US" dirty="0"/>
                    </a:p>
                  </a:txBody>
                  <a:tcPr/>
                </a:tc>
              </a:tr>
              <a:tr h="308344">
                <a:tc vMerge="1">
                  <a:txBody>
                    <a:bodyPr/>
                    <a:lstStyle/>
                    <a:p>
                      <a:endParaRPr lang="en-US" sz="1400" dirty="0"/>
                    </a:p>
                  </a:txBody>
                  <a:tcPr/>
                </a:tc>
                <a:tc rowSpan="2">
                  <a:txBody>
                    <a:bodyPr/>
                    <a:lstStyle/>
                    <a:p>
                      <a:r>
                        <a:rPr lang="id-ID" sz="1200" noProof="0" smtClean="0"/>
                        <a:t>PENILAIAN PERILAKU</a:t>
                      </a:r>
                      <a:endParaRPr lang="id-ID" sz="1200" noProof="0"/>
                    </a:p>
                  </a:txBody>
                  <a:tcPr/>
                </a:tc>
                <a:tc gridSpan="2">
                  <a:txBody>
                    <a:bodyPr/>
                    <a:lstStyle/>
                    <a:p>
                      <a:pPr algn="ctr"/>
                      <a:r>
                        <a:rPr lang="id-ID" sz="1200" noProof="0" smtClean="0"/>
                        <a:t>NILAI YANG DIBERIKAN</a:t>
                      </a:r>
                      <a:endParaRPr lang="id-ID" sz="1200" noProof="0"/>
                    </a:p>
                  </a:txBody>
                  <a:tcPr/>
                </a:tc>
                <a:tc hMerge="1">
                  <a:txBody>
                    <a:bodyPr/>
                    <a:lstStyle/>
                    <a:p>
                      <a:endParaRPr lang="en-US" dirty="0"/>
                    </a:p>
                  </a:txBody>
                  <a:tcPr/>
                </a:tc>
              </a:tr>
              <a:tr h="318977">
                <a:tc vMerge="1">
                  <a:txBody>
                    <a:bodyPr/>
                    <a:lstStyle/>
                    <a:p>
                      <a:endParaRPr lang="en-US" sz="1400" dirty="0"/>
                    </a:p>
                  </a:txBody>
                  <a:tcPr/>
                </a:tc>
                <a:tc vMerge="1">
                  <a:txBody>
                    <a:bodyPr/>
                    <a:lstStyle/>
                    <a:p>
                      <a:endParaRPr lang="en-US" dirty="0"/>
                    </a:p>
                  </a:txBody>
                  <a:tcPr/>
                </a:tc>
                <a:tc>
                  <a:txBody>
                    <a:bodyPr/>
                    <a:lstStyle/>
                    <a:p>
                      <a:pPr algn="ctr"/>
                      <a:r>
                        <a:rPr lang="id-ID" sz="1200" noProof="0" smtClean="0"/>
                        <a:t>ANGKA</a:t>
                      </a:r>
                      <a:endParaRPr lang="id-ID" sz="1200" noProof="0"/>
                    </a:p>
                  </a:txBody>
                  <a:tcPr/>
                </a:tc>
                <a:tc>
                  <a:txBody>
                    <a:bodyPr/>
                    <a:lstStyle/>
                    <a:p>
                      <a:pPr algn="ctr"/>
                      <a:r>
                        <a:rPr lang="id-ID" sz="1400" noProof="0" smtClean="0"/>
                        <a:t>SEBUTAN</a:t>
                      </a:r>
                      <a:endParaRPr lang="id-ID" sz="1400" noProof="0"/>
                    </a:p>
                  </a:txBody>
                  <a:tcPr/>
                </a:tc>
              </a:tr>
              <a:tr h="318977">
                <a:tc vMerge="1">
                  <a:txBody>
                    <a:bodyPr/>
                    <a:lstStyle/>
                    <a:p>
                      <a:endParaRPr lang="en-US" sz="1400" dirty="0"/>
                    </a:p>
                  </a:txBody>
                  <a:tcPr/>
                </a:tc>
                <a:tc>
                  <a:txBody>
                    <a:bodyPr/>
                    <a:lstStyle/>
                    <a:p>
                      <a:r>
                        <a:rPr lang="id-ID" sz="1200" noProof="0" smtClean="0"/>
                        <a:t>a. Orientasi Pelayanan</a:t>
                      </a:r>
                      <a:endParaRPr lang="id-ID" sz="1200" noProof="0"/>
                    </a:p>
                  </a:txBody>
                  <a:tcPr/>
                </a:tc>
                <a:tc>
                  <a:txBody>
                    <a:bodyPr/>
                    <a:lstStyle/>
                    <a:p>
                      <a:pPr algn="ctr"/>
                      <a:r>
                        <a:rPr lang="id-ID" sz="1200" noProof="0" smtClean="0"/>
                        <a:t>88</a:t>
                      </a:r>
                      <a:endParaRPr lang="id-ID" sz="1200" noProof="0"/>
                    </a:p>
                  </a:txBody>
                  <a:tcPr/>
                </a:tc>
                <a:tc>
                  <a:txBody>
                    <a:bodyPr/>
                    <a:lstStyle/>
                    <a:p>
                      <a:pPr algn="ctr"/>
                      <a:r>
                        <a:rPr lang="id-ID" sz="1400" noProof="0" smtClean="0"/>
                        <a:t>Baik</a:t>
                      </a:r>
                      <a:endParaRPr lang="id-ID" sz="1400" noProof="0"/>
                    </a:p>
                  </a:txBody>
                  <a:tcPr/>
                </a:tc>
              </a:tr>
              <a:tr h="318977">
                <a:tc vMerge="1">
                  <a:txBody>
                    <a:bodyPr/>
                    <a:lstStyle/>
                    <a:p>
                      <a:endParaRPr lang="en-US" sz="1400" dirty="0"/>
                    </a:p>
                  </a:txBody>
                  <a:tcPr/>
                </a:tc>
                <a:tc>
                  <a:txBody>
                    <a:bodyPr/>
                    <a:lstStyle/>
                    <a:p>
                      <a:r>
                        <a:rPr lang="id-ID" sz="1200" noProof="0" smtClean="0"/>
                        <a:t>b. Integritas</a:t>
                      </a:r>
                      <a:endParaRPr lang="id-ID" sz="1200" noProof="0"/>
                    </a:p>
                  </a:txBody>
                  <a:tcPr/>
                </a:tc>
                <a:tc>
                  <a:txBody>
                    <a:bodyPr/>
                    <a:lstStyle/>
                    <a:p>
                      <a:pPr algn="ctr"/>
                      <a:r>
                        <a:rPr lang="id-ID" sz="1200" noProof="0" smtClean="0"/>
                        <a:t>89</a:t>
                      </a:r>
                      <a:endParaRPr lang="id-ID" sz="1200" noProof="0"/>
                    </a:p>
                  </a:txBody>
                  <a:tcPr/>
                </a:tc>
                <a:tc>
                  <a:txBody>
                    <a:bodyPr/>
                    <a:lstStyle/>
                    <a:p>
                      <a:pPr algn="ctr"/>
                      <a:r>
                        <a:rPr lang="id-ID" sz="1400" noProof="0" smtClean="0"/>
                        <a:t>Baik</a:t>
                      </a:r>
                      <a:endParaRPr lang="id-ID" sz="1400" noProof="0"/>
                    </a:p>
                  </a:txBody>
                  <a:tcPr/>
                </a:tc>
              </a:tr>
              <a:tr h="318977">
                <a:tc vMerge="1">
                  <a:txBody>
                    <a:bodyPr/>
                    <a:lstStyle/>
                    <a:p>
                      <a:endParaRPr lang="en-US" sz="1400" dirty="0"/>
                    </a:p>
                  </a:txBody>
                  <a:tcPr/>
                </a:tc>
                <a:tc>
                  <a:txBody>
                    <a:bodyPr/>
                    <a:lstStyle/>
                    <a:p>
                      <a:r>
                        <a:rPr lang="id-ID" sz="1200" noProof="0" smtClean="0"/>
                        <a:t>c. Komitmen</a:t>
                      </a:r>
                      <a:endParaRPr lang="id-ID" sz="1200" noProof="0"/>
                    </a:p>
                  </a:txBody>
                  <a:tcPr/>
                </a:tc>
                <a:tc>
                  <a:txBody>
                    <a:bodyPr/>
                    <a:lstStyle/>
                    <a:p>
                      <a:pPr algn="ctr"/>
                      <a:r>
                        <a:rPr lang="id-ID" sz="1200" noProof="0" smtClean="0"/>
                        <a:t>88</a:t>
                      </a:r>
                      <a:endParaRPr lang="id-ID" sz="1200" noProof="0"/>
                    </a:p>
                  </a:txBody>
                  <a:tcPr/>
                </a:tc>
                <a:tc>
                  <a:txBody>
                    <a:bodyPr/>
                    <a:lstStyle/>
                    <a:p>
                      <a:pPr algn="ctr"/>
                      <a:r>
                        <a:rPr lang="id-ID" sz="1400" noProof="0" smtClean="0"/>
                        <a:t>Baik</a:t>
                      </a:r>
                      <a:endParaRPr lang="id-ID" sz="1400" noProof="0"/>
                    </a:p>
                  </a:txBody>
                  <a:tcPr/>
                </a:tc>
              </a:tr>
              <a:tr h="318977">
                <a:tc vMerge="1">
                  <a:txBody>
                    <a:bodyPr/>
                    <a:lstStyle/>
                    <a:p>
                      <a:endParaRPr lang="en-US" sz="1400" dirty="0"/>
                    </a:p>
                  </a:txBody>
                  <a:tcPr/>
                </a:tc>
                <a:tc>
                  <a:txBody>
                    <a:bodyPr/>
                    <a:lstStyle/>
                    <a:p>
                      <a:r>
                        <a:rPr lang="id-ID" sz="1200" noProof="0" smtClean="0"/>
                        <a:t>d. Disiplin</a:t>
                      </a:r>
                      <a:endParaRPr lang="id-ID" sz="1200" noProof="0"/>
                    </a:p>
                  </a:txBody>
                  <a:tcPr/>
                </a:tc>
                <a:tc>
                  <a:txBody>
                    <a:bodyPr/>
                    <a:lstStyle/>
                    <a:p>
                      <a:pPr algn="ctr"/>
                      <a:r>
                        <a:rPr lang="id-ID" sz="1200" noProof="0" smtClean="0"/>
                        <a:t>86</a:t>
                      </a:r>
                      <a:endParaRPr lang="id-ID" sz="1200" noProof="0"/>
                    </a:p>
                  </a:txBody>
                  <a:tcPr/>
                </a:tc>
                <a:tc>
                  <a:txBody>
                    <a:bodyPr/>
                    <a:lstStyle/>
                    <a:p>
                      <a:pPr algn="ctr"/>
                      <a:r>
                        <a:rPr lang="id-ID" sz="1400" noProof="0" smtClean="0"/>
                        <a:t>Baik</a:t>
                      </a:r>
                      <a:endParaRPr lang="id-ID" sz="1400" noProof="0"/>
                    </a:p>
                  </a:txBody>
                  <a:tcPr/>
                </a:tc>
              </a:tr>
              <a:tr h="318977">
                <a:tc vMerge="1">
                  <a:txBody>
                    <a:bodyPr/>
                    <a:lstStyle/>
                    <a:p>
                      <a:endParaRPr lang="en-US" sz="1400" dirty="0"/>
                    </a:p>
                  </a:txBody>
                  <a:tcPr/>
                </a:tc>
                <a:tc>
                  <a:txBody>
                    <a:bodyPr/>
                    <a:lstStyle/>
                    <a:p>
                      <a:r>
                        <a:rPr lang="id-ID" sz="1200" noProof="0" smtClean="0"/>
                        <a:t>e. Kerja sama</a:t>
                      </a:r>
                      <a:endParaRPr lang="id-ID" sz="1200" noProof="0"/>
                    </a:p>
                  </a:txBody>
                  <a:tcPr/>
                </a:tc>
                <a:tc>
                  <a:txBody>
                    <a:bodyPr/>
                    <a:lstStyle/>
                    <a:p>
                      <a:pPr algn="ctr"/>
                      <a:r>
                        <a:rPr lang="id-ID" sz="1200" noProof="0" smtClean="0"/>
                        <a:t>88</a:t>
                      </a:r>
                      <a:endParaRPr lang="id-ID" sz="1200" noProof="0"/>
                    </a:p>
                  </a:txBody>
                  <a:tcPr/>
                </a:tc>
                <a:tc>
                  <a:txBody>
                    <a:bodyPr/>
                    <a:lstStyle/>
                    <a:p>
                      <a:pPr algn="ctr"/>
                      <a:r>
                        <a:rPr lang="id-ID" sz="1400" noProof="0" smtClean="0"/>
                        <a:t>Baik</a:t>
                      </a:r>
                      <a:endParaRPr lang="id-ID" sz="1400" noProof="0"/>
                    </a:p>
                  </a:txBody>
                  <a:tcPr/>
                </a:tc>
              </a:tr>
              <a:tr h="318977">
                <a:tc vMerge="1">
                  <a:txBody>
                    <a:bodyPr/>
                    <a:lstStyle/>
                    <a:p>
                      <a:endParaRPr lang="en-US" sz="1400" dirty="0"/>
                    </a:p>
                  </a:txBody>
                  <a:tcPr/>
                </a:tc>
                <a:tc>
                  <a:txBody>
                    <a:bodyPr/>
                    <a:lstStyle/>
                    <a:p>
                      <a:r>
                        <a:rPr lang="id-ID" sz="1200" noProof="0" smtClean="0"/>
                        <a:t>f. Kepemimpinan</a:t>
                      </a:r>
                      <a:endParaRPr lang="id-ID" sz="1200" noProof="0"/>
                    </a:p>
                  </a:txBody>
                  <a:tcPr/>
                </a:tc>
                <a:tc>
                  <a:txBody>
                    <a:bodyPr/>
                    <a:lstStyle/>
                    <a:p>
                      <a:pPr algn="ctr"/>
                      <a:r>
                        <a:rPr lang="id-ID" sz="1200" noProof="0" smtClean="0"/>
                        <a:t>-</a:t>
                      </a:r>
                      <a:endParaRPr lang="id-ID" sz="1200" noProof="0"/>
                    </a:p>
                  </a:txBody>
                  <a:tcPr/>
                </a:tc>
                <a:tc>
                  <a:txBody>
                    <a:bodyPr/>
                    <a:lstStyle/>
                    <a:p>
                      <a:pPr algn="ctr"/>
                      <a:endParaRPr lang="id-ID" sz="1400" noProof="0"/>
                    </a:p>
                  </a:txBody>
                  <a:tcPr/>
                </a:tc>
              </a:tr>
              <a:tr h="318977">
                <a:tc vMerge="1">
                  <a:txBody>
                    <a:bodyPr/>
                    <a:lstStyle/>
                    <a:p>
                      <a:endParaRPr lang="en-US" sz="1400" dirty="0"/>
                    </a:p>
                  </a:txBody>
                  <a:tcPr/>
                </a:tc>
                <a:tc>
                  <a:txBody>
                    <a:bodyPr/>
                    <a:lstStyle/>
                    <a:p>
                      <a:r>
                        <a:rPr lang="id-ID" sz="1200" noProof="0" smtClean="0"/>
                        <a:t>Jumlah</a:t>
                      </a:r>
                      <a:endParaRPr lang="id-ID" sz="1200" noProof="0"/>
                    </a:p>
                  </a:txBody>
                  <a:tcPr/>
                </a:tc>
                <a:tc>
                  <a:txBody>
                    <a:bodyPr/>
                    <a:lstStyle/>
                    <a:p>
                      <a:pPr algn="ctr"/>
                      <a:r>
                        <a:rPr lang="id-ID" sz="1200" noProof="0" smtClean="0"/>
                        <a:t>439</a:t>
                      </a:r>
                      <a:endParaRPr lang="id-ID" sz="1200" noProof="0"/>
                    </a:p>
                  </a:txBody>
                  <a:tcPr/>
                </a:tc>
                <a:tc>
                  <a:txBody>
                    <a:bodyPr/>
                    <a:lstStyle/>
                    <a:p>
                      <a:pPr algn="ctr"/>
                      <a:endParaRPr lang="id-ID" sz="1400" noProof="0"/>
                    </a:p>
                  </a:txBody>
                  <a:tcPr/>
                </a:tc>
              </a:tr>
              <a:tr h="318977">
                <a:tc vMerge="1">
                  <a:txBody>
                    <a:bodyPr/>
                    <a:lstStyle/>
                    <a:p>
                      <a:endParaRPr lang="en-US" sz="1400" dirty="0"/>
                    </a:p>
                  </a:txBody>
                  <a:tcPr/>
                </a:tc>
                <a:tc>
                  <a:txBody>
                    <a:bodyPr/>
                    <a:lstStyle/>
                    <a:p>
                      <a:r>
                        <a:rPr lang="id-ID" sz="1200" noProof="0" smtClean="0"/>
                        <a:t>Nilai rata-rata</a:t>
                      </a:r>
                      <a:endParaRPr lang="id-ID" sz="1200" noProof="0"/>
                    </a:p>
                  </a:txBody>
                  <a:tcPr/>
                </a:tc>
                <a:tc>
                  <a:txBody>
                    <a:bodyPr/>
                    <a:lstStyle/>
                    <a:p>
                      <a:pPr algn="ctr"/>
                      <a:r>
                        <a:rPr lang="id-ID" sz="1200" noProof="0" smtClean="0"/>
                        <a:t>87,80</a:t>
                      </a:r>
                      <a:endParaRPr lang="id-ID" sz="1200" noProof="0"/>
                    </a:p>
                  </a:txBody>
                  <a:tcPr/>
                </a:tc>
                <a:tc>
                  <a:txBody>
                    <a:bodyPr/>
                    <a:lstStyle/>
                    <a:p>
                      <a:pPr algn="ctr"/>
                      <a:r>
                        <a:rPr lang="id-ID" sz="1400" noProof="0" smtClean="0"/>
                        <a:t>Baik</a:t>
                      </a:r>
                      <a:endParaRPr lang="id-ID" sz="1400" noProof="0"/>
                    </a:p>
                  </a:txBody>
                  <a:tcPr/>
                </a:tc>
              </a:tr>
              <a:tr h="478465">
                <a:tc gridSpan="4">
                  <a:txBody>
                    <a:bodyPr/>
                    <a:lstStyle/>
                    <a:p>
                      <a:r>
                        <a:rPr lang="id-ID" sz="1200" noProof="0" smtClean="0"/>
                        <a:t>5. KEBERATAN DARI PNS YANG DINILAI (APABILA ADA)</a:t>
                      </a:r>
                    </a:p>
                    <a:p>
                      <a:r>
                        <a:rPr lang="id-ID" sz="1200" noProof="0" smtClean="0"/>
                        <a:t>                                                                                                                                     Tanggal, ……………………………………………………</a:t>
                      </a:r>
                      <a:endParaRPr lang="id-ID" sz="1200" noProof="0"/>
                    </a:p>
                  </a:txBody>
                  <a:tcPr/>
                </a:tc>
                <a:tc hMerge="1">
                  <a:txBody>
                    <a:bodyPr/>
                    <a:lstStyle/>
                    <a:p>
                      <a:endParaRPr lang="en-US" sz="1400" dirty="0"/>
                    </a:p>
                  </a:txBody>
                  <a:tcPr/>
                </a:tc>
                <a:tc hMerge="1">
                  <a:txBody>
                    <a:bodyPr/>
                    <a:lstStyle/>
                    <a:p>
                      <a:endParaRPr lang="en-US" sz="1400" dirty="0"/>
                    </a:p>
                  </a:txBody>
                  <a:tcPr/>
                </a:tc>
                <a:tc hMerge="1">
                  <a:txBody>
                    <a:bodyPr/>
                    <a:lstStyle/>
                    <a:p>
                      <a:endParaRPr lang="en-US" sz="1400" dirty="0"/>
                    </a:p>
                  </a:txBody>
                  <a:tcPr/>
                </a:tc>
              </a:tr>
              <a:tr h="478465">
                <a:tc gridSpan="4">
                  <a:txBody>
                    <a:bodyPr/>
                    <a:lstStyle/>
                    <a:p>
                      <a:r>
                        <a:rPr lang="id-ID" sz="1200" noProof="0" smtClean="0"/>
                        <a:t>6. TANGGAPAN PEJABAT PENILAI ATAS KEBERATAN</a:t>
                      </a:r>
                    </a:p>
                    <a:p>
                      <a:r>
                        <a:rPr lang="id-ID" sz="1200" noProof="0" smtClean="0"/>
                        <a:t>                                                                                                                                     Tanggal, ……………………………………………………</a:t>
                      </a:r>
                      <a:endParaRPr lang="id-ID" sz="1200" noProof="0"/>
                    </a:p>
                  </a:txBody>
                  <a:tcPr/>
                </a:tc>
                <a:tc hMerge="1">
                  <a:txBody>
                    <a:bodyPr/>
                    <a:lstStyle/>
                    <a:p>
                      <a:endParaRPr lang="en-US" sz="1400" dirty="0"/>
                    </a:p>
                  </a:txBody>
                  <a:tcPr/>
                </a:tc>
                <a:tc hMerge="1">
                  <a:txBody>
                    <a:bodyPr/>
                    <a:lstStyle/>
                    <a:p>
                      <a:endParaRPr lang="en-US" sz="1400" dirty="0"/>
                    </a:p>
                  </a:txBody>
                  <a:tcPr/>
                </a:tc>
                <a:tc hMerge="1">
                  <a:txBody>
                    <a:bodyPr/>
                    <a:lstStyle/>
                    <a:p>
                      <a:endParaRPr lang="en-US" sz="1400" dirty="0"/>
                    </a:p>
                  </a:txBody>
                  <a:tcPr/>
                </a:tc>
              </a:tr>
              <a:tr h="478465">
                <a:tc gridSpan="4">
                  <a:txBody>
                    <a:bodyPr/>
                    <a:lstStyle/>
                    <a:p>
                      <a:r>
                        <a:rPr lang="id-ID" sz="1200" noProof="0" dirty="0" smtClean="0"/>
                        <a:t>7. KEPUTUSAN ATASAN PEJABAT PENILAI ATAS KEBERATAN</a:t>
                      </a:r>
                    </a:p>
                    <a:p>
                      <a:r>
                        <a:rPr lang="id-ID" sz="1200" noProof="0" dirty="0" smtClean="0"/>
                        <a:t>                                                                                                                                     Tanggal, ………………………………………………….                                                           </a:t>
                      </a:r>
                      <a:endParaRPr lang="id-ID" sz="1200" noProof="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2"/>
          <p:cNvSpPr>
            <a:spLocks noGrp="1"/>
          </p:cNvSpPr>
          <p:nvPr>
            <p:ph idx="1"/>
          </p:nvPr>
        </p:nvSpPr>
        <p:spPr>
          <a:xfrm>
            <a:off x="457200" y="381000"/>
            <a:ext cx="8229600" cy="6096000"/>
          </a:xfrm>
          <a:solidFill>
            <a:srgbClr val="92D050"/>
          </a:solidFill>
        </p:spPr>
        <p:txBody>
          <a:bodyPr/>
          <a:lstStyle/>
          <a:p>
            <a:pPr algn="just" eaLnBrk="1" hangingPunct="1">
              <a:buFont typeface="Arial" charset="0"/>
              <a:buNone/>
            </a:pPr>
            <a:r>
              <a:rPr lang="en-US" sz="2000" smtClean="0"/>
              <a:t>	</a:t>
            </a:r>
          </a:p>
          <a:p>
            <a:pPr algn="just" eaLnBrk="1" hangingPunct="1">
              <a:buFont typeface="Arial" charset="0"/>
              <a:buNone/>
            </a:pPr>
            <a:endParaRPr lang="en-US" sz="2000" smtClean="0"/>
          </a:p>
          <a:p>
            <a:pPr algn="just" eaLnBrk="1" hangingPunct="1">
              <a:buFont typeface="Arial" charset="0"/>
              <a:buNone/>
            </a:pPr>
            <a:endParaRPr lang="en-US" sz="2000" smtClean="0"/>
          </a:p>
          <a:p>
            <a:pPr algn="just" eaLnBrk="1" hangingPunct="1">
              <a:buFont typeface="Arial" charset="0"/>
              <a:buNone/>
            </a:pPr>
            <a:endParaRPr lang="en-US" sz="2000" smtClean="0"/>
          </a:p>
          <a:p>
            <a:pPr algn="just" eaLnBrk="1" hangingPunct="1">
              <a:buFont typeface="Arial" charset="0"/>
              <a:buNone/>
            </a:pPr>
            <a:r>
              <a:rPr lang="en-US" sz="2000" smtClean="0"/>
              <a:t>	Pejabat penilai dapat memberikan rekomendasi berdasarkan hasil penilaian prestasi kerja sbb:</a:t>
            </a:r>
          </a:p>
          <a:p>
            <a:pPr algn="just" eaLnBrk="1" hangingPunct="1">
              <a:buFont typeface="Wingdings" pitchFamily="2" charset="2"/>
              <a:buChar char="v"/>
            </a:pPr>
            <a:r>
              <a:rPr lang="en-US" sz="2000" smtClean="0"/>
              <a:t>Untuk peningkatan kemampuan dengan mengikutsertakan diklat teknis, e.g. diklat komputer, kenaikan pangkat, pensiun, kehumasan, sekretaris, dsb.</a:t>
            </a:r>
          </a:p>
          <a:p>
            <a:pPr algn="just" eaLnBrk="1" hangingPunct="1">
              <a:buFont typeface="Wingdings" pitchFamily="2" charset="2"/>
              <a:buChar char="v"/>
            </a:pPr>
            <a:r>
              <a:rPr lang="en-US" sz="2000" smtClean="0"/>
              <a:t>Untuk menambah wawasan pengetahuan dalam bidang pekerjaan, perlu dilakukan rotasi pegawai.</a:t>
            </a:r>
          </a:p>
          <a:p>
            <a:pPr algn="just" eaLnBrk="1" hangingPunct="1">
              <a:buFont typeface="Wingdings" pitchFamily="2" charset="2"/>
              <a:buChar char="v"/>
            </a:pPr>
            <a:r>
              <a:rPr lang="en-US" sz="2000" smtClean="0"/>
              <a:t>Untuk kebutuhan pengembangan, perlu peningkatan pendidikan dan peningkatan karier (promosi).</a:t>
            </a:r>
          </a:p>
          <a:p>
            <a:pPr algn="just" eaLnBrk="1" hangingPunct="1">
              <a:buFont typeface="Arial" charset="0"/>
              <a:buNone/>
            </a:pPr>
            <a:endParaRPr lang="en-US" sz="2000" smtClean="0"/>
          </a:p>
        </p:txBody>
      </p:sp>
      <p:sp>
        <p:nvSpPr>
          <p:cNvPr id="5" name="Rounded Rectangle 4"/>
          <p:cNvSpPr/>
          <p:nvPr/>
        </p:nvSpPr>
        <p:spPr>
          <a:xfrm>
            <a:off x="2514600" y="457200"/>
            <a:ext cx="4038600" cy="914400"/>
          </a:xfrm>
          <a:prstGeom prst="roundRect">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dirty="0">
                <a:solidFill>
                  <a:srgbClr val="FFFF00"/>
                </a:solidFill>
              </a:rPr>
              <a:t>REKOMENDASI</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609600" y="381000"/>
            <a:ext cx="8001000" cy="12192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2227" name="Content Placeholder 2"/>
          <p:cNvSpPr>
            <a:spLocks noGrp="1"/>
          </p:cNvSpPr>
          <p:nvPr>
            <p:ph idx="1"/>
          </p:nvPr>
        </p:nvSpPr>
        <p:spPr>
          <a:xfrm>
            <a:off x="457200" y="228600"/>
            <a:ext cx="8229600" cy="6400800"/>
          </a:xfrm>
          <a:gradFill rotWithShape="1">
            <a:gsLst>
              <a:gs pos="0">
                <a:srgbClr val="F3C78A"/>
              </a:gs>
              <a:gs pos="50000">
                <a:srgbClr val="F5DBB9"/>
              </a:gs>
              <a:gs pos="100000">
                <a:srgbClr val="FAEDDD"/>
              </a:gs>
            </a:gsLst>
            <a:lin ang="10800000" scaled="1"/>
          </a:gradFill>
        </p:spPr>
        <p:txBody>
          <a:bodyPr>
            <a:normAutofit/>
          </a:bodyPr>
          <a:lstStyle/>
          <a:p>
            <a:pPr algn="just" eaLnBrk="1" hangingPunct="1">
              <a:buFont typeface="Wingdings" pitchFamily="2" charset="2"/>
              <a:buChar char="v"/>
            </a:pPr>
            <a:r>
              <a:rPr lang="en-US" sz="2000" smtClean="0"/>
              <a:t>Guru/Dosen yang dipekerjakan/diperbantukan pada badan-badan swasta yang ditentukan oleh pemerintah dan tidak dibebaskan dari jabatan fungsional tertentu wajib menyusun SKP pada awal tahun dan penilaian prestasi kerja pada akhir tahun. Pejabat penilai dan atasan pejabat penilai adalah pejabat pada instansi induk.</a:t>
            </a:r>
          </a:p>
          <a:p>
            <a:pPr algn="just" eaLnBrk="1" hangingPunct="1">
              <a:buFont typeface="Arial" charset="0"/>
              <a:buNone/>
            </a:pPr>
            <a:endParaRPr lang="en-US" sz="2000" smtClean="0"/>
          </a:p>
          <a:p>
            <a:pPr algn="just" eaLnBrk="1" hangingPunct="1">
              <a:buFont typeface="Arial" charset="0"/>
              <a:buNone/>
            </a:pPr>
            <a:endParaRPr lang="en-US" sz="2000" smtClean="0"/>
          </a:p>
          <a:p>
            <a:pPr algn="ctr" eaLnBrk="1" hangingPunct="1">
              <a:buFont typeface="Arial" charset="0"/>
              <a:buNone/>
            </a:pPr>
            <a:endParaRPr lang="en-US" sz="2000" smtClean="0"/>
          </a:p>
          <a:p>
            <a:pPr algn="just" eaLnBrk="1" hangingPunct="1">
              <a:buFont typeface="Wingdings" pitchFamily="2" charset="2"/>
              <a:buChar char="q"/>
            </a:pPr>
            <a:endParaRPr lang="en-US" sz="2000" smtClean="0"/>
          </a:p>
          <a:p>
            <a:pPr algn="just" eaLnBrk="1" hangingPunct="1">
              <a:buFont typeface="Wingdings" pitchFamily="2" charset="2"/>
              <a:buChar char="q"/>
            </a:pPr>
            <a:r>
              <a:rPr lang="en-US" sz="2000" smtClean="0"/>
              <a:t>Untuk memudahkan monitoring dan evaluasi capaian SKP secara berkala dan perilaku kerja PNS yg dinilai. Pejabat penilai dapat menggunakan formulir buku catatan penilaian perilaku kerja PNS (Anak lampiran I-i).</a:t>
            </a:r>
          </a:p>
          <a:p>
            <a:pPr algn="just" eaLnBrk="1" hangingPunct="1">
              <a:buFont typeface="Wingdings" pitchFamily="2" charset="2"/>
              <a:buChar char="q"/>
            </a:pPr>
            <a:r>
              <a:rPr lang="en-US" sz="2000" smtClean="0"/>
              <a:t>Apabila seorang PNS pindah dari instansi pemerintah yg satu ke instansi yg lain, maka buku catatan penilaian perilaku kerja dikirimkan oleh pimpinan instansi lama kepada pimpinan instansi baru.</a:t>
            </a:r>
          </a:p>
          <a:p>
            <a:pPr algn="just" eaLnBrk="1" hangingPunct="1">
              <a:buFont typeface="Wingdings" pitchFamily="2" charset="2"/>
              <a:buChar char="q"/>
            </a:pPr>
            <a:r>
              <a:rPr lang="en-US" sz="2000" smtClean="0"/>
              <a:t>Jika seorang PNS pindah unit organisasi tetapi masih tetap dalam instansi yg sama, maka hanya buku catatan penilaian perilaku kerja saja yg dikirimkan oleh pimpinan unit organisasi yg lama kepada pimpinan unit organisasi yg baru.</a:t>
            </a:r>
          </a:p>
          <a:p>
            <a:pPr algn="just" eaLnBrk="1" hangingPunct="1">
              <a:buFont typeface="Wingdings" pitchFamily="2" charset="2"/>
              <a:buChar char="q"/>
            </a:pPr>
            <a:endParaRPr lang="en-US" sz="2000" smtClean="0"/>
          </a:p>
        </p:txBody>
      </p:sp>
      <p:sp>
        <p:nvSpPr>
          <p:cNvPr id="4" name="Rounded Rectangle 3"/>
          <p:cNvSpPr/>
          <p:nvPr/>
        </p:nvSpPr>
        <p:spPr>
          <a:xfrm>
            <a:off x="1676400" y="2209800"/>
            <a:ext cx="6248400" cy="914400"/>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chemeClr val="bg1"/>
                </a:solidFill>
              </a:rPr>
              <a:t>BUKU CATATAN PENILAIAN PERILAKU KERJA PNS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6477000"/>
          </a:xfrm>
          <a:solidFill>
            <a:schemeClr val="accent3">
              <a:lumMod val="60000"/>
              <a:lumOff val="40000"/>
            </a:schemeClr>
          </a:solidFill>
        </p:spPr>
        <p:txBody>
          <a:bodyPr/>
          <a:lstStyle/>
          <a:p>
            <a:pPr algn="ctr" eaLnBrk="1" hangingPunct="1">
              <a:buFont typeface="Arial" charset="0"/>
              <a:buNone/>
              <a:defRPr/>
            </a:pPr>
            <a:r>
              <a:rPr lang="id-ID" sz="2000" b="1" smtClean="0"/>
              <a:t>BUKU CATATAN PENILAIAN PERILAKU KERJA PNS</a:t>
            </a:r>
          </a:p>
          <a:p>
            <a:pPr algn="just" eaLnBrk="1" hangingPunct="1">
              <a:buFont typeface="Arial" charset="0"/>
              <a:buNone/>
              <a:defRPr/>
            </a:pPr>
            <a:r>
              <a:rPr lang="id-ID" sz="2000" smtClean="0"/>
              <a:t>Nama: Ali Muktar Raja, S.Sos</a:t>
            </a:r>
          </a:p>
          <a:p>
            <a:pPr algn="just" eaLnBrk="1" hangingPunct="1">
              <a:buFont typeface="Arial" charset="0"/>
              <a:buNone/>
              <a:defRPr/>
            </a:pPr>
            <a:r>
              <a:rPr lang="id-ID" sz="2000" smtClean="0"/>
              <a:t>NIP     : 19750713 200001 1 099</a:t>
            </a:r>
          </a:p>
          <a:p>
            <a:pPr algn="just" eaLnBrk="1" hangingPunct="1">
              <a:buFont typeface="Arial" charset="0"/>
              <a:buNone/>
              <a:defRPr/>
            </a:pPr>
            <a:endParaRPr lang="id-ID" sz="2000"/>
          </a:p>
        </p:txBody>
      </p:sp>
      <p:graphicFrame>
        <p:nvGraphicFramePr>
          <p:cNvPr id="5" name="Table 4"/>
          <p:cNvGraphicFramePr>
            <a:graphicFrameLocks noGrp="1"/>
          </p:cNvGraphicFramePr>
          <p:nvPr/>
        </p:nvGraphicFramePr>
        <p:xfrm>
          <a:off x="228600" y="1397000"/>
          <a:ext cx="8686802" cy="4622799"/>
        </p:xfrm>
        <a:graphic>
          <a:graphicData uri="http://schemas.openxmlformats.org/drawingml/2006/table">
            <a:tbl>
              <a:tblPr firstRow="1" bandRow="1">
                <a:tableStyleId>{5C22544A-7EE6-4342-B048-85BDC9FD1C3A}</a:tableStyleId>
              </a:tblPr>
              <a:tblGrid>
                <a:gridCol w="510128"/>
                <a:gridCol w="1775872"/>
                <a:gridCol w="3352801"/>
                <a:gridCol w="3048001"/>
              </a:tblGrid>
              <a:tr h="678082">
                <a:tc>
                  <a:txBody>
                    <a:bodyPr/>
                    <a:lstStyle/>
                    <a:p>
                      <a:pPr algn="ctr"/>
                      <a:r>
                        <a:rPr lang="id-ID" b="0" noProof="0" smtClean="0"/>
                        <a:t>No.</a:t>
                      </a:r>
                      <a:endParaRPr lang="id-ID" b="0" noProof="0"/>
                    </a:p>
                  </a:txBody>
                  <a:tcPr/>
                </a:tc>
                <a:tc>
                  <a:txBody>
                    <a:bodyPr/>
                    <a:lstStyle/>
                    <a:p>
                      <a:pPr algn="ctr"/>
                      <a:r>
                        <a:rPr lang="id-ID" b="0" noProof="0" smtClean="0"/>
                        <a:t>Tanggal</a:t>
                      </a:r>
                      <a:endParaRPr lang="id-ID" b="0" noProof="0"/>
                    </a:p>
                  </a:txBody>
                  <a:tcPr/>
                </a:tc>
                <a:tc>
                  <a:txBody>
                    <a:bodyPr/>
                    <a:lstStyle/>
                    <a:p>
                      <a:pPr algn="ctr"/>
                      <a:r>
                        <a:rPr lang="id-ID" b="0" noProof="0" smtClean="0"/>
                        <a:t>Uraian</a:t>
                      </a:r>
                      <a:endParaRPr lang="id-ID" b="0" noProof="0"/>
                    </a:p>
                  </a:txBody>
                  <a:tcPr/>
                </a:tc>
                <a:tc>
                  <a:txBody>
                    <a:bodyPr/>
                    <a:lstStyle/>
                    <a:p>
                      <a:pPr algn="ctr"/>
                      <a:r>
                        <a:rPr lang="id-ID" b="0" noProof="0" smtClean="0"/>
                        <a:t>Nama/NIP dan Paraf Pejabat Penilai</a:t>
                      </a:r>
                      <a:endParaRPr lang="id-ID" b="0" noProof="0"/>
                    </a:p>
                  </a:txBody>
                  <a:tcPr/>
                </a:tc>
              </a:tr>
              <a:tr h="263699">
                <a:tc>
                  <a:txBody>
                    <a:bodyPr/>
                    <a:lstStyle/>
                    <a:p>
                      <a:pPr algn="ctr"/>
                      <a:r>
                        <a:rPr lang="id-ID" sz="800" b="0" noProof="0" smtClean="0"/>
                        <a:t>1</a:t>
                      </a:r>
                      <a:endParaRPr lang="id-ID" sz="800" b="0" noProof="0"/>
                    </a:p>
                  </a:txBody>
                  <a:tcPr/>
                </a:tc>
                <a:tc>
                  <a:txBody>
                    <a:bodyPr/>
                    <a:lstStyle/>
                    <a:p>
                      <a:pPr algn="ctr"/>
                      <a:r>
                        <a:rPr lang="id-ID" sz="800" b="0" noProof="0" smtClean="0"/>
                        <a:t>2</a:t>
                      </a:r>
                      <a:endParaRPr lang="id-ID" sz="800" b="0" noProof="0"/>
                    </a:p>
                  </a:txBody>
                  <a:tcPr/>
                </a:tc>
                <a:tc>
                  <a:txBody>
                    <a:bodyPr/>
                    <a:lstStyle/>
                    <a:p>
                      <a:pPr algn="ctr"/>
                      <a:r>
                        <a:rPr lang="id-ID" sz="800" b="0" noProof="0" smtClean="0"/>
                        <a:t>3</a:t>
                      </a:r>
                      <a:endParaRPr lang="id-ID" sz="800" b="0" noProof="0"/>
                    </a:p>
                  </a:txBody>
                  <a:tcPr/>
                </a:tc>
                <a:tc>
                  <a:txBody>
                    <a:bodyPr/>
                    <a:lstStyle/>
                    <a:p>
                      <a:pPr algn="ctr"/>
                      <a:r>
                        <a:rPr lang="id-ID" sz="800" b="0" noProof="0" smtClean="0"/>
                        <a:t>4</a:t>
                      </a:r>
                      <a:endParaRPr lang="id-ID" sz="800" b="0" noProof="0"/>
                    </a:p>
                  </a:txBody>
                  <a:tcPr/>
                </a:tc>
              </a:tr>
              <a:tr h="3002936">
                <a:tc rowSpan="2">
                  <a:txBody>
                    <a:bodyPr/>
                    <a:lstStyle/>
                    <a:p>
                      <a:r>
                        <a:rPr lang="id-ID" noProof="0" smtClean="0"/>
                        <a:t>1.</a:t>
                      </a:r>
                      <a:endParaRPr lang="id-ID" noProof="0"/>
                    </a:p>
                  </a:txBody>
                  <a:tcPr/>
                </a:tc>
                <a:tc rowSpan="2">
                  <a:txBody>
                    <a:bodyPr/>
                    <a:lstStyle/>
                    <a:p>
                      <a:pPr algn="ctr"/>
                      <a:r>
                        <a:rPr lang="id-ID" noProof="0" smtClean="0"/>
                        <a:t>2 Januari 2014 s.d. </a:t>
                      </a:r>
                    </a:p>
                    <a:p>
                      <a:pPr algn="ctr"/>
                      <a:r>
                        <a:rPr lang="id-ID" noProof="0" smtClean="0"/>
                        <a:t>30 Juni 2014</a:t>
                      </a:r>
                      <a:endParaRPr lang="id-ID" noProof="0"/>
                    </a:p>
                  </a:txBody>
                  <a:tcPr/>
                </a:tc>
                <a:tc>
                  <a:txBody>
                    <a:bodyPr/>
                    <a:lstStyle/>
                    <a:p>
                      <a:r>
                        <a:rPr lang="id-ID" noProof="0" smtClean="0"/>
                        <a:t>Penilaian SKP sampai dengan akhir Juni 2014</a:t>
                      </a:r>
                      <a:r>
                        <a:rPr lang="id-ID" baseline="0" noProof="0" smtClean="0"/>
                        <a:t> = 89,04, sedangkan penilaian perilaku kerjanya adalah sebagai berikut:</a:t>
                      </a:r>
                    </a:p>
                    <a:p>
                      <a:r>
                        <a:rPr lang="id-ID" baseline="0" noProof="0" smtClean="0"/>
                        <a:t>Orientasi Pelayanan = 85 (Baik)</a:t>
                      </a:r>
                    </a:p>
                    <a:p>
                      <a:r>
                        <a:rPr lang="id-ID" baseline="0" noProof="0" smtClean="0"/>
                        <a:t>Integritas                    = 80 (Baik)</a:t>
                      </a:r>
                    </a:p>
                    <a:p>
                      <a:r>
                        <a:rPr lang="id-ID" baseline="0" noProof="0" smtClean="0"/>
                        <a:t>Komitmen                  = 84 (Baik)</a:t>
                      </a:r>
                    </a:p>
                    <a:p>
                      <a:r>
                        <a:rPr lang="id-ID" baseline="0" noProof="0" smtClean="0"/>
                        <a:t>Disiplin                       = 85 (Baik)</a:t>
                      </a:r>
                    </a:p>
                    <a:p>
                      <a:r>
                        <a:rPr lang="id-ID" baseline="0" noProof="0" smtClean="0"/>
                        <a:t>Kerja sama                 = 87 (Baik)</a:t>
                      </a:r>
                    </a:p>
                    <a:p>
                      <a:r>
                        <a:rPr lang="id-ID" baseline="0" noProof="0" smtClean="0"/>
                        <a:t>Kepemimpinan         = 88 (Baik) </a:t>
                      </a:r>
                      <a:endParaRPr lang="id-ID" noProof="0"/>
                    </a:p>
                  </a:txBody>
                  <a:tcPr/>
                </a:tc>
                <a:tc rowSpan="2">
                  <a:txBody>
                    <a:bodyPr/>
                    <a:lstStyle/>
                    <a:p>
                      <a:pPr algn="ctr"/>
                      <a:r>
                        <a:rPr lang="id-ID" noProof="0" smtClean="0"/>
                        <a:t>Kepala Subdirektorat Mutasi II</a:t>
                      </a:r>
                    </a:p>
                    <a:p>
                      <a:endParaRPr lang="id-ID" noProof="0" smtClean="0"/>
                    </a:p>
                    <a:p>
                      <a:endParaRPr lang="id-ID" noProof="0" smtClean="0"/>
                    </a:p>
                    <a:p>
                      <a:endParaRPr lang="id-ID" noProof="0" smtClean="0"/>
                    </a:p>
                    <a:p>
                      <a:pPr algn="ctr"/>
                      <a:r>
                        <a:rPr lang="id-ID" u="sng" noProof="0" smtClean="0"/>
                        <a:t>Drs. Indra Hidayat</a:t>
                      </a:r>
                    </a:p>
                    <a:p>
                      <a:r>
                        <a:rPr lang="id-ID" noProof="0" smtClean="0"/>
                        <a:t>NIP. 19610412 198301 1 099</a:t>
                      </a:r>
                      <a:endParaRPr lang="id-ID" noProof="0"/>
                    </a:p>
                  </a:txBody>
                  <a:tcPr/>
                </a:tc>
              </a:tr>
              <a:tr h="678082">
                <a:tc vMerge="1">
                  <a:txBody>
                    <a:bodyPr/>
                    <a:lstStyle/>
                    <a:p>
                      <a:endParaRPr lang="en-US" dirty="0"/>
                    </a:p>
                  </a:txBody>
                  <a:tcPr/>
                </a:tc>
                <a:tc vMerge="1">
                  <a:txBody>
                    <a:bodyPr/>
                    <a:lstStyle/>
                    <a:p>
                      <a:endParaRPr lang="en-US" dirty="0"/>
                    </a:p>
                  </a:txBody>
                  <a:tcPr/>
                </a:tc>
                <a:tc>
                  <a:txBody>
                    <a:bodyPr/>
                    <a:lstStyle/>
                    <a:p>
                      <a:r>
                        <a:rPr lang="id-ID" noProof="0" dirty="0" smtClean="0"/>
                        <a:t>Jumlah                       = 509</a:t>
                      </a:r>
                    </a:p>
                    <a:p>
                      <a:r>
                        <a:rPr lang="id-ID" noProof="0" dirty="0" smtClean="0"/>
                        <a:t>Nilai Rata-rata          =  84,83 (Baik)</a:t>
                      </a:r>
                      <a:endParaRPr lang="id-ID" noProof="0" dirty="0"/>
                    </a:p>
                  </a:txBody>
                  <a:tcPr/>
                </a:tc>
                <a:tc vMerge="1">
                  <a:txBody>
                    <a:bodyPr/>
                    <a:lstStyle/>
                    <a:p>
                      <a:endParaRPr lang="en-US" dirty="0"/>
                    </a:p>
                  </a:txBody>
                  <a:tcPr/>
                </a:tc>
              </a:tr>
            </a:tbl>
          </a:graphicData>
        </a:graphic>
      </p:graphicFrame>
      <p:cxnSp>
        <p:nvCxnSpPr>
          <p:cNvPr id="7" name="Straight Connector 6"/>
          <p:cNvCxnSpPr/>
          <p:nvPr/>
        </p:nvCxnSpPr>
        <p:spPr>
          <a:xfrm>
            <a:off x="2667000" y="5105400"/>
            <a:ext cx="3200400" cy="1588"/>
          </a:xfrm>
          <a:prstGeom prst="line">
            <a:avLst/>
          </a:prstGeom>
          <a:ln cmpd="thickThi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85720" y="2143116"/>
            <a:ext cx="8572560" cy="1938992"/>
          </a:xfrm>
          <a:prstGeom prst="rect">
            <a:avLst/>
          </a:prstGeom>
          <a:noFill/>
        </p:spPr>
        <p:txBody>
          <a:bodyPr wrap="square" rtlCol="0">
            <a:spAutoFit/>
          </a:bodyPr>
          <a:lstStyle/>
          <a:p>
            <a:pPr algn="ctr"/>
            <a:r>
              <a:rPr lang="id-ID" sz="6000" dirty="0" smtClean="0"/>
              <a:t>SEKIAN</a:t>
            </a:r>
          </a:p>
          <a:p>
            <a:pPr algn="ctr"/>
            <a:r>
              <a:rPr lang="id-ID" sz="6000" dirty="0" smtClean="0"/>
              <a:t>TERIMA KASIH</a:t>
            </a:r>
            <a:endParaRPr lang="id-ID" sz="6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5"/>
          <p:cNvSpPr>
            <a:spLocks noGrp="1"/>
          </p:cNvSpPr>
          <p:nvPr>
            <p:ph type="sldNum" sz="quarter" idx="12"/>
          </p:nvPr>
        </p:nvSpPr>
        <p:spPr/>
        <p:txBody>
          <a:bodyPr/>
          <a:lstStyle/>
          <a:p>
            <a:pPr>
              <a:defRPr/>
            </a:pPr>
            <a:fld id="{DA60366C-0FBB-4A12-A49F-2B97F2EAC8B5}" type="slidenum">
              <a:rPr lang="en-US"/>
              <a:pPr>
                <a:defRPr/>
              </a:pPr>
              <a:t>2</a:t>
            </a:fld>
            <a:endParaRPr lang="en-US"/>
          </a:p>
        </p:txBody>
      </p:sp>
      <p:sp>
        <p:nvSpPr>
          <p:cNvPr id="61443" name="Line 2"/>
          <p:cNvSpPr>
            <a:spLocks noChangeShapeType="1"/>
          </p:cNvSpPr>
          <p:nvPr/>
        </p:nvSpPr>
        <p:spPr bwMode="auto">
          <a:xfrm>
            <a:off x="2914650" y="-130175"/>
            <a:ext cx="0" cy="0"/>
          </a:xfrm>
          <a:prstGeom prst="line">
            <a:avLst/>
          </a:prstGeom>
          <a:noFill/>
          <a:ln w="12700" cap="rnd">
            <a:solidFill>
              <a:srgbClr val="000000"/>
            </a:solidFill>
            <a:round/>
            <a:headEnd/>
            <a:tailEnd/>
          </a:ln>
        </p:spPr>
        <p:txBody>
          <a:bodyPr/>
          <a:lstStyle/>
          <a:p>
            <a:endParaRPr lang="id-ID"/>
          </a:p>
        </p:txBody>
      </p:sp>
      <p:graphicFrame>
        <p:nvGraphicFramePr>
          <p:cNvPr id="371715" name="Group 3"/>
          <p:cNvGraphicFramePr>
            <a:graphicFrameLocks noGrp="1"/>
          </p:cNvGraphicFramePr>
          <p:nvPr/>
        </p:nvGraphicFramePr>
        <p:xfrm>
          <a:off x="384175" y="304800"/>
          <a:ext cx="8135938" cy="6324714"/>
        </p:xfrm>
        <a:graphic>
          <a:graphicData uri="http://schemas.openxmlformats.org/drawingml/2006/table">
            <a:tbl>
              <a:tblPr/>
              <a:tblGrid>
                <a:gridCol w="460375"/>
                <a:gridCol w="1381125"/>
                <a:gridCol w="2763838"/>
                <a:gridCol w="920750"/>
                <a:gridCol w="1076325"/>
                <a:gridCol w="1533525"/>
              </a:tblGrid>
              <a:tr h="260305">
                <a:tc rowSpan="11">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chemeClr val="tx1"/>
                          </a:solidFill>
                          <a:effectLst/>
                          <a:latin typeface="Times New Roman" pitchFamily="18" charset="0"/>
                          <a:cs typeface="Times New Roman" pitchFamily="18" charset="0"/>
                        </a:rPr>
                        <a:t>4.</a:t>
                      </a:r>
                      <a:endParaRPr kumimoji="0" lang="id-ID" sz="1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chemeClr val="tx1"/>
                          </a:solidFill>
                          <a:effectLst/>
                          <a:latin typeface="Times New Roman" pitchFamily="18" charset="0"/>
                          <a:cs typeface="Times New Roman" pitchFamily="18" charset="0"/>
                        </a:rPr>
                        <a:t>UNSUR YANG DINILAI</a:t>
                      </a:r>
                      <a:endParaRPr kumimoji="0" lang="id-ID"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hMerge="1">
                  <a:txBody>
                    <a:bodyPr/>
                    <a:lstStyle/>
                    <a:p>
                      <a:endParaRPr lang="id-ID"/>
                    </a:p>
                  </a:txBody>
                  <a:tcPr/>
                </a:tc>
                <a:tc hMerge="1">
                  <a:txBody>
                    <a:bodyPr/>
                    <a:lstStyle/>
                    <a:p>
                      <a:endParaRPr lang="id-ID"/>
                    </a:p>
                  </a:txBody>
                  <a:tcPr/>
                </a:tc>
                <a:tc hMerge="1">
                  <a:txBody>
                    <a:bodyPr/>
                    <a:lstStyle/>
                    <a:p>
                      <a:endParaRPr lang="id-ID"/>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smtClean="0">
                          <a:ln>
                            <a:noFill/>
                          </a:ln>
                          <a:solidFill>
                            <a:schemeClr val="tx1"/>
                          </a:solidFill>
                          <a:effectLst/>
                          <a:latin typeface="Times New Roman" pitchFamily="18" charset="0"/>
                          <a:cs typeface="Times New Roman" pitchFamily="18" charset="0"/>
                        </a:rPr>
                        <a:t>JUMLAH</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r>
              <a:tr h="769149">
                <a:tc vMerge="1">
                  <a:txBody>
                    <a:bodyPr/>
                    <a:lstStyle/>
                    <a:p>
                      <a:endParaRPr lang="id-ID"/>
                    </a:p>
                  </a:txBody>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400" b="1" i="0" u="none" strike="noStrike" cap="none" normalizeH="0" baseline="0" dirty="0" smtClean="0">
                          <a:ln>
                            <a:noFill/>
                          </a:ln>
                          <a:solidFill>
                            <a:schemeClr val="tx1"/>
                          </a:solidFill>
                          <a:effectLst/>
                          <a:latin typeface="Times New Roman" pitchFamily="18" charset="0"/>
                          <a:cs typeface="Times New Roman" pitchFamily="18" charset="0"/>
                        </a:rPr>
                        <a:t>a. Sasaran Kerja </a:t>
                      </a:r>
                      <a:r>
                        <a:rPr kumimoji="0" lang="en-AU" sz="1400" b="1" i="0" u="none" strike="noStrike" cap="none" normalizeH="0" baseline="0" dirty="0" smtClean="0">
                          <a:ln>
                            <a:noFill/>
                          </a:ln>
                          <a:solidFill>
                            <a:schemeClr val="tx1"/>
                          </a:solidFill>
                          <a:effectLst/>
                          <a:latin typeface="Times New Roman" pitchFamily="18" charset="0"/>
                          <a:cs typeface="Times New Roman" pitchFamily="18" charset="0"/>
                        </a:rPr>
                        <a:t>PNS</a:t>
                      </a:r>
                      <a:r>
                        <a:rPr kumimoji="0" lang="id-ID" sz="1400" b="1" i="0" u="none" strike="noStrike" cap="none" normalizeH="0" baseline="0" dirty="0" smtClean="0">
                          <a:ln>
                            <a:noFill/>
                          </a:ln>
                          <a:solidFill>
                            <a:schemeClr val="tx1"/>
                          </a:solidFill>
                          <a:effectLst/>
                          <a:latin typeface="Times New Roman" pitchFamily="18" charset="0"/>
                          <a:cs typeface="Times New Roman" pitchFamily="18" charset="0"/>
                        </a:rPr>
                        <a:t> (SK</a:t>
                      </a:r>
                      <a:r>
                        <a:rPr kumimoji="0" lang="en-AU" sz="1400" b="1" i="0" u="none" strike="noStrike" cap="none" normalizeH="0" baseline="0" dirty="0" smtClean="0">
                          <a:ln>
                            <a:noFill/>
                          </a:ln>
                          <a:solidFill>
                            <a:schemeClr val="tx1"/>
                          </a:solidFill>
                          <a:effectLst/>
                          <a:latin typeface="Times New Roman" pitchFamily="18" charset="0"/>
                          <a:cs typeface="Times New Roman" pitchFamily="18" charset="0"/>
                        </a:rPr>
                        <a:t>P</a:t>
                      </a:r>
                      <a:r>
                        <a:rPr kumimoji="0" lang="id-ID" sz="14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AU" sz="2000" b="1" i="0" u="none" strike="noStrike" cap="none" normalizeH="0" baseline="0" dirty="0" smtClean="0">
                          <a:ln>
                            <a:noFill/>
                          </a:ln>
                          <a:solidFill>
                            <a:schemeClr val="tx1"/>
                          </a:solidFill>
                          <a:effectLst/>
                          <a:latin typeface="Times New Roman" pitchFamily="18" charset="0"/>
                          <a:cs typeface="Times New Roman" pitchFamily="18" charset="0"/>
                        </a:rPr>
                        <a:t>86</a:t>
                      </a:r>
                      <a:r>
                        <a:rPr kumimoji="0" lang="id-ID" sz="2000" b="1" i="0" u="none" strike="noStrike" cap="none" normalizeH="0" baseline="0" dirty="0" smtClean="0">
                          <a:ln>
                            <a:noFill/>
                          </a:ln>
                          <a:solidFill>
                            <a:schemeClr val="tx1"/>
                          </a:solidFill>
                          <a:effectLst/>
                          <a:latin typeface="Times New Roman" pitchFamily="18" charset="0"/>
                          <a:cs typeface="Times New Roman" pitchFamily="18" charset="0"/>
                        </a:rPr>
                        <a:t> x  60 %</a:t>
                      </a:r>
                      <a:r>
                        <a:rPr kumimoji="0" lang="id-ID" sz="1400" b="1"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id-ID"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99"/>
                    </a:solidFill>
                  </a:tcPr>
                </a:tc>
                <a:tc hMerge="1">
                  <a:txBody>
                    <a:bodyPr/>
                    <a:lstStyle/>
                    <a:p>
                      <a:endParaRPr lang="id-ID"/>
                    </a:p>
                  </a:txBody>
                  <a:tcPr/>
                </a:tc>
                <a:tc hMerge="1">
                  <a:txBody>
                    <a:bodyPr/>
                    <a:lstStyle/>
                    <a:p>
                      <a:endParaRPr lang="id-ID"/>
                    </a:p>
                  </a:txBody>
                  <a:tcPr/>
                </a:tc>
                <a:tc hMerge="1">
                  <a:txBody>
                    <a:bodyPr/>
                    <a:lstStyle/>
                    <a:p>
                      <a:endParaRPr lang="id-ID"/>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2000" b="1" i="0" u="none" strike="noStrike" cap="none" normalizeH="0" baseline="0" dirty="0" smtClean="0">
                          <a:ln>
                            <a:noFill/>
                          </a:ln>
                          <a:solidFill>
                            <a:schemeClr val="tx1"/>
                          </a:solidFill>
                          <a:effectLst/>
                          <a:latin typeface="Times New Roman" pitchFamily="18" charset="0"/>
                          <a:cs typeface="Times New Roman" pitchFamily="18" charset="0"/>
                        </a:rPr>
                        <a:t>5</a:t>
                      </a:r>
                      <a:r>
                        <a:rPr kumimoji="0" lang="en-AU" sz="2000" b="1" i="0" u="none" strike="noStrike" cap="none" normalizeH="0" baseline="0" dirty="0" smtClean="0">
                          <a:ln>
                            <a:noFill/>
                          </a:ln>
                          <a:solidFill>
                            <a:schemeClr val="tx1"/>
                          </a:solidFill>
                          <a:effectLst/>
                          <a:latin typeface="Times New Roman" pitchFamily="18" charset="0"/>
                          <a:cs typeface="Times New Roman" pitchFamily="18" charset="0"/>
                        </a:rPr>
                        <a:t>1</a:t>
                      </a:r>
                      <a:r>
                        <a:rPr kumimoji="0" lang="id-ID" sz="2000" b="1" i="0" u="none" strike="noStrike" cap="none" normalizeH="0" baseline="0" dirty="0" smtClean="0">
                          <a:ln>
                            <a:noFill/>
                          </a:ln>
                          <a:solidFill>
                            <a:schemeClr val="tx1"/>
                          </a:solidFill>
                          <a:effectLst/>
                          <a:latin typeface="Times New Roman" pitchFamily="18" charset="0"/>
                          <a:cs typeface="Times New Roman" pitchFamily="18" charset="0"/>
                        </a:rPr>
                        <a:t>,6</a:t>
                      </a:r>
                      <a:r>
                        <a:rPr kumimoji="0" lang="en-AU" sz="2000" b="1" i="0" u="none" strike="noStrike" cap="none" normalizeH="0" baseline="0" dirty="0" smtClean="0">
                          <a:ln>
                            <a:noFill/>
                          </a:ln>
                          <a:solidFill>
                            <a:schemeClr val="tx1"/>
                          </a:solidFill>
                          <a:effectLst/>
                          <a:latin typeface="Times New Roman" pitchFamily="18" charset="0"/>
                          <a:cs typeface="Times New Roman" pitchFamily="18" charset="0"/>
                        </a:rPr>
                        <a:t>0</a:t>
                      </a:r>
                      <a:endParaRPr kumimoji="0" lang="id-ID" sz="20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FF"/>
                    </a:solidFill>
                  </a:tcPr>
                </a:tc>
              </a:tr>
              <a:tr h="358838">
                <a:tc vMerge="1">
                  <a:txBody>
                    <a:bodyPr/>
                    <a:lstStyle/>
                    <a:p>
                      <a:endParaRPr lang="id-ID"/>
                    </a:p>
                  </a:txBody>
                  <a:tcPr/>
                </a:tc>
                <a:tc rowSpan="9">
                  <a:txBody>
                    <a:bodyPr/>
                    <a:lstStyle/>
                    <a:p>
                      <a:pPr marL="182563" marR="0" lvl="0" indent="-182563" algn="l" defTabSz="914400" rtl="0" eaLnBrk="1" fontAlgn="base" latinLnBrk="0" hangingPunct="1">
                        <a:lnSpc>
                          <a:spcPct val="100000"/>
                        </a:lnSpc>
                        <a:spcBef>
                          <a:spcPct val="0"/>
                        </a:spcBef>
                        <a:spcAft>
                          <a:spcPct val="0"/>
                        </a:spcAft>
                        <a:buClrTx/>
                        <a:buSzTx/>
                        <a:buFontTx/>
                        <a:buNone/>
                        <a:tabLst/>
                      </a:pPr>
                      <a:r>
                        <a:rPr kumimoji="0" lang="id-ID" sz="1400" b="1" i="0" u="none" strike="noStrike" cap="none" normalizeH="0" baseline="0" smtClean="0">
                          <a:ln>
                            <a:noFill/>
                          </a:ln>
                          <a:solidFill>
                            <a:schemeClr val="tx1"/>
                          </a:solidFill>
                          <a:effectLst/>
                          <a:latin typeface="Times New Roman" pitchFamily="18" charset="0"/>
                          <a:cs typeface="Times New Roman" pitchFamily="18" charset="0"/>
                        </a:rPr>
                        <a:t>b.</a:t>
                      </a:r>
                      <a:r>
                        <a:rPr kumimoji="0" lang="id-ID" sz="1400" b="0" i="0" u="none" strike="noStrike" cap="none" normalizeH="0" baseline="0" smtClean="0">
                          <a:ln>
                            <a:noFill/>
                          </a:ln>
                          <a:solidFill>
                            <a:schemeClr val="tx1"/>
                          </a:solidFill>
                          <a:effectLst/>
                          <a:latin typeface="Times New Roman" pitchFamily="18" charset="0"/>
                          <a:cs typeface="Times New Roman" pitchFamily="18" charset="0"/>
                        </a:rPr>
                        <a:t> </a:t>
                      </a:r>
                      <a:r>
                        <a:rPr kumimoji="0" lang="id-ID" sz="1400" b="1" i="0" u="none" strike="noStrike" cap="none" normalizeH="0" baseline="0" smtClean="0">
                          <a:ln>
                            <a:noFill/>
                          </a:ln>
                          <a:solidFill>
                            <a:schemeClr val="tx1"/>
                          </a:solidFill>
                          <a:effectLst/>
                          <a:latin typeface="Times New Roman" pitchFamily="18" charset="0"/>
                          <a:cs typeface="Times New Roman" pitchFamily="18" charset="0"/>
                        </a:rPr>
                        <a:t>Perilaku   Kerja</a:t>
                      </a:r>
                      <a:endParaRPr kumimoji="0" lang="id-ID"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smtClean="0">
                          <a:ln>
                            <a:noFill/>
                          </a:ln>
                          <a:solidFill>
                            <a:schemeClr val="tx1"/>
                          </a:solidFill>
                          <a:effectLst/>
                          <a:latin typeface="Times New Roman" pitchFamily="18" charset="0"/>
                          <a:cs typeface="Times New Roman" pitchFamily="18" charset="0"/>
                        </a:rPr>
                        <a:t>1. Orientasi Pelayanan</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smtClean="0">
                          <a:ln>
                            <a:noFill/>
                          </a:ln>
                          <a:solidFill>
                            <a:schemeClr val="tx1"/>
                          </a:solidFill>
                          <a:effectLst/>
                          <a:latin typeface="Arial" charset="0"/>
                        </a:rPr>
                        <a:t>90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smtClean="0">
                          <a:ln>
                            <a:noFill/>
                          </a:ln>
                          <a:solidFill>
                            <a:schemeClr val="tx1"/>
                          </a:solidFill>
                          <a:effectLst/>
                          <a:latin typeface="Arial" charset="0"/>
                        </a:rPr>
                        <a:t>Baik</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8">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5305">
                <a:tc vMerge="1">
                  <a:txBody>
                    <a:bodyPr/>
                    <a:lstStyle/>
                    <a:p>
                      <a:endParaRPr lang="id-ID"/>
                    </a:p>
                  </a:txBody>
                  <a:tcPr/>
                </a:tc>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smtClean="0">
                          <a:ln>
                            <a:noFill/>
                          </a:ln>
                          <a:solidFill>
                            <a:schemeClr val="tx1"/>
                          </a:solidFill>
                          <a:effectLst/>
                          <a:latin typeface="Times New Roman" pitchFamily="18" charset="0"/>
                          <a:cs typeface="Times New Roman" pitchFamily="18" charset="0"/>
                        </a:rPr>
                        <a:t>2. Integritas</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smtClean="0">
                          <a:ln>
                            <a:noFill/>
                          </a:ln>
                          <a:solidFill>
                            <a:schemeClr val="tx1"/>
                          </a:solidFill>
                          <a:effectLst/>
                          <a:latin typeface="Arial" charset="0"/>
                        </a:rPr>
                        <a:t>90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smtClean="0">
                          <a:ln>
                            <a:noFill/>
                          </a:ln>
                          <a:solidFill>
                            <a:schemeClr val="tx1"/>
                          </a:solidFill>
                          <a:effectLst/>
                          <a:latin typeface="Arial" charset="0"/>
                        </a:rPr>
                        <a:t>Baik</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id-ID"/>
                    </a:p>
                  </a:txBody>
                  <a:tcPr/>
                </a:tc>
              </a:tr>
              <a:tr h="279423">
                <a:tc vMerge="1">
                  <a:txBody>
                    <a:bodyPr/>
                    <a:lstStyle/>
                    <a:p>
                      <a:endParaRPr lang="id-ID"/>
                    </a:p>
                  </a:txBody>
                  <a:tcPr/>
                </a:tc>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smtClean="0">
                          <a:ln>
                            <a:noFill/>
                          </a:ln>
                          <a:solidFill>
                            <a:schemeClr val="tx1"/>
                          </a:solidFill>
                          <a:effectLst/>
                          <a:latin typeface="Times New Roman" pitchFamily="18" charset="0"/>
                          <a:cs typeface="Times New Roman" pitchFamily="18" charset="0"/>
                        </a:rPr>
                        <a:t>3. Komitmen</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smtClean="0">
                          <a:ln>
                            <a:noFill/>
                          </a:ln>
                          <a:solidFill>
                            <a:schemeClr val="tx1"/>
                          </a:solidFill>
                          <a:effectLst/>
                          <a:latin typeface="Arial" charset="0"/>
                        </a:rPr>
                        <a:t>90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smtClean="0">
                          <a:ln>
                            <a:noFill/>
                          </a:ln>
                          <a:solidFill>
                            <a:schemeClr val="tx1"/>
                          </a:solidFill>
                          <a:effectLst/>
                          <a:latin typeface="Arial" charset="0"/>
                        </a:rPr>
                        <a:t>Baik</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id-ID"/>
                    </a:p>
                  </a:txBody>
                  <a:tcPr/>
                </a:tc>
              </a:tr>
              <a:tr h="288247">
                <a:tc vMerge="1">
                  <a:txBody>
                    <a:bodyPr/>
                    <a:lstStyle/>
                    <a:p>
                      <a:endParaRPr lang="id-ID"/>
                    </a:p>
                  </a:txBody>
                  <a:tcPr/>
                </a:tc>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smtClean="0">
                          <a:ln>
                            <a:noFill/>
                          </a:ln>
                          <a:solidFill>
                            <a:schemeClr val="tx1"/>
                          </a:solidFill>
                          <a:effectLst/>
                          <a:latin typeface="Times New Roman" pitchFamily="18" charset="0"/>
                          <a:cs typeface="Times New Roman" pitchFamily="18" charset="0"/>
                        </a:rPr>
                        <a:t>4. Disiplin</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smtClean="0">
                          <a:ln>
                            <a:noFill/>
                          </a:ln>
                          <a:solidFill>
                            <a:schemeClr val="tx1"/>
                          </a:solidFill>
                          <a:effectLst/>
                          <a:latin typeface="Arial" charset="0"/>
                        </a:rPr>
                        <a:t>90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smtClean="0">
                          <a:ln>
                            <a:noFill/>
                          </a:ln>
                          <a:solidFill>
                            <a:schemeClr val="tx1"/>
                          </a:solidFill>
                          <a:effectLst/>
                          <a:latin typeface="Arial" charset="0"/>
                        </a:rPr>
                        <a:t>Baik</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id-ID"/>
                    </a:p>
                  </a:txBody>
                  <a:tcPr/>
                </a:tc>
              </a:tr>
              <a:tr h="277953">
                <a:tc vMerge="1">
                  <a:txBody>
                    <a:bodyPr/>
                    <a:lstStyle/>
                    <a:p>
                      <a:endParaRPr lang="id-ID"/>
                    </a:p>
                  </a:txBody>
                  <a:tcPr/>
                </a:tc>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smtClean="0">
                          <a:ln>
                            <a:noFill/>
                          </a:ln>
                          <a:solidFill>
                            <a:schemeClr val="tx1"/>
                          </a:solidFill>
                          <a:effectLst/>
                          <a:latin typeface="Times New Roman" pitchFamily="18" charset="0"/>
                          <a:cs typeface="Times New Roman" pitchFamily="18" charset="0"/>
                        </a:rPr>
                        <a:t>5. Kerjasama</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smtClean="0">
                          <a:ln>
                            <a:noFill/>
                          </a:ln>
                          <a:solidFill>
                            <a:schemeClr val="tx1"/>
                          </a:solidFill>
                          <a:effectLst/>
                          <a:latin typeface="Arial" charset="0"/>
                        </a:rPr>
                        <a:t>90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smtClean="0">
                          <a:ln>
                            <a:noFill/>
                          </a:ln>
                          <a:solidFill>
                            <a:schemeClr val="tx1"/>
                          </a:solidFill>
                          <a:effectLst/>
                          <a:latin typeface="Arial" charset="0"/>
                        </a:rPr>
                        <a:t>Baik</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id-ID"/>
                    </a:p>
                  </a:txBody>
                  <a:tcPr/>
                </a:tc>
              </a:tr>
              <a:tr h="276482">
                <a:tc vMerge="1">
                  <a:txBody>
                    <a:bodyPr/>
                    <a:lstStyle/>
                    <a:p>
                      <a:endParaRPr lang="id-ID"/>
                    </a:p>
                  </a:txBody>
                  <a:tcPr/>
                </a:tc>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smtClean="0">
                          <a:ln>
                            <a:noFill/>
                          </a:ln>
                          <a:solidFill>
                            <a:schemeClr val="tx1"/>
                          </a:solidFill>
                          <a:effectLst/>
                          <a:latin typeface="Times New Roman" pitchFamily="18" charset="0"/>
                          <a:cs typeface="Times New Roman" pitchFamily="18" charset="0"/>
                        </a:rPr>
                        <a:t>6. Kepemimpinan</a:t>
                      </a:r>
                      <a:endParaRPr kumimoji="0" lang="id-ID"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smtClean="0">
                          <a:ln>
                            <a:noFill/>
                          </a:ln>
                          <a:solidFill>
                            <a:schemeClr val="tx1"/>
                          </a:solidFill>
                          <a:effectLst/>
                          <a:latin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smtClean="0">
                          <a:ln>
                            <a:noFill/>
                          </a:ln>
                          <a:solidFill>
                            <a:schemeClr val="tx1"/>
                          </a:solidFill>
                          <a:effectLst/>
                          <a:latin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id-ID"/>
                    </a:p>
                  </a:txBody>
                  <a:tcPr/>
                </a:tc>
              </a:tr>
              <a:tr h="338837">
                <a:tc vMerge="1">
                  <a:txBody>
                    <a:bodyPr/>
                    <a:lstStyle/>
                    <a:p>
                      <a:endParaRPr lang="id-ID"/>
                    </a:p>
                  </a:txBody>
                  <a:tcPr/>
                </a:tc>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dirty="0" smtClean="0">
                          <a:ln>
                            <a:noFill/>
                          </a:ln>
                          <a:solidFill>
                            <a:schemeClr val="tx1"/>
                          </a:solidFill>
                          <a:effectLst/>
                          <a:latin typeface="Times New Roman" pitchFamily="18" charset="0"/>
                          <a:cs typeface="Times New Roman" pitchFamily="18" charset="0"/>
                        </a:rPr>
                        <a:t> Jumlah</a:t>
                      </a:r>
                      <a:endParaRPr kumimoji="0" lang="id-ID"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1" i="0" u="none" strike="noStrike" cap="none" normalizeH="0" baseline="0" dirty="0" smtClean="0">
                          <a:ln>
                            <a:noFill/>
                          </a:ln>
                          <a:solidFill>
                            <a:schemeClr val="tx1"/>
                          </a:solidFill>
                          <a:effectLst/>
                          <a:latin typeface="Arial" charset="0"/>
                        </a:rPr>
                        <a:t>450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smtClean="0">
                          <a:ln>
                            <a:noFill/>
                          </a:ln>
                          <a:solidFill>
                            <a:schemeClr val="tx1"/>
                          </a:solidFill>
                          <a:effectLst/>
                          <a:latin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id-ID"/>
                    </a:p>
                  </a:txBody>
                  <a:tcPr/>
                </a:tc>
              </a:tr>
              <a:tr h="338837">
                <a:tc vMerge="1">
                  <a:txBody>
                    <a:bodyPr/>
                    <a:lstStyle/>
                    <a:p>
                      <a:endParaRPr lang="id-ID"/>
                    </a:p>
                  </a:txBody>
                  <a:tcPr/>
                </a:tc>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dirty="0" smtClean="0">
                          <a:ln>
                            <a:noFill/>
                          </a:ln>
                          <a:solidFill>
                            <a:schemeClr val="tx1"/>
                          </a:solidFill>
                          <a:effectLst/>
                          <a:latin typeface="Times New Roman" pitchFamily="18" charset="0"/>
                          <a:cs typeface="Times New Roman" pitchFamily="18" charset="0"/>
                        </a:rPr>
                        <a:t>. Nilai rata – rata</a:t>
                      </a:r>
                      <a:endParaRPr kumimoji="0" lang="id-ID"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800" b="1" i="0" u="none" strike="noStrike" cap="none" normalizeH="0" baseline="0" dirty="0" smtClean="0">
                          <a:ln>
                            <a:noFill/>
                          </a:ln>
                          <a:solidFill>
                            <a:schemeClr val="tx1"/>
                          </a:solidFill>
                          <a:effectLst/>
                          <a:latin typeface="Arial" charset="0"/>
                        </a:rPr>
                        <a:t>90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err="1" smtClean="0">
                          <a:ln>
                            <a:noFill/>
                          </a:ln>
                          <a:solidFill>
                            <a:schemeClr val="tx1"/>
                          </a:solidFill>
                          <a:effectLst/>
                          <a:latin typeface="Arial" charset="0"/>
                        </a:rPr>
                        <a:t>Baik</a:t>
                      </a:r>
                      <a:endParaRPr kumimoji="0" lang="id-ID" sz="1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id-ID"/>
                    </a:p>
                  </a:txBody>
                  <a:tcPr/>
                </a:tc>
              </a:tr>
              <a:tr h="410311">
                <a:tc vMerge="1">
                  <a:txBody>
                    <a:bodyPr/>
                    <a:lstStyle/>
                    <a:p>
                      <a:endParaRPr lang="id-ID"/>
                    </a:p>
                  </a:txBody>
                  <a:tcPr/>
                </a:tc>
                <a:tc vMerge="1">
                  <a:txBody>
                    <a:bodyPr/>
                    <a:lstStyle/>
                    <a:p>
                      <a:endParaRPr lang="id-ID"/>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chemeClr val="tx1"/>
                          </a:solidFill>
                          <a:effectLst/>
                          <a:latin typeface="Times New Roman" pitchFamily="18" charset="0"/>
                          <a:cs typeface="Times New Roman" pitchFamily="18" charset="0"/>
                        </a:rPr>
                        <a:t>. Nilai Perilaku Kerja                  </a:t>
                      </a:r>
                      <a:r>
                        <a:rPr kumimoji="0" lang="id-ID" sz="2000" b="1" i="0" u="none" strike="noStrike" cap="none" normalizeH="0" baseline="0" dirty="0" smtClean="0">
                          <a:ln>
                            <a:noFill/>
                          </a:ln>
                          <a:solidFill>
                            <a:schemeClr val="tx1"/>
                          </a:solidFill>
                          <a:effectLst/>
                          <a:latin typeface="Times New Roman" pitchFamily="18" charset="0"/>
                          <a:cs typeface="Times New Roman" pitchFamily="18" charset="0"/>
                        </a:rPr>
                        <a:t>90   x   40 %</a:t>
                      </a:r>
                      <a:endParaRPr kumimoji="0" lang="id-ID" sz="20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99"/>
                    </a:solidFill>
                  </a:tcPr>
                </a:tc>
                <a:tc hMerge="1">
                  <a:txBody>
                    <a:bodyPr/>
                    <a:lstStyle/>
                    <a:p>
                      <a:endParaRPr lang="id-ID"/>
                    </a:p>
                  </a:txBody>
                  <a:tcPr/>
                </a:tc>
                <a:tc hMerge="1">
                  <a:txBody>
                    <a:bodyPr/>
                    <a:lstStyle/>
                    <a:p>
                      <a:endParaRPr lang="id-ID"/>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2000" b="1" i="0" u="none" strike="noStrike" cap="none" normalizeH="0" baseline="0" smtClean="0">
                          <a:ln>
                            <a:noFill/>
                          </a:ln>
                          <a:solidFill>
                            <a:schemeClr val="tx1"/>
                          </a:solidFill>
                          <a:effectLst/>
                          <a:latin typeface="Times New Roman" pitchFamily="18" charset="0"/>
                          <a:cs typeface="Times New Roman" pitchFamily="18" charset="0"/>
                        </a:rPr>
                        <a:t>36,00</a:t>
                      </a:r>
                      <a:endParaRPr kumimoji="0" lang="id-ID" sz="2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FF"/>
                    </a:solidFill>
                  </a:tcPr>
                </a:tc>
              </a:tr>
              <a:tr h="664732">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400" b="1" i="0" u="none" strike="noStrike" cap="none" normalizeH="0" baseline="0" smtClean="0">
                          <a:ln>
                            <a:noFill/>
                          </a:ln>
                          <a:solidFill>
                            <a:schemeClr val="tx1"/>
                          </a:solidFill>
                          <a:effectLst/>
                          <a:latin typeface="Times New Roman" pitchFamily="18" charset="0"/>
                          <a:cs typeface="Times New Roman" pitchFamily="18" charset="0"/>
                        </a:rPr>
                        <a:t>Nilai Prestasi Kerja</a:t>
                      </a:r>
                      <a:endParaRPr kumimoji="0" lang="id-ID" sz="10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2000" b="1" i="0" u="none" strike="noStrike" cap="none" normalizeH="0" baseline="0" dirty="0" smtClean="0">
                          <a:ln>
                            <a:noFill/>
                          </a:ln>
                          <a:solidFill>
                            <a:schemeClr val="tx1"/>
                          </a:solidFill>
                          <a:effectLst/>
                          <a:latin typeface="Times New Roman" pitchFamily="18" charset="0"/>
                          <a:cs typeface="Times New Roman" pitchFamily="18" charset="0"/>
                        </a:rPr>
                        <a:t>8</a:t>
                      </a:r>
                      <a:r>
                        <a:rPr kumimoji="0" lang="en-AU" sz="2000" b="1" i="0" u="none" strike="noStrike" cap="none" normalizeH="0" baseline="0" dirty="0" smtClean="0">
                          <a:ln>
                            <a:noFill/>
                          </a:ln>
                          <a:solidFill>
                            <a:schemeClr val="tx1"/>
                          </a:solidFill>
                          <a:effectLst/>
                          <a:latin typeface="Times New Roman" pitchFamily="18" charset="0"/>
                          <a:cs typeface="Times New Roman" pitchFamily="18" charset="0"/>
                        </a:rPr>
                        <a:t>7</a:t>
                      </a:r>
                      <a:r>
                        <a:rPr kumimoji="0" lang="id-ID" sz="2000" b="1" i="0" u="none" strike="noStrike" cap="none" normalizeH="0" baseline="0" dirty="0" smtClean="0">
                          <a:ln>
                            <a:noFill/>
                          </a:ln>
                          <a:solidFill>
                            <a:schemeClr val="tx1"/>
                          </a:solidFill>
                          <a:effectLst/>
                          <a:latin typeface="Times New Roman" pitchFamily="18" charset="0"/>
                          <a:cs typeface="Times New Roman" pitchFamily="18" charset="0"/>
                        </a:rPr>
                        <a:t>,6</a:t>
                      </a:r>
                      <a:r>
                        <a:rPr kumimoji="0" lang="en-AU" sz="2000" b="1" i="0" u="none" strike="noStrike" cap="none" normalizeH="0" baseline="0" dirty="0" smtClean="0">
                          <a:ln>
                            <a:noFill/>
                          </a:ln>
                          <a:solidFill>
                            <a:schemeClr val="tx1"/>
                          </a:solidFill>
                          <a:effectLst/>
                          <a:latin typeface="Times New Roman" pitchFamily="18" charset="0"/>
                          <a:cs typeface="Times New Roman" pitchFamily="18" charset="0"/>
                        </a:rPr>
                        <a:t>0</a:t>
                      </a:r>
                      <a:endParaRPr kumimoji="0" lang="id-ID"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d-ID" sz="2000" b="1" i="0" u="none" strike="noStrike" cap="none" normalizeH="0" baseline="0" dirty="0" smtClean="0">
                          <a:ln>
                            <a:noFill/>
                          </a:ln>
                          <a:solidFill>
                            <a:schemeClr val="tx1"/>
                          </a:solidFill>
                          <a:effectLst/>
                          <a:latin typeface="Times New Roman" pitchFamily="18" charset="0"/>
                          <a:cs typeface="Times New Roman" pitchFamily="18" charset="0"/>
                        </a:rPr>
                        <a:t>(Baik)</a:t>
                      </a:r>
                      <a:endParaRPr kumimoji="0" lang="id-ID" sz="20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FF"/>
                    </a:solidFill>
                  </a:tcPr>
                </a:tc>
              </a:tr>
              <a:tr h="1672126">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tab pos="160338" algn="l"/>
                        </a:tabLst>
                      </a:pPr>
                      <a:r>
                        <a:rPr kumimoji="0" lang="id-ID" sz="1200" b="1" i="0" u="none" strike="noStrike" cap="none" normalizeH="0" baseline="0" dirty="0" smtClean="0">
                          <a:ln>
                            <a:noFill/>
                          </a:ln>
                          <a:solidFill>
                            <a:schemeClr val="tx1"/>
                          </a:solidFill>
                          <a:effectLst/>
                          <a:latin typeface="Times New Roman" pitchFamily="18" charset="0"/>
                          <a:cs typeface="Times New Roman" pitchFamily="18" charset="0"/>
                        </a:rPr>
                        <a:t>5. KEBERATAN DARI PEGAWAI NEGERI SIPIL </a:t>
                      </a:r>
                      <a:endParaRPr kumimoji="0" lang="id-ID" sz="1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60338" algn="l"/>
                        </a:tabLst>
                      </a:pPr>
                      <a:r>
                        <a:rPr kumimoji="0" lang="id-ID" sz="1200" b="1" i="0" u="none" strike="noStrike" cap="none" normalizeH="0" baseline="0" dirty="0" smtClean="0">
                          <a:ln>
                            <a:noFill/>
                          </a:ln>
                          <a:solidFill>
                            <a:schemeClr val="tx1"/>
                          </a:solidFill>
                          <a:effectLst/>
                          <a:latin typeface="Times New Roman" pitchFamily="18" charset="0"/>
                          <a:cs typeface="Times New Roman" pitchFamily="18" charset="0"/>
                        </a:rPr>
                        <a:t>          YANG DINILAI (APABILA ADA)</a:t>
                      </a:r>
                      <a:endParaRPr kumimoji="0" lang="id-ID" sz="1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60338" algn="l"/>
                        </a:tabLst>
                      </a:pPr>
                      <a:r>
                        <a:rPr kumimoji="0" lang="id-ID" sz="1200" b="0" i="0" u="none" strike="noStrike" cap="none" normalizeH="0" baseline="0" dirty="0" smtClean="0">
                          <a:ln>
                            <a:noFill/>
                          </a:ln>
                          <a:solidFill>
                            <a:schemeClr val="tx1"/>
                          </a:solidFill>
                          <a:effectLst/>
                          <a:latin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tab pos="160338" algn="l"/>
                        </a:tabLst>
                      </a:pPr>
                      <a:endParaRPr kumimoji="0" lang="id-ID"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60338" algn="l"/>
                        </a:tabLst>
                      </a:pPr>
                      <a:endParaRPr kumimoji="0" lang="id-ID"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60338" algn="l"/>
                        </a:tabLst>
                      </a:pPr>
                      <a:r>
                        <a:rPr kumimoji="0" lang="id-ID" sz="1200" b="0" i="0" u="none" strike="noStrike" cap="none" normalizeH="0" baseline="0" dirty="0" smtClean="0">
                          <a:ln>
                            <a:noFill/>
                          </a:ln>
                          <a:solidFill>
                            <a:schemeClr val="tx1"/>
                          </a:solidFill>
                          <a:effectLst/>
                          <a:latin typeface="Times New Roman" pitchFamily="18" charset="0"/>
                          <a:cs typeface="Times New Roman" pitchFamily="18" charset="0"/>
                        </a:rPr>
                        <a:t>             Tanggal, ..........................................</a:t>
                      </a:r>
                      <a:endParaRPr kumimoji="0" lang="id-ID" sz="1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bl>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3762" name="Group 2"/>
          <p:cNvGraphicFramePr>
            <a:graphicFrameLocks noGrp="1"/>
          </p:cNvGraphicFramePr>
          <p:nvPr>
            <p:ph/>
          </p:nvPr>
        </p:nvGraphicFramePr>
        <p:xfrm>
          <a:off x="457200" y="274638"/>
          <a:ext cx="8435975" cy="5851525"/>
        </p:xfrm>
        <a:graphic>
          <a:graphicData uri="http://schemas.openxmlformats.org/drawingml/2006/table">
            <a:tbl>
              <a:tblPr/>
              <a:tblGrid>
                <a:gridCol w="442913"/>
                <a:gridCol w="4546600"/>
                <a:gridCol w="3446462"/>
              </a:tblGrid>
              <a:tr h="266065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sv-SE" sz="1200" b="1" i="0" u="none" strike="noStrike" cap="none" normalizeH="0" baseline="0" smtClean="0">
                          <a:ln>
                            <a:noFill/>
                          </a:ln>
                          <a:solidFill>
                            <a:schemeClr val="tx1"/>
                          </a:solidFill>
                          <a:effectLst/>
                          <a:latin typeface="Times New Roman" pitchFamily="18" charset="0"/>
                          <a:cs typeface="Times New Roman" pitchFamily="18" charset="0"/>
                        </a:rPr>
                        <a:t>6.</a:t>
                      </a:r>
                      <a:endParaRPr kumimoji="0" lang="sv-SE"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sv-SE" sz="1200" b="1" i="0" u="none" strike="noStrike" cap="none" normalizeH="0" baseline="0" smtClean="0">
                          <a:ln>
                            <a:noFill/>
                          </a:ln>
                          <a:solidFill>
                            <a:schemeClr val="tx1"/>
                          </a:solidFill>
                          <a:effectLst/>
                          <a:latin typeface="Times New Roman" pitchFamily="18" charset="0"/>
                          <a:cs typeface="Times New Roman" pitchFamily="18" charset="0"/>
                        </a:rPr>
                        <a:t>TANGGAPAN PEJABAT PENILAI ATAS KEBERATAN</a:t>
                      </a: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sv-SE" sz="1200" b="0" i="0" u="none" strike="noStrike" cap="none" normalizeH="0" baseline="0" smtClean="0">
                          <a:ln>
                            <a:noFill/>
                          </a:ln>
                          <a:solidFill>
                            <a:schemeClr val="tx1"/>
                          </a:solidFill>
                          <a:effectLst/>
                          <a:latin typeface="Times New Roman" pitchFamily="18" charset="0"/>
                          <a:cs typeface="Times New Roman" pitchFamily="18" charset="0"/>
                        </a:rPr>
                        <a:t>Tanggal, ........................</a:t>
                      </a: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9087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sv-SE" sz="1200" b="1" i="0" u="none" strike="noStrike" cap="none" normalizeH="0" baseline="0" smtClean="0">
                          <a:ln>
                            <a:noFill/>
                          </a:ln>
                          <a:solidFill>
                            <a:schemeClr val="tx1"/>
                          </a:solidFill>
                          <a:effectLst/>
                          <a:latin typeface="Times New Roman" pitchFamily="18" charset="0"/>
                          <a:cs typeface="Times New Roman" pitchFamily="18" charset="0"/>
                        </a:rPr>
                        <a:t>7.</a:t>
                      </a:r>
                      <a:endParaRPr kumimoji="0" lang="sv-SE"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i-FI" sz="1200" b="1" i="0" u="none" strike="noStrike" cap="none" normalizeH="0" baseline="0" smtClean="0">
                          <a:ln>
                            <a:noFill/>
                          </a:ln>
                          <a:solidFill>
                            <a:schemeClr val="tx1"/>
                          </a:solidFill>
                          <a:effectLst/>
                          <a:latin typeface="Times New Roman" pitchFamily="18" charset="0"/>
                          <a:cs typeface="Times New Roman" pitchFamily="18" charset="0"/>
                        </a:rPr>
                        <a:t>KEPUTUSAN ATASAN PEJABAT PENILAI ATAS KEBERATAN</a:t>
                      </a: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fi-FI" sz="1200" b="0" i="0" u="none" strike="noStrike" cap="none" normalizeH="0" baseline="0" smtClean="0">
                          <a:ln>
                            <a:noFill/>
                          </a:ln>
                          <a:solidFill>
                            <a:schemeClr val="tx1"/>
                          </a:solidFill>
                          <a:effectLst/>
                          <a:latin typeface="Times New Roman" pitchFamily="18" charset="0"/>
                          <a:cs typeface="Times New Roman" pitchFamily="18" charset="0"/>
                        </a:rPr>
                        <a:t>Tanggal, .......................</a:t>
                      </a:r>
                      <a:endParaRPr kumimoji="0" lang="fi-FI" sz="18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6322" name="Slide Number Placeholder 4"/>
          <p:cNvSpPr>
            <a:spLocks noGrp="1"/>
          </p:cNvSpPr>
          <p:nvPr>
            <p:ph type="sldNum" sz="quarter" idx="12"/>
          </p:nvPr>
        </p:nvSpPr>
        <p:spPr/>
        <p:txBody>
          <a:bodyPr/>
          <a:lstStyle/>
          <a:p>
            <a:pPr>
              <a:defRPr/>
            </a:pPr>
            <a:fld id="{9F245A2B-1308-41C5-B150-C6AC28A11B2F}" type="slidenum">
              <a:rPr lang="en-US" smtClean="0"/>
              <a:pPr>
                <a:defRPr/>
              </a:pPr>
              <a:t>3</a:t>
            </a:fld>
            <a:endParaRPr lang="en-US" smtClean="0"/>
          </a:p>
        </p:txBody>
      </p:sp>
    </p:spTree>
  </p:cSld>
  <p:clrMapOvr>
    <a:masterClrMapping/>
  </p:clrMapOvr>
  <p:transition spd="med">
    <p:comb/>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5810" name="Group 2"/>
          <p:cNvGraphicFramePr>
            <a:graphicFrameLocks noGrp="1"/>
          </p:cNvGraphicFramePr>
          <p:nvPr>
            <p:ph/>
            <p:extLst>
              <p:ext uri="{D42A27DB-BD31-4B8C-83A1-F6EECF244321}">
                <p14:modId xmlns:p14="http://schemas.microsoft.com/office/powerpoint/2010/main" val="2142274059"/>
              </p:ext>
            </p:extLst>
          </p:nvPr>
        </p:nvGraphicFramePr>
        <p:xfrm>
          <a:off x="441325" y="227013"/>
          <a:ext cx="8229600" cy="6310313"/>
        </p:xfrm>
        <a:graphic>
          <a:graphicData uri="http://schemas.openxmlformats.org/drawingml/2006/table">
            <a:tbl>
              <a:tblPr/>
              <a:tblGrid>
                <a:gridCol w="442913"/>
                <a:gridCol w="3757612"/>
                <a:gridCol w="4029075"/>
              </a:tblGrid>
              <a:tr h="1709738">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fi-FI" sz="1200" b="1" i="0" u="none" strike="noStrike" cap="none" normalizeH="0" baseline="0" dirty="0" smtClean="0">
                          <a:ln>
                            <a:noFill/>
                          </a:ln>
                          <a:solidFill>
                            <a:schemeClr val="tx1"/>
                          </a:solidFill>
                          <a:effectLst/>
                          <a:latin typeface="Times New Roman" pitchFamily="18" charset="0"/>
                          <a:cs typeface="Times New Roman" pitchFamily="18" charset="0"/>
                        </a:rPr>
                        <a:t>8.</a:t>
                      </a:r>
                      <a:endParaRPr kumimoji="0" lang="fi-FI" sz="1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i-FI" sz="1800" b="1" i="0" u="none" strike="noStrike" cap="none" normalizeH="0" baseline="0" smtClean="0">
                          <a:ln>
                            <a:noFill/>
                          </a:ln>
                          <a:solidFill>
                            <a:srgbClr val="CC0000"/>
                          </a:solidFill>
                          <a:effectLst/>
                          <a:latin typeface="Times New Roman" pitchFamily="18" charset="0"/>
                          <a:cs typeface="Times New Roman" pitchFamily="18" charset="0"/>
                        </a:rPr>
                        <a:t>REKOMENDASI</a:t>
                      </a: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800" b="1" i="0" u="none" strike="noStrike" cap="none" normalizeH="0" baseline="0" smtClean="0">
                        <a:ln>
                          <a:noFill/>
                        </a:ln>
                        <a:solidFill>
                          <a:srgbClr val="CC0000"/>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fi-FI" sz="1800" b="0" i="0" u="none" strike="noStrike" cap="none" normalizeH="0" baseline="0" smtClean="0">
                          <a:ln>
                            <a:noFill/>
                          </a:ln>
                          <a:solidFill>
                            <a:srgbClr val="CC0000"/>
                          </a:solidFill>
                          <a:effectLst/>
                          <a:latin typeface="Times New Roman" pitchFamily="18" charset="0"/>
                          <a:cs typeface="Times New Roman" pitchFamily="18" charset="0"/>
                        </a:rPr>
                        <a:t>Dapat dipromosikan</a:t>
                      </a:r>
                      <a:endParaRPr kumimoji="0" lang="en-US" sz="1800" b="0" i="0" u="none" strike="noStrike" cap="none" normalizeH="0" baseline="0" smtClean="0">
                        <a:ln>
                          <a:noFill/>
                        </a:ln>
                        <a:solidFill>
                          <a:srgbClr val="CC0000"/>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r>
              <a:tr h="1419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dirty="0" smtClean="0">
                        <a:ln>
                          <a:noFill/>
                        </a:ln>
                        <a:solidFill>
                          <a:srgbClr val="000066"/>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34963" algn="just" defTabSz="914400" rtl="0" eaLnBrk="1" fontAlgn="base" latinLnBrk="0" hangingPunct="1">
                        <a:lnSpc>
                          <a:spcPct val="100000"/>
                        </a:lnSpc>
                        <a:spcBef>
                          <a:spcPct val="0"/>
                        </a:spcBef>
                        <a:spcAft>
                          <a:spcPct val="0"/>
                        </a:spcAft>
                        <a:buClrTx/>
                        <a:buSzTx/>
                        <a:buFontTx/>
                        <a:buNone/>
                        <a:tabLst>
                          <a:tab pos="257175" algn="l"/>
                          <a:tab pos="374650" algn="l"/>
                        </a:tabLst>
                      </a:pPr>
                      <a:r>
                        <a:rPr kumimoji="0" lang="fi-FI" sz="1200" b="1" i="0" u="none" strike="noStrike" cap="none" normalizeH="0" baseline="0" dirty="0" smtClean="0">
                          <a:ln>
                            <a:noFill/>
                          </a:ln>
                          <a:solidFill>
                            <a:srgbClr val="000066"/>
                          </a:solidFill>
                          <a:effectLst/>
                          <a:latin typeface="Times New Roman" pitchFamily="18" charset="0"/>
                          <a:cs typeface="Times New Roman" pitchFamily="18" charset="0"/>
                        </a:rPr>
                        <a:t>9.    DIBUAT TANGGAL,  8 Januari 2015</a:t>
                      </a:r>
                      <a:endParaRPr kumimoji="0" lang="en-US" sz="1000" b="0" i="0" u="none" strike="noStrike" cap="none" normalizeH="0" baseline="0" dirty="0" smtClean="0">
                        <a:ln>
                          <a:noFill/>
                        </a:ln>
                        <a:solidFill>
                          <a:srgbClr val="000066"/>
                        </a:solidFill>
                        <a:effectLst/>
                        <a:latin typeface="Times New Roman" pitchFamily="18" charset="0"/>
                        <a:cs typeface="Times New Roman" pitchFamily="18" charset="0"/>
                      </a:endParaRPr>
                    </a:p>
                    <a:p>
                      <a:pPr marL="342900" marR="0" lvl="0" indent="-334963" algn="just" defTabSz="914400" rtl="0" eaLnBrk="0" fontAlgn="base" latinLnBrk="0" hangingPunct="0">
                        <a:lnSpc>
                          <a:spcPct val="100000"/>
                        </a:lnSpc>
                        <a:spcBef>
                          <a:spcPct val="0"/>
                        </a:spcBef>
                        <a:spcAft>
                          <a:spcPct val="0"/>
                        </a:spcAft>
                        <a:buClrTx/>
                        <a:buSzTx/>
                        <a:buFontTx/>
                        <a:buNone/>
                        <a:tabLst>
                          <a:tab pos="257175" algn="l"/>
                          <a:tab pos="374650" algn="l"/>
                        </a:tabLst>
                      </a:pPr>
                      <a:r>
                        <a:rPr kumimoji="0" lang="fi-FI" sz="1200" b="1" i="0" u="none" strike="noStrike" cap="none" normalizeH="0" baseline="0" dirty="0" smtClean="0">
                          <a:ln>
                            <a:noFill/>
                          </a:ln>
                          <a:solidFill>
                            <a:srgbClr val="000066"/>
                          </a:solidFill>
                          <a:effectLst/>
                          <a:latin typeface="Times New Roman" pitchFamily="18" charset="0"/>
                          <a:cs typeface="Times New Roman" pitchFamily="18" charset="0"/>
                        </a:rPr>
                        <a:t>               PEJABAT  PENILAI</a:t>
                      </a:r>
                      <a:endParaRPr kumimoji="0" lang="en-US" sz="1000" b="0" i="0" u="none" strike="noStrike" cap="none" normalizeH="0" baseline="0" dirty="0" smtClean="0">
                        <a:ln>
                          <a:noFill/>
                        </a:ln>
                        <a:solidFill>
                          <a:srgbClr val="000066"/>
                        </a:solidFill>
                        <a:effectLst/>
                        <a:latin typeface="Times New Roman" pitchFamily="18" charset="0"/>
                        <a:cs typeface="Times New Roman" pitchFamily="18" charset="0"/>
                      </a:endParaRPr>
                    </a:p>
                    <a:p>
                      <a:pPr marL="342900" marR="0" lvl="0" indent="-334963" algn="just" defTabSz="914400" rtl="0" eaLnBrk="0" fontAlgn="base" latinLnBrk="0" hangingPunct="0">
                        <a:lnSpc>
                          <a:spcPct val="100000"/>
                        </a:lnSpc>
                        <a:spcBef>
                          <a:spcPct val="0"/>
                        </a:spcBef>
                        <a:spcAft>
                          <a:spcPct val="0"/>
                        </a:spcAft>
                        <a:buClrTx/>
                        <a:buSzTx/>
                        <a:buFontTx/>
                        <a:buNone/>
                        <a:tabLst>
                          <a:tab pos="257175" algn="l"/>
                          <a:tab pos="374650" algn="l"/>
                        </a:tabLst>
                      </a:pPr>
                      <a:endParaRPr kumimoji="0" lang="fi-FI" sz="1200" b="1" i="0" u="none" strike="noStrike" cap="none" normalizeH="0" baseline="0" dirty="0" smtClean="0">
                        <a:ln>
                          <a:noFill/>
                        </a:ln>
                        <a:solidFill>
                          <a:srgbClr val="000066"/>
                        </a:solidFill>
                        <a:effectLst/>
                        <a:latin typeface="Times New Roman" pitchFamily="18" charset="0"/>
                        <a:cs typeface="Times New Roman" pitchFamily="18" charset="0"/>
                      </a:endParaRPr>
                    </a:p>
                    <a:p>
                      <a:pPr marL="342900" marR="0" lvl="0" indent="-334963" algn="just" defTabSz="914400" rtl="0" eaLnBrk="0" fontAlgn="base" latinLnBrk="0" hangingPunct="0">
                        <a:lnSpc>
                          <a:spcPct val="100000"/>
                        </a:lnSpc>
                        <a:spcBef>
                          <a:spcPct val="0"/>
                        </a:spcBef>
                        <a:spcAft>
                          <a:spcPct val="0"/>
                        </a:spcAft>
                        <a:buClrTx/>
                        <a:buSzTx/>
                        <a:buFontTx/>
                        <a:buNone/>
                        <a:tabLst>
                          <a:tab pos="257175" algn="l"/>
                          <a:tab pos="374650" algn="l"/>
                        </a:tabLst>
                      </a:pPr>
                      <a:endParaRPr kumimoji="0" lang="fi-FI" sz="1200" b="1" i="0" u="none" strike="noStrike" cap="none" normalizeH="0" baseline="0" dirty="0" smtClean="0">
                        <a:ln>
                          <a:noFill/>
                        </a:ln>
                        <a:solidFill>
                          <a:srgbClr val="000066"/>
                        </a:solidFill>
                        <a:effectLst/>
                        <a:latin typeface="Times New Roman" pitchFamily="18" charset="0"/>
                        <a:cs typeface="Times New Roman" pitchFamily="18" charset="0"/>
                      </a:endParaRPr>
                    </a:p>
                    <a:p>
                      <a:pPr marL="342900" marR="0" lvl="0" indent="-334963" algn="just" defTabSz="914400" rtl="0" eaLnBrk="0" fontAlgn="base" latinLnBrk="0" hangingPunct="0">
                        <a:lnSpc>
                          <a:spcPct val="100000"/>
                        </a:lnSpc>
                        <a:spcBef>
                          <a:spcPct val="0"/>
                        </a:spcBef>
                        <a:spcAft>
                          <a:spcPct val="0"/>
                        </a:spcAft>
                        <a:buClrTx/>
                        <a:buSzTx/>
                        <a:buFontTx/>
                        <a:buNone/>
                        <a:tabLst>
                          <a:tab pos="257175" algn="l"/>
                          <a:tab pos="374650" algn="l"/>
                        </a:tabLst>
                      </a:pPr>
                      <a:endParaRPr kumimoji="0" lang="fi-FI" sz="1200" b="1" i="0" u="none" strike="noStrike" cap="none" normalizeH="0" baseline="0" dirty="0" smtClean="0">
                        <a:ln>
                          <a:noFill/>
                        </a:ln>
                        <a:solidFill>
                          <a:srgbClr val="000066"/>
                        </a:solidFill>
                        <a:effectLst/>
                        <a:latin typeface="Times New Roman" pitchFamily="18" charset="0"/>
                        <a:cs typeface="Times New Roman" pitchFamily="18" charset="0"/>
                      </a:endParaRPr>
                    </a:p>
                    <a:p>
                      <a:pPr marL="342900" marR="0" lvl="0" indent="-334963" algn="just" defTabSz="914400" rtl="0" eaLnBrk="0" fontAlgn="base" latinLnBrk="0" hangingPunct="0">
                        <a:lnSpc>
                          <a:spcPct val="100000"/>
                        </a:lnSpc>
                        <a:spcBef>
                          <a:spcPct val="0"/>
                        </a:spcBef>
                        <a:spcAft>
                          <a:spcPct val="0"/>
                        </a:spcAft>
                        <a:buClrTx/>
                        <a:buSzTx/>
                        <a:buFontTx/>
                        <a:buNone/>
                        <a:tabLst>
                          <a:tab pos="257175" algn="l"/>
                          <a:tab pos="374650" algn="l"/>
                        </a:tabLst>
                        <a:defRPr/>
                      </a:pPr>
                      <a:r>
                        <a:rPr kumimoji="0" lang="fi-FI" sz="1200" b="1" i="0" u="none" strike="noStrike" cap="none" normalizeH="0" baseline="0" dirty="0" smtClean="0">
                          <a:ln>
                            <a:noFill/>
                          </a:ln>
                          <a:solidFill>
                            <a:srgbClr val="000066"/>
                          </a:solidFill>
                          <a:effectLst/>
                          <a:latin typeface="Times New Roman" pitchFamily="18" charset="0"/>
                          <a:cs typeface="Times New Roman" pitchFamily="18" charset="0"/>
                        </a:rPr>
                        <a:t>           (             </a:t>
                      </a:r>
                      <a:r>
                        <a:rPr kumimoji="0" lang="en-US" sz="1200" b="1" i="0" u="none" strike="noStrike" cap="none" normalizeH="0" baseline="0" dirty="0" smtClean="0">
                          <a:ln>
                            <a:noFill/>
                          </a:ln>
                          <a:solidFill>
                            <a:srgbClr val="000066"/>
                          </a:solidFill>
                          <a:effectLst/>
                          <a:latin typeface="Times New Roman" pitchFamily="18" charset="0"/>
                          <a:cs typeface="Times New Roman" pitchFamily="18" charset="0"/>
                        </a:rPr>
                        <a:t>Dr. </a:t>
                      </a:r>
                      <a:r>
                        <a:rPr kumimoji="0" lang="en-US" sz="1200" b="1" i="0" u="none" strike="noStrike" cap="none" normalizeH="0" baseline="0" dirty="0" err="1" smtClean="0">
                          <a:ln>
                            <a:noFill/>
                          </a:ln>
                          <a:solidFill>
                            <a:srgbClr val="000066"/>
                          </a:solidFill>
                          <a:effectLst/>
                          <a:latin typeface="Times New Roman" pitchFamily="18" charset="0"/>
                          <a:cs typeface="Times New Roman" pitchFamily="18" charset="0"/>
                        </a:rPr>
                        <a:t>Aby</a:t>
                      </a:r>
                      <a:r>
                        <a:rPr kumimoji="0" lang="en-US" sz="1200" b="1" i="0" u="none" strike="noStrike" cap="none" normalizeH="0" baseline="0" dirty="0" smtClean="0">
                          <a:ln>
                            <a:noFill/>
                          </a:ln>
                          <a:solidFill>
                            <a:srgbClr val="000066"/>
                          </a:solidFill>
                          <a:effectLst/>
                          <a:latin typeface="Times New Roman" pitchFamily="18" charset="0"/>
                          <a:cs typeface="Times New Roman" pitchFamily="18" charset="0"/>
                        </a:rPr>
                        <a:t> </a:t>
                      </a:r>
                      <a:r>
                        <a:rPr kumimoji="0" lang="en-US" sz="1200" b="1" i="0" u="none" strike="noStrike" cap="none" normalizeH="0" baseline="0" dirty="0" err="1" smtClean="0">
                          <a:ln>
                            <a:noFill/>
                          </a:ln>
                          <a:solidFill>
                            <a:srgbClr val="000066"/>
                          </a:solidFill>
                          <a:effectLst/>
                          <a:latin typeface="Times New Roman" pitchFamily="18" charset="0"/>
                          <a:cs typeface="Times New Roman" pitchFamily="18" charset="0"/>
                        </a:rPr>
                        <a:t>Mayu</a:t>
                      </a:r>
                      <a:r>
                        <a:rPr kumimoji="0" lang="en-US" sz="1200" b="1" i="0" u="none" strike="noStrike" cap="none" normalizeH="0" baseline="0" dirty="0" smtClean="0">
                          <a:ln>
                            <a:noFill/>
                          </a:ln>
                          <a:solidFill>
                            <a:srgbClr val="000066"/>
                          </a:solidFill>
                          <a:effectLst/>
                          <a:latin typeface="Times New Roman" pitchFamily="18" charset="0"/>
                          <a:cs typeface="Times New Roman" pitchFamily="18" charset="0"/>
                        </a:rPr>
                        <a:t>, </a:t>
                      </a:r>
                      <a:r>
                        <a:rPr kumimoji="0" lang="en-US" sz="1200" b="1" i="0" u="none" strike="noStrike" cap="none" normalizeH="0" baseline="0" dirty="0" err="1" smtClean="0">
                          <a:ln>
                            <a:noFill/>
                          </a:ln>
                          <a:solidFill>
                            <a:srgbClr val="000066"/>
                          </a:solidFill>
                          <a:effectLst/>
                          <a:latin typeface="Times New Roman" pitchFamily="18" charset="0"/>
                          <a:cs typeface="Times New Roman" pitchFamily="18" charset="0"/>
                        </a:rPr>
                        <a:t>M.Sc</a:t>
                      </a:r>
                      <a:r>
                        <a:rPr kumimoji="0" lang="en-AU" sz="1200" b="1" i="0" u="none" strike="noStrike" cap="none" normalizeH="0" baseline="0" dirty="0" smtClean="0">
                          <a:ln>
                            <a:noFill/>
                          </a:ln>
                          <a:solidFill>
                            <a:srgbClr val="000066"/>
                          </a:solidFill>
                          <a:effectLst/>
                          <a:latin typeface="Arial" charset="0"/>
                          <a:cs typeface="+mn-cs"/>
                        </a:rPr>
                        <a:t>                 </a:t>
                      </a:r>
                      <a:r>
                        <a:rPr kumimoji="0" lang="fi-FI" sz="1200" b="1" i="0" u="none" strike="noStrike" cap="none" normalizeH="0" baseline="0" dirty="0" smtClean="0">
                          <a:ln>
                            <a:noFill/>
                          </a:ln>
                          <a:solidFill>
                            <a:srgbClr val="000066"/>
                          </a:solidFill>
                          <a:effectLst/>
                          <a:latin typeface="Times New Roman" pitchFamily="18" charset="0"/>
                          <a:cs typeface="Times New Roman" pitchFamily="18" charset="0"/>
                        </a:rPr>
                        <a:t>)</a:t>
                      </a:r>
                      <a:endParaRPr kumimoji="0" lang="en-US" sz="1000" b="0" i="0" u="none" strike="noStrike" cap="none" normalizeH="0" baseline="0" dirty="0" smtClean="0">
                        <a:ln>
                          <a:noFill/>
                        </a:ln>
                        <a:solidFill>
                          <a:srgbClr val="000066"/>
                        </a:solidFill>
                        <a:effectLst/>
                        <a:latin typeface="Times New Roman" pitchFamily="18" charset="0"/>
                        <a:cs typeface="Times New Roman" pitchFamily="18" charset="0"/>
                      </a:endParaRPr>
                    </a:p>
                    <a:p>
                      <a:pPr marL="342900" marR="0" lvl="0" indent="-334963" algn="just" defTabSz="914400" rtl="0" eaLnBrk="0" fontAlgn="base" latinLnBrk="0" hangingPunct="0">
                        <a:lnSpc>
                          <a:spcPct val="100000"/>
                        </a:lnSpc>
                        <a:spcBef>
                          <a:spcPct val="0"/>
                        </a:spcBef>
                        <a:spcAft>
                          <a:spcPct val="0"/>
                        </a:spcAft>
                        <a:buClrTx/>
                        <a:buSzTx/>
                        <a:buFontTx/>
                        <a:buNone/>
                        <a:tabLst>
                          <a:tab pos="257175" algn="l"/>
                          <a:tab pos="374650" algn="l"/>
                        </a:tabLst>
                        <a:defRPr/>
                      </a:pPr>
                      <a:r>
                        <a:rPr kumimoji="0" lang="fi-FI" sz="1200" b="1" i="0" u="none" strike="noStrike" cap="none" normalizeH="0" baseline="0" dirty="0" smtClean="0">
                          <a:ln>
                            <a:noFill/>
                          </a:ln>
                          <a:solidFill>
                            <a:srgbClr val="000066"/>
                          </a:solidFill>
                          <a:effectLst/>
                          <a:latin typeface="Times New Roman" pitchFamily="18" charset="0"/>
                          <a:cs typeface="Times New Roman" pitchFamily="18" charset="0"/>
                        </a:rPr>
                        <a:t>             </a:t>
                      </a:r>
                      <a:r>
                        <a:rPr kumimoji="0" lang="fi-FI" sz="1200" b="0" i="0" u="none" strike="noStrike" cap="none" normalizeH="0" baseline="0" dirty="0" smtClean="0">
                          <a:ln>
                            <a:noFill/>
                          </a:ln>
                          <a:solidFill>
                            <a:srgbClr val="000066"/>
                          </a:solidFill>
                          <a:effectLst/>
                          <a:latin typeface="Times New Roman" pitchFamily="18" charset="0"/>
                          <a:cs typeface="Times New Roman" pitchFamily="18" charset="0"/>
                        </a:rPr>
                        <a:t>NIP. </a:t>
                      </a:r>
                      <a:r>
                        <a:rPr kumimoji="0" lang="id-ID" sz="1200" b="0" i="0" u="none" strike="noStrike" cap="none" normalizeH="0" baseline="0" dirty="0" smtClean="0">
                          <a:ln>
                            <a:noFill/>
                          </a:ln>
                          <a:solidFill>
                            <a:srgbClr val="000066"/>
                          </a:solidFill>
                          <a:effectLst/>
                          <a:latin typeface="Arial" charset="0"/>
                          <a:cs typeface="Times New Roman" pitchFamily="18" charset="0"/>
                        </a:rPr>
                        <a:t>1</a:t>
                      </a:r>
                      <a:r>
                        <a:rPr lang="en-US" sz="1200" b="0" i="0" u="none" strike="noStrike" dirty="0" smtClean="0">
                          <a:solidFill>
                            <a:srgbClr val="002060"/>
                          </a:solidFill>
                          <a:effectLst/>
                          <a:latin typeface="Arial"/>
                        </a:rPr>
                        <a:t>96012311983031044</a:t>
                      </a:r>
                      <a:endParaRPr kumimoji="0" lang="id-ID" sz="1200" b="0" i="0" u="none" strike="noStrike" cap="none" normalizeH="0" baseline="0" dirty="0" smtClean="0">
                        <a:ln>
                          <a:noFill/>
                        </a:ln>
                        <a:solidFill>
                          <a:srgbClr val="000066"/>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r>
              <a:tr h="180975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fi-FI" sz="1200" b="1" i="0" u="none" strike="noStrike" cap="none" normalizeH="0" baseline="0" smtClean="0">
                          <a:ln>
                            <a:noFill/>
                          </a:ln>
                          <a:solidFill>
                            <a:schemeClr val="tx1"/>
                          </a:solidFill>
                          <a:effectLst/>
                          <a:latin typeface="Times New Roman" pitchFamily="18" charset="0"/>
                        </a:rPr>
                        <a:t>10.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sv-SE" sz="1200" b="1" i="0" u="none" strike="noStrike" cap="none" normalizeH="0" baseline="0" dirty="0" smtClean="0">
                          <a:ln>
                            <a:noFill/>
                          </a:ln>
                          <a:solidFill>
                            <a:srgbClr val="000066"/>
                          </a:solidFill>
                          <a:effectLst/>
                          <a:latin typeface="Times New Roman" pitchFamily="18" charset="0"/>
                          <a:cs typeface="Times New Roman" pitchFamily="18" charset="0"/>
                        </a:rPr>
                        <a:t>DITERIMA TANGGAL,  7 Januari 2015</a:t>
                      </a:r>
                      <a:endParaRPr kumimoji="0" lang="en-US" sz="1000" b="0" i="0" u="none" strike="noStrike" cap="none" normalizeH="0" baseline="0" dirty="0" smtClean="0">
                        <a:ln>
                          <a:noFill/>
                        </a:ln>
                        <a:solidFill>
                          <a:srgbClr val="000066"/>
                        </a:solidFill>
                        <a:effectLst/>
                        <a:latin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sv-SE" sz="1200" b="1" i="0" u="none" strike="noStrike" cap="none" normalizeH="0" baseline="0" dirty="0" smtClean="0">
                          <a:ln>
                            <a:noFill/>
                          </a:ln>
                          <a:solidFill>
                            <a:srgbClr val="000066"/>
                          </a:solidFill>
                          <a:effectLst/>
                          <a:latin typeface="Times New Roman" pitchFamily="18" charset="0"/>
                          <a:cs typeface="Times New Roman" pitchFamily="18" charset="0"/>
                        </a:rPr>
                        <a:t>PEGAWAI NEGERI SIPIL YANG</a:t>
                      </a:r>
                      <a:endParaRPr kumimoji="0" lang="en-US" sz="1000" b="0" i="0" u="none" strike="noStrike" cap="none" normalizeH="0" baseline="0" dirty="0" smtClean="0">
                        <a:ln>
                          <a:noFill/>
                        </a:ln>
                        <a:solidFill>
                          <a:srgbClr val="000066"/>
                        </a:solidFill>
                        <a:effectLst/>
                        <a:latin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fi-FI" sz="1200" b="1" i="0" u="none" strike="noStrike" cap="none" normalizeH="0" baseline="0" dirty="0" smtClean="0">
                          <a:ln>
                            <a:noFill/>
                          </a:ln>
                          <a:solidFill>
                            <a:srgbClr val="000066"/>
                          </a:solidFill>
                          <a:effectLst/>
                          <a:latin typeface="Times New Roman" pitchFamily="18" charset="0"/>
                          <a:cs typeface="Times New Roman" pitchFamily="18" charset="0"/>
                        </a:rPr>
                        <a:t>                  DINILAI</a:t>
                      </a:r>
                      <a:endParaRPr kumimoji="0" lang="en-US" sz="1000" b="0" i="0" u="none" strike="noStrike" cap="none" normalizeH="0" baseline="0" dirty="0" smtClean="0">
                        <a:ln>
                          <a:noFill/>
                        </a:ln>
                        <a:solidFill>
                          <a:srgbClr val="000066"/>
                        </a:solidFill>
                        <a:effectLst/>
                        <a:latin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fi-FI" sz="1200" b="1" i="0" u="none" strike="noStrike" cap="none" normalizeH="0" baseline="0" dirty="0" smtClean="0">
                          <a:ln>
                            <a:noFill/>
                          </a:ln>
                          <a:solidFill>
                            <a:srgbClr val="000066"/>
                          </a:solidFill>
                          <a:effectLst/>
                          <a:latin typeface="Times New Roman" pitchFamily="18" charset="0"/>
                          <a:cs typeface="Times New Roman" pitchFamily="18" charset="0"/>
                        </a:rPr>
                        <a:t>  </a:t>
                      </a:r>
                    </a:p>
                    <a:p>
                      <a:pPr marL="342900" marR="0" lvl="0" indent="-342900" algn="just" defTabSz="914400" rtl="0" eaLnBrk="0" fontAlgn="base" latinLnBrk="0" hangingPunct="0">
                        <a:lnSpc>
                          <a:spcPct val="100000"/>
                        </a:lnSpc>
                        <a:spcBef>
                          <a:spcPct val="0"/>
                        </a:spcBef>
                        <a:spcAft>
                          <a:spcPct val="0"/>
                        </a:spcAft>
                        <a:buClrTx/>
                        <a:buSzTx/>
                        <a:buFontTx/>
                        <a:buNone/>
                        <a:tabLst/>
                      </a:pPr>
                      <a:endParaRPr kumimoji="0" lang="fi-FI" sz="1200" b="1" i="0" u="none" strike="noStrike" cap="none" normalizeH="0" baseline="0" dirty="0" smtClean="0">
                        <a:ln>
                          <a:noFill/>
                        </a:ln>
                        <a:solidFill>
                          <a:srgbClr val="000066"/>
                        </a:solidFill>
                        <a:effectLst/>
                        <a:latin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None/>
                        <a:tabLst/>
                      </a:pPr>
                      <a:endParaRPr kumimoji="0" lang="fi-FI" sz="1200" b="1" i="0" u="none" strike="noStrike" cap="none" normalizeH="0" baseline="0" dirty="0" smtClean="0">
                        <a:ln>
                          <a:noFill/>
                        </a:ln>
                        <a:solidFill>
                          <a:srgbClr val="000066"/>
                        </a:solidFill>
                        <a:effectLst/>
                        <a:latin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None/>
                        <a:tabLst/>
                        <a:defRPr/>
                      </a:pPr>
                      <a:r>
                        <a:rPr kumimoji="0" lang="fi-FI" sz="1200" b="1" i="0" u="none" strike="noStrike" cap="none" normalizeH="0" baseline="0" dirty="0" smtClean="0">
                          <a:ln>
                            <a:noFill/>
                          </a:ln>
                          <a:solidFill>
                            <a:srgbClr val="000066"/>
                          </a:solidFill>
                          <a:effectLst/>
                          <a:latin typeface="Times New Roman" pitchFamily="18" charset="0"/>
                          <a:cs typeface="Times New Roman" pitchFamily="18" charset="0"/>
                        </a:rPr>
                        <a:t>(         </a:t>
                      </a:r>
                      <a:r>
                        <a:rPr kumimoji="0" lang="en-US" sz="1200" b="1" i="0" u="none" strike="noStrike" cap="none" normalizeH="0" baseline="0" dirty="0" smtClean="0">
                          <a:ln>
                            <a:noFill/>
                          </a:ln>
                          <a:solidFill>
                            <a:srgbClr val="000066"/>
                          </a:solidFill>
                          <a:effectLst/>
                          <a:latin typeface="Times New Roman" pitchFamily="18" charset="0"/>
                          <a:cs typeface="Times New Roman" pitchFamily="18" charset="0"/>
                        </a:rPr>
                        <a:t>Drs. Abu </a:t>
                      </a:r>
                      <a:r>
                        <a:rPr kumimoji="0" lang="en-US" sz="1200" b="1" i="0" u="none" strike="noStrike" cap="none" normalizeH="0" baseline="0" dirty="0" err="1" smtClean="0">
                          <a:ln>
                            <a:noFill/>
                          </a:ln>
                          <a:solidFill>
                            <a:srgbClr val="000066"/>
                          </a:solidFill>
                          <a:effectLst/>
                          <a:latin typeface="Times New Roman" pitchFamily="18" charset="0"/>
                          <a:cs typeface="Times New Roman" pitchFamily="18" charset="0"/>
                        </a:rPr>
                        <a:t>Hanifah</a:t>
                      </a:r>
                      <a:r>
                        <a:rPr kumimoji="0" lang="en-US" sz="1200" b="1" i="0" u="none" strike="noStrike" cap="none" normalizeH="0" baseline="0" dirty="0" smtClean="0">
                          <a:ln>
                            <a:noFill/>
                          </a:ln>
                          <a:solidFill>
                            <a:srgbClr val="000066"/>
                          </a:solidFill>
                          <a:effectLst/>
                          <a:latin typeface="Times New Roman" pitchFamily="18" charset="0"/>
                          <a:cs typeface="Times New Roman" pitchFamily="18" charset="0"/>
                        </a:rPr>
                        <a:t>, </a:t>
                      </a:r>
                      <a:r>
                        <a:rPr kumimoji="0" lang="en-US" sz="1200" b="1" i="0" u="none" strike="noStrike" cap="none" normalizeH="0" baseline="0" dirty="0" err="1" smtClean="0">
                          <a:ln>
                            <a:noFill/>
                          </a:ln>
                          <a:solidFill>
                            <a:srgbClr val="000066"/>
                          </a:solidFill>
                          <a:effectLst/>
                          <a:latin typeface="Times New Roman" pitchFamily="18" charset="0"/>
                          <a:cs typeface="Times New Roman" pitchFamily="18" charset="0"/>
                        </a:rPr>
                        <a:t>M.Si</a:t>
                      </a:r>
                      <a:r>
                        <a:rPr kumimoji="0" lang="fi-FI" sz="1200" b="1" i="0" u="none" strike="noStrike" cap="none" normalizeH="0" baseline="0" dirty="0" smtClean="0">
                          <a:ln>
                            <a:noFill/>
                          </a:ln>
                          <a:solidFill>
                            <a:srgbClr val="000066"/>
                          </a:solidFill>
                          <a:effectLst/>
                          <a:latin typeface="Times New Roman" pitchFamily="18" charset="0"/>
                          <a:cs typeface="Times New Roman" pitchFamily="18" charset="0"/>
                        </a:rPr>
                        <a:t>            )</a:t>
                      </a:r>
                      <a:endParaRPr kumimoji="0" lang="en-US" sz="1000" b="0" i="0" u="none" strike="noStrike" cap="none" normalizeH="0" baseline="0" dirty="0" smtClean="0">
                        <a:ln>
                          <a:noFill/>
                        </a:ln>
                        <a:solidFill>
                          <a:srgbClr val="000066"/>
                        </a:solidFill>
                        <a:effectLst/>
                        <a:latin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None/>
                        <a:tabLst/>
                        <a:defRPr/>
                      </a:pPr>
                      <a:r>
                        <a:rPr kumimoji="0" lang="fi-FI" sz="1200" b="1" i="0" u="none" strike="noStrike" cap="none" normalizeH="0" baseline="0" dirty="0" smtClean="0">
                          <a:ln>
                            <a:noFill/>
                          </a:ln>
                          <a:solidFill>
                            <a:srgbClr val="000066"/>
                          </a:solidFill>
                          <a:effectLst/>
                          <a:latin typeface="Times New Roman" pitchFamily="18" charset="0"/>
                          <a:cs typeface="Times New Roman" pitchFamily="18" charset="0"/>
                        </a:rPr>
                        <a:t>  </a:t>
                      </a:r>
                      <a:r>
                        <a:rPr kumimoji="0" lang="fi-FI" sz="1200" b="0" i="0" u="none" strike="noStrike" cap="none" normalizeH="0" baseline="0" dirty="0" smtClean="0">
                          <a:ln>
                            <a:noFill/>
                          </a:ln>
                          <a:solidFill>
                            <a:srgbClr val="000066"/>
                          </a:solidFill>
                          <a:effectLst/>
                          <a:latin typeface="Times New Roman" pitchFamily="18" charset="0"/>
                          <a:cs typeface="Times New Roman" pitchFamily="18" charset="0"/>
                        </a:rPr>
                        <a:t>NIP.</a:t>
                      </a:r>
                      <a:r>
                        <a:rPr kumimoji="0" lang="fi-FI" sz="1200" b="0" i="0" u="none" strike="noStrike" cap="none" normalizeH="0" baseline="0" dirty="0" smtClean="0">
                          <a:ln>
                            <a:noFill/>
                          </a:ln>
                          <a:solidFill>
                            <a:schemeClr val="tx2"/>
                          </a:solidFill>
                          <a:effectLst/>
                          <a:latin typeface="Times New Roman" pitchFamily="18" charset="0"/>
                          <a:cs typeface="Times New Roman" pitchFamily="18" charset="0"/>
                        </a:rPr>
                        <a:t> </a:t>
                      </a:r>
                      <a:r>
                        <a:rPr kumimoji="0" lang="id-ID" sz="1200" b="0" i="0" u="none" strike="noStrike" cap="none" normalizeH="0" baseline="0" dirty="0" smtClean="0">
                          <a:ln>
                            <a:noFill/>
                          </a:ln>
                          <a:solidFill>
                            <a:schemeClr val="tx2"/>
                          </a:solidFill>
                          <a:effectLst/>
                          <a:latin typeface="Arial" charset="0"/>
                          <a:cs typeface="Times New Roman" pitchFamily="18" charset="0"/>
                        </a:rPr>
                        <a:t>1</a:t>
                      </a:r>
                      <a:r>
                        <a:rPr lang="en-US" sz="1200" b="0" i="0" u="none" strike="noStrike" dirty="0" smtClean="0">
                          <a:solidFill>
                            <a:schemeClr val="tx2"/>
                          </a:solidFill>
                          <a:effectLst/>
                          <a:latin typeface="Arial"/>
                        </a:rPr>
                        <a:t>98003052020121005</a:t>
                      </a:r>
                      <a:endParaRPr kumimoji="0" lang="fi-FI" sz="1800" b="0" i="0" u="none" strike="noStrike" cap="none" normalizeH="0" baseline="0" dirty="0" smtClean="0">
                        <a:ln>
                          <a:noFill/>
                        </a:ln>
                        <a:solidFill>
                          <a:schemeClr val="tx2"/>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dirty="0" smtClean="0">
                        <a:ln>
                          <a:noFill/>
                        </a:ln>
                        <a:solidFill>
                          <a:srgbClr val="000066"/>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1358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dirty="0" smtClean="0">
                        <a:ln>
                          <a:noFill/>
                        </a:ln>
                        <a:solidFill>
                          <a:srgbClr val="000066"/>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tab pos="269875" algn="l"/>
                        </a:tabLst>
                      </a:pPr>
                      <a:r>
                        <a:rPr kumimoji="0" lang="sv-SE" sz="1200" b="1" i="0" u="none" strike="noStrike" cap="none" normalizeH="0" baseline="0" dirty="0" smtClean="0">
                          <a:ln>
                            <a:noFill/>
                          </a:ln>
                          <a:solidFill>
                            <a:srgbClr val="000066"/>
                          </a:solidFill>
                          <a:effectLst/>
                          <a:latin typeface="Times New Roman" pitchFamily="18" charset="0"/>
                          <a:cs typeface="Times New Roman" pitchFamily="18" charset="0"/>
                        </a:rPr>
                        <a:t>11.  DITERIMA TANGGAL 9 Januari 2015</a:t>
                      </a:r>
                      <a:endParaRPr kumimoji="0" lang="en-US" sz="1000" b="0" i="0" u="none" strike="noStrike" cap="none" normalizeH="0" baseline="0" dirty="0" smtClean="0">
                        <a:ln>
                          <a:noFill/>
                        </a:ln>
                        <a:solidFill>
                          <a:srgbClr val="000066"/>
                        </a:solidFill>
                        <a:effectLst/>
                        <a:latin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None/>
                        <a:tabLst>
                          <a:tab pos="269875" algn="l"/>
                        </a:tabLst>
                      </a:pPr>
                      <a:r>
                        <a:rPr kumimoji="0" lang="sv-SE" sz="1200" b="1" i="0" u="none" strike="noStrike" cap="none" normalizeH="0" baseline="0" dirty="0" smtClean="0">
                          <a:ln>
                            <a:noFill/>
                          </a:ln>
                          <a:solidFill>
                            <a:srgbClr val="000066"/>
                          </a:solidFill>
                          <a:effectLst/>
                          <a:latin typeface="Times New Roman" pitchFamily="18" charset="0"/>
                          <a:cs typeface="Times New Roman" pitchFamily="18" charset="0"/>
                        </a:rPr>
                        <a:t>       ATASAN PEJABAT YANG MENILAI</a:t>
                      </a:r>
                      <a:endParaRPr kumimoji="0" lang="en-US" sz="1000" b="0" i="0" u="none" strike="noStrike" cap="none" normalizeH="0" baseline="0" dirty="0" smtClean="0">
                        <a:ln>
                          <a:noFill/>
                        </a:ln>
                        <a:solidFill>
                          <a:srgbClr val="000066"/>
                        </a:solidFill>
                        <a:effectLst/>
                        <a:latin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None/>
                        <a:tabLst>
                          <a:tab pos="269875" algn="l"/>
                        </a:tabLst>
                      </a:pPr>
                      <a:r>
                        <a:rPr kumimoji="0" lang="sv-SE" sz="1200" b="1" i="0" u="none" strike="noStrike" cap="none" normalizeH="0" baseline="0" dirty="0" smtClean="0">
                          <a:ln>
                            <a:noFill/>
                          </a:ln>
                          <a:solidFill>
                            <a:srgbClr val="000066"/>
                          </a:solidFill>
                          <a:effectLst/>
                          <a:latin typeface="Times New Roman" pitchFamily="18" charset="0"/>
                          <a:cs typeface="Times New Roman" pitchFamily="18" charset="0"/>
                        </a:rPr>
                        <a:t>      </a:t>
                      </a:r>
                    </a:p>
                    <a:p>
                      <a:pPr marL="342900" marR="0" lvl="0" indent="-342900" algn="just" defTabSz="914400" rtl="0" eaLnBrk="0" fontAlgn="base" latinLnBrk="0" hangingPunct="0">
                        <a:lnSpc>
                          <a:spcPct val="100000"/>
                        </a:lnSpc>
                        <a:spcBef>
                          <a:spcPct val="0"/>
                        </a:spcBef>
                        <a:spcAft>
                          <a:spcPct val="0"/>
                        </a:spcAft>
                        <a:buClrTx/>
                        <a:buSzTx/>
                        <a:buFontTx/>
                        <a:buNone/>
                        <a:tabLst>
                          <a:tab pos="269875" algn="l"/>
                        </a:tabLst>
                      </a:pPr>
                      <a:endParaRPr kumimoji="0" lang="sv-SE" sz="1200" b="1" i="0" u="none" strike="noStrike" cap="none" normalizeH="0" baseline="0" dirty="0" smtClean="0">
                        <a:ln>
                          <a:noFill/>
                        </a:ln>
                        <a:solidFill>
                          <a:srgbClr val="000066"/>
                        </a:solidFill>
                        <a:effectLst/>
                        <a:latin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None/>
                        <a:tabLst>
                          <a:tab pos="269875" algn="l"/>
                        </a:tabLst>
                      </a:pPr>
                      <a:endParaRPr kumimoji="0" lang="sv-SE" sz="1200" b="1" i="0" u="none" strike="noStrike" cap="none" normalizeH="0" baseline="0" dirty="0" smtClean="0">
                        <a:ln>
                          <a:noFill/>
                        </a:ln>
                        <a:solidFill>
                          <a:srgbClr val="000066"/>
                        </a:solidFill>
                        <a:effectLst/>
                        <a:latin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None/>
                        <a:tabLst>
                          <a:tab pos="269875" algn="l"/>
                        </a:tabLst>
                      </a:pPr>
                      <a:r>
                        <a:rPr kumimoji="0" lang="sv-SE" sz="1200" b="1" i="0" u="none" strike="noStrike" cap="none" normalizeH="0" baseline="0" dirty="0" smtClean="0">
                          <a:ln>
                            <a:noFill/>
                          </a:ln>
                          <a:solidFill>
                            <a:srgbClr val="000066"/>
                          </a:solidFill>
                          <a:effectLst/>
                          <a:latin typeface="Times New Roman" pitchFamily="18" charset="0"/>
                          <a:cs typeface="Times New Roman" pitchFamily="18" charset="0"/>
                        </a:rPr>
                        <a:t>             </a:t>
                      </a:r>
                      <a:r>
                        <a:rPr kumimoji="0" lang="fi-FI" sz="1200" b="1" i="0" u="none" strike="noStrike" cap="none" normalizeH="0" baseline="0" dirty="0" smtClean="0">
                          <a:ln>
                            <a:noFill/>
                          </a:ln>
                          <a:solidFill>
                            <a:srgbClr val="000066"/>
                          </a:solidFill>
                          <a:effectLst/>
                          <a:latin typeface="Times New Roman" pitchFamily="18" charset="0"/>
                          <a:cs typeface="Times New Roman" pitchFamily="18" charset="0"/>
                        </a:rPr>
                        <a:t>(</a:t>
                      </a:r>
                      <a:r>
                        <a:rPr kumimoji="0" lang="en-US" sz="1200" b="1" i="0" u="none" strike="noStrike" cap="none" normalizeH="0" baseline="0" dirty="0" err="1" smtClean="0">
                          <a:ln>
                            <a:noFill/>
                          </a:ln>
                          <a:solidFill>
                            <a:srgbClr val="000066"/>
                          </a:solidFill>
                          <a:effectLst/>
                          <a:latin typeface="Arial" charset="0"/>
                        </a:rPr>
                        <a:t>Prof.Dr</a:t>
                      </a:r>
                      <a:r>
                        <a:rPr kumimoji="0" lang="en-US" sz="1200" b="1" i="0" u="none" strike="noStrike" cap="none" normalizeH="0" baseline="0" dirty="0" smtClean="0">
                          <a:ln>
                            <a:noFill/>
                          </a:ln>
                          <a:solidFill>
                            <a:srgbClr val="000066"/>
                          </a:solidFill>
                          <a:effectLst/>
                          <a:latin typeface="Arial" charset="0"/>
                        </a:rPr>
                        <a:t>. </a:t>
                      </a:r>
                      <a:r>
                        <a:rPr kumimoji="0" lang="en-US" sz="1200" b="1" i="0" u="none" strike="noStrike" cap="none" normalizeH="0" baseline="0" dirty="0" err="1" smtClean="0">
                          <a:ln>
                            <a:noFill/>
                          </a:ln>
                          <a:solidFill>
                            <a:srgbClr val="000066"/>
                          </a:solidFill>
                          <a:effectLst/>
                          <a:latin typeface="Arial" charset="0"/>
                        </a:rPr>
                        <a:t>Abd</a:t>
                      </a:r>
                      <a:r>
                        <a:rPr kumimoji="0" lang="en-US" sz="1200" b="1" i="0" u="none" strike="noStrike" cap="none" normalizeH="0" baseline="0" dirty="0" smtClean="0">
                          <a:ln>
                            <a:noFill/>
                          </a:ln>
                          <a:solidFill>
                            <a:srgbClr val="000066"/>
                          </a:solidFill>
                          <a:effectLst/>
                          <a:latin typeface="Arial" charset="0"/>
                        </a:rPr>
                        <a:t>. </a:t>
                      </a:r>
                      <a:r>
                        <a:rPr kumimoji="0" lang="en-US" sz="1200" b="1" i="0" u="none" strike="noStrike" cap="none" normalizeH="0" baseline="0" dirty="0" err="1" smtClean="0">
                          <a:ln>
                            <a:noFill/>
                          </a:ln>
                          <a:solidFill>
                            <a:srgbClr val="000066"/>
                          </a:solidFill>
                          <a:effectLst/>
                          <a:latin typeface="Arial" charset="0"/>
                        </a:rPr>
                        <a:t>Qadir</a:t>
                      </a:r>
                      <a:r>
                        <a:rPr kumimoji="0" lang="en-US" sz="1200" b="1" i="0" u="none" strike="noStrike" cap="none" normalizeH="0" baseline="0" dirty="0" smtClean="0">
                          <a:ln>
                            <a:noFill/>
                          </a:ln>
                          <a:solidFill>
                            <a:srgbClr val="000066"/>
                          </a:solidFill>
                          <a:effectLst/>
                          <a:latin typeface="Arial" charset="0"/>
                        </a:rPr>
                        <a:t> </a:t>
                      </a:r>
                      <a:r>
                        <a:rPr kumimoji="0" lang="en-US" sz="1200" b="1" i="0" u="none" strike="noStrike" cap="none" normalizeH="0" baseline="0" dirty="0" err="1" smtClean="0">
                          <a:ln>
                            <a:noFill/>
                          </a:ln>
                          <a:solidFill>
                            <a:srgbClr val="000066"/>
                          </a:solidFill>
                          <a:effectLst/>
                          <a:latin typeface="Arial" charset="0"/>
                        </a:rPr>
                        <a:t>Djaelani</a:t>
                      </a:r>
                      <a:r>
                        <a:rPr kumimoji="0" lang="en-US" sz="1200" b="1" i="0" u="none" strike="noStrike" cap="none" normalizeH="0" baseline="0" dirty="0" smtClean="0">
                          <a:ln>
                            <a:noFill/>
                          </a:ln>
                          <a:solidFill>
                            <a:srgbClr val="000066"/>
                          </a:solidFill>
                          <a:effectLst/>
                          <a:latin typeface="Arial" charset="0"/>
                        </a:rPr>
                        <a:t>, </a:t>
                      </a:r>
                      <a:r>
                        <a:rPr kumimoji="0" lang="en-US" sz="1200" b="1" i="0" u="none" strike="noStrike" cap="none" normalizeH="0" baseline="0" dirty="0" err="1" smtClean="0">
                          <a:ln>
                            <a:noFill/>
                          </a:ln>
                          <a:solidFill>
                            <a:srgbClr val="000066"/>
                          </a:solidFill>
                          <a:effectLst/>
                          <a:latin typeface="Arial" charset="0"/>
                        </a:rPr>
                        <a:t>M.Sc</a:t>
                      </a:r>
                      <a:r>
                        <a:rPr kumimoji="0" lang="fi-FI" sz="1200" b="1" i="0" u="none" strike="noStrike" cap="none" normalizeH="0" baseline="0" dirty="0" smtClean="0">
                          <a:ln>
                            <a:noFill/>
                          </a:ln>
                          <a:solidFill>
                            <a:srgbClr val="000066"/>
                          </a:solidFill>
                          <a:effectLst/>
                          <a:latin typeface="Times New Roman" pitchFamily="18" charset="0"/>
                          <a:cs typeface="Times New Roman" pitchFamily="18" charset="0"/>
                        </a:rPr>
                        <a:t>)</a:t>
                      </a:r>
                      <a:endParaRPr kumimoji="0" lang="en-US" sz="1000" b="1" i="0" u="none" strike="noStrike" cap="none" normalizeH="0" baseline="0" dirty="0" smtClean="0">
                        <a:ln>
                          <a:noFill/>
                        </a:ln>
                        <a:solidFill>
                          <a:srgbClr val="000066"/>
                        </a:solidFill>
                        <a:effectLst/>
                        <a:latin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None/>
                        <a:tabLst>
                          <a:tab pos="269875" algn="l"/>
                        </a:tabLst>
                      </a:pPr>
                      <a:r>
                        <a:rPr kumimoji="0" lang="fi-FI" sz="1200" b="1" i="0" u="none" strike="noStrike" cap="none" normalizeH="0" baseline="0" dirty="0" smtClean="0">
                          <a:ln>
                            <a:noFill/>
                          </a:ln>
                          <a:solidFill>
                            <a:srgbClr val="000066"/>
                          </a:solidFill>
                          <a:effectLst/>
                          <a:latin typeface="Times New Roman" pitchFamily="18" charset="0"/>
                          <a:cs typeface="Times New Roman" pitchFamily="18" charset="0"/>
                        </a:rPr>
                        <a:t>                NIP. </a:t>
                      </a:r>
                      <a:r>
                        <a:rPr kumimoji="0" lang="en-US" sz="1200" b="0" i="0" u="none" strike="noStrike" cap="none" normalizeH="0" baseline="0" dirty="0" smtClean="0">
                          <a:ln>
                            <a:noFill/>
                          </a:ln>
                          <a:solidFill>
                            <a:srgbClr val="000066"/>
                          </a:solidFill>
                          <a:effectLst/>
                          <a:latin typeface="Arial" charset="0"/>
                        </a:rPr>
                        <a:t>195812311983031045</a:t>
                      </a:r>
                      <a:endParaRPr kumimoji="0" lang="fi-FI" sz="1200" b="0" i="0" u="none" strike="noStrike" cap="none" normalizeH="0" baseline="0" dirty="0" smtClean="0">
                        <a:ln>
                          <a:noFill/>
                        </a:ln>
                        <a:solidFill>
                          <a:srgbClr val="000066"/>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7346" name="Slide Number Placeholder 4"/>
          <p:cNvSpPr>
            <a:spLocks noGrp="1"/>
          </p:cNvSpPr>
          <p:nvPr>
            <p:ph type="sldNum" sz="quarter" idx="12"/>
          </p:nvPr>
        </p:nvSpPr>
        <p:spPr/>
        <p:txBody>
          <a:bodyPr/>
          <a:lstStyle/>
          <a:p>
            <a:pPr>
              <a:defRPr/>
            </a:pPr>
            <a:fld id="{03AD9CAD-7E6D-47D3-9CFC-D164FC985429}" type="slidenum">
              <a:rPr lang="en-US" smtClean="0"/>
              <a:pPr>
                <a:defRPr/>
              </a:pPr>
              <a:t>4</a:t>
            </a:fld>
            <a:endParaRPr lang="en-US" smtClean="0"/>
          </a:p>
        </p:txBody>
      </p:sp>
    </p:spTree>
  </p:cSld>
  <p:clrMapOvr>
    <a:masterClrMapping/>
  </p:clrMapOvr>
  <p:transition spd="med">
    <p:comb/>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5786" y="1071546"/>
            <a:ext cx="7572428" cy="2585323"/>
          </a:xfrm>
          <a:prstGeom prst="rect">
            <a:avLst/>
          </a:prstGeom>
          <a:noFill/>
        </p:spPr>
        <p:txBody>
          <a:bodyPr wrap="square" rtlCol="0">
            <a:spAutoFit/>
          </a:bodyPr>
          <a:lstStyle/>
          <a:p>
            <a:pPr algn="ctr"/>
            <a:r>
              <a:rPr lang="id-ID" sz="5400" b="1" dirty="0" smtClean="0"/>
              <a:t>PELAKSANAAN PENILAIAN PRESTASI KERJA PNS</a:t>
            </a:r>
            <a:endParaRPr lang="id-ID" sz="54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428604"/>
            <a:ext cx="3929090" cy="250033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TextBox 5"/>
          <p:cNvSpPr txBox="1"/>
          <p:nvPr/>
        </p:nvSpPr>
        <p:spPr>
          <a:xfrm>
            <a:off x="357158" y="500042"/>
            <a:ext cx="4071966" cy="2308324"/>
          </a:xfrm>
          <a:prstGeom prst="rect">
            <a:avLst/>
          </a:prstGeom>
          <a:noFill/>
        </p:spPr>
        <p:txBody>
          <a:bodyPr wrap="square" rtlCol="0">
            <a:spAutoFit/>
          </a:bodyPr>
          <a:lstStyle/>
          <a:p>
            <a:r>
              <a:rPr lang="id-ID" dirty="0" smtClean="0"/>
              <a:t>Nilai prestasi kerja dinyatakan dengan angka dan sebutan :</a:t>
            </a:r>
          </a:p>
          <a:p>
            <a:endParaRPr lang="id-ID" dirty="0" smtClean="0"/>
          </a:p>
          <a:p>
            <a:pPr marL="342900" indent="-342900">
              <a:buAutoNum type="alphaLcPeriod"/>
              <a:tabLst>
                <a:tab pos="265113" algn="l"/>
                <a:tab pos="1887538" algn="l"/>
                <a:tab pos="2152650" algn="l"/>
              </a:tabLst>
            </a:pPr>
            <a:r>
              <a:rPr lang="id-ID" dirty="0" smtClean="0"/>
              <a:t>91  -  ke atas	:	Sangat Baik</a:t>
            </a:r>
          </a:p>
          <a:p>
            <a:pPr marL="342900" indent="-342900">
              <a:buAutoNum type="alphaLcPeriod"/>
              <a:tabLst>
                <a:tab pos="265113" algn="l"/>
                <a:tab pos="1887538" algn="l"/>
                <a:tab pos="2152650" algn="l"/>
              </a:tabLst>
            </a:pPr>
            <a:r>
              <a:rPr lang="id-ID" dirty="0" smtClean="0"/>
              <a:t>76  -  90	:	Baik</a:t>
            </a:r>
          </a:p>
          <a:p>
            <a:pPr marL="342900" indent="-342900">
              <a:buAutoNum type="alphaLcPeriod"/>
              <a:tabLst>
                <a:tab pos="265113" algn="l"/>
                <a:tab pos="1887538" algn="l"/>
                <a:tab pos="2152650" algn="l"/>
              </a:tabLst>
            </a:pPr>
            <a:r>
              <a:rPr lang="id-ID" dirty="0" smtClean="0"/>
              <a:t>61  -  75	:	Cukup</a:t>
            </a:r>
          </a:p>
          <a:p>
            <a:pPr marL="342900" indent="-342900">
              <a:buAutoNum type="alphaLcPeriod"/>
              <a:tabLst>
                <a:tab pos="265113" algn="l"/>
                <a:tab pos="1887538" algn="l"/>
                <a:tab pos="2152650" algn="l"/>
              </a:tabLst>
            </a:pPr>
            <a:r>
              <a:rPr lang="id-ID" dirty="0" smtClean="0"/>
              <a:t>51  -   60	:	Kurang</a:t>
            </a:r>
          </a:p>
          <a:p>
            <a:pPr marL="342900" indent="-342900">
              <a:buAutoNum type="alphaLcPeriod"/>
              <a:tabLst>
                <a:tab pos="265113" algn="l"/>
                <a:tab pos="1887538" algn="l"/>
                <a:tab pos="2152650" algn="l"/>
              </a:tabLst>
            </a:pPr>
            <a:r>
              <a:rPr lang="id-ID" dirty="0" smtClean="0"/>
              <a:t>50 ke bawah	:	Buruk</a:t>
            </a:r>
            <a:endParaRPr lang="id-ID" dirty="0"/>
          </a:p>
        </p:txBody>
      </p:sp>
      <p:sp>
        <p:nvSpPr>
          <p:cNvPr id="7" name="Rectangle 6"/>
          <p:cNvSpPr/>
          <p:nvPr/>
        </p:nvSpPr>
        <p:spPr>
          <a:xfrm>
            <a:off x="4572000" y="428604"/>
            <a:ext cx="4286280" cy="9286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TextBox 7"/>
          <p:cNvSpPr txBox="1"/>
          <p:nvPr/>
        </p:nvSpPr>
        <p:spPr>
          <a:xfrm>
            <a:off x="4643438" y="500042"/>
            <a:ext cx="4143404" cy="646331"/>
          </a:xfrm>
          <a:prstGeom prst="rect">
            <a:avLst/>
          </a:prstGeom>
          <a:noFill/>
        </p:spPr>
        <p:txBody>
          <a:bodyPr wrap="square" rtlCol="0">
            <a:spAutoFit/>
          </a:bodyPr>
          <a:lstStyle/>
          <a:p>
            <a:r>
              <a:rPr lang="id-ID" dirty="0" smtClean="0"/>
              <a:t>Penilaian prestasi kerja PNS dilaksanakan oleh pejabat penilai sekali dalam 1 tahun</a:t>
            </a:r>
            <a:endParaRPr lang="id-ID" dirty="0"/>
          </a:p>
        </p:txBody>
      </p:sp>
      <p:sp>
        <p:nvSpPr>
          <p:cNvPr id="9" name="Rectangle 8"/>
          <p:cNvSpPr/>
          <p:nvPr/>
        </p:nvSpPr>
        <p:spPr>
          <a:xfrm>
            <a:off x="4572000" y="1857364"/>
            <a:ext cx="4286280" cy="107157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TextBox 9"/>
          <p:cNvSpPr txBox="1"/>
          <p:nvPr/>
        </p:nvSpPr>
        <p:spPr>
          <a:xfrm>
            <a:off x="4643438" y="1928802"/>
            <a:ext cx="4143404" cy="923330"/>
          </a:xfrm>
          <a:prstGeom prst="rect">
            <a:avLst/>
          </a:prstGeom>
          <a:noFill/>
        </p:spPr>
        <p:txBody>
          <a:bodyPr wrap="square" rtlCol="0">
            <a:spAutoFit/>
          </a:bodyPr>
          <a:lstStyle/>
          <a:p>
            <a:r>
              <a:rPr lang="id-ID" dirty="0" smtClean="0"/>
              <a:t>Dilakukan pada setiap akhir desember pada tahun yang bersangkutan dan paling lambat akhir januari tahun berikutnya</a:t>
            </a:r>
            <a:endParaRPr lang="id-ID" dirty="0"/>
          </a:p>
        </p:txBody>
      </p:sp>
      <p:sp>
        <p:nvSpPr>
          <p:cNvPr id="11" name="Rectangle 10"/>
          <p:cNvSpPr/>
          <p:nvPr/>
        </p:nvSpPr>
        <p:spPr>
          <a:xfrm>
            <a:off x="214282" y="3286124"/>
            <a:ext cx="8572560" cy="17145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2" name="TextBox 11"/>
          <p:cNvSpPr txBox="1"/>
          <p:nvPr/>
        </p:nvSpPr>
        <p:spPr>
          <a:xfrm>
            <a:off x="285720" y="3357562"/>
            <a:ext cx="8358246" cy="1477328"/>
          </a:xfrm>
          <a:prstGeom prst="rect">
            <a:avLst/>
          </a:prstGeom>
          <a:noFill/>
        </p:spPr>
        <p:txBody>
          <a:bodyPr wrap="square" rtlCol="0">
            <a:spAutoFit/>
          </a:bodyPr>
          <a:lstStyle/>
          <a:p>
            <a:r>
              <a:rPr lang="id-ID" dirty="0" smtClean="0"/>
              <a:t>PENILAIAN PRESTASI KERJA DILAKUKAN DENGAN MENGGABUNGKAN ANTARA UNSUR SKP DAN PERILAKU KERJA DENGAN MENGGUNAKAN FORMULIR YANG TELAH DITENTUKAN (lampiran 1-g Perka BKN Nomor 1 Tahun 2013)</a:t>
            </a:r>
          </a:p>
          <a:p>
            <a:endParaRPr lang="id-ID" dirty="0" smtClean="0"/>
          </a:p>
          <a:p>
            <a:r>
              <a:rPr lang="id-ID" dirty="0" smtClean="0"/>
              <a:t>  NPK     =   (TOTAL SKP X 60%)  +  (TOTAL PK X 40%)</a:t>
            </a:r>
            <a:endParaRPr lang="id-ID" dirty="0"/>
          </a:p>
        </p:txBody>
      </p:sp>
      <p:sp>
        <p:nvSpPr>
          <p:cNvPr id="13" name="Rectangle 12"/>
          <p:cNvSpPr/>
          <p:nvPr/>
        </p:nvSpPr>
        <p:spPr>
          <a:xfrm>
            <a:off x="214282" y="5143512"/>
            <a:ext cx="8572560" cy="14287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4" name="TextBox 13"/>
          <p:cNvSpPr txBox="1"/>
          <p:nvPr/>
        </p:nvSpPr>
        <p:spPr>
          <a:xfrm>
            <a:off x="285720" y="5214950"/>
            <a:ext cx="8429684" cy="1200329"/>
          </a:xfrm>
          <a:prstGeom prst="rect">
            <a:avLst/>
          </a:prstGeom>
          <a:noFill/>
        </p:spPr>
        <p:txBody>
          <a:bodyPr wrap="square" rtlCol="0">
            <a:spAutoFit/>
          </a:bodyPr>
          <a:lstStyle/>
          <a:p>
            <a:pPr algn="just"/>
            <a:r>
              <a:rPr lang="id-ID" dirty="0" smtClean="0"/>
              <a:t>Berdasarkan hasil penilaian prestasi kerja, maka pejabat penilai dapat memberikan rekomendasi kepada pejabat yang secara fungsional bertanggung jawab di bidang kepegawaian sebagai bahan pembinaan karier terhadap PNS yang dinilai, misanya  untuk diklat, penyegaran dalam bidang pekerjaan, sekolah, dan promosi, dsb.</a:t>
            </a:r>
            <a:endParaRPr lang="id-ID"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20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20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20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20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20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4">
                                            <p:txEl>
                                              <p:pRg st="0" end="0"/>
                                            </p:txEl>
                                          </p:spTgt>
                                        </p:tgtEl>
                                        <p:attrNameLst>
                                          <p:attrName>style.visibility</p:attrName>
                                        </p:attrNameLst>
                                      </p:cBhvr>
                                      <p:to>
                                        <p:strVal val="visible"/>
                                      </p:to>
                                    </p:set>
                                    <p:animEffect transition="in" filter="fade">
                                      <p:cBhvr>
                                        <p:cTn id="52" dur="20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animBg="1"/>
      <p:bldP spid="8" grpId="0"/>
      <p:bldP spid="9" grpId="0" animBg="1"/>
      <p:bldP spid="10" grpId="0"/>
      <p:bldP spid="11" grpId="0" animBg="1"/>
      <p:bldP spid="12" grpId="0"/>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58" y="1000108"/>
            <a:ext cx="3000396" cy="107157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TextBox 4"/>
          <p:cNvSpPr txBox="1"/>
          <p:nvPr/>
        </p:nvSpPr>
        <p:spPr>
          <a:xfrm>
            <a:off x="428596" y="1071546"/>
            <a:ext cx="2857520" cy="923330"/>
          </a:xfrm>
          <a:prstGeom prst="rect">
            <a:avLst/>
          </a:prstGeom>
          <a:noFill/>
        </p:spPr>
        <p:txBody>
          <a:bodyPr wrap="square" rtlCol="0">
            <a:spAutoFit/>
          </a:bodyPr>
          <a:lstStyle/>
          <a:p>
            <a:pPr algn="just"/>
            <a:r>
              <a:rPr lang="id-ID" dirty="0" smtClean="0"/>
              <a:t>Dalam hal PNS yang dinilai tidak menandatangani hasil penilaian prestasi kerja</a:t>
            </a:r>
            <a:endParaRPr lang="id-ID" dirty="0"/>
          </a:p>
        </p:txBody>
      </p:sp>
      <p:sp>
        <p:nvSpPr>
          <p:cNvPr id="6" name="Rectangle 5"/>
          <p:cNvSpPr/>
          <p:nvPr/>
        </p:nvSpPr>
        <p:spPr>
          <a:xfrm>
            <a:off x="357158" y="2357430"/>
            <a:ext cx="3000396" cy="107157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TextBox 6"/>
          <p:cNvSpPr txBox="1"/>
          <p:nvPr/>
        </p:nvSpPr>
        <p:spPr>
          <a:xfrm>
            <a:off x="428596" y="2428868"/>
            <a:ext cx="2857520" cy="923330"/>
          </a:xfrm>
          <a:prstGeom prst="rect">
            <a:avLst/>
          </a:prstGeom>
          <a:noFill/>
        </p:spPr>
        <p:txBody>
          <a:bodyPr wrap="square" rtlCol="0">
            <a:spAutoFit/>
          </a:bodyPr>
          <a:lstStyle/>
          <a:p>
            <a:pPr algn="just"/>
            <a:r>
              <a:rPr lang="id-ID" dirty="0" smtClean="0"/>
              <a:t>Pejabat penilai tidak menan-datangani hasil penilaian prestasi kerja</a:t>
            </a:r>
            <a:endParaRPr lang="id-ID" dirty="0"/>
          </a:p>
        </p:txBody>
      </p:sp>
      <p:sp>
        <p:nvSpPr>
          <p:cNvPr id="8" name="Rectangle 7"/>
          <p:cNvSpPr/>
          <p:nvPr/>
        </p:nvSpPr>
        <p:spPr>
          <a:xfrm>
            <a:off x="357158" y="3857628"/>
            <a:ext cx="3000396" cy="135732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 name="TextBox 8"/>
          <p:cNvSpPr txBox="1"/>
          <p:nvPr/>
        </p:nvSpPr>
        <p:spPr>
          <a:xfrm>
            <a:off x="428596" y="3929066"/>
            <a:ext cx="2857520" cy="1200329"/>
          </a:xfrm>
          <a:prstGeom prst="rect">
            <a:avLst/>
          </a:prstGeom>
          <a:noFill/>
        </p:spPr>
        <p:txBody>
          <a:bodyPr wrap="square" rtlCol="0">
            <a:spAutoFit/>
          </a:bodyPr>
          <a:lstStyle/>
          <a:p>
            <a:pPr algn="just"/>
            <a:r>
              <a:rPr lang="id-ID" dirty="0" smtClean="0"/>
              <a:t>PNS yang dinilai dan pejabat penilai tidak menanda-tangani hasil penilaian prestasi kerja</a:t>
            </a:r>
            <a:endParaRPr lang="id-ID" dirty="0"/>
          </a:p>
        </p:txBody>
      </p:sp>
      <p:sp>
        <p:nvSpPr>
          <p:cNvPr id="10" name="Isosceles Triangle 9"/>
          <p:cNvSpPr/>
          <p:nvPr/>
        </p:nvSpPr>
        <p:spPr>
          <a:xfrm rot="5400000">
            <a:off x="1964513" y="2607463"/>
            <a:ext cx="4143404" cy="92869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 name="Oval 10"/>
          <p:cNvSpPr/>
          <p:nvPr/>
        </p:nvSpPr>
        <p:spPr>
          <a:xfrm>
            <a:off x="4714876" y="1643050"/>
            <a:ext cx="2857520" cy="278608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2" name="TextBox 11"/>
          <p:cNvSpPr txBox="1"/>
          <p:nvPr/>
        </p:nvSpPr>
        <p:spPr>
          <a:xfrm>
            <a:off x="5072066" y="2285992"/>
            <a:ext cx="2143140" cy="1477328"/>
          </a:xfrm>
          <a:prstGeom prst="rect">
            <a:avLst/>
          </a:prstGeom>
          <a:noFill/>
        </p:spPr>
        <p:txBody>
          <a:bodyPr wrap="square" rtlCol="0">
            <a:spAutoFit/>
          </a:bodyPr>
          <a:lstStyle/>
          <a:p>
            <a:pPr algn="ctr"/>
            <a:r>
              <a:rPr lang="id-ID" b="1" dirty="0" smtClean="0"/>
              <a:t>HASIL PENILAIAN PRESTASI KERJA DITETAPKAN OLEH ATASAN PEJABAT PENILAI</a:t>
            </a:r>
            <a:endParaRPr lang="id-ID"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2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2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20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20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20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p:bldP spid="8" grpId="0" animBg="1"/>
      <p:bldP spid="9" grpId="0"/>
      <p:bldP spid="10" grpId="0" animBg="1"/>
      <p:bldP spid="11" grpId="0" animBg="1"/>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5720" y="214290"/>
            <a:ext cx="8572560" cy="369332"/>
          </a:xfrm>
          <a:prstGeom prst="rect">
            <a:avLst/>
          </a:prstGeom>
          <a:noFill/>
        </p:spPr>
        <p:txBody>
          <a:bodyPr wrap="square" rtlCol="0">
            <a:spAutoFit/>
          </a:bodyPr>
          <a:lstStyle/>
          <a:p>
            <a:r>
              <a:rPr lang="id-ID" b="1" dirty="0" smtClean="0"/>
              <a:t>Keberatan Terhadap Hasil Penilaian</a:t>
            </a:r>
            <a:endParaRPr lang="id-ID" b="1" dirty="0"/>
          </a:p>
        </p:txBody>
      </p:sp>
      <p:sp>
        <p:nvSpPr>
          <p:cNvPr id="5" name="Rectangle 4"/>
          <p:cNvSpPr/>
          <p:nvPr/>
        </p:nvSpPr>
        <p:spPr>
          <a:xfrm>
            <a:off x="357158" y="642918"/>
            <a:ext cx="8572560" cy="10001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TextBox 5"/>
          <p:cNvSpPr txBox="1"/>
          <p:nvPr/>
        </p:nvSpPr>
        <p:spPr>
          <a:xfrm>
            <a:off x="428596" y="714356"/>
            <a:ext cx="8429684" cy="923330"/>
          </a:xfrm>
          <a:prstGeom prst="rect">
            <a:avLst/>
          </a:prstGeom>
          <a:noFill/>
        </p:spPr>
        <p:txBody>
          <a:bodyPr wrap="square" rtlCol="0">
            <a:spAutoFit/>
          </a:bodyPr>
          <a:lstStyle/>
          <a:p>
            <a:pPr algn="just"/>
            <a:r>
              <a:rPr lang="id-ID" dirty="0" smtClean="0"/>
              <a:t>PNS yang merasa keberatan dapat mengajukan keberatan secara tertulis disertai alasan-alasannya kepada atasan pejabat penilai secara hierarki paling lama 14 hari kalender sejak diterima hasil penilaian prestasi kerja tersebut </a:t>
            </a:r>
            <a:endParaRPr lang="id-ID" dirty="0"/>
          </a:p>
        </p:txBody>
      </p:sp>
      <p:sp>
        <p:nvSpPr>
          <p:cNvPr id="8" name="Rectangle 7"/>
          <p:cNvSpPr/>
          <p:nvPr/>
        </p:nvSpPr>
        <p:spPr>
          <a:xfrm>
            <a:off x="357158" y="1785926"/>
            <a:ext cx="8572560" cy="11430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TextBox 9"/>
          <p:cNvSpPr txBox="1"/>
          <p:nvPr/>
        </p:nvSpPr>
        <p:spPr>
          <a:xfrm>
            <a:off x="428596" y="1857364"/>
            <a:ext cx="8429684" cy="923330"/>
          </a:xfrm>
          <a:prstGeom prst="rect">
            <a:avLst/>
          </a:prstGeom>
          <a:noFill/>
        </p:spPr>
        <p:txBody>
          <a:bodyPr wrap="square" rtlCol="0">
            <a:spAutoFit/>
          </a:bodyPr>
          <a:lstStyle/>
          <a:p>
            <a:pPr algn="just"/>
            <a:r>
              <a:rPr lang="id-ID" dirty="0" smtClean="0"/>
              <a:t>PNS yang berkeberatan harus membubuhkan tandatangan  pada tempat yang telah disediakan dan sesudah itu mengembalikan kepada pejabat penilai paling lambat 14 hari kalender sejak diterima hasil penilaian prestasi kerja tersebut</a:t>
            </a:r>
            <a:endParaRPr lang="id-ID" dirty="0"/>
          </a:p>
        </p:txBody>
      </p:sp>
      <p:sp>
        <p:nvSpPr>
          <p:cNvPr id="11" name="Rectangle 10"/>
          <p:cNvSpPr/>
          <p:nvPr/>
        </p:nvSpPr>
        <p:spPr>
          <a:xfrm>
            <a:off x="357158" y="3071810"/>
            <a:ext cx="8572560" cy="7143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2" name="TextBox 11"/>
          <p:cNvSpPr txBox="1"/>
          <p:nvPr/>
        </p:nvSpPr>
        <p:spPr>
          <a:xfrm>
            <a:off x="428596" y="3143248"/>
            <a:ext cx="8429684" cy="646331"/>
          </a:xfrm>
          <a:prstGeom prst="rect">
            <a:avLst/>
          </a:prstGeom>
          <a:noFill/>
        </p:spPr>
        <p:txBody>
          <a:bodyPr wrap="square" rtlCol="0">
            <a:spAutoFit/>
          </a:bodyPr>
          <a:lstStyle/>
          <a:p>
            <a:pPr algn="just"/>
            <a:r>
              <a:rPr lang="id-ID" dirty="0" smtClean="0"/>
              <a:t>Keberatan yang diajukan setelah melebihi waktu 14 hari kalender tidak dapat dipertimbangkan lagi</a:t>
            </a:r>
            <a:endParaRPr lang="id-ID" dirty="0"/>
          </a:p>
        </p:txBody>
      </p:sp>
      <p:sp>
        <p:nvSpPr>
          <p:cNvPr id="13" name="Rectangle 12"/>
          <p:cNvSpPr/>
          <p:nvPr/>
        </p:nvSpPr>
        <p:spPr>
          <a:xfrm>
            <a:off x="357158" y="3929066"/>
            <a:ext cx="8572560" cy="10001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4" name="TextBox 13"/>
          <p:cNvSpPr txBox="1"/>
          <p:nvPr/>
        </p:nvSpPr>
        <p:spPr>
          <a:xfrm>
            <a:off x="428596" y="4000504"/>
            <a:ext cx="8429684" cy="923330"/>
          </a:xfrm>
          <a:prstGeom prst="rect">
            <a:avLst/>
          </a:prstGeom>
          <a:solidFill>
            <a:schemeClr val="bg1"/>
          </a:solidFill>
        </p:spPr>
        <p:txBody>
          <a:bodyPr wrap="square" rtlCol="0">
            <a:spAutoFit/>
          </a:bodyPr>
          <a:lstStyle/>
          <a:p>
            <a:pPr algn="just"/>
            <a:r>
              <a:rPr lang="id-ID" dirty="0" smtClean="0"/>
              <a:t>Pejabat penilai wajib membuat tanggapan secara tertulis atas keberatan tersebut pada kolom yang telah disediakan, dan wajib menyampaikan kepada atasan pejabat penilai  paling lama 14 hari kalender terhitung mulai menerima keberatan</a:t>
            </a:r>
            <a:endParaRPr lang="id-ID" dirty="0"/>
          </a:p>
        </p:txBody>
      </p:sp>
      <p:sp>
        <p:nvSpPr>
          <p:cNvPr id="15" name="Rectangle 14"/>
          <p:cNvSpPr/>
          <p:nvPr/>
        </p:nvSpPr>
        <p:spPr>
          <a:xfrm>
            <a:off x="357158" y="5072074"/>
            <a:ext cx="8572560" cy="9286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6" name="TextBox 15"/>
          <p:cNvSpPr txBox="1"/>
          <p:nvPr/>
        </p:nvSpPr>
        <p:spPr>
          <a:xfrm>
            <a:off x="428596" y="5143512"/>
            <a:ext cx="8429684" cy="923330"/>
          </a:xfrm>
          <a:prstGeom prst="rect">
            <a:avLst/>
          </a:prstGeom>
          <a:noFill/>
        </p:spPr>
        <p:txBody>
          <a:bodyPr wrap="square" rtlCol="0">
            <a:spAutoFit/>
          </a:bodyPr>
          <a:lstStyle/>
          <a:p>
            <a:r>
              <a:rPr lang="id-ID" dirty="0" smtClean="0"/>
              <a:t>Atasan pejabat penilai wajib memeriksa dengan seksama, dan dapat meminta penjelasan kepada PNS yang dinilai dan pejabat penilai. Apabila terdapat alasan-alasan yang cukup atasan pejabat dapat melakukan perubahan nilai prestasi kerja PNS</a:t>
            </a:r>
            <a:endParaRPr lang="id-ID" dirty="0"/>
          </a:p>
        </p:txBody>
      </p:sp>
      <p:sp>
        <p:nvSpPr>
          <p:cNvPr id="17" name="Rectangle 16"/>
          <p:cNvSpPr/>
          <p:nvPr/>
        </p:nvSpPr>
        <p:spPr>
          <a:xfrm>
            <a:off x="357158" y="6143644"/>
            <a:ext cx="8572560" cy="5715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8" name="TextBox 17"/>
          <p:cNvSpPr txBox="1"/>
          <p:nvPr/>
        </p:nvSpPr>
        <p:spPr>
          <a:xfrm>
            <a:off x="428596" y="6215082"/>
            <a:ext cx="8429684" cy="369332"/>
          </a:xfrm>
          <a:prstGeom prst="rect">
            <a:avLst/>
          </a:prstGeom>
          <a:noFill/>
        </p:spPr>
        <p:txBody>
          <a:bodyPr wrap="square" rtlCol="0">
            <a:spAutoFit/>
          </a:bodyPr>
          <a:lstStyle/>
          <a:p>
            <a:r>
              <a:rPr lang="id-ID" dirty="0" smtClean="0"/>
              <a:t>Penetapan hasil penilaian oleh atasan pejabat penilai bersifat final</a:t>
            </a:r>
            <a:endParaRPr lang="id-ID"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20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20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20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20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fade">
                                      <p:cBhvr>
                                        <p:cTn id="47" dur="20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fade">
                                      <p:cBhvr>
                                        <p:cTn id="52" dur="200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fade">
                                      <p:cBhvr>
                                        <p:cTn id="57" dur="2000"/>
                                        <p:tgtEl>
                                          <p:spTgt spid="16"/>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fade">
                                      <p:cBhvr>
                                        <p:cTn id="62" dur="2000"/>
                                        <p:tgtEl>
                                          <p:spTgt spid="17"/>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fade">
                                      <p:cBhvr>
                                        <p:cTn id="67"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p:bldP spid="8" grpId="0" animBg="1"/>
      <p:bldP spid="10" grpId="0"/>
      <p:bldP spid="11" grpId="0" animBg="1"/>
      <p:bldP spid="12" grpId="0"/>
      <p:bldP spid="13" grpId="0" animBg="1"/>
      <p:bldP spid="14" grpId="0" animBg="1"/>
      <p:bldP spid="15" grpId="0" animBg="1"/>
      <p:bldP spid="16" grpId="0"/>
      <p:bldP spid="17" grpId="0" animBg="1"/>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4282" y="285728"/>
            <a:ext cx="8643998" cy="369332"/>
          </a:xfrm>
          <a:prstGeom prst="rect">
            <a:avLst/>
          </a:prstGeom>
          <a:noFill/>
        </p:spPr>
        <p:txBody>
          <a:bodyPr wrap="square" rtlCol="0">
            <a:spAutoFit/>
          </a:bodyPr>
          <a:lstStyle/>
          <a:p>
            <a:r>
              <a:rPr lang="id-ID" b="1" dirty="0" smtClean="0"/>
              <a:t>BUKU CATATAN PENILAIAN PERILAKU KERJA </a:t>
            </a:r>
            <a:endParaRPr lang="id-ID" b="1" dirty="0"/>
          </a:p>
        </p:txBody>
      </p:sp>
      <p:sp>
        <p:nvSpPr>
          <p:cNvPr id="5" name="Rectangle 4"/>
          <p:cNvSpPr/>
          <p:nvPr/>
        </p:nvSpPr>
        <p:spPr>
          <a:xfrm>
            <a:off x="357158" y="714356"/>
            <a:ext cx="8501122" cy="15716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TextBox 6"/>
          <p:cNvSpPr txBox="1"/>
          <p:nvPr/>
        </p:nvSpPr>
        <p:spPr>
          <a:xfrm>
            <a:off x="428596" y="785794"/>
            <a:ext cx="8358246" cy="1569660"/>
          </a:xfrm>
          <a:prstGeom prst="rect">
            <a:avLst/>
          </a:prstGeom>
          <a:noFill/>
        </p:spPr>
        <p:txBody>
          <a:bodyPr wrap="square" rtlCol="0">
            <a:spAutoFit/>
          </a:bodyPr>
          <a:lstStyle/>
          <a:p>
            <a:pPr algn="just"/>
            <a:r>
              <a:rPr lang="id-ID" sz="2400" dirty="0" smtClean="0"/>
              <a:t>Untuk memudahkan monitoring dan evaluasi capaian SKP secara berkala dan perilaku kerja PNS yang dinilai, pejabat penilai membuat buku catata penilaian perilaku kerja menurut contoh dalam Anak Lampiran I-i Perka Nomor 1 tahun 2013</a:t>
            </a:r>
            <a:endParaRPr lang="id-ID" sz="2400" dirty="0"/>
          </a:p>
        </p:txBody>
      </p:sp>
      <p:sp>
        <p:nvSpPr>
          <p:cNvPr id="8" name="Rectangle 7"/>
          <p:cNvSpPr/>
          <p:nvPr/>
        </p:nvSpPr>
        <p:spPr>
          <a:xfrm>
            <a:off x="285720" y="2571744"/>
            <a:ext cx="8501122" cy="128588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 name="TextBox 8"/>
          <p:cNvSpPr txBox="1"/>
          <p:nvPr/>
        </p:nvSpPr>
        <p:spPr>
          <a:xfrm>
            <a:off x="357158" y="2643182"/>
            <a:ext cx="8358246" cy="1200329"/>
          </a:xfrm>
          <a:prstGeom prst="rect">
            <a:avLst/>
          </a:prstGeom>
          <a:noFill/>
        </p:spPr>
        <p:txBody>
          <a:bodyPr wrap="square" rtlCol="0">
            <a:spAutoFit/>
          </a:bodyPr>
          <a:lstStyle/>
          <a:p>
            <a:pPr algn="just"/>
            <a:r>
              <a:rPr lang="id-ID" sz="2400" dirty="0" smtClean="0"/>
              <a:t>Apabila PNS yang bersangkutan pindah instansi, maka buku catatan penilaian perilaku kerja tersebut dikirimkan oleh pimpinan instansi asal kepada pimpinan instansi baru</a:t>
            </a:r>
            <a:endParaRPr lang="id-ID" sz="2400" dirty="0"/>
          </a:p>
        </p:txBody>
      </p:sp>
      <p:sp>
        <p:nvSpPr>
          <p:cNvPr id="10" name="Rectangle 9"/>
          <p:cNvSpPr/>
          <p:nvPr/>
        </p:nvSpPr>
        <p:spPr>
          <a:xfrm>
            <a:off x="285720" y="4071942"/>
            <a:ext cx="8501122" cy="17145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 name="TextBox 10"/>
          <p:cNvSpPr txBox="1"/>
          <p:nvPr/>
        </p:nvSpPr>
        <p:spPr>
          <a:xfrm>
            <a:off x="357158" y="4143380"/>
            <a:ext cx="8358246" cy="1569660"/>
          </a:xfrm>
          <a:prstGeom prst="rect">
            <a:avLst/>
          </a:prstGeom>
          <a:noFill/>
        </p:spPr>
        <p:txBody>
          <a:bodyPr wrap="square" rtlCol="0">
            <a:spAutoFit/>
          </a:bodyPr>
          <a:lstStyle/>
          <a:p>
            <a:pPr algn="just"/>
            <a:r>
              <a:rPr lang="id-ID" sz="2400" dirty="0" smtClean="0"/>
              <a:t>Dalam hal PNS yang bersangkutan pindah antar unit kerja tetapi masih dalam instansi yang sama, maka pimpinan unit kerja asal menyampaikan buku catatan penilaian perilaku kerja tersebut kepada pimpinan unit kerja yang baru</a:t>
            </a:r>
            <a:endParaRPr lang="id-ID"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20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20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7" grpId="0"/>
      <p:bldP spid="8" grpId="0" animBg="1"/>
      <p:bldP spid="9" grpId="0"/>
      <p:bldP spid="10" grpId="0" animBg="1"/>
      <p:bldP spid="1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493</TotalTime>
  <Words>1350</Words>
  <Application>Microsoft Office PowerPoint</Application>
  <PresentationFormat>On-screen Show (4:3)</PresentationFormat>
  <Paragraphs>314</Paragraphs>
  <Slides>16</Slides>
  <Notes>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TRISNO ZUARDI, SH., MM</dc:creator>
  <cp:lastModifiedBy>Akhmad Saktar</cp:lastModifiedBy>
  <cp:revision>42</cp:revision>
  <dcterms:created xsi:type="dcterms:W3CDTF">2013-06-26T03:03:25Z</dcterms:created>
  <dcterms:modified xsi:type="dcterms:W3CDTF">2014-12-01T14:30:04Z</dcterms:modified>
</cp:coreProperties>
</file>