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1"/>
  </p:notesMasterIdLst>
  <p:sldIdLst>
    <p:sldId id="323" r:id="rId2"/>
    <p:sldId id="257" r:id="rId3"/>
    <p:sldId id="258" r:id="rId4"/>
    <p:sldId id="261" r:id="rId5"/>
    <p:sldId id="262" r:id="rId6"/>
    <p:sldId id="263" r:id="rId7"/>
    <p:sldId id="264" r:id="rId8"/>
    <p:sldId id="265" r:id="rId9"/>
    <p:sldId id="266" r:id="rId10"/>
    <p:sldId id="267" r:id="rId11"/>
    <p:sldId id="339" r:id="rId12"/>
    <p:sldId id="328" r:id="rId13"/>
    <p:sldId id="325" r:id="rId14"/>
    <p:sldId id="326" r:id="rId15"/>
    <p:sldId id="269" r:id="rId16"/>
    <p:sldId id="270" r:id="rId17"/>
    <p:sldId id="340" r:id="rId18"/>
    <p:sldId id="271" r:id="rId19"/>
    <p:sldId id="341" r:id="rId20"/>
    <p:sldId id="275" r:id="rId21"/>
    <p:sldId id="285" r:id="rId22"/>
    <p:sldId id="286" r:id="rId23"/>
    <p:sldId id="276" r:id="rId24"/>
    <p:sldId id="332" r:id="rId25"/>
    <p:sldId id="338" r:id="rId26"/>
    <p:sldId id="333" r:id="rId27"/>
    <p:sldId id="334" r:id="rId28"/>
    <p:sldId id="335" r:id="rId29"/>
    <p:sldId id="336"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p:cViewPr varScale="1">
        <p:scale>
          <a:sx n="78" d="100"/>
          <a:sy n="78" d="100"/>
        </p:scale>
        <p:origin x="-9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D8AFB-54CB-448F-AEA0-384DC0E6FDCD}" type="datetimeFigureOut">
              <a:rPr lang="id-ID" smtClean="0"/>
              <a:pPr/>
              <a:t>28/01/2014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CCCE1-6C85-4559-A799-129712477731}" type="slidenum">
              <a:rPr lang="id-ID" smtClean="0"/>
              <a:pPr/>
              <a:t>‹#›</a:t>
            </a:fld>
            <a:endParaRPr lang="id-ID"/>
          </a:p>
        </p:txBody>
      </p:sp>
    </p:spTree>
    <p:extLst>
      <p:ext uri="{BB962C8B-B14F-4D97-AF65-F5344CB8AC3E}">
        <p14:creationId xmlns:p14="http://schemas.microsoft.com/office/powerpoint/2010/main" xmlns="" val="99960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7F4E-76EC-4453-82EE-B151B00A589C}" type="datetimeFigureOut">
              <a:rPr lang="id-ID" smtClean="0"/>
              <a:pPr/>
              <a:t>28/01/2014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FD317A0-AC9F-4F8F-947D-82CA6A9AAADB}"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57F4E-76EC-4453-82EE-B151B00A589C}" type="datetimeFigureOut">
              <a:rPr lang="id-ID" smtClean="0"/>
              <a:pPr/>
              <a:t>28/01/2014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317A0-AC9F-4F8F-947D-82CA6A9AAADB}"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643998" cy="1200329"/>
          </a:xfrm>
          <a:prstGeom prst="rect">
            <a:avLst/>
          </a:prstGeom>
          <a:noFill/>
        </p:spPr>
        <p:txBody>
          <a:bodyPr wrap="square" rtlCol="0">
            <a:spAutoFit/>
          </a:bodyPr>
          <a:lstStyle/>
          <a:p>
            <a:pPr algn="ctr"/>
            <a:r>
              <a:rPr lang="id-ID" sz="3600" b="1" dirty="0" smtClean="0">
                <a:latin typeface="Estrangelo Edessa" pitchFamily="66" charset="0"/>
                <a:cs typeface="Estrangelo Edessa" pitchFamily="66" charset="0"/>
              </a:rPr>
              <a:t>PENILAIAN PRESTASI KERJA </a:t>
            </a:r>
          </a:p>
          <a:p>
            <a:pPr algn="ctr"/>
            <a:r>
              <a:rPr lang="id-ID" sz="3600" b="1" dirty="0" smtClean="0">
                <a:latin typeface="Estrangelo Edessa" pitchFamily="66" charset="0"/>
                <a:cs typeface="Estrangelo Edessa" pitchFamily="66" charset="0"/>
              </a:rPr>
              <a:t>PEGAWAI NEGERI SIPIL</a:t>
            </a:r>
            <a:endParaRPr lang="id-ID" sz="3600" b="1" dirty="0">
              <a:latin typeface="Estrangelo Edessa" pitchFamily="66" charset="0"/>
              <a:cs typeface="Estrangelo Edessa" pitchFamily="66" charset="0"/>
            </a:endParaRPr>
          </a:p>
        </p:txBody>
      </p:sp>
      <p:sp>
        <p:nvSpPr>
          <p:cNvPr id="5" name="TextBox 4"/>
          <p:cNvSpPr txBox="1"/>
          <p:nvPr/>
        </p:nvSpPr>
        <p:spPr>
          <a:xfrm>
            <a:off x="285720" y="5072074"/>
            <a:ext cx="8643998" cy="769441"/>
          </a:xfrm>
          <a:prstGeom prst="rect">
            <a:avLst/>
          </a:prstGeom>
          <a:noFill/>
        </p:spPr>
        <p:txBody>
          <a:bodyPr wrap="square" rtlCol="0">
            <a:spAutoFit/>
          </a:bodyPr>
          <a:lstStyle/>
          <a:p>
            <a:pPr algn="ctr"/>
            <a:r>
              <a:rPr lang="id-ID" sz="2400" b="1" dirty="0" smtClean="0">
                <a:latin typeface="Estrangelo Edessa" pitchFamily="66" charset="0"/>
                <a:cs typeface="Estrangelo Edessa" pitchFamily="66" charset="0"/>
              </a:rPr>
              <a:t>KEMENTERIAN PENDIDIKAN DAN KEBUDAYAAN</a:t>
            </a:r>
          </a:p>
          <a:p>
            <a:pPr algn="ctr"/>
            <a:r>
              <a:rPr lang="id-ID" sz="2000" b="1" dirty="0" smtClean="0">
                <a:latin typeface="Estrangelo Edessa" pitchFamily="66" charset="0"/>
                <a:cs typeface="Estrangelo Edessa" pitchFamily="66" charset="0"/>
              </a:rPr>
              <a:t>BIRO KEPEGAWAIAN – </a:t>
            </a:r>
            <a:r>
              <a:rPr lang="id-ID" sz="2000" b="1" smtClean="0">
                <a:latin typeface="Estrangelo Edessa" pitchFamily="66" charset="0"/>
                <a:cs typeface="Estrangelo Edessa" pitchFamily="66" charset="0"/>
              </a:rPr>
              <a:t>TAHUN 2014</a:t>
            </a:r>
            <a:endParaRPr lang="id-ID" sz="2000" b="1" dirty="0">
              <a:latin typeface="Estrangelo Edessa" pitchFamily="66" charset="0"/>
              <a:cs typeface="Estrangelo Edessa" pitchFamily="66" charset="0"/>
            </a:endParaRPr>
          </a:p>
        </p:txBody>
      </p:sp>
      <p:sp>
        <p:nvSpPr>
          <p:cNvPr id="6" name="TextBox 5"/>
          <p:cNvSpPr txBox="1"/>
          <p:nvPr/>
        </p:nvSpPr>
        <p:spPr>
          <a:xfrm>
            <a:off x="285720" y="6286520"/>
            <a:ext cx="3357554" cy="338554"/>
          </a:xfrm>
          <a:prstGeom prst="rect">
            <a:avLst/>
          </a:prstGeom>
          <a:noFill/>
        </p:spPr>
        <p:txBody>
          <a:bodyPr wrap="square" rtlCol="0">
            <a:spAutoFit/>
          </a:bodyPr>
          <a:lstStyle/>
          <a:p>
            <a:r>
              <a:rPr lang="id-ID" sz="1600" dirty="0" smtClean="0">
                <a:latin typeface="Times New Roman" pitchFamily="18" charset="0"/>
                <a:cs typeface="Times New Roman" pitchFamily="18" charset="0"/>
              </a:rPr>
              <a:t>© Trisno Zuardi - 2013</a:t>
            </a:r>
            <a:endParaRPr lang="id-ID"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714356"/>
            <a:ext cx="8715436" cy="5929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57158" y="785794"/>
            <a:ext cx="8501122" cy="5570756"/>
          </a:xfrm>
          <a:prstGeom prst="rect">
            <a:avLst/>
          </a:prstGeom>
          <a:noFill/>
        </p:spPr>
        <p:txBody>
          <a:bodyPr wrap="square" rtlCol="0">
            <a:spAutoFit/>
          </a:bodyPr>
          <a:lstStyle/>
          <a:p>
            <a:pPr marL="342900" indent="-342900" algn="just">
              <a:buAutoNum type="arabicPeriod" startAt="2"/>
              <a:tabLst>
                <a:tab pos="354013" algn="l"/>
              </a:tabLst>
            </a:pPr>
            <a:r>
              <a:rPr lang="id-ID" sz="2000" dirty="0" smtClean="0"/>
              <a:t>PNS yang Diperbantukan/dipekerjakan pada negara sahabat, lembaga internasional organisasi profesi, dan badan-badan swasta yang ditentukan oleh pemerintah.</a:t>
            </a:r>
          </a:p>
          <a:p>
            <a:pPr marL="342900" indent="-342900" algn="just">
              <a:tabLst>
                <a:tab pos="354013" algn="l"/>
              </a:tabLst>
            </a:pPr>
            <a:endParaRPr lang="id-ID" sz="2000" dirty="0" smtClean="0"/>
          </a:p>
          <a:p>
            <a:pPr marL="342900" indent="-342900" algn="just">
              <a:tabLst>
                <a:tab pos="354013" algn="l"/>
              </a:tabLst>
            </a:pPr>
            <a:r>
              <a:rPr lang="id-ID" sz="2000" dirty="0" smtClean="0"/>
              <a:t>	Penilaian prestasi kerja pada akhir tahun dilakukan oleh pimpinan instansi induknya atau pejabat lain yang ditunjuk, berdasarkan bahan yang diperoleh dari instansi tempat yang bersangkutan bekerja</a:t>
            </a:r>
          </a:p>
          <a:p>
            <a:pPr marL="342900" indent="-342900" algn="just">
              <a:tabLst>
                <a:tab pos="354013" algn="l"/>
              </a:tabLst>
            </a:pPr>
            <a:endParaRPr lang="id-ID" sz="2000" dirty="0" smtClean="0"/>
          </a:p>
          <a:p>
            <a:pPr marL="342900" indent="-342900" algn="just">
              <a:buAutoNum type="arabicPeriod" startAt="3"/>
              <a:tabLst>
                <a:tab pos="354013" algn="l"/>
              </a:tabLst>
            </a:pPr>
            <a:r>
              <a:rPr lang="id-ID" sz="2000" dirty="0" smtClean="0"/>
              <a:t>PNS yang Diangkat Menjadi Pejabat Negara atau pimpinan/anggota lembaga non struktural dan diberhentikan dari jabatan organiknya.</a:t>
            </a:r>
          </a:p>
          <a:p>
            <a:pPr marL="342900" indent="-342900" algn="just">
              <a:buAutoNum type="arabicPeriod" startAt="3"/>
              <a:tabLst>
                <a:tab pos="354013" algn="l"/>
              </a:tabLst>
            </a:pPr>
            <a:endParaRPr lang="id-ID" sz="2000" dirty="0" smtClean="0"/>
          </a:p>
          <a:p>
            <a:pPr marL="342900" indent="-342900" algn="just">
              <a:buAutoNum type="arabicPeriod" startAt="3"/>
              <a:tabLst>
                <a:tab pos="354013" algn="l"/>
              </a:tabLst>
            </a:pPr>
            <a:r>
              <a:rPr lang="id-ID" sz="2000" dirty="0" smtClean="0"/>
              <a:t>PNS yang Cuti Diluartanggungan Negara</a:t>
            </a:r>
          </a:p>
          <a:p>
            <a:pPr marL="342900" indent="-342900" algn="just">
              <a:buAutoNum type="arabicPeriod" startAt="3"/>
              <a:tabLst>
                <a:tab pos="354013" algn="l"/>
              </a:tabLst>
            </a:pPr>
            <a:endParaRPr lang="id-ID" sz="2000" dirty="0" smtClean="0"/>
          </a:p>
          <a:p>
            <a:pPr marL="342900" indent="-342900" algn="just">
              <a:buAutoNum type="arabicPeriod" startAt="3"/>
              <a:tabLst>
                <a:tab pos="354013" algn="l"/>
              </a:tabLst>
            </a:pPr>
            <a:r>
              <a:rPr lang="id-ID" sz="2000" dirty="0" smtClean="0"/>
              <a:t>PNS yang Sedang Menjalani Masa Persiapan Pensiun</a:t>
            </a:r>
          </a:p>
          <a:p>
            <a:pPr marL="342900" indent="-342900" algn="just">
              <a:buAutoNum type="arabicPeriod" startAt="3"/>
              <a:tabLst>
                <a:tab pos="354013" algn="l"/>
              </a:tabLst>
            </a:pPr>
            <a:endParaRPr lang="id-ID" sz="2000" dirty="0" smtClean="0"/>
          </a:p>
          <a:p>
            <a:pPr marL="342900" indent="-342900" algn="just">
              <a:buAutoNum type="arabicPeriod" startAt="3"/>
              <a:tabLst>
                <a:tab pos="354013" algn="l"/>
              </a:tabLst>
            </a:pPr>
            <a:r>
              <a:rPr lang="id-ID" sz="2000" dirty="0" smtClean="0"/>
              <a:t>PNS yang Diberhentikan Sementara</a:t>
            </a:r>
          </a:p>
          <a:p>
            <a:pPr marL="342900" indent="-342900" algn="just">
              <a:tabLst>
                <a:tab pos="354013" algn="l"/>
              </a:tabLst>
            </a:pPr>
            <a:r>
              <a:rPr lang="id-ID" dirty="0" smtClean="0"/>
              <a:t>	</a:t>
            </a:r>
          </a:p>
          <a:p>
            <a:pPr marL="342900" indent="-342900" algn="just">
              <a:tabLst>
                <a:tab pos="354013" algn="l"/>
              </a:tabLst>
            </a:pPr>
            <a:r>
              <a:rPr lang="id-ID"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2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429684" cy="461665"/>
          </a:xfrm>
          <a:prstGeom prst="rect">
            <a:avLst/>
          </a:prstGeom>
          <a:noFill/>
        </p:spPr>
        <p:txBody>
          <a:bodyPr wrap="square" rtlCol="0">
            <a:spAutoFit/>
          </a:bodyPr>
          <a:lstStyle/>
          <a:p>
            <a:pPr>
              <a:tabLst>
                <a:tab pos="442913" algn="l"/>
              </a:tabLst>
            </a:pPr>
            <a:r>
              <a:rPr lang="id-ID" sz="2400" b="1" dirty="0" smtClean="0"/>
              <a:t>A.	PENYUSUNAN SASARAN KERJA PEGAWAI (SKP)</a:t>
            </a:r>
            <a:endParaRPr lang="id-ID" sz="2400" b="1" dirty="0"/>
          </a:p>
        </p:txBody>
      </p:sp>
      <p:sp>
        <p:nvSpPr>
          <p:cNvPr id="6" name="Rectangle 5"/>
          <p:cNvSpPr/>
          <p:nvPr/>
        </p:nvSpPr>
        <p:spPr>
          <a:xfrm>
            <a:off x="357158" y="642918"/>
            <a:ext cx="857256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428596" y="642918"/>
            <a:ext cx="8429684" cy="369332"/>
          </a:xfrm>
          <a:prstGeom prst="rect">
            <a:avLst/>
          </a:prstGeom>
          <a:noFill/>
        </p:spPr>
        <p:txBody>
          <a:bodyPr wrap="square" rtlCol="0">
            <a:spAutoFit/>
          </a:bodyPr>
          <a:lstStyle/>
          <a:p>
            <a:pPr algn="ctr"/>
            <a:r>
              <a:rPr lang="id-ID" b="1" dirty="0" smtClean="0"/>
              <a:t>RENSTRA KEMDIKBUD </a:t>
            </a:r>
            <a:endParaRPr lang="id-ID" b="1" dirty="0"/>
          </a:p>
        </p:txBody>
      </p:sp>
      <p:sp>
        <p:nvSpPr>
          <p:cNvPr id="8" name="Rectangle 7"/>
          <p:cNvSpPr/>
          <p:nvPr/>
        </p:nvSpPr>
        <p:spPr>
          <a:xfrm>
            <a:off x="642910" y="1357298"/>
            <a:ext cx="792961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714348" y="1357298"/>
            <a:ext cx="7786742" cy="369332"/>
          </a:xfrm>
          <a:prstGeom prst="rect">
            <a:avLst/>
          </a:prstGeom>
          <a:noFill/>
        </p:spPr>
        <p:txBody>
          <a:bodyPr wrap="square" rtlCol="0">
            <a:spAutoFit/>
          </a:bodyPr>
          <a:lstStyle/>
          <a:p>
            <a:pPr algn="ctr"/>
            <a:r>
              <a:rPr lang="id-ID" dirty="0" smtClean="0"/>
              <a:t>RENSTRA UNIT ORGANISASI</a:t>
            </a:r>
            <a:endParaRPr lang="id-ID" dirty="0"/>
          </a:p>
        </p:txBody>
      </p:sp>
      <p:sp>
        <p:nvSpPr>
          <p:cNvPr id="10" name="Rectangle 9"/>
          <p:cNvSpPr/>
          <p:nvPr/>
        </p:nvSpPr>
        <p:spPr>
          <a:xfrm>
            <a:off x="899592" y="2492896"/>
            <a:ext cx="7429552" cy="357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1043608" y="2420888"/>
            <a:ext cx="7000924" cy="369332"/>
          </a:xfrm>
          <a:prstGeom prst="rect">
            <a:avLst/>
          </a:prstGeom>
          <a:noFill/>
        </p:spPr>
        <p:txBody>
          <a:bodyPr wrap="square" rtlCol="0">
            <a:spAutoFit/>
          </a:bodyPr>
          <a:lstStyle/>
          <a:p>
            <a:pPr algn="ctr"/>
            <a:r>
              <a:rPr lang="id-ID" dirty="0" smtClean="0"/>
              <a:t>RENCANA KERJA TAHUNAN </a:t>
            </a:r>
            <a:endParaRPr lang="id-ID" dirty="0"/>
          </a:p>
        </p:txBody>
      </p:sp>
      <p:sp>
        <p:nvSpPr>
          <p:cNvPr id="12" name="Rectangle 11"/>
          <p:cNvSpPr/>
          <p:nvPr/>
        </p:nvSpPr>
        <p:spPr>
          <a:xfrm>
            <a:off x="2643174" y="3214686"/>
            <a:ext cx="2000264"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2714612" y="3214686"/>
            <a:ext cx="1785950" cy="369332"/>
          </a:xfrm>
          <a:prstGeom prst="rect">
            <a:avLst/>
          </a:prstGeom>
          <a:noFill/>
        </p:spPr>
        <p:txBody>
          <a:bodyPr wrap="square" rtlCol="0">
            <a:spAutoFit/>
          </a:bodyPr>
          <a:lstStyle/>
          <a:p>
            <a:pPr algn="ctr"/>
            <a:r>
              <a:rPr lang="id-ID" dirty="0" smtClean="0"/>
              <a:t>SKP ESELON I</a:t>
            </a:r>
            <a:endParaRPr lang="id-ID" dirty="0"/>
          </a:p>
        </p:txBody>
      </p:sp>
      <p:sp>
        <p:nvSpPr>
          <p:cNvPr id="14" name="Rectangle 13"/>
          <p:cNvSpPr/>
          <p:nvPr/>
        </p:nvSpPr>
        <p:spPr>
          <a:xfrm>
            <a:off x="2643174" y="4000504"/>
            <a:ext cx="2000264"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2643174" y="4714884"/>
            <a:ext cx="2000264"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2643174" y="4000504"/>
            <a:ext cx="2000264" cy="369332"/>
          </a:xfrm>
          <a:prstGeom prst="rect">
            <a:avLst/>
          </a:prstGeom>
          <a:noFill/>
        </p:spPr>
        <p:txBody>
          <a:bodyPr wrap="square" rtlCol="0">
            <a:spAutoFit/>
          </a:bodyPr>
          <a:lstStyle/>
          <a:p>
            <a:pPr algn="ctr"/>
            <a:r>
              <a:rPr lang="id-ID" dirty="0" smtClean="0"/>
              <a:t>SKP ESELON  II</a:t>
            </a:r>
            <a:endParaRPr lang="id-ID" dirty="0"/>
          </a:p>
        </p:txBody>
      </p:sp>
      <p:sp>
        <p:nvSpPr>
          <p:cNvPr id="22" name="TextBox 21"/>
          <p:cNvSpPr txBox="1"/>
          <p:nvPr/>
        </p:nvSpPr>
        <p:spPr>
          <a:xfrm>
            <a:off x="2571736" y="4643446"/>
            <a:ext cx="2071702" cy="369332"/>
          </a:xfrm>
          <a:prstGeom prst="rect">
            <a:avLst/>
          </a:prstGeom>
          <a:noFill/>
        </p:spPr>
        <p:txBody>
          <a:bodyPr wrap="square" rtlCol="0">
            <a:spAutoFit/>
          </a:bodyPr>
          <a:lstStyle/>
          <a:p>
            <a:pPr algn="ctr"/>
            <a:r>
              <a:rPr lang="id-ID" dirty="0" smtClean="0"/>
              <a:t>SKP ESELON III</a:t>
            </a:r>
            <a:endParaRPr lang="id-ID" dirty="0"/>
          </a:p>
        </p:txBody>
      </p:sp>
      <p:sp>
        <p:nvSpPr>
          <p:cNvPr id="26" name="Rectangle 25"/>
          <p:cNvSpPr/>
          <p:nvPr/>
        </p:nvSpPr>
        <p:spPr>
          <a:xfrm>
            <a:off x="2643174" y="6143644"/>
            <a:ext cx="500066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2714612" y="6215082"/>
            <a:ext cx="5000660" cy="369332"/>
          </a:xfrm>
          <a:prstGeom prst="rect">
            <a:avLst/>
          </a:prstGeom>
          <a:noFill/>
        </p:spPr>
        <p:txBody>
          <a:bodyPr wrap="square" rtlCol="0">
            <a:spAutoFit/>
          </a:bodyPr>
          <a:lstStyle/>
          <a:p>
            <a:r>
              <a:rPr lang="id-ID" dirty="0" smtClean="0"/>
              <a:t>SKP FUNGSIONAL TERTENTU/FUNGSIONAL UMUM</a:t>
            </a:r>
            <a:endParaRPr lang="id-ID" dirty="0"/>
          </a:p>
        </p:txBody>
      </p:sp>
      <p:sp>
        <p:nvSpPr>
          <p:cNvPr id="28" name="Down Arrow 27"/>
          <p:cNvSpPr/>
          <p:nvPr/>
        </p:nvSpPr>
        <p:spPr>
          <a:xfrm>
            <a:off x="2786050" y="5072074"/>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Down Arrow 28"/>
          <p:cNvSpPr/>
          <p:nvPr/>
        </p:nvSpPr>
        <p:spPr>
          <a:xfrm>
            <a:off x="2786050" y="4429132"/>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Down Arrow 29"/>
          <p:cNvSpPr/>
          <p:nvPr/>
        </p:nvSpPr>
        <p:spPr>
          <a:xfrm>
            <a:off x="2786050" y="3643314"/>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Down Arrow 33"/>
          <p:cNvSpPr/>
          <p:nvPr/>
        </p:nvSpPr>
        <p:spPr>
          <a:xfrm>
            <a:off x="2786050" y="2857496"/>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Down Arrow 35"/>
          <p:cNvSpPr/>
          <p:nvPr/>
        </p:nvSpPr>
        <p:spPr>
          <a:xfrm>
            <a:off x="2786050" y="1785926"/>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Down Arrow 37"/>
          <p:cNvSpPr/>
          <p:nvPr/>
        </p:nvSpPr>
        <p:spPr>
          <a:xfrm>
            <a:off x="3143240" y="1142984"/>
            <a:ext cx="271464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2643174" y="5357826"/>
            <a:ext cx="2000264"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TextBox 39"/>
          <p:cNvSpPr txBox="1"/>
          <p:nvPr/>
        </p:nvSpPr>
        <p:spPr>
          <a:xfrm>
            <a:off x="2714612" y="5357826"/>
            <a:ext cx="1857388" cy="369332"/>
          </a:xfrm>
          <a:prstGeom prst="rect">
            <a:avLst/>
          </a:prstGeom>
          <a:noFill/>
        </p:spPr>
        <p:txBody>
          <a:bodyPr wrap="square" rtlCol="0">
            <a:spAutoFit/>
          </a:bodyPr>
          <a:lstStyle/>
          <a:p>
            <a:pPr algn="ctr"/>
            <a:r>
              <a:rPr lang="id-ID" dirty="0" smtClean="0"/>
              <a:t>SKP ESELON IV</a:t>
            </a:r>
            <a:endParaRPr lang="id-ID" dirty="0"/>
          </a:p>
        </p:txBody>
      </p:sp>
      <p:sp>
        <p:nvSpPr>
          <p:cNvPr id="41" name="Down Arrow 40"/>
          <p:cNvSpPr/>
          <p:nvPr/>
        </p:nvSpPr>
        <p:spPr>
          <a:xfrm>
            <a:off x="2786050" y="5857892"/>
            <a:ext cx="50006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ounded Rectangle 42"/>
          <p:cNvSpPr/>
          <p:nvPr/>
        </p:nvSpPr>
        <p:spPr>
          <a:xfrm>
            <a:off x="5572132" y="3143248"/>
            <a:ext cx="3286148" cy="2857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TextBox 43"/>
          <p:cNvSpPr txBox="1"/>
          <p:nvPr/>
        </p:nvSpPr>
        <p:spPr>
          <a:xfrm>
            <a:off x="5857884" y="3286124"/>
            <a:ext cx="2714644" cy="2554545"/>
          </a:xfrm>
          <a:prstGeom prst="rect">
            <a:avLst/>
          </a:prstGeom>
          <a:noFill/>
        </p:spPr>
        <p:txBody>
          <a:bodyPr wrap="square" rtlCol="0">
            <a:spAutoFit/>
          </a:bodyPr>
          <a:lstStyle/>
          <a:p>
            <a:pPr algn="ctr"/>
            <a:r>
              <a:rPr lang="id-ID" sz="3200" dirty="0" smtClean="0"/>
              <a:t>TUSI,</a:t>
            </a:r>
          </a:p>
          <a:p>
            <a:pPr algn="ctr"/>
            <a:r>
              <a:rPr lang="id-ID" sz="3200" dirty="0" smtClean="0"/>
              <a:t>Wewenang,</a:t>
            </a:r>
          </a:p>
          <a:p>
            <a:pPr algn="ctr"/>
            <a:r>
              <a:rPr lang="id-ID" sz="3200" dirty="0" smtClean="0"/>
              <a:t>Tanggung jawab, dan</a:t>
            </a:r>
          </a:p>
          <a:p>
            <a:pPr algn="ctr"/>
            <a:r>
              <a:rPr lang="id-ID" sz="3200" dirty="0" smtClean="0"/>
              <a:t>Uraian tugas</a:t>
            </a:r>
            <a:endParaRPr lang="id-ID" sz="3200" dirty="0"/>
          </a:p>
        </p:txBody>
      </p:sp>
      <p:sp>
        <p:nvSpPr>
          <p:cNvPr id="45" name="Right Arrow 44"/>
          <p:cNvSpPr/>
          <p:nvPr/>
        </p:nvSpPr>
        <p:spPr>
          <a:xfrm>
            <a:off x="4786314" y="3429000"/>
            <a:ext cx="642942" cy="2286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ounded Rectangle 45"/>
          <p:cNvSpPr/>
          <p:nvPr/>
        </p:nvSpPr>
        <p:spPr>
          <a:xfrm>
            <a:off x="285720" y="3357562"/>
            <a:ext cx="1500198" cy="2643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ight Arrow 46"/>
          <p:cNvSpPr/>
          <p:nvPr/>
        </p:nvSpPr>
        <p:spPr>
          <a:xfrm rot="10800000" flipV="1">
            <a:off x="1928794" y="3429000"/>
            <a:ext cx="571504" cy="2286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TextBox 47"/>
          <p:cNvSpPr txBox="1"/>
          <p:nvPr/>
        </p:nvSpPr>
        <p:spPr>
          <a:xfrm>
            <a:off x="357158" y="3786190"/>
            <a:ext cx="1285884" cy="1754326"/>
          </a:xfrm>
          <a:prstGeom prst="rect">
            <a:avLst/>
          </a:prstGeom>
          <a:noFill/>
        </p:spPr>
        <p:txBody>
          <a:bodyPr wrap="square" rtlCol="0">
            <a:spAutoFit/>
          </a:bodyPr>
          <a:lstStyle/>
          <a:p>
            <a:r>
              <a:rPr lang="id-ID" dirty="0" smtClean="0"/>
              <a:t>TARGET :</a:t>
            </a:r>
          </a:p>
          <a:p>
            <a:pPr marL="176213" indent="-176213">
              <a:buFontTx/>
              <a:buChar char="-"/>
            </a:pPr>
            <a:r>
              <a:rPr lang="id-ID" dirty="0" smtClean="0"/>
              <a:t>Kuantitas</a:t>
            </a:r>
          </a:p>
          <a:p>
            <a:pPr marL="176213" indent="-176213">
              <a:buFontTx/>
              <a:buChar char="-"/>
            </a:pPr>
            <a:r>
              <a:rPr lang="id-ID" dirty="0" smtClean="0"/>
              <a:t>Kualitas</a:t>
            </a:r>
          </a:p>
          <a:p>
            <a:pPr marL="176213" indent="-176213">
              <a:buFontTx/>
              <a:buChar char="-"/>
            </a:pPr>
            <a:r>
              <a:rPr lang="id-ID" dirty="0" smtClean="0"/>
              <a:t>Waktu, dan</a:t>
            </a:r>
          </a:p>
          <a:p>
            <a:pPr marL="176213" indent="-176213">
              <a:buFontTx/>
              <a:buChar char="-"/>
            </a:pPr>
            <a:r>
              <a:rPr lang="id-ID" dirty="0" smtClean="0"/>
              <a:t>biaya</a:t>
            </a:r>
            <a:endParaRPr lang="id-ID" dirty="0"/>
          </a:p>
        </p:txBody>
      </p:sp>
      <p:sp>
        <p:nvSpPr>
          <p:cNvPr id="49" name="Rectangle 48"/>
          <p:cNvSpPr/>
          <p:nvPr/>
        </p:nvSpPr>
        <p:spPr>
          <a:xfrm>
            <a:off x="1259632" y="1988840"/>
            <a:ext cx="6715172" cy="4286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p:cNvSpPr txBox="1"/>
          <p:nvPr/>
        </p:nvSpPr>
        <p:spPr>
          <a:xfrm>
            <a:off x="1115616" y="1988840"/>
            <a:ext cx="6572296" cy="369332"/>
          </a:xfrm>
          <a:prstGeom prst="rect">
            <a:avLst/>
          </a:prstGeom>
          <a:noFill/>
        </p:spPr>
        <p:txBody>
          <a:bodyPr wrap="square" rtlCol="0">
            <a:spAutoFit/>
          </a:bodyPr>
          <a:lstStyle/>
          <a:p>
            <a:pPr algn="ctr"/>
            <a:r>
              <a:rPr lang="id-ID" dirty="0" smtClean="0"/>
              <a:t>PENETAPAN KINERJA TAHUNAN </a:t>
            </a:r>
            <a:endParaRPr lang="id-ID" dirty="0"/>
          </a:p>
        </p:txBody>
      </p:sp>
    </p:spTree>
    <p:extLst>
      <p:ext uri="{BB962C8B-B14F-4D97-AF65-F5344CB8AC3E}">
        <p14:creationId xmlns:p14="http://schemas.microsoft.com/office/powerpoint/2010/main" xmlns="" val="27177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20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2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2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2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2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20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20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20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20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2000"/>
                                        <p:tgtEl>
                                          <p:spTgt spid="4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20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20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2000"/>
                                        <p:tgtEl>
                                          <p:spTgt spid="4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2000"/>
                                        <p:tgtEl>
                                          <p:spTgt spid="4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2000"/>
                                        <p:tgtEl>
                                          <p:spTgt spid="4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2000"/>
                                        <p:tgtEl>
                                          <p:spTgt spid="4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P spid="10" grpId="0" animBg="1"/>
      <p:bldP spid="11" grpId="0"/>
      <p:bldP spid="12" grpId="0" animBg="1"/>
      <p:bldP spid="13" grpId="0"/>
      <p:bldP spid="14" grpId="0" animBg="1"/>
      <p:bldP spid="15" grpId="0" animBg="1"/>
      <p:bldP spid="21" grpId="0"/>
      <p:bldP spid="22" grpId="0"/>
      <p:bldP spid="26" grpId="0" animBg="1"/>
      <p:bldP spid="27" grpId="0"/>
      <p:bldP spid="28" grpId="0" animBg="1"/>
      <p:bldP spid="29" grpId="0" animBg="1"/>
      <p:bldP spid="30" grpId="0" animBg="1"/>
      <p:bldP spid="34" grpId="0" animBg="1"/>
      <p:bldP spid="36" grpId="0" animBg="1"/>
      <p:bldP spid="38" grpId="0" animBg="1"/>
      <p:bldP spid="39" grpId="0" animBg="1"/>
      <p:bldP spid="40" grpId="0"/>
      <p:bldP spid="41" grpId="0" animBg="1"/>
      <p:bldP spid="43" grpId="0" animBg="1"/>
      <p:bldP spid="44" grpId="0"/>
      <p:bldP spid="45" grpId="0" animBg="1"/>
      <p:bldP spid="46" grpId="0" animBg="1"/>
      <p:bldP spid="47" grpId="0" animBg="1"/>
      <p:bldP spid="48" grpId="0"/>
      <p:bldP spid="49"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332656"/>
            <a:ext cx="8568952" cy="369332"/>
          </a:xfrm>
          <a:prstGeom prst="rect">
            <a:avLst/>
          </a:prstGeom>
          <a:noFill/>
        </p:spPr>
        <p:txBody>
          <a:bodyPr wrap="square" rtlCol="0">
            <a:spAutoFit/>
          </a:bodyPr>
          <a:lstStyle/>
          <a:p>
            <a:r>
              <a:rPr lang="en-US" dirty="0" smtClean="0"/>
              <a:t>RENCANA KERJA TAHUNAN</a:t>
            </a:r>
            <a:endParaRPr lang="en-US" dirty="0"/>
          </a:p>
        </p:txBody>
      </p:sp>
      <p:sp>
        <p:nvSpPr>
          <p:cNvPr id="6" name="Rectangle 5"/>
          <p:cNvSpPr/>
          <p:nvPr/>
        </p:nvSpPr>
        <p:spPr>
          <a:xfrm>
            <a:off x="395536" y="980728"/>
            <a:ext cx="8496944" cy="122413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dirty="0" err="1" smtClean="0"/>
              <a:t>p</a:t>
            </a:r>
            <a:r>
              <a:rPr lang="en-US" sz="2000" dirty="0" err="1" smtClean="0">
                <a:solidFill>
                  <a:schemeClr val="tx1"/>
                </a:solidFill>
              </a:rPr>
              <a:t>PERATURAN</a:t>
            </a:r>
            <a:r>
              <a:rPr lang="en-US" sz="2000" dirty="0" smtClean="0">
                <a:solidFill>
                  <a:schemeClr val="tx1"/>
                </a:solidFill>
              </a:rPr>
              <a:t> KEPALA BKN NOMOR 1 TAHUN 2013 TIDAK MEMUAT CONTOH FORMAT RKT SEBAGAI DASAR PENYUSUNAN SKP SETIAP PEGAWAI DALAM SUATU  UNIT ORGANISASI</a:t>
            </a:r>
            <a:endParaRPr lang="en-US" sz="2000" dirty="0"/>
          </a:p>
        </p:txBody>
      </p:sp>
      <p:sp>
        <p:nvSpPr>
          <p:cNvPr id="7" name="Rectangle 6"/>
          <p:cNvSpPr/>
          <p:nvPr/>
        </p:nvSpPr>
        <p:spPr>
          <a:xfrm>
            <a:off x="395536" y="2348880"/>
            <a:ext cx="8496944" cy="136815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dirty="0" smtClean="0">
                <a:solidFill>
                  <a:srgbClr val="000000"/>
                </a:solidFill>
              </a:rPr>
              <a:t>GUNAKAN FORMAT RKT YANG DIBUAT MENURUT CONTOH DALAM PERATURAN MENTERI NEGARA PENDAYAGUNAAN APARATUR NEGARA NOMOR 27 TAHUN 2010 TENTANG PEDOMAN PENYUSUNAN PENETAPAN KINERJA DAN PELAPORAN AKUNTABILITAS KINERJA INSTANSI PEMERINTAH</a:t>
            </a:r>
            <a:endParaRPr lang="en-US" sz="2000" dirty="0">
              <a:solidFill>
                <a:srgbClr val="000000"/>
              </a:solidFill>
            </a:endParaRPr>
          </a:p>
        </p:txBody>
      </p:sp>
      <p:sp>
        <p:nvSpPr>
          <p:cNvPr id="3" name="Rectangle 2"/>
          <p:cNvSpPr/>
          <p:nvPr/>
        </p:nvSpPr>
        <p:spPr>
          <a:xfrm>
            <a:off x="395536" y="4005064"/>
            <a:ext cx="8496944" cy="25202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smtClean="0">
                <a:solidFill>
                  <a:schemeClr val="tx1"/>
                </a:solidFill>
              </a:rPr>
              <a:t>UNIT ORGANISASI ESELON I MENYUSUN PENETAPAN KINERJA TINGKAT ORGANISASI SETELAH MENERIMA DOKUMEN PELAKSANAAN ANGGARAN DARI MENTERI</a:t>
            </a:r>
          </a:p>
          <a:p>
            <a:pPr algn="just"/>
            <a:endParaRPr lang="en-US" dirty="0">
              <a:solidFill>
                <a:schemeClr val="tx1"/>
              </a:solidFill>
            </a:endParaRPr>
          </a:p>
          <a:p>
            <a:pPr algn="just"/>
            <a:endParaRPr lang="en-US" dirty="0" smtClean="0">
              <a:solidFill>
                <a:schemeClr val="tx1"/>
              </a:solidFill>
            </a:endParaRPr>
          </a:p>
          <a:p>
            <a:pPr algn="just"/>
            <a:r>
              <a:rPr lang="en-US" dirty="0" smtClean="0">
                <a:solidFill>
                  <a:schemeClr val="tx1"/>
                </a:solidFill>
              </a:rPr>
              <a:t>SATUAN KERJA DAN UNIT KERJA ESELON II  MENYUSUN PENETAPAN KINERJA SETELAH MENERIMA DOKUMEN PELAKSANAAN ANGGARAN OLEH PIMPINAN UNIT ORGANISASI DAN PIMPINAN SATUAN KERJA</a:t>
            </a:r>
            <a:endParaRPr lang="en-US" dirty="0">
              <a:solidFill>
                <a:schemeClr val="tx1"/>
              </a:solidFill>
            </a:endParaRPr>
          </a:p>
        </p:txBody>
      </p:sp>
    </p:spTree>
    <p:extLst>
      <p:ext uri="{BB962C8B-B14F-4D97-AF65-F5344CB8AC3E}">
        <p14:creationId xmlns:p14="http://schemas.microsoft.com/office/powerpoint/2010/main" xmlns="" val="242630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paration 3"/>
          <p:cNvSpPr/>
          <p:nvPr/>
        </p:nvSpPr>
        <p:spPr>
          <a:xfrm>
            <a:off x="23664" y="692696"/>
            <a:ext cx="2808312" cy="1512168"/>
          </a:xfrm>
          <a:prstGeom prst="flowChartPreparation">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RENCANA KERJA</a:t>
            </a:r>
          </a:p>
          <a:p>
            <a:pPr algn="ctr"/>
            <a:r>
              <a:rPr lang="en-US" dirty="0" smtClean="0">
                <a:solidFill>
                  <a:srgbClr val="000000"/>
                </a:solidFill>
              </a:rPr>
              <a:t>TAHUNAN</a:t>
            </a:r>
            <a:endParaRPr lang="en-US" dirty="0">
              <a:solidFill>
                <a:srgbClr val="000000"/>
              </a:solidFill>
            </a:endParaRPr>
          </a:p>
        </p:txBody>
      </p:sp>
      <p:sp>
        <p:nvSpPr>
          <p:cNvPr id="5" name="Rectangle 4"/>
          <p:cNvSpPr/>
          <p:nvPr/>
        </p:nvSpPr>
        <p:spPr>
          <a:xfrm>
            <a:off x="3707904" y="908720"/>
            <a:ext cx="4896544" cy="93610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RKT INTANSI</a:t>
            </a:r>
          </a:p>
          <a:p>
            <a:pPr algn="ctr"/>
            <a:r>
              <a:rPr lang="en-US" dirty="0" smtClean="0">
                <a:solidFill>
                  <a:srgbClr val="000000"/>
                </a:solidFill>
              </a:rPr>
              <a:t>(RKT KEMDIKBUD TAHUN 2014</a:t>
            </a:r>
            <a:endParaRPr lang="en-US" dirty="0">
              <a:solidFill>
                <a:srgbClr val="000000"/>
              </a:solidFill>
            </a:endParaRPr>
          </a:p>
        </p:txBody>
      </p:sp>
      <p:sp>
        <p:nvSpPr>
          <p:cNvPr id="6" name="Rectangle 5"/>
          <p:cNvSpPr/>
          <p:nvPr/>
        </p:nvSpPr>
        <p:spPr>
          <a:xfrm>
            <a:off x="3707904" y="2780928"/>
            <a:ext cx="4896544" cy="105841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RKT ORGANISASI TAHUN 2014</a:t>
            </a:r>
          </a:p>
          <a:p>
            <a:pPr algn="ctr"/>
            <a:endParaRPr lang="en-US" dirty="0">
              <a:solidFill>
                <a:srgbClr val="000000"/>
              </a:solidFill>
            </a:endParaRPr>
          </a:p>
        </p:txBody>
      </p:sp>
      <p:sp>
        <p:nvSpPr>
          <p:cNvPr id="7" name="Rectangle 6"/>
          <p:cNvSpPr/>
          <p:nvPr/>
        </p:nvSpPr>
        <p:spPr>
          <a:xfrm>
            <a:off x="3707904" y="4797152"/>
            <a:ext cx="4896544" cy="105841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00"/>
              </a:solidFill>
            </a:endParaRPr>
          </a:p>
          <a:p>
            <a:pPr algn="ctr"/>
            <a:r>
              <a:rPr lang="en-US" dirty="0" smtClean="0">
                <a:solidFill>
                  <a:srgbClr val="000000"/>
                </a:solidFill>
              </a:rPr>
              <a:t>RKT TINGKAT SATUAN KERJA</a:t>
            </a:r>
          </a:p>
          <a:p>
            <a:pPr algn="ctr"/>
            <a:r>
              <a:rPr lang="en-US" dirty="0" smtClean="0">
                <a:solidFill>
                  <a:srgbClr val="000000"/>
                </a:solidFill>
              </a:rPr>
              <a:t>TAHUN 2014</a:t>
            </a:r>
          </a:p>
          <a:p>
            <a:pPr algn="ctr"/>
            <a:endParaRPr lang="en-US" dirty="0">
              <a:solidFill>
                <a:srgbClr val="000000"/>
              </a:solidFill>
            </a:endParaRPr>
          </a:p>
        </p:txBody>
      </p:sp>
      <p:sp>
        <p:nvSpPr>
          <p:cNvPr id="8" name="Down Arrow 7"/>
          <p:cNvSpPr/>
          <p:nvPr/>
        </p:nvSpPr>
        <p:spPr>
          <a:xfrm>
            <a:off x="5724128" y="1916832"/>
            <a:ext cx="864096"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5724128" y="3933056"/>
            <a:ext cx="864096" cy="79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915816" y="908720"/>
            <a:ext cx="720080" cy="10081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563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332656"/>
            <a:ext cx="3744416" cy="72008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RKT TINGKAT SATUAN KERJA</a:t>
            </a:r>
          </a:p>
          <a:p>
            <a:pPr algn="ctr"/>
            <a:r>
              <a:rPr lang="en-US" dirty="0" smtClean="0">
                <a:solidFill>
                  <a:srgbClr val="000000"/>
                </a:solidFill>
              </a:rPr>
              <a:t> TAHUN 2014</a:t>
            </a:r>
            <a:endParaRPr lang="en-US" dirty="0">
              <a:solidFill>
                <a:srgbClr val="000000"/>
              </a:solidFill>
            </a:endParaRPr>
          </a:p>
        </p:txBody>
      </p:sp>
      <p:sp>
        <p:nvSpPr>
          <p:cNvPr id="5" name="Rectangle 4"/>
          <p:cNvSpPr/>
          <p:nvPr/>
        </p:nvSpPr>
        <p:spPr>
          <a:xfrm>
            <a:off x="3491880" y="1628800"/>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KA LPMP</a:t>
            </a:r>
            <a:endParaRPr lang="en-US" dirty="0">
              <a:solidFill>
                <a:srgbClr val="000000"/>
              </a:solidFill>
            </a:endParaRPr>
          </a:p>
        </p:txBody>
      </p:sp>
      <p:sp>
        <p:nvSpPr>
          <p:cNvPr id="6" name="Rectangle 5"/>
          <p:cNvSpPr/>
          <p:nvPr/>
        </p:nvSpPr>
        <p:spPr>
          <a:xfrm>
            <a:off x="539552" y="3212976"/>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ESELON</a:t>
            </a:r>
            <a:endParaRPr lang="en-US" dirty="0">
              <a:solidFill>
                <a:srgbClr val="000000"/>
              </a:solidFill>
            </a:endParaRPr>
          </a:p>
        </p:txBody>
      </p:sp>
      <p:sp>
        <p:nvSpPr>
          <p:cNvPr id="7" name="Rectangle 6"/>
          <p:cNvSpPr/>
          <p:nvPr/>
        </p:nvSpPr>
        <p:spPr>
          <a:xfrm>
            <a:off x="6228184" y="4869160"/>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FUNGSIONAL UMUM</a:t>
            </a:r>
            <a:endParaRPr lang="en-US" dirty="0">
              <a:solidFill>
                <a:srgbClr val="000000"/>
              </a:solidFill>
            </a:endParaRPr>
          </a:p>
        </p:txBody>
      </p:sp>
      <p:sp>
        <p:nvSpPr>
          <p:cNvPr id="8" name="Rectangle 7"/>
          <p:cNvSpPr/>
          <p:nvPr/>
        </p:nvSpPr>
        <p:spPr>
          <a:xfrm>
            <a:off x="539552" y="4869160"/>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FUNGSIONAL UMUM</a:t>
            </a:r>
            <a:endParaRPr lang="en-US" dirty="0">
              <a:solidFill>
                <a:srgbClr val="000000"/>
              </a:solidFill>
            </a:endParaRPr>
          </a:p>
        </p:txBody>
      </p:sp>
      <p:sp>
        <p:nvSpPr>
          <p:cNvPr id="9" name="Rectangle 8"/>
          <p:cNvSpPr/>
          <p:nvPr/>
        </p:nvSpPr>
        <p:spPr>
          <a:xfrm>
            <a:off x="6228184" y="3212976"/>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ESELON</a:t>
            </a:r>
            <a:endParaRPr lang="en-US" dirty="0">
              <a:solidFill>
                <a:srgbClr val="000000"/>
              </a:solidFill>
            </a:endParaRPr>
          </a:p>
        </p:txBody>
      </p:sp>
      <p:sp>
        <p:nvSpPr>
          <p:cNvPr id="10" name="Down Arrow 9"/>
          <p:cNvSpPr/>
          <p:nvPr/>
        </p:nvSpPr>
        <p:spPr>
          <a:xfrm>
            <a:off x="4355976" y="1124744"/>
            <a:ext cx="504056"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5" idx="2"/>
          </p:cNvCxnSpPr>
          <p:nvPr/>
        </p:nvCxnSpPr>
        <p:spPr>
          <a:xfrm flipH="1">
            <a:off x="1835696" y="2492896"/>
            <a:ext cx="280831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2"/>
          </p:cNvCxnSpPr>
          <p:nvPr/>
        </p:nvCxnSpPr>
        <p:spPr>
          <a:xfrm>
            <a:off x="4644008" y="2492896"/>
            <a:ext cx="2664296"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p:cNvCxnSpPr>
          <p:nvPr/>
        </p:nvCxnSpPr>
        <p:spPr>
          <a:xfrm>
            <a:off x="1691680" y="4077072"/>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2"/>
          </p:cNvCxnSpPr>
          <p:nvPr/>
        </p:nvCxnSpPr>
        <p:spPr>
          <a:xfrm>
            <a:off x="7380312" y="4077072"/>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691680" y="6021288"/>
            <a:ext cx="5976664" cy="64807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FUNGSIONAL TERTENTU</a:t>
            </a:r>
            <a:endParaRPr lang="en-US" dirty="0">
              <a:solidFill>
                <a:srgbClr val="000000"/>
              </a:solidFill>
            </a:endParaRPr>
          </a:p>
        </p:txBody>
      </p:sp>
      <p:cxnSp>
        <p:nvCxnSpPr>
          <p:cNvPr id="22" name="Straight Arrow Connector 21"/>
          <p:cNvCxnSpPr>
            <a:stCxn id="5" idx="2"/>
          </p:cNvCxnSpPr>
          <p:nvPr/>
        </p:nvCxnSpPr>
        <p:spPr>
          <a:xfrm>
            <a:off x="4644008" y="2492896"/>
            <a:ext cx="0" cy="331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644280" y="1781200"/>
            <a:ext cx="2304256" cy="86409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SKP KA SATUAN KERJA</a:t>
            </a:r>
            <a:endParaRPr lang="en-US" dirty="0">
              <a:solidFill>
                <a:srgbClr val="000000"/>
              </a:solidFill>
            </a:endParaRPr>
          </a:p>
        </p:txBody>
      </p:sp>
    </p:spTree>
    <p:extLst>
      <p:ext uri="{BB962C8B-B14F-4D97-AF65-F5344CB8AC3E}">
        <p14:creationId xmlns:p14="http://schemas.microsoft.com/office/powerpoint/2010/main" xmlns="" val="183435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86182" y="2143116"/>
            <a:ext cx="1571636" cy="19288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4071934" y="2786058"/>
            <a:ext cx="1000132" cy="646331"/>
          </a:xfrm>
          <a:prstGeom prst="rect">
            <a:avLst/>
          </a:prstGeom>
          <a:noFill/>
        </p:spPr>
        <p:txBody>
          <a:bodyPr wrap="square" rtlCol="0">
            <a:spAutoFit/>
          </a:bodyPr>
          <a:lstStyle/>
          <a:p>
            <a:r>
              <a:rPr lang="id-ID" dirty="0" smtClean="0"/>
              <a:t>TARGET</a:t>
            </a:r>
          </a:p>
          <a:p>
            <a:pPr algn="ctr"/>
            <a:r>
              <a:rPr lang="id-ID" dirty="0" smtClean="0"/>
              <a:t>SKP</a:t>
            </a:r>
            <a:endParaRPr lang="id-ID" dirty="0"/>
          </a:p>
        </p:txBody>
      </p:sp>
      <p:sp>
        <p:nvSpPr>
          <p:cNvPr id="7" name="Rectangle 6"/>
          <p:cNvSpPr/>
          <p:nvPr/>
        </p:nvSpPr>
        <p:spPr>
          <a:xfrm>
            <a:off x="3643306" y="428604"/>
            <a:ext cx="214314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3714744" y="500042"/>
            <a:ext cx="2000264" cy="646331"/>
          </a:xfrm>
          <a:prstGeom prst="rect">
            <a:avLst/>
          </a:prstGeom>
          <a:noFill/>
        </p:spPr>
        <p:txBody>
          <a:bodyPr wrap="square" rtlCol="0">
            <a:spAutoFit/>
          </a:bodyPr>
          <a:lstStyle/>
          <a:p>
            <a:pPr algn="ctr"/>
            <a:r>
              <a:rPr lang="id-ID" dirty="0" smtClean="0"/>
              <a:t>KUANTITAS</a:t>
            </a:r>
          </a:p>
          <a:p>
            <a:pPr algn="ctr"/>
            <a:r>
              <a:rPr lang="id-ID" dirty="0" smtClean="0"/>
              <a:t>(target output)</a:t>
            </a:r>
            <a:endParaRPr lang="id-ID" dirty="0"/>
          </a:p>
        </p:txBody>
      </p:sp>
      <p:sp>
        <p:nvSpPr>
          <p:cNvPr id="9" name="TextBox 8"/>
          <p:cNvSpPr txBox="1"/>
          <p:nvPr/>
        </p:nvSpPr>
        <p:spPr>
          <a:xfrm>
            <a:off x="6715140" y="357166"/>
            <a:ext cx="2143140" cy="2031325"/>
          </a:xfrm>
          <a:prstGeom prst="rect">
            <a:avLst/>
          </a:prstGeom>
          <a:noFill/>
        </p:spPr>
        <p:txBody>
          <a:bodyPr wrap="square" rtlCol="0">
            <a:spAutoFit/>
          </a:bodyPr>
          <a:lstStyle/>
          <a:p>
            <a:pPr marL="176213" indent="-176213"/>
            <a:r>
              <a:rPr lang="id-ID" dirty="0" smtClean="0">
                <a:latin typeface="Times New Roman"/>
                <a:cs typeface="Times New Roman"/>
              </a:rPr>
              <a:t>●	dokumen,</a:t>
            </a:r>
          </a:p>
          <a:p>
            <a:pPr marL="176213" indent="-176213"/>
            <a:r>
              <a:rPr lang="id-ID" dirty="0" smtClean="0">
                <a:latin typeface="Times New Roman"/>
                <a:cs typeface="Times New Roman"/>
              </a:rPr>
              <a:t>●	konsep</a:t>
            </a:r>
          </a:p>
          <a:p>
            <a:pPr marL="176213" indent="-176213"/>
            <a:r>
              <a:rPr lang="id-ID" dirty="0" smtClean="0">
                <a:latin typeface="Times New Roman"/>
                <a:cs typeface="Times New Roman"/>
              </a:rPr>
              <a:t>●	naskah</a:t>
            </a:r>
          </a:p>
          <a:p>
            <a:pPr marL="176213" indent="-176213"/>
            <a:r>
              <a:rPr lang="id-ID" dirty="0" smtClean="0">
                <a:latin typeface="Times New Roman"/>
                <a:cs typeface="Times New Roman"/>
              </a:rPr>
              <a:t>●	SK</a:t>
            </a:r>
          </a:p>
          <a:p>
            <a:pPr marL="176213" indent="-176213"/>
            <a:r>
              <a:rPr lang="id-ID" dirty="0" smtClean="0">
                <a:latin typeface="Times New Roman"/>
                <a:cs typeface="Times New Roman"/>
              </a:rPr>
              <a:t>●	paket</a:t>
            </a:r>
          </a:p>
          <a:p>
            <a:pPr marL="176213" indent="-176213"/>
            <a:r>
              <a:rPr lang="id-ID" dirty="0" smtClean="0">
                <a:latin typeface="Times New Roman"/>
                <a:cs typeface="Times New Roman"/>
              </a:rPr>
              <a:t>●	laporan</a:t>
            </a:r>
          </a:p>
          <a:p>
            <a:pPr marL="176213" indent="-176213"/>
            <a:r>
              <a:rPr lang="id-ID" dirty="0" smtClean="0">
                <a:latin typeface="Times New Roman"/>
                <a:cs typeface="Times New Roman"/>
              </a:rPr>
              <a:t>●	dll.</a:t>
            </a:r>
            <a:endParaRPr lang="id-ID" dirty="0"/>
          </a:p>
        </p:txBody>
      </p:sp>
      <p:sp>
        <p:nvSpPr>
          <p:cNvPr id="11" name="Down Arrow 10"/>
          <p:cNvSpPr/>
          <p:nvPr/>
        </p:nvSpPr>
        <p:spPr>
          <a:xfrm rot="10800000">
            <a:off x="4357686" y="1142984"/>
            <a:ext cx="48463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714744" y="6000768"/>
            <a:ext cx="214314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3786182" y="6000768"/>
            <a:ext cx="2000264" cy="646331"/>
          </a:xfrm>
          <a:prstGeom prst="rect">
            <a:avLst/>
          </a:prstGeom>
          <a:noFill/>
        </p:spPr>
        <p:txBody>
          <a:bodyPr wrap="square" rtlCol="0">
            <a:spAutoFit/>
          </a:bodyPr>
          <a:lstStyle/>
          <a:p>
            <a:pPr algn="ctr"/>
            <a:r>
              <a:rPr lang="id-ID" dirty="0" smtClean="0"/>
              <a:t>KUALITAS</a:t>
            </a:r>
          </a:p>
          <a:p>
            <a:pPr algn="ctr"/>
            <a:r>
              <a:rPr lang="id-ID" dirty="0" smtClean="0"/>
              <a:t>(target kualitas)</a:t>
            </a:r>
            <a:endParaRPr lang="id-ID" dirty="0"/>
          </a:p>
        </p:txBody>
      </p:sp>
      <p:sp>
        <p:nvSpPr>
          <p:cNvPr id="14" name="TextBox 13"/>
          <p:cNvSpPr txBox="1"/>
          <p:nvPr/>
        </p:nvSpPr>
        <p:spPr>
          <a:xfrm>
            <a:off x="6715140" y="5214950"/>
            <a:ext cx="2143140" cy="1477328"/>
          </a:xfrm>
          <a:prstGeom prst="rect">
            <a:avLst/>
          </a:prstGeom>
          <a:noFill/>
        </p:spPr>
        <p:txBody>
          <a:bodyPr wrap="square" rtlCol="0">
            <a:spAutoFit/>
          </a:bodyPr>
          <a:lstStyle/>
          <a:p>
            <a:r>
              <a:rPr lang="id-ID" dirty="0" smtClean="0"/>
              <a:t>Diprediksi pada mutu hasil kerja yg terbaik, kualitas diberikan nilai paling tinggi 100</a:t>
            </a:r>
            <a:endParaRPr lang="id-ID" dirty="0"/>
          </a:p>
        </p:txBody>
      </p:sp>
      <p:sp>
        <p:nvSpPr>
          <p:cNvPr id="16" name="Right Arrow 15"/>
          <p:cNvSpPr/>
          <p:nvPr/>
        </p:nvSpPr>
        <p:spPr>
          <a:xfrm>
            <a:off x="5929322" y="6357958"/>
            <a:ext cx="71438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a:off x="4357686" y="4286256"/>
            <a:ext cx="500066"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5857884" y="2643182"/>
            <a:ext cx="214314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5929322" y="2643182"/>
            <a:ext cx="2000264" cy="646331"/>
          </a:xfrm>
          <a:prstGeom prst="rect">
            <a:avLst/>
          </a:prstGeom>
          <a:noFill/>
        </p:spPr>
        <p:txBody>
          <a:bodyPr wrap="square" rtlCol="0">
            <a:spAutoFit/>
          </a:bodyPr>
          <a:lstStyle/>
          <a:p>
            <a:pPr algn="ctr"/>
            <a:r>
              <a:rPr lang="id-ID" dirty="0" smtClean="0"/>
              <a:t>WAKTU</a:t>
            </a:r>
          </a:p>
          <a:p>
            <a:pPr algn="ctr"/>
            <a:r>
              <a:rPr lang="id-ID" dirty="0" smtClean="0"/>
              <a:t>(target waktu)</a:t>
            </a:r>
            <a:endParaRPr lang="id-ID" dirty="0"/>
          </a:p>
        </p:txBody>
      </p:sp>
      <p:sp>
        <p:nvSpPr>
          <p:cNvPr id="20" name="TextBox 19"/>
          <p:cNvSpPr txBox="1"/>
          <p:nvPr/>
        </p:nvSpPr>
        <p:spPr>
          <a:xfrm>
            <a:off x="5857884" y="3429000"/>
            <a:ext cx="3000396" cy="1477328"/>
          </a:xfrm>
          <a:prstGeom prst="rect">
            <a:avLst/>
          </a:prstGeom>
          <a:noFill/>
        </p:spPr>
        <p:txBody>
          <a:bodyPr wrap="square" rtlCol="0">
            <a:spAutoFit/>
          </a:bodyPr>
          <a:lstStyle/>
          <a:p>
            <a:r>
              <a:rPr lang="id-ID" dirty="0" smtClean="0"/>
              <a:t>Waktu yg dibutuhkan yg dibutuhkan utk menyelesaikan, mis:</a:t>
            </a:r>
          </a:p>
          <a:p>
            <a:r>
              <a:rPr lang="id-ID" dirty="0" smtClean="0"/>
              <a:t>bulan, triwulan, kuartal, semesteran, dan tahunan</a:t>
            </a:r>
          </a:p>
        </p:txBody>
      </p:sp>
      <p:sp>
        <p:nvSpPr>
          <p:cNvPr id="21" name="Right Arrow 20"/>
          <p:cNvSpPr/>
          <p:nvPr/>
        </p:nvSpPr>
        <p:spPr>
          <a:xfrm>
            <a:off x="5429256" y="2857496"/>
            <a:ext cx="35719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1071538" y="2714620"/>
            <a:ext cx="214314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ight Arrow 22"/>
          <p:cNvSpPr/>
          <p:nvPr/>
        </p:nvSpPr>
        <p:spPr>
          <a:xfrm rot="10800000">
            <a:off x="3286116" y="2857496"/>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1142976" y="2714620"/>
            <a:ext cx="2000264" cy="646331"/>
          </a:xfrm>
          <a:prstGeom prst="rect">
            <a:avLst/>
          </a:prstGeom>
          <a:noFill/>
        </p:spPr>
        <p:txBody>
          <a:bodyPr wrap="square" rtlCol="0">
            <a:spAutoFit/>
          </a:bodyPr>
          <a:lstStyle/>
          <a:p>
            <a:pPr algn="ctr"/>
            <a:r>
              <a:rPr lang="id-ID" dirty="0" smtClean="0"/>
              <a:t>BIAYA</a:t>
            </a:r>
          </a:p>
          <a:p>
            <a:pPr algn="ctr"/>
            <a:r>
              <a:rPr lang="id-ID" dirty="0" smtClean="0"/>
              <a:t>(target Biaya)</a:t>
            </a:r>
            <a:endParaRPr lang="id-ID" dirty="0"/>
          </a:p>
        </p:txBody>
      </p:sp>
      <p:sp>
        <p:nvSpPr>
          <p:cNvPr id="25" name="TextBox 24"/>
          <p:cNvSpPr txBox="1"/>
          <p:nvPr/>
        </p:nvSpPr>
        <p:spPr>
          <a:xfrm>
            <a:off x="357158" y="4143380"/>
            <a:ext cx="2786082" cy="1477328"/>
          </a:xfrm>
          <a:prstGeom prst="rect">
            <a:avLst/>
          </a:prstGeom>
          <a:noFill/>
        </p:spPr>
        <p:txBody>
          <a:bodyPr wrap="square" rtlCol="0">
            <a:spAutoFit/>
          </a:bodyPr>
          <a:lstStyle/>
          <a:p>
            <a:r>
              <a:rPr lang="id-ID" dirty="0" smtClean="0"/>
              <a:t>Biaya yang dibutuhkan utk menyelesaikan suatu pekerjaan dalam 1 tahun, mis: jutaan, ratusan juta, miliaran, dll.</a:t>
            </a:r>
            <a:endParaRPr lang="id-ID" dirty="0"/>
          </a:p>
        </p:txBody>
      </p:sp>
      <p:sp>
        <p:nvSpPr>
          <p:cNvPr id="26" name="Down Arrow 25"/>
          <p:cNvSpPr/>
          <p:nvPr/>
        </p:nvSpPr>
        <p:spPr>
          <a:xfrm>
            <a:off x="1571604" y="3500438"/>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ight Arrow 28"/>
          <p:cNvSpPr/>
          <p:nvPr/>
        </p:nvSpPr>
        <p:spPr>
          <a:xfrm>
            <a:off x="5857884" y="500042"/>
            <a:ext cx="85725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p:cNvSpPr txBox="1"/>
          <p:nvPr/>
        </p:nvSpPr>
        <p:spPr>
          <a:xfrm>
            <a:off x="357158" y="1000108"/>
            <a:ext cx="2786082" cy="923330"/>
          </a:xfrm>
          <a:prstGeom prst="rect">
            <a:avLst/>
          </a:prstGeom>
          <a:noFill/>
        </p:spPr>
        <p:txBody>
          <a:bodyPr wrap="square" rtlCol="0">
            <a:spAutoFit/>
          </a:bodyPr>
          <a:lstStyle/>
          <a:p>
            <a:r>
              <a:rPr lang="id-ID" b="1" dirty="0" smtClean="0"/>
              <a:t>SKP PALING SEDIKIT MELIPUTI ASPEK KUALITAS, KUANTITAS, DAN WAKTU</a:t>
            </a:r>
            <a:endParaRPr lang="id-ID"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20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20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2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0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 to="" calcmode="lin" valueType="num">
                                      <p:cBhvr>
                                        <p:cTn id="112"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1" grpId="0" animBg="1"/>
      <p:bldP spid="12" grpId="0" animBg="1"/>
      <p:bldP spid="13" grpId="0"/>
      <p:bldP spid="14" grpId="0"/>
      <p:bldP spid="16" grpId="0" animBg="1"/>
      <p:bldP spid="17" grpId="0" animBg="1"/>
      <p:bldP spid="18" grpId="0" animBg="1"/>
      <p:bldP spid="19" grpId="0"/>
      <p:bldP spid="20" grpId="0"/>
      <p:bldP spid="21" grpId="0" animBg="1"/>
      <p:bldP spid="22" grpId="0" animBg="1"/>
      <p:bldP spid="23" grpId="0" animBg="1"/>
      <p:bldP spid="24" grpId="0"/>
      <p:bldP spid="25" grpId="0"/>
      <p:bldP spid="26" grpId="0" animBg="1"/>
      <p:bldP spid="29"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72560" cy="369332"/>
          </a:xfrm>
          <a:prstGeom prst="rect">
            <a:avLst/>
          </a:prstGeom>
          <a:noFill/>
        </p:spPr>
        <p:txBody>
          <a:bodyPr wrap="square" rtlCol="0">
            <a:spAutoFit/>
          </a:bodyPr>
          <a:lstStyle/>
          <a:p>
            <a:r>
              <a:rPr lang="id-ID" dirty="0" smtClean="0"/>
              <a:t>Contoh Ranah kata-kata  dalam menyusun SKP</a:t>
            </a:r>
            <a:endParaRPr lang="id-ID" dirty="0"/>
          </a:p>
        </p:txBody>
      </p:sp>
      <p:sp>
        <p:nvSpPr>
          <p:cNvPr id="3" name="Rectangle 2"/>
          <p:cNvSpPr/>
          <p:nvPr/>
        </p:nvSpPr>
        <p:spPr>
          <a:xfrm>
            <a:off x="357158" y="785794"/>
            <a:ext cx="242889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428596" y="857232"/>
            <a:ext cx="2286016" cy="646331"/>
          </a:xfrm>
          <a:prstGeom prst="rect">
            <a:avLst/>
          </a:prstGeom>
          <a:noFill/>
        </p:spPr>
        <p:txBody>
          <a:bodyPr wrap="square" rtlCol="0">
            <a:spAutoFit/>
          </a:bodyPr>
          <a:lstStyle/>
          <a:p>
            <a:pPr algn="ctr"/>
            <a:r>
              <a:rPr lang="id-ID" dirty="0" smtClean="0"/>
              <a:t>ESELON I/PIMPINAN PTN/UPT KEMDIKBUD</a:t>
            </a:r>
            <a:endParaRPr lang="id-ID" dirty="0"/>
          </a:p>
        </p:txBody>
      </p:sp>
      <p:sp>
        <p:nvSpPr>
          <p:cNvPr id="6" name="TextBox 5"/>
          <p:cNvSpPr txBox="1"/>
          <p:nvPr/>
        </p:nvSpPr>
        <p:spPr>
          <a:xfrm>
            <a:off x="3857620" y="714356"/>
            <a:ext cx="3357586" cy="1200329"/>
          </a:xfrm>
          <a:prstGeom prst="rect">
            <a:avLst/>
          </a:prstGeom>
          <a:noFill/>
        </p:spPr>
        <p:txBody>
          <a:bodyPr wrap="square" rtlCol="0">
            <a:spAutoFit/>
          </a:bodyPr>
          <a:lstStyle/>
          <a:p>
            <a:pPr marL="354013" indent="-354013">
              <a:tabLst>
                <a:tab pos="354013" algn="l"/>
              </a:tabLst>
            </a:pPr>
            <a:r>
              <a:rPr lang="id-ID" dirty="0" smtClean="0">
                <a:latin typeface="Times New Roman"/>
                <a:cs typeface="Times New Roman"/>
              </a:rPr>
              <a:t>●	mengkoordinasikan</a:t>
            </a:r>
          </a:p>
          <a:p>
            <a:pPr marL="354013" indent="-354013">
              <a:tabLst>
                <a:tab pos="354013" algn="l"/>
              </a:tabLst>
            </a:pPr>
            <a:r>
              <a:rPr lang="id-ID" dirty="0" smtClean="0">
                <a:latin typeface="Times New Roman"/>
                <a:cs typeface="Times New Roman"/>
              </a:rPr>
              <a:t>●	menyelenggarakan</a:t>
            </a:r>
          </a:p>
          <a:p>
            <a:pPr marL="354013" indent="-354013">
              <a:tabLst>
                <a:tab pos="354013" algn="l"/>
              </a:tabLst>
            </a:pPr>
            <a:r>
              <a:rPr lang="id-ID" dirty="0" smtClean="0">
                <a:latin typeface="Times New Roman"/>
                <a:cs typeface="Times New Roman"/>
              </a:rPr>
              <a:t>●	menetapkan</a:t>
            </a:r>
          </a:p>
          <a:p>
            <a:pPr marL="354013" indent="-354013">
              <a:tabLst>
                <a:tab pos="354013" algn="l"/>
              </a:tabLst>
            </a:pPr>
            <a:r>
              <a:rPr lang="id-ID" dirty="0" smtClean="0">
                <a:latin typeface="Times New Roman"/>
                <a:cs typeface="Times New Roman"/>
              </a:rPr>
              <a:t>●	melaksanakan</a:t>
            </a:r>
            <a:endParaRPr lang="id-ID" dirty="0"/>
          </a:p>
        </p:txBody>
      </p:sp>
      <p:sp>
        <p:nvSpPr>
          <p:cNvPr id="7" name="Right Arrow 6"/>
          <p:cNvSpPr/>
          <p:nvPr/>
        </p:nvSpPr>
        <p:spPr>
          <a:xfrm>
            <a:off x="2857488" y="1071546"/>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57158" y="2143116"/>
            <a:ext cx="242889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357158" y="2285992"/>
            <a:ext cx="2286016" cy="369332"/>
          </a:xfrm>
          <a:prstGeom prst="rect">
            <a:avLst/>
          </a:prstGeom>
          <a:noFill/>
        </p:spPr>
        <p:txBody>
          <a:bodyPr wrap="square" rtlCol="0">
            <a:spAutoFit/>
          </a:bodyPr>
          <a:lstStyle/>
          <a:p>
            <a:pPr algn="ctr"/>
            <a:r>
              <a:rPr lang="id-ID" dirty="0" smtClean="0"/>
              <a:t>ESELON II</a:t>
            </a:r>
            <a:endParaRPr lang="id-ID" dirty="0"/>
          </a:p>
        </p:txBody>
      </p:sp>
      <p:sp>
        <p:nvSpPr>
          <p:cNvPr id="10" name="TextBox 9"/>
          <p:cNvSpPr txBox="1"/>
          <p:nvPr/>
        </p:nvSpPr>
        <p:spPr>
          <a:xfrm>
            <a:off x="3857620" y="2000240"/>
            <a:ext cx="3357586" cy="1200329"/>
          </a:xfrm>
          <a:prstGeom prst="rect">
            <a:avLst/>
          </a:prstGeom>
          <a:noFill/>
        </p:spPr>
        <p:txBody>
          <a:bodyPr wrap="square" rtlCol="0">
            <a:spAutoFit/>
          </a:bodyPr>
          <a:lstStyle/>
          <a:p>
            <a:pPr marL="354013" indent="-354013">
              <a:tabLst>
                <a:tab pos="354013" algn="l"/>
              </a:tabLst>
            </a:pPr>
            <a:r>
              <a:rPr lang="id-ID" dirty="0" smtClean="0">
                <a:latin typeface="Times New Roman"/>
                <a:cs typeface="Times New Roman"/>
              </a:rPr>
              <a:t>●	menyusun</a:t>
            </a:r>
          </a:p>
          <a:p>
            <a:pPr marL="354013" indent="-354013">
              <a:tabLst>
                <a:tab pos="354013" algn="l"/>
              </a:tabLst>
            </a:pPr>
            <a:r>
              <a:rPr lang="id-ID" dirty="0" smtClean="0">
                <a:latin typeface="Times New Roman"/>
                <a:cs typeface="Times New Roman"/>
              </a:rPr>
              <a:t>●	melaksanakan</a:t>
            </a:r>
          </a:p>
          <a:p>
            <a:pPr marL="354013" indent="-354013">
              <a:tabLst>
                <a:tab pos="354013" algn="l"/>
              </a:tabLst>
            </a:pPr>
            <a:r>
              <a:rPr lang="id-ID" dirty="0" smtClean="0">
                <a:latin typeface="Times New Roman"/>
                <a:cs typeface="Times New Roman"/>
              </a:rPr>
              <a:t>●	menetapkan pelaksanaan</a:t>
            </a:r>
          </a:p>
          <a:p>
            <a:pPr marL="354013" indent="-354013">
              <a:tabLst>
                <a:tab pos="354013" algn="l"/>
              </a:tabLst>
            </a:pPr>
            <a:r>
              <a:rPr lang="id-ID" dirty="0" smtClean="0">
                <a:latin typeface="Times New Roman"/>
                <a:cs typeface="Times New Roman"/>
              </a:rPr>
              <a:t>●	mengelola</a:t>
            </a:r>
            <a:endParaRPr lang="id-ID" dirty="0"/>
          </a:p>
        </p:txBody>
      </p:sp>
      <p:sp>
        <p:nvSpPr>
          <p:cNvPr id="11" name="Right Arrow 10"/>
          <p:cNvSpPr/>
          <p:nvPr/>
        </p:nvSpPr>
        <p:spPr>
          <a:xfrm>
            <a:off x="2857488" y="2428868"/>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57158" y="3500438"/>
            <a:ext cx="242889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428596" y="3643314"/>
            <a:ext cx="2286016" cy="369332"/>
          </a:xfrm>
          <a:prstGeom prst="rect">
            <a:avLst/>
          </a:prstGeom>
          <a:noFill/>
        </p:spPr>
        <p:txBody>
          <a:bodyPr wrap="square" rtlCol="0">
            <a:spAutoFit/>
          </a:bodyPr>
          <a:lstStyle/>
          <a:p>
            <a:pPr algn="ctr"/>
            <a:r>
              <a:rPr lang="id-ID" dirty="0" smtClean="0"/>
              <a:t>ESELON III</a:t>
            </a:r>
            <a:endParaRPr lang="id-ID" dirty="0"/>
          </a:p>
        </p:txBody>
      </p:sp>
      <p:sp>
        <p:nvSpPr>
          <p:cNvPr id="14" name="TextBox 13"/>
          <p:cNvSpPr txBox="1"/>
          <p:nvPr/>
        </p:nvSpPr>
        <p:spPr>
          <a:xfrm>
            <a:off x="3857620" y="3429000"/>
            <a:ext cx="3357586" cy="1200329"/>
          </a:xfrm>
          <a:prstGeom prst="rect">
            <a:avLst/>
          </a:prstGeom>
          <a:noFill/>
        </p:spPr>
        <p:txBody>
          <a:bodyPr wrap="square" rtlCol="0">
            <a:spAutoFit/>
          </a:bodyPr>
          <a:lstStyle/>
          <a:p>
            <a:pPr marL="354013" indent="-354013">
              <a:tabLst>
                <a:tab pos="354013" algn="l"/>
              </a:tabLst>
            </a:pPr>
            <a:r>
              <a:rPr lang="id-ID" dirty="0" smtClean="0">
                <a:latin typeface="Times New Roman"/>
                <a:cs typeface="Times New Roman"/>
              </a:rPr>
              <a:t>●	melaksana penyusunan</a:t>
            </a:r>
          </a:p>
          <a:p>
            <a:pPr marL="354013" indent="-354013">
              <a:tabLst>
                <a:tab pos="354013" algn="l"/>
              </a:tabLst>
            </a:pPr>
            <a:r>
              <a:rPr lang="id-ID" dirty="0" smtClean="0">
                <a:latin typeface="Times New Roman"/>
                <a:cs typeface="Times New Roman"/>
              </a:rPr>
              <a:t>●	menyiapkan  pelaksanaan</a:t>
            </a:r>
          </a:p>
          <a:p>
            <a:pPr marL="354013" indent="-354013">
              <a:tabLst>
                <a:tab pos="354013" algn="l"/>
              </a:tabLst>
            </a:pPr>
            <a:r>
              <a:rPr lang="id-ID" dirty="0" smtClean="0">
                <a:latin typeface="Times New Roman"/>
                <a:cs typeface="Times New Roman"/>
              </a:rPr>
              <a:t>●	menganalisis</a:t>
            </a:r>
          </a:p>
          <a:p>
            <a:pPr marL="354013" indent="-354013">
              <a:tabLst>
                <a:tab pos="354013" algn="l"/>
              </a:tabLst>
            </a:pPr>
            <a:endParaRPr lang="id-ID" dirty="0" smtClean="0">
              <a:latin typeface="Times New Roman"/>
              <a:cs typeface="Times New Roman"/>
            </a:endParaRPr>
          </a:p>
        </p:txBody>
      </p:sp>
      <p:sp>
        <p:nvSpPr>
          <p:cNvPr id="15" name="Right Arrow 14"/>
          <p:cNvSpPr/>
          <p:nvPr/>
        </p:nvSpPr>
        <p:spPr>
          <a:xfrm>
            <a:off x="2857488" y="3786190"/>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357158" y="4643446"/>
            <a:ext cx="242889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3857620" y="4572008"/>
            <a:ext cx="3357586" cy="1200329"/>
          </a:xfrm>
          <a:prstGeom prst="rect">
            <a:avLst/>
          </a:prstGeom>
          <a:noFill/>
        </p:spPr>
        <p:txBody>
          <a:bodyPr wrap="square" rtlCol="0">
            <a:spAutoFit/>
          </a:bodyPr>
          <a:lstStyle/>
          <a:p>
            <a:pPr marL="354013" indent="-354013">
              <a:tabLst>
                <a:tab pos="354013" algn="l"/>
              </a:tabLst>
            </a:pPr>
            <a:r>
              <a:rPr lang="id-ID" dirty="0" smtClean="0">
                <a:latin typeface="Times New Roman"/>
                <a:cs typeface="Times New Roman"/>
              </a:rPr>
              <a:t>●	melakukan penyiapan bahan</a:t>
            </a:r>
          </a:p>
          <a:p>
            <a:pPr marL="354013" indent="-354013">
              <a:tabLst>
                <a:tab pos="354013" algn="l"/>
              </a:tabLst>
            </a:pPr>
            <a:r>
              <a:rPr lang="id-ID" dirty="0" smtClean="0">
                <a:latin typeface="Times New Roman"/>
                <a:cs typeface="Times New Roman"/>
              </a:rPr>
              <a:t>●	melakukan pengumpulan</a:t>
            </a:r>
          </a:p>
          <a:p>
            <a:pPr marL="354013" indent="-354013">
              <a:tabLst>
                <a:tab pos="354013" algn="l"/>
              </a:tabLst>
            </a:pPr>
            <a:r>
              <a:rPr lang="id-ID" dirty="0" smtClean="0">
                <a:latin typeface="Times New Roman"/>
                <a:cs typeface="Times New Roman"/>
              </a:rPr>
              <a:t>●	melakukan .....</a:t>
            </a:r>
          </a:p>
          <a:p>
            <a:pPr marL="354013" indent="-354013">
              <a:tabLst>
                <a:tab pos="354013" algn="l"/>
              </a:tabLst>
            </a:pPr>
            <a:endParaRPr lang="id-ID" dirty="0" smtClean="0">
              <a:latin typeface="Times New Roman"/>
              <a:cs typeface="Times New Roman"/>
            </a:endParaRPr>
          </a:p>
        </p:txBody>
      </p:sp>
      <p:sp>
        <p:nvSpPr>
          <p:cNvPr id="19" name="Right Arrow 18"/>
          <p:cNvSpPr/>
          <p:nvPr/>
        </p:nvSpPr>
        <p:spPr>
          <a:xfrm>
            <a:off x="2857488" y="4857760"/>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428596" y="4714884"/>
            <a:ext cx="2286016" cy="369332"/>
          </a:xfrm>
          <a:prstGeom prst="rect">
            <a:avLst/>
          </a:prstGeom>
          <a:noFill/>
        </p:spPr>
        <p:txBody>
          <a:bodyPr wrap="square" rtlCol="0">
            <a:spAutoFit/>
          </a:bodyPr>
          <a:lstStyle/>
          <a:p>
            <a:pPr algn="ctr"/>
            <a:r>
              <a:rPr lang="id-ID" dirty="0" smtClean="0"/>
              <a:t>ESELON IV</a:t>
            </a:r>
            <a:endParaRPr lang="id-ID" dirty="0"/>
          </a:p>
        </p:txBody>
      </p:sp>
      <p:sp>
        <p:nvSpPr>
          <p:cNvPr id="21" name="Rectangle 20"/>
          <p:cNvSpPr/>
          <p:nvPr/>
        </p:nvSpPr>
        <p:spPr>
          <a:xfrm>
            <a:off x="357158" y="5715016"/>
            <a:ext cx="242889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428596" y="5786454"/>
            <a:ext cx="2286016" cy="369332"/>
          </a:xfrm>
          <a:prstGeom prst="rect">
            <a:avLst/>
          </a:prstGeom>
          <a:noFill/>
        </p:spPr>
        <p:txBody>
          <a:bodyPr wrap="square" rtlCol="0">
            <a:spAutoFit/>
          </a:bodyPr>
          <a:lstStyle/>
          <a:p>
            <a:pPr algn="ctr"/>
            <a:r>
              <a:rPr lang="id-ID" dirty="0" smtClean="0"/>
              <a:t>FUNGSIONAL UMUM</a:t>
            </a:r>
            <a:endParaRPr lang="id-ID" dirty="0"/>
          </a:p>
        </p:txBody>
      </p:sp>
      <p:sp>
        <p:nvSpPr>
          <p:cNvPr id="23" name="Rectangle 22"/>
          <p:cNvSpPr/>
          <p:nvPr/>
        </p:nvSpPr>
        <p:spPr>
          <a:xfrm>
            <a:off x="7286644" y="714356"/>
            <a:ext cx="1571636" cy="578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7358082" y="785794"/>
            <a:ext cx="1428760" cy="3416320"/>
          </a:xfrm>
          <a:prstGeom prst="rect">
            <a:avLst/>
          </a:prstGeom>
          <a:noFill/>
        </p:spPr>
        <p:txBody>
          <a:bodyPr wrap="square" rtlCol="0">
            <a:spAutoFit/>
          </a:bodyPr>
          <a:lstStyle/>
          <a:p>
            <a:pPr marL="176213" indent="-176213"/>
            <a:endParaRPr lang="id-ID" dirty="0" smtClean="0">
              <a:latin typeface="Times New Roman"/>
              <a:cs typeface="Times New Roman"/>
            </a:endParaRPr>
          </a:p>
          <a:p>
            <a:pPr marL="176213" indent="-176213"/>
            <a:endParaRPr lang="id-ID" dirty="0" smtClean="0">
              <a:latin typeface="Times New Roman"/>
              <a:cs typeface="Times New Roman"/>
            </a:endParaRPr>
          </a:p>
          <a:p>
            <a:pPr marL="176213" indent="-176213"/>
            <a:endParaRPr lang="id-ID" dirty="0" smtClean="0">
              <a:latin typeface="Times New Roman"/>
              <a:cs typeface="Times New Roman"/>
            </a:endParaRPr>
          </a:p>
          <a:p>
            <a:pPr marL="176213" indent="-176213"/>
            <a:endParaRPr lang="id-ID" dirty="0" smtClean="0">
              <a:latin typeface="Times New Roman"/>
              <a:cs typeface="Times New Roman"/>
            </a:endParaRPr>
          </a:p>
          <a:p>
            <a:pPr marL="176213" indent="-176213"/>
            <a:endParaRPr lang="id-ID" dirty="0" smtClean="0">
              <a:latin typeface="Times New Roman"/>
              <a:cs typeface="Times New Roman"/>
            </a:endParaRPr>
          </a:p>
          <a:p>
            <a:pPr marL="176213" indent="-176213"/>
            <a:endParaRPr lang="id-ID" dirty="0" smtClean="0">
              <a:latin typeface="Times New Roman"/>
              <a:cs typeface="Times New Roman"/>
            </a:endParaRPr>
          </a:p>
          <a:p>
            <a:pPr marL="176213" indent="-176213"/>
            <a:r>
              <a:rPr lang="id-ID" dirty="0" smtClean="0">
                <a:latin typeface="Times New Roman"/>
                <a:cs typeface="Times New Roman"/>
              </a:rPr>
              <a:t>◦	</a:t>
            </a:r>
            <a:r>
              <a:rPr lang="id-ID" dirty="0" smtClean="0"/>
              <a:t>RENSTRA</a:t>
            </a:r>
          </a:p>
          <a:p>
            <a:pPr marL="176213" indent="-176213"/>
            <a:r>
              <a:rPr lang="id-ID" dirty="0" smtClean="0">
                <a:latin typeface="Times New Roman"/>
                <a:cs typeface="Times New Roman"/>
              </a:rPr>
              <a:t>◦	RKT</a:t>
            </a:r>
          </a:p>
          <a:p>
            <a:pPr marL="176213" indent="-176213"/>
            <a:r>
              <a:rPr lang="id-ID" dirty="0" smtClean="0">
                <a:latin typeface="Times New Roman"/>
                <a:cs typeface="Times New Roman"/>
              </a:rPr>
              <a:t>◦	TAPKIN</a:t>
            </a:r>
          </a:p>
          <a:p>
            <a:pPr marL="176213" indent="-176213"/>
            <a:r>
              <a:rPr lang="id-ID" dirty="0" smtClean="0">
                <a:latin typeface="Times New Roman"/>
                <a:cs typeface="Times New Roman"/>
              </a:rPr>
              <a:t>◦	TUSI</a:t>
            </a:r>
          </a:p>
          <a:p>
            <a:pPr marL="176213" indent="-176213"/>
            <a:r>
              <a:rPr lang="id-ID" dirty="0" smtClean="0">
                <a:latin typeface="Times New Roman"/>
                <a:cs typeface="Times New Roman"/>
              </a:rPr>
              <a:t>◦	RINCIAN TUGAS</a:t>
            </a:r>
            <a:endParaRPr lang="id-ID" dirty="0" smtClean="0"/>
          </a:p>
        </p:txBody>
      </p:sp>
      <p:sp>
        <p:nvSpPr>
          <p:cNvPr id="25" name="TextBox 24"/>
          <p:cNvSpPr txBox="1"/>
          <p:nvPr/>
        </p:nvSpPr>
        <p:spPr>
          <a:xfrm>
            <a:off x="3786182" y="5657671"/>
            <a:ext cx="3500462" cy="1200329"/>
          </a:xfrm>
          <a:prstGeom prst="rect">
            <a:avLst/>
          </a:prstGeom>
          <a:noFill/>
        </p:spPr>
        <p:txBody>
          <a:bodyPr wrap="square" rtlCol="0">
            <a:spAutoFit/>
          </a:bodyPr>
          <a:lstStyle/>
          <a:p>
            <a:pPr marL="354013" indent="-354013">
              <a:tabLst>
                <a:tab pos="354013" algn="l"/>
              </a:tabLst>
            </a:pPr>
            <a:r>
              <a:rPr lang="id-ID" dirty="0" smtClean="0">
                <a:latin typeface="Times New Roman"/>
                <a:cs typeface="Times New Roman"/>
              </a:rPr>
              <a:t>●	membantu penyiapan bahan</a:t>
            </a:r>
          </a:p>
          <a:p>
            <a:pPr marL="354013" indent="-354013">
              <a:tabLst>
                <a:tab pos="354013" algn="l"/>
              </a:tabLst>
            </a:pPr>
            <a:r>
              <a:rPr lang="id-ID" dirty="0" smtClean="0">
                <a:latin typeface="Times New Roman"/>
                <a:cs typeface="Times New Roman"/>
              </a:rPr>
              <a:t>●	mengumpulkan bahan</a:t>
            </a:r>
          </a:p>
          <a:p>
            <a:pPr marL="354013" indent="-354013">
              <a:tabLst>
                <a:tab pos="354013" algn="l"/>
              </a:tabLst>
            </a:pPr>
            <a:endParaRPr lang="id-ID" dirty="0" smtClean="0">
              <a:latin typeface="Times New Roman"/>
              <a:cs typeface="Times New Roman"/>
            </a:endParaRPr>
          </a:p>
          <a:p>
            <a:pPr marL="354013" indent="-354013">
              <a:tabLst>
                <a:tab pos="354013" algn="l"/>
              </a:tabLst>
            </a:pPr>
            <a:endParaRPr lang="id-ID" dirty="0" smtClean="0">
              <a:latin typeface="Times New Roman"/>
              <a:cs typeface="Times New Roman"/>
            </a:endParaRPr>
          </a:p>
        </p:txBody>
      </p:sp>
      <p:sp>
        <p:nvSpPr>
          <p:cNvPr id="26" name="Right Arrow 25"/>
          <p:cNvSpPr/>
          <p:nvPr/>
        </p:nvSpPr>
        <p:spPr>
          <a:xfrm>
            <a:off x="2857488" y="6000768"/>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2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0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20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20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p:bldP spid="19" grpId="0" animBg="1"/>
      <p:bldP spid="20" grpId="0"/>
      <p:bldP spid="21" grpId="0" animBg="1"/>
      <p:bldP spid="22" grpId="0"/>
      <p:bldP spid="23" grpId="0" animBg="1"/>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643998" cy="6500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7" name="Picture 3" descr="D:\SKP.JPG"/>
          <p:cNvPicPr>
            <a:picLocks noChangeAspect="1" noChangeArrowheads="1"/>
          </p:cNvPicPr>
          <p:nvPr/>
        </p:nvPicPr>
        <p:blipFill>
          <a:blip r:embed="rId2" cstate="print"/>
          <a:srcRect/>
          <a:stretch>
            <a:fillRect/>
          </a:stretch>
        </p:blipFill>
        <p:spPr bwMode="auto">
          <a:xfrm>
            <a:off x="500035" y="500042"/>
            <a:ext cx="8001056" cy="6143692"/>
          </a:xfrm>
          <a:prstGeom prst="rect">
            <a:avLst/>
          </a:prstGeom>
          <a:noFill/>
        </p:spPr>
      </p:pic>
    </p:spTree>
    <p:extLst>
      <p:ext uri="{BB962C8B-B14F-4D97-AF65-F5344CB8AC3E}">
        <p14:creationId xmlns:p14="http://schemas.microsoft.com/office/powerpoint/2010/main" xmlns="" val="23031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572560" cy="369332"/>
          </a:xfrm>
          <a:prstGeom prst="rect">
            <a:avLst/>
          </a:prstGeom>
          <a:noFill/>
        </p:spPr>
        <p:txBody>
          <a:bodyPr wrap="square" rtlCol="0">
            <a:spAutoFit/>
          </a:bodyPr>
          <a:lstStyle/>
          <a:p>
            <a:r>
              <a:rPr lang="id-ID" dirty="0" smtClean="0"/>
              <a:t>Penyusunan SKP bagi yang menduduki  jabatan fungsional tertentu</a:t>
            </a:r>
            <a:endParaRPr lang="id-ID" dirty="0"/>
          </a:p>
        </p:txBody>
      </p:sp>
      <p:sp>
        <p:nvSpPr>
          <p:cNvPr id="5" name="Rectangle 4"/>
          <p:cNvSpPr/>
          <p:nvPr/>
        </p:nvSpPr>
        <p:spPr>
          <a:xfrm>
            <a:off x="285720" y="1071546"/>
            <a:ext cx="3500462" cy="1643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57158" y="1142984"/>
            <a:ext cx="3357586" cy="1477328"/>
          </a:xfrm>
          <a:prstGeom prst="rect">
            <a:avLst/>
          </a:prstGeom>
          <a:noFill/>
        </p:spPr>
        <p:txBody>
          <a:bodyPr wrap="square" rtlCol="0">
            <a:spAutoFit/>
          </a:bodyPr>
          <a:lstStyle/>
          <a:p>
            <a:r>
              <a:rPr lang="id-ID" dirty="0" smtClean="0"/>
              <a:t>BAGI PNS YANG MENDUDUKI JABATAN FUNGSIONAL TERTENTU (mis:  dosen, widyaiswara, peneliti, pamong belajar, teknologi pembelajaran, dll)</a:t>
            </a:r>
            <a:endParaRPr lang="id-ID" dirty="0"/>
          </a:p>
        </p:txBody>
      </p:sp>
      <p:sp>
        <p:nvSpPr>
          <p:cNvPr id="7" name="Right Arrow 6"/>
          <p:cNvSpPr/>
          <p:nvPr/>
        </p:nvSpPr>
        <p:spPr>
          <a:xfrm>
            <a:off x="3857620" y="1643050"/>
            <a:ext cx="85725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4929190" y="1071546"/>
            <a:ext cx="3929090" cy="5000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5000628" y="1142984"/>
            <a:ext cx="3786214" cy="4801314"/>
          </a:xfrm>
          <a:prstGeom prst="rect">
            <a:avLst/>
          </a:prstGeom>
          <a:noFill/>
        </p:spPr>
        <p:txBody>
          <a:bodyPr wrap="square" rtlCol="0">
            <a:spAutoFit/>
          </a:bodyPr>
          <a:lstStyle/>
          <a:p>
            <a:pPr marL="265113" indent="-265113" algn="just"/>
            <a:r>
              <a:rPr lang="id-ID" dirty="0" smtClean="0">
                <a:latin typeface="Times New Roman"/>
                <a:cs typeface="Times New Roman"/>
              </a:rPr>
              <a:t>□	</a:t>
            </a:r>
            <a:r>
              <a:rPr lang="id-ID" dirty="0" smtClean="0"/>
              <a:t>SKP DISUSUN BERDASARKAN TARGET ANGKA KREDIT YANG AKAN DICAPAI DALAM 1 TAHUN.</a:t>
            </a:r>
          </a:p>
          <a:p>
            <a:pPr marL="265113" indent="-265113" algn="just"/>
            <a:endParaRPr lang="id-ID" dirty="0" smtClean="0"/>
          </a:p>
          <a:p>
            <a:pPr marL="265113" indent="-265113" algn="just"/>
            <a:r>
              <a:rPr lang="id-ID" dirty="0" smtClean="0">
                <a:latin typeface="Times New Roman"/>
                <a:cs typeface="Times New Roman"/>
              </a:rPr>
              <a:t>□	</a:t>
            </a:r>
            <a:r>
              <a:rPr lang="id-ID" dirty="0" smtClean="0"/>
              <a:t>KHUSUS BAGI DOSEN, SKP DISUSUN BERDASARKAN TARGET ANGKA KREDIT YANG AKAN DICAPAI PADA SEMESTER GANJIL DAN SEMESTER GENAP (JANUARI S/D DESEMBER)</a:t>
            </a:r>
          </a:p>
          <a:p>
            <a:pPr marL="265113" indent="-265113" algn="just"/>
            <a:endParaRPr lang="id-ID" dirty="0" smtClean="0"/>
          </a:p>
          <a:p>
            <a:pPr marL="265113" indent="-265113" algn="just"/>
            <a:r>
              <a:rPr lang="id-ID" dirty="0" smtClean="0">
                <a:latin typeface="Times New Roman"/>
                <a:cs typeface="Times New Roman"/>
              </a:rPr>
              <a:t>□	</a:t>
            </a:r>
            <a:r>
              <a:rPr lang="id-ID" dirty="0" smtClean="0"/>
              <a:t>DALAM MENYUSUN SKP BERDASARKAN TARGET ANGKA KREDIT TERSEBUT, MINIMAL KETIGA ASPEK TARGET TETAP HARUS DIPENUHI (ASPEK KUANTITAS, KUALITAS, DAN WAKTU)</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20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857232"/>
            <a:ext cx="8643998" cy="578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D:\SKP JABFUNG.JPG"/>
          <p:cNvPicPr>
            <a:picLocks noChangeAspect="1" noChangeArrowheads="1"/>
          </p:cNvPicPr>
          <p:nvPr/>
        </p:nvPicPr>
        <p:blipFill>
          <a:blip r:embed="rId2" cstate="print"/>
          <a:srcRect/>
          <a:stretch>
            <a:fillRect/>
          </a:stretch>
        </p:blipFill>
        <p:spPr bwMode="auto">
          <a:xfrm>
            <a:off x="428596" y="928670"/>
            <a:ext cx="8286808" cy="5643602"/>
          </a:xfrm>
          <a:prstGeom prst="rect">
            <a:avLst/>
          </a:prstGeom>
          <a:noFill/>
        </p:spPr>
      </p:pic>
      <p:sp>
        <p:nvSpPr>
          <p:cNvPr id="7" name="TextBox 6"/>
          <p:cNvSpPr txBox="1"/>
          <p:nvPr/>
        </p:nvSpPr>
        <p:spPr>
          <a:xfrm>
            <a:off x="285720" y="285728"/>
            <a:ext cx="4786346" cy="369332"/>
          </a:xfrm>
          <a:prstGeom prst="rect">
            <a:avLst/>
          </a:prstGeom>
          <a:noFill/>
        </p:spPr>
        <p:txBody>
          <a:bodyPr wrap="square" rtlCol="0">
            <a:spAutoFit/>
          </a:bodyPr>
          <a:lstStyle/>
          <a:p>
            <a:r>
              <a:rPr lang="id-ID" dirty="0" smtClean="0"/>
              <a:t>Contoh SKP Jabfung Tertentu :  Dosen</a:t>
            </a:r>
            <a:endParaRPr lang="id-ID" dirty="0"/>
          </a:p>
        </p:txBody>
      </p:sp>
    </p:spTree>
    <p:extLst>
      <p:ext uri="{BB962C8B-B14F-4D97-AF65-F5344CB8AC3E}">
        <p14:creationId xmlns:p14="http://schemas.microsoft.com/office/powerpoint/2010/main" xmlns="" val="19801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1"/>
            <a:ext cx="7772400" cy="428627"/>
          </a:xfrm>
        </p:spPr>
        <p:txBody>
          <a:bodyPr>
            <a:normAutofit fontScale="90000"/>
          </a:bodyPr>
          <a:lstStyle/>
          <a:p>
            <a:pPr algn="l">
              <a:tabLst>
                <a:tab pos="530225" algn="l"/>
              </a:tabLst>
            </a:pPr>
            <a:r>
              <a:rPr lang="id-ID" dirty="0" smtClean="0"/>
              <a:t>A.	Latar Belakang</a:t>
            </a:r>
            <a:endParaRPr lang="id-ID" dirty="0"/>
          </a:p>
        </p:txBody>
      </p:sp>
      <p:sp>
        <p:nvSpPr>
          <p:cNvPr id="3" name="Subtitle 2"/>
          <p:cNvSpPr>
            <a:spLocks noGrp="1"/>
          </p:cNvSpPr>
          <p:nvPr>
            <p:ph type="subTitle" idx="1"/>
          </p:nvPr>
        </p:nvSpPr>
        <p:spPr>
          <a:xfrm>
            <a:off x="1285852" y="857232"/>
            <a:ext cx="6486548" cy="4781568"/>
          </a:xfrm>
        </p:spPr>
        <p:txBody>
          <a:bodyPr>
            <a:normAutofit fontScale="92500" lnSpcReduction="10000"/>
          </a:bodyPr>
          <a:lstStyle/>
          <a:p>
            <a:pPr marL="541338" indent="-458788" algn="just">
              <a:buFont typeface="Wingdings" charset="0"/>
              <a:buChar char="þ"/>
            </a:pPr>
            <a:r>
              <a:rPr lang="id-ID" dirty="0" smtClean="0">
                <a:solidFill>
                  <a:schemeClr val="tx1"/>
                </a:solidFill>
              </a:rPr>
              <a:t>Untuk mewujudkan pembinaan PNS berdasarkan sistem prestasi kerja dan sistem karier</a:t>
            </a:r>
          </a:p>
          <a:p>
            <a:pPr marL="541338" indent="-458788" algn="just">
              <a:buFont typeface="Wingdings" charset="0"/>
              <a:buChar char="þ"/>
            </a:pPr>
            <a:endParaRPr lang="id-ID" dirty="0">
              <a:solidFill>
                <a:schemeClr val="tx1"/>
              </a:solidFill>
            </a:endParaRPr>
          </a:p>
          <a:p>
            <a:pPr marL="541338" indent="-458788" algn="just">
              <a:buFont typeface="Wingdings" charset="0"/>
              <a:buChar char="þ"/>
            </a:pPr>
            <a:r>
              <a:rPr lang="id-ID" dirty="0" smtClean="0">
                <a:solidFill>
                  <a:schemeClr val="tx1"/>
                </a:solidFill>
              </a:rPr>
              <a:t>Penilaian pelaksanaan pekerjaan PNS sebagaimana diatur dalam PP Nomor 10 tahun 1979 sudah tidak sesuai lagi dengan perkembangan keadaan dan kebutuhan hukum dalam pembinaan PNS</a:t>
            </a:r>
            <a:endParaRPr lang="id-ID"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5" y="428604"/>
            <a:ext cx="8153400" cy="591504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523875" y="1419225"/>
            <a:ext cx="81534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296069" y="3371056"/>
            <a:ext cx="5942806" cy="794"/>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a:off x="3039269" y="3371056"/>
            <a:ext cx="5942806" cy="794"/>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flipH="1">
            <a:off x="478153" y="1419224"/>
            <a:ext cx="45719" cy="4924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685800" y="685800"/>
            <a:ext cx="2438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PNS YANG DINILAI</a:t>
            </a:r>
            <a:endParaRPr lang="en-US" dirty="0">
              <a:latin typeface="Times New Roman" pitchFamily="18" charset="0"/>
              <a:cs typeface="Times New Roman" pitchFamily="18" charset="0"/>
            </a:endParaRPr>
          </a:p>
        </p:txBody>
      </p:sp>
      <p:sp>
        <p:nvSpPr>
          <p:cNvPr id="20" name="TextBox 19"/>
          <p:cNvSpPr txBox="1"/>
          <p:nvPr/>
        </p:nvSpPr>
        <p:spPr>
          <a:xfrm>
            <a:off x="3429000" y="590550"/>
            <a:ext cx="24384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ATASAN LANGSUNG</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Pejabat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Penilai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1" name="TextBox 20"/>
          <p:cNvSpPr txBox="1"/>
          <p:nvPr/>
        </p:nvSpPr>
        <p:spPr>
          <a:xfrm>
            <a:off x="6153150" y="600075"/>
            <a:ext cx="24384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ATASAN PEJABAT PENILAI</a:t>
            </a:r>
          </a:p>
        </p:txBody>
      </p:sp>
      <p:sp>
        <p:nvSpPr>
          <p:cNvPr id="22" name="Rectangle 21"/>
          <p:cNvSpPr/>
          <p:nvPr/>
        </p:nvSpPr>
        <p:spPr>
          <a:xfrm>
            <a:off x="685800" y="2752725"/>
            <a:ext cx="2362200" cy="136207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3505200" y="2590800"/>
            <a:ext cx="2362200" cy="1752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3505200" y="1666875"/>
            <a:ext cx="2362200" cy="609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3657600" y="4762500"/>
            <a:ext cx="914400" cy="4572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4800600" y="4762500"/>
            <a:ext cx="914400" cy="4572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3657600" y="5638800"/>
            <a:ext cx="2057400" cy="43340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642910" y="5643578"/>
            <a:ext cx="2057400" cy="3048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6181725" y="1666875"/>
            <a:ext cx="2362200" cy="609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Arrow Connector 31"/>
          <p:cNvCxnSpPr/>
          <p:nvPr/>
        </p:nvCxnSpPr>
        <p:spPr>
          <a:xfrm rot="5400000">
            <a:off x="1370806" y="2362200"/>
            <a:ext cx="7627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752600" y="1981200"/>
            <a:ext cx="1752600" cy="1588"/>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5400000" flipH="1" flipV="1">
            <a:off x="1436370" y="4526280"/>
            <a:ext cx="82296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1838325" y="495300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3048794" y="3352800"/>
            <a:ext cx="45640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2743200" y="5791200"/>
            <a:ext cx="914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rot="5400000">
            <a:off x="4564777" y="2445623"/>
            <a:ext cx="320040" cy="794"/>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rot="5400000">
            <a:off x="4572397" y="4419203"/>
            <a:ext cx="152400" cy="794"/>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a:off x="4191000" y="4495800"/>
            <a:ext cx="914400" cy="1588"/>
          </a:xfrm>
          <a:prstGeom prst="straightConnector1">
            <a:avLst/>
          </a:prstGeom>
          <a:ln>
            <a:tailEnd type="none"/>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a:off x="4959112" y="4632563"/>
            <a:ext cx="274320" cy="794"/>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rot="5400000">
            <a:off x="4063762" y="4632563"/>
            <a:ext cx="274320" cy="794"/>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5867400" y="1905000"/>
            <a:ext cx="320040" cy="1588"/>
          </a:xfrm>
          <a:prstGeom prst="straightConnector1">
            <a:avLst/>
          </a:prstGeom>
          <a:ln>
            <a:tailEnd type="none"/>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762000" y="3076575"/>
            <a:ext cx="2209800" cy="646331"/>
          </a:xfrm>
          <a:prstGeom prst="rect">
            <a:avLst/>
          </a:prstGeom>
          <a:noFill/>
        </p:spPr>
        <p:txBody>
          <a:bodyPr wrap="square" rtlCol="0">
            <a:spAutoFit/>
          </a:bodyPr>
          <a:lstStyle/>
          <a:p>
            <a:pPr algn="ctr"/>
            <a:r>
              <a:rPr lang="en-US" dirty="0" err="1" smtClean="0">
                <a:latin typeface="Comic Sans MS" pitchFamily="66" charset="0"/>
                <a:cs typeface="Times New Roman" pitchFamily="18" charset="0"/>
              </a:rPr>
              <a:t>Tugas</a:t>
            </a:r>
            <a:r>
              <a:rPr lang="en-US" dirty="0" smtClean="0">
                <a:latin typeface="Comic Sans MS" pitchFamily="66" charset="0"/>
                <a:cs typeface="Times New Roman" pitchFamily="18" charset="0"/>
              </a:rPr>
              <a:t> </a:t>
            </a:r>
            <a:r>
              <a:rPr lang="en-US" dirty="0" err="1" smtClean="0">
                <a:latin typeface="Comic Sans MS" pitchFamily="66" charset="0"/>
                <a:cs typeface="Times New Roman" pitchFamily="18" charset="0"/>
              </a:rPr>
              <a:t>Pokok</a:t>
            </a:r>
            <a:r>
              <a:rPr lang="en-US" dirty="0" smtClean="0">
                <a:latin typeface="Comic Sans MS" pitchFamily="66" charset="0"/>
                <a:cs typeface="Times New Roman" pitchFamily="18" charset="0"/>
              </a:rPr>
              <a:t> </a:t>
            </a:r>
            <a:r>
              <a:rPr lang="en-US" dirty="0" err="1" smtClean="0">
                <a:latin typeface="Comic Sans MS" pitchFamily="66" charset="0"/>
                <a:cs typeface="Times New Roman" pitchFamily="18" charset="0"/>
              </a:rPr>
              <a:t>Jabatan</a:t>
            </a:r>
            <a:endParaRPr lang="en-US" dirty="0">
              <a:latin typeface="Comic Sans MS" pitchFamily="66" charset="0"/>
              <a:cs typeface="Times New Roman" pitchFamily="18" charset="0"/>
            </a:endParaRPr>
          </a:p>
        </p:txBody>
      </p:sp>
      <p:sp>
        <p:nvSpPr>
          <p:cNvPr id="61" name="TextBox 60"/>
          <p:cNvSpPr txBox="1"/>
          <p:nvPr/>
        </p:nvSpPr>
        <p:spPr>
          <a:xfrm>
            <a:off x="609600" y="5638800"/>
            <a:ext cx="2209800" cy="307777"/>
          </a:xfrm>
          <a:prstGeom prst="rect">
            <a:avLst/>
          </a:prstGeom>
          <a:noFill/>
        </p:spPr>
        <p:txBody>
          <a:bodyPr wrap="square" rtlCol="0">
            <a:spAutoFit/>
          </a:bodyPr>
          <a:lstStyle/>
          <a:p>
            <a:pPr algn="ctr"/>
            <a:r>
              <a:rPr lang="en-US" sz="1400" dirty="0" err="1" smtClean="0">
                <a:latin typeface="Comic Sans MS" pitchFamily="66" charset="0"/>
                <a:cs typeface="Times New Roman" pitchFamily="18" charset="0"/>
              </a:rPr>
              <a:t>Tanda</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Tangan</a:t>
            </a:r>
            <a:r>
              <a:rPr lang="en-US" sz="1400" dirty="0" smtClean="0">
                <a:latin typeface="Comic Sans MS" pitchFamily="66" charset="0"/>
                <a:cs typeface="Times New Roman" pitchFamily="18" charset="0"/>
              </a:rPr>
              <a:t> SKP</a:t>
            </a:r>
            <a:endParaRPr lang="en-US" sz="1400" dirty="0">
              <a:latin typeface="Comic Sans MS" pitchFamily="66" charset="0"/>
              <a:cs typeface="Times New Roman" pitchFamily="18" charset="0"/>
            </a:endParaRPr>
          </a:p>
        </p:txBody>
      </p:sp>
      <p:sp>
        <p:nvSpPr>
          <p:cNvPr id="62" name="TextBox 61"/>
          <p:cNvSpPr txBox="1"/>
          <p:nvPr/>
        </p:nvSpPr>
        <p:spPr>
          <a:xfrm>
            <a:off x="3714744" y="5643578"/>
            <a:ext cx="1928826" cy="307777"/>
          </a:xfrm>
          <a:prstGeom prst="rect">
            <a:avLst/>
          </a:prstGeom>
          <a:solidFill>
            <a:schemeClr val="bg1"/>
          </a:solidFill>
        </p:spPr>
        <p:txBody>
          <a:bodyPr wrap="square" rtlCol="0">
            <a:spAutoFit/>
          </a:bodyPr>
          <a:lstStyle/>
          <a:p>
            <a:pPr algn="ctr"/>
            <a:r>
              <a:rPr lang="en-US" sz="1400" dirty="0" err="1" smtClean="0">
                <a:latin typeface="Comic Sans MS" pitchFamily="66" charset="0"/>
                <a:cs typeface="Times New Roman" pitchFamily="18" charset="0"/>
              </a:rPr>
              <a:t>Tanda</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Tangan</a:t>
            </a:r>
            <a:r>
              <a:rPr lang="en-US" sz="1400" dirty="0" smtClean="0">
                <a:latin typeface="Comic Sans MS" pitchFamily="66" charset="0"/>
                <a:cs typeface="Times New Roman" pitchFamily="18" charset="0"/>
              </a:rPr>
              <a:t> SKP</a:t>
            </a:r>
            <a:endParaRPr lang="en-US" sz="1400" dirty="0">
              <a:latin typeface="Comic Sans MS" pitchFamily="66" charset="0"/>
              <a:cs typeface="Times New Roman" pitchFamily="18" charset="0"/>
            </a:endParaRPr>
          </a:p>
        </p:txBody>
      </p:sp>
      <p:sp>
        <p:nvSpPr>
          <p:cNvPr id="63" name="TextBox 62"/>
          <p:cNvSpPr txBox="1"/>
          <p:nvPr/>
        </p:nvSpPr>
        <p:spPr>
          <a:xfrm>
            <a:off x="3724275" y="4724400"/>
            <a:ext cx="838200" cy="523220"/>
          </a:xfrm>
          <a:prstGeom prst="rect">
            <a:avLst/>
          </a:prstGeom>
          <a:noFill/>
        </p:spPr>
        <p:txBody>
          <a:bodyPr wrap="square" rtlCol="0">
            <a:spAutoFit/>
          </a:bodyPr>
          <a:lstStyle/>
          <a:p>
            <a:pPr algn="ctr"/>
            <a:r>
              <a:rPr lang="en-US" sz="1400" dirty="0" err="1" smtClean="0">
                <a:latin typeface="Comic Sans MS" pitchFamily="66" charset="0"/>
                <a:cs typeface="Times New Roman" pitchFamily="18" charset="0"/>
              </a:rPr>
              <a:t>Tidak</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Setuju</a:t>
            </a:r>
            <a:endParaRPr lang="en-US" sz="1400" dirty="0">
              <a:latin typeface="Comic Sans MS" pitchFamily="66" charset="0"/>
              <a:cs typeface="Times New Roman" pitchFamily="18" charset="0"/>
            </a:endParaRPr>
          </a:p>
        </p:txBody>
      </p:sp>
      <p:sp>
        <p:nvSpPr>
          <p:cNvPr id="64" name="TextBox 63"/>
          <p:cNvSpPr txBox="1"/>
          <p:nvPr/>
        </p:nvSpPr>
        <p:spPr>
          <a:xfrm>
            <a:off x="4838700" y="4829175"/>
            <a:ext cx="838200" cy="307777"/>
          </a:xfrm>
          <a:prstGeom prst="rect">
            <a:avLst/>
          </a:prstGeom>
          <a:noFill/>
        </p:spPr>
        <p:txBody>
          <a:bodyPr wrap="square" rtlCol="0">
            <a:spAutoFit/>
          </a:bodyPr>
          <a:lstStyle/>
          <a:p>
            <a:pPr algn="ctr"/>
            <a:r>
              <a:rPr lang="en-US" sz="1400" dirty="0" err="1" smtClean="0">
                <a:latin typeface="Comic Sans MS" pitchFamily="66" charset="0"/>
                <a:cs typeface="Times New Roman" pitchFamily="18" charset="0"/>
              </a:rPr>
              <a:t>Setuju</a:t>
            </a:r>
            <a:endParaRPr lang="en-US" sz="1400" dirty="0">
              <a:latin typeface="Comic Sans MS" pitchFamily="66" charset="0"/>
              <a:cs typeface="Times New Roman" pitchFamily="18" charset="0"/>
            </a:endParaRPr>
          </a:p>
        </p:txBody>
      </p:sp>
      <p:sp>
        <p:nvSpPr>
          <p:cNvPr id="65" name="TextBox 64"/>
          <p:cNvSpPr txBox="1"/>
          <p:nvPr/>
        </p:nvSpPr>
        <p:spPr>
          <a:xfrm>
            <a:off x="3581400" y="2800350"/>
            <a:ext cx="2209800" cy="1446550"/>
          </a:xfrm>
          <a:prstGeom prst="rect">
            <a:avLst/>
          </a:prstGeom>
          <a:noFill/>
        </p:spPr>
        <p:txBody>
          <a:bodyPr wrap="square" rtlCol="0">
            <a:spAutoFit/>
          </a:bodyPr>
          <a:lstStyle/>
          <a:p>
            <a:pPr marL="114300" indent="-114300">
              <a:buFont typeface="Wingdings" pitchFamily="2" charset="2"/>
              <a:buChar char="ü"/>
            </a:pPr>
            <a:r>
              <a:rPr lang="en-US" sz="1100" dirty="0" err="1" smtClean="0">
                <a:latin typeface="Comic Sans MS" pitchFamily="66" charset="0"/>
                <a:cs typeface="Times New Roman" pitchFamily="18" charset="0"/>
              </a:rPr>
              <a:t>Kegiatan</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Tugas</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Pokok</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Jabatan</a:t>
            </a:r>
            <a:endParaRPr lang="en-US" sz="1100" dirty="0" smtClean="0">
              <a:latin typeface="Comic Sans MS" pitchFamily="66" charset="0"/>
              <a:cs typeface="Times New Roman" pitchFamily="18" charset="0"/>
            </a:endParaRPr>
          </a:p>
          <a:p>
            <a:pPr marL="114300" indent="-114300">
              <a:buFont typeface="Wingdings" pitchFamily="2" charset="2"/>
              <a:buChar char="ü"/>
            </a:pPr>
            <a:endParaRPr lang="en-US" sz="1100" dirty="0" smtClean="0">
              <a:latin typeface="Comic Sans MS" pitchFamily="66" charset="0"/>
              <a:cs typeface="Times New Roman" pitchFamily="18" charset="0"/>
            </a:endParaRPr>
          </a:p>
          <a:p>
            <a:pPr marL="114300" indent="-114300">
              <a:buFont typeface="Wingdings" pitchFamily="2" charset="2"/>
              <a:buChar char="ü"/>
            </a:pPr>
            <a:r>
              <a:rPr lang="en-US" sz="1100" dirty="0" smtClean="0">
                <a:latin typeface="Comic Sans MS" pitchFamily="66" charset="0"/>
                <a:cs typeface="Times New Roman" pitchFamily="18" charset="0"/>
              </a:rPr>
              <a:t>Target (</a:t>
            </a:r>
            <a:r>
              <a:rPr lang="en-US" sz="1100" dirty="0" err="1" smtClean="0">
                <a:latin typeface="Comic Sans MS" pitchFamily="66" charset="0"/>
                <a:cs typeface="Times New Roman" pitchFamily="18" charset="0"/>
              </a:rPr>
              <a:t>Aspek</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kuan</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kual</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waktu</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dan</a:t>
            </a:r>
            <a:r>
              <a:rPr lang="en-US" sz="1100" dirty="0" smtClean="0">
                <a:latin typeface="Comic Sans MS" pitchFamily="66" charset="0"/>
                <a:cs typeface="Times New Roman" pitchFamily="18" charset="0"/>
              </a:rPr>
              <a:t>/</a:t>
            </a:r>
            <a:r>
              <a:rPr lang="en-US" sz="1100" dirty="0" err="1" smtClean="0">
                <a:latin typeface="Comic Sans MS" pitchFamily="66" charset="0"/>
                <a:cs typeface="Times New Roman" pitchFamily="18" charset="0"/>
              </a:rPr>
              <a:t>atau</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biaya</a:t>
            </a:r>
            <a:r>
              <a:rPr lang="en-US" sz="1100" dirty="0" smtClean="0">
                <a:latin typeface="Comic Sans MS" pitchFamily="66" charset="0"/>
                <a:cs typeface="Times New Roman" pitchFamily="18" charset="0"/>
              </a:rPr>
              <a:t>)</a:t>
            </a:r>
          </a:p>
          <a:p>
            <a:pPr marL="114300" indent="-114300">
              <a:buFont typeface="Wingdings" pitchFamily="2" charset="2"/>
              <a:buChar char="ü"/>
            </a:pPr>
            <a:endParaRPr lang="en-US" sz="1100" dirty="0" smtClean="0">
              <a:latin typeface="Comic Sans MS" pitchFamily="66" charset="0"/>
              <a:cs typeface="Times New Roman" pitchFamily="18" charset="0"/>
            </a:endParaRPr>
          </a:p>
          <a:p>
            <a:pPr marL="114300" indent="-114300">
              <a:buFont typeface="Wingdings" pitchFamily="2" charset="2"/>
              <a:buChar char="ü"/>
            </a:pPr>
            <a:r>
              <a:rPr lang="en-US" sz="1100" dirty="0" err="1" smtClean="0">
                <a:latin typeface="Comic Sans MS" pitchFamily="66" charset="0"/>
                <a:cs typeface="Times New Roman" pitchFamily="18" charset="0"/>
              </a:rPr>
              <a:t>Tugas</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tambahan</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dan</a:t>
            </a:r>
            <a:r>
              <a:rPr lang="en-US" sz="1100" dirty="0" smtClean="0">
                <a:latin typeface="Comic Sans MS" pitchFamily="66" charset="0"/>
                <a:cs typeface="Times New Roman" pitchFamily="18" charset="0"/>
              </a:rPr>
              <a:t>/</a:t>
            </a:r>
            <a:r>
              <a:rPr lang="en-US" sz="1100" dirty="0" err="1" smtClean="0">
                <a:latin typeface="Comic Sans MS" pitchFamily="66" charset="0"/>
                <a:cs typeface="Times New Roman" pitchFamily="18" charset="0"/>
              </a:rPr>
              <a:t>atau</a:t>
            </a:r>
            <a:r>
              <a:rPr lang="en-US" sz="1100" dirty="0" smtClean="0">
                <a:latin typeface="Comic Sans MS" pitchFamily="66" charset="0"/>
                <a:cs typeface="Times New Roman" pitchFamily="18" charset="0"/>
              </a:rPr>
              <a:t> </a:t>
            </a:r>
            <a:r>
              <a:rPr lang="en-US" sz="1100" dirty="0" err="1" smtClean="0">
                <a:latin typeface="Comic Sans MS" pitchFamily="66" charset="0"/>
                <a:cs typeface="Times New Roman" pitchFamily="18" charset="0"/>
              </a:rPr>
              <a:t>kreativitas</a:t>
            </a:r>
            <a:endParaRPr lang="en-US" sz="1100" dirty="0">
              <a:latin typeface="Comic Sans MS" pitchFamily="66" charset="0"/>
              <a:cs typeface="Times New Roman" pitchFamily="18" charset="0"/>
            </a:endParaRPr>
          </a:p>
        </p:txBody>
      </p:sp>
      <p:sp>
        <p:nvSpPr>
          <p:cNvPr id="66" name="TextBox 65"/>
          <p:cNvSpPr txBox="1"/>
          <p:nvPr/>
        </p:nvSpPr>
        <p:spPr>
          <a:xfrm>
            <a:off x="3581400" y="1724025"/>
            <a:ext cx="2209800" cy="523220"/>
          </a:xfrm>
          <a:prstGeom prst="rect">
            <a:avLst/>
          </a:prstGeom>
          <a:noFill/>
        </p:spPr>
        <p:txBody>
          <a:bodyPr wrap="square" rtlCol="0">
            <a:spAutoFit/>
          </a:bodyPr>
          <a:lstStyle/>
          <a:p>
            <a:pPr algn="ctr"/>
            <a:r>
              <a:rPr lang="en-US" sz="1400" dirty="0" err="1" smtClean="0">
                <a:latin typeface="Comic Sans MS" pitchFamily="66" charset="0"/>
                <a:cs typeface="Times New Roman" pitchFamily="18" charset="0"/>
              </a:rPr>
              <a:t>Penetapan</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Bidang</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Prestasi</a:t>
            </a:r>
            <a:endParaRPr lang="en-US" sz="1400" dirty="0">
              <a:latin typeface="Comic Sans MS" pitchFamily="66" charset="0"/>
              <a:cs typeface="Times New Roman" pitchFamily="18" charset="0"/>
            </a:endParaRPr>
          </a:p>
        </p:txBody>
      </p:sp>
      <p:sp>
        <p:nvSpPr>
          <p:cNvPr id="67" name="TextBox 66"/>
          <p:cNvSpPr txBox="1"/>
          <p:nvPr/>
        </p:nvSpPr>
        <p:spPr>
          <a:xfrm>
            <a:off x="6315075" y="1714500"/>
            <a:ext cx="2209800" cy="523220"/>
          </a:xfrm>
          <a:prstGeom prst="rect">
            <a:avLst/>
          </a:prstGeom>
          <a:noFill/>
        </p:spPr>
        <p:txBody>
          <a:bodyPr wrap="square" rtlCol="0">
            <a:spAutoFit/>
          </a:bodyPr>
          <a:lstStyle/>
          <a:p>
            <a:pPr algn="ctr"/>
            <a:r>
              <a:rPr lang="en-US" sz="1400" dirty="0" err="1" smtClean="0">
                <a:latin typeface="Comic Sans MS" pitchFamily="66" charset="0"/>
                <a:cs typeface="Times New Roman" pitchFamily="18" charset="0"/>
              </a:rPr>
              <a:t>Penetapan</a:t>
            </a:r>
            <a:r>
              <a:rPr lang="en-US" sz="1400" dirty="0" smtClean="0">
                <a:latin typeface="Comic Sans MS" pitchFamily="66" charset="0"/>
                <a:cs typeface="Times New Roman" pitchFamily="18" charset="0"/>
              </a:rPr>
              <a:t> </a:t>
            </a:r>
            <a:r>
              <a:rPr lang="en-US" sz="1400" dirty="0" err="1" smtClean="0">
                <a:latin typeface="Comic Sans MS" pitchFamily="66" charset="0"/>
                <a:cs typeface="Times New Roman" pitchFamily="18" charset="0"/>
              </a:rPr>
              <a:t>Renstra</a:t>
            </a:r>
            <a:r>
              <a:rPr lang="en-US" sz="1400" dirty="0" smtClean="0">
                <a:latin typeface="Comic Sans MS" pitchFamily="66" charset="0"/>
                <a:cs typeface="Times New Roman" pitchFamily="18" charset="0"/>
              </a:rPr>
              <a:t>/</a:t>
            </a:r>
            <a:r>
              <a:rPr lang="en-US" sz="1400" dirty="0" err="1" smtClean="0">
                <a:latin typeface="Comic Sans MS" pitchFamily="66" charset="0"/>
                <a:cs typeface="Times New Roman" pitchFamily="18" charset="0"/>
              </a:rPr>
              <a:t>Renja</a:t>
            </a:r>
            <a:endParaRPr lang="en-US" sz="1400" dirty="0">
              <a:latin typeface="Comic Sans MS" pitchFamily="66" charset="0"/>
              <a:cs typeface="Times New Roman" pitchFamily="18" charset="0"/>
            </a:endParaRPr>
          </a:p>
        </p:txBody>
      </p:sp>
      <p:sp>
        <p:nvSpPr>
          <p:cNvPr id="40" name="TextBox 39"/>
          <p:cNvSpPr txBox="1"/>
          <p:nvPr/>
        </p:nvSpPr>
        <p:spPr>
          <a:xfrm>
            <a:off x="500034" y="0"/>
            <a:ext cx="5143536" cy="461665"/>
          </a:xfrm>
          <a:prstGeom prst="rect">
            <a:avLst/>
          </a:prstGeom>
          <a:noFill/>
        </p:spPr>
        <p:txBody>
          <a:bodyPr wrap="square" rtlCol="0">
            <a:spAutoFit/>
          </a:bodyPr>
          <a:lstStyle/>
          <a:p>
            <a:r>
              <a:rPr lang="id-ID" sz="2400" b="1" dirty="0" smtClean="0"/>
              <a:t>B.   PENANDATANGAN SKP</a:t>
            </a:r>
            <a:endParaRPr lang="id-ID" sz="2400" b="1" dirty="0"/>
          </a:p>
        </p:txBody>
      </p:sp>
      <p:cxnSp>
        <p:nvCxnSpPr>
          <p:cNvPr id="68" name="Straight Connector 67"/>
          <p:cNvCxnSpPr>
            <a:stCxn id="67" idx="2"/>
          </p:cNvCxnSpPr>
          <p:nvPr/>
        </p:nvCxnSpPr>
        <p:spPr>
          <a:xfrm rot="16200000" flipH="1">
            <a:off x="5650380" y="4007314"/>
            <a:ext cx="3548734" cy="9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786446" y="5786454"/>
            <a:ext cx="164307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533400"/>
            <a:ext cx="8229600" cy="5867400"/>
          </a:xfrm>
          <a:solidFill>
            <a:schemeClr val="bg1"/>
          </a:solidFill>
        </p:spPr>
        <p:txBody>
          <a:bodyPr/>
          <a:lstStyle/>
          <a:p>
            <a:pPr eaLnBrk="1" hangingPunct="1">
              <a:buFont typeface="Wingdings" pitchFamily="2" charset="2"/>
              <a:buChar char="Ø"/>
            </a:pPr>
            <a:r>
              <a:rPr lang="id-ID" sz="2400" dirty="0" smtClean="0"/>
              <a:t>Penyusunan dan penilaian SKP bagi PNS yang mutasi/ pindah</a:t>
            </a:r>
          </a:p>
          <a:p>
            <a:pPr algn="just" eaLnBrk="1" hangingPunct="1">
              <a:buFont typeface="Arial" charset="0"/>
              <a:buNone/>
            </a:pPr>
            <a:r>
              <a:rPr lang="id-ID" sz="2400" dirty="0" smtClean="0"/>
              <a:t>	Perpindahan pegawai dapat terjadi baik secara horizontal, vertikal (promosi/demosi), maupun diagonal (antar jabatan struktural, fungsional, dari struktural ke fungsional atau sebaliknya)</a:t>
            </a:r>
          </a:p>
          <a:p>
            <a:pPr algn="just" eaLnBrk="1" hangingPunct="1">
              <a:buFont typeface="Wingdings" pitchFamily="2" charset="2"/>
              <a:buChar char="Ø"/>
            </a:pPr>
            <a:r>
              <a:rPr lang="id-ID" sz="2400" dirty="0" smtClean="0"/>
              <a:t>Penyusunan SKP bagi PNS yg menjalani cuti bersalin/ cuti besar harus mempertimbangkan jumlah kegiatan dan target serta waktu.</a:t>
            </a:r>
          </a:p>
          <a:p>
            <a:pPr algn="just" eaLnBrk="1" hangingPunct="1">
              <a:buFont typeface="Wingdings" pitchFamily="2" charset="2"/>
              <a:buChar char="Ø"/>
            </a:pPr>
            <a:r>
              <a:rPr lang="id-ID" sz="2400" dirty="0" smtClean="0"/>
              <a:t>Penyusunan SKP bagi PNS yang menjalani cuti sakit harus disesuaikan dengan sisa waktu dalam tahun berjalan.</a:t>
            </a:r>
          </a:p>
          <a:p>
            <a:pPr eaLnBrk="1" hangingPunct="1">
              <a:buFont typeface="Wingdings" pitchFamily="2" charset="2"/>
              <a:buChar char="Ø"/>
            </a:pPr>
            <a:r>
              <a:rPr lang="id-ID" sz="2400" dirty="0" smtClean="0"/>
              <a:t>Penyusunan SKP bagi PNS yg ditunjuk sebagai Pelaksana Tugas (Plt.), maka tugas-tugas sebagai Plt. dihitung sebagai tugas tambahan.</a:t>
            </a:r>
          </a:p>
          <a:p>
            <a:pPr eaLnBrk="1" hangingPunct="1">
              <a:buFont typeface="Arial" charset="0"/>
              <a:buNone/>
            </a:pPr>
            <a:endParaRPr lang="id-ID"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533400"/>
            <a:ext cx="8229600" cy="5867400"/>
          </a:xfrm>
          <a:solidFill>
            <a:schemeClr val="bg1"/>
          </a:solidFill>
        </p:spPr>
        <p:txBody>
          <a:bodyPr/>
          <a:lstStyle/>
          <a:p>
            <a:pPr eaLnBrk="1" hangingPunct="1">
              <a:buFont typeface="Wingdings" pitchFamily="2" charset="2"/>
              <a:buChar char="Ø"/>
            </a:pPr>
            <a:r>
              <a:rPr lang="en-US" sz="2000" dirty="0" smtClean="0"/>
              <a:t>SKP </a:t>
            </a:r>
            <a:r>
              <a:rPr lang="en-US" sz="2000" dirty="0" err="1" smtClean="0"/>
              <a:t>bagi</a:t>
            </a:r>
            <a:r>
              <a:rPr lang="en-US" sz="2000" dirty="0" smtClean="0"/>
              <a:t> PNS </a:t>
            </a:r>
            <a:r>
              <a:rPr lang="en-US" sz="2000" dirty="0" err="1" smtClean="0"/>
              <a:t>yg</a:t>
            </a:r>
            <a:r>
              <a:rPr lang="en-US" sz="2000" dirty="0" smtClean="0"/>
              <a:t> </a:t>
            </a:r>
            <a:r>
              <a:rPr lang="en-US" sz="2000" dirty="0" err="1" smtClean="0"/>
              <a:t>kegiatannya</a:t>
            </a:r>
            <a:r>
              <a:rPr lang="en-US" sz="2000" dirty="0" smtClean="0"/>
              <a:t> </a:t>
            </a:r>
            <a:r>
              <a:rPr lang="en-US" sz="2000" dirty="0" err="1" smtClean="0"/>
              <a:t>dilakukan</a:t>
            </a:r>
            <a:r>
              <a:rPr lang="en-US" sz="2000" dirty="0" smtClean="0"/>
              <a:t> </a:t>
            </a:r>
            <a:r>
              <a:rPr lang="en-US" sz="2000" dirty="0" err="1" smtClean="0"/>
              <a:t>dengan</a:t>
            </a:r>
            <a:r>
              <a:rPr lang="en-US" sz="2000" dirty="0" smtClean="0"/>
              <a:t> </a:t>
            </a:r>
            <a:r>
              <a:rPr lang="en-US" sz="2000" dirty="0" err="1" smtClean="0"/>
              <a:t>tim</a:t>
            </a:r>
            <a:r>
              <a:rPr lang="en-US" sz="2000" dirty="0" smtClean="0"/>
              <a:t> </a:t>
            </a:r>
            <a:r>
              <a:rPr lang="en-US" sz="2000" dirty="0" err="1" smtClean="0"/>
              <a:t>kerja</a:t>
            </a:r>
            <a:r>
              <a:rPr lang="en-US" sz="2000" dirty="0" smtClean="0"/>
              <a:t>, </a:t>
            </a:r>
            <a:r>
              <a:rPr lang="en-US" sz="2000" dirty="0" err="1" smtClean="0"/>
              <a:t>maka</a:t>
            </a:r>
            <a:r>
              <a:rPr lang="en-US" sz="2000" dirty="0" smtClean="0"/>
              <a:t> </a:t>
            </a:r>
            <a:r>
              <a:rPr lang="en-US" sz="2000" dirty="0" err="1" smtClean="0"/>
              <a:t>Penyusunan</a:t>
            </a:r>
            <a:r>
              <a:rPr lang="en-US" sz="2000" dirty="0" smtClean="0"/>
              <a:t> </a:t>
            </a:r>
            <a:r>
              <a:rPr lang="en-US" sz="2000" dirty="0" err="1" smtClean="0"/>
              <a:t>berlaku</a:t>
            </a:r>
            <a:r>
              <a:rPr lang="en-US" sz="2000" dirty="0" smtClean="0"/>
              <a:t> </a:t>
            </a:r>
            <a:r>
              <a:rPr lang="en-US" sz="2000" dirty="0" err="1" smtClean="0"/>
              <a:t>ketentuan</a:t>
            </a:r>
            <a:r>
              <a:rPr lang="en-US" sz="2000" dirty="0" smtClean="0"/>
              <a:t> </a:t>
            </a:r>
            <a:r>
              <a:rPr lang="en-US" sz="2000" dirty="0" err="1" smtClean="0"/>
              <a:t>sbb</a:t>
            </a:r>
            <a:r>
              <a:rPr lang="en-US" sz="2000" dirty="0" smtClean="0"/>
              <a:t>:</a:t>
            </a:r>
          </a:p>
          <a:p>
            <a:pPr marL="857250" lvl="1" indent="-457200" eaLnBrk="1" hangingPunct="1">
              <a:buFont typeface="Calibri" pitchFamily="34" charset="0"/>
              <a:buAutoNum type="arabicPeriod"/>
            </a:pPr>
            <a:r>
              <a:rPr lang="en-US" sz="2000" dirty="0" err="1" smtClean="0"/>
              <a:t>Jika</a:t>
            </a:r>
            <a:r>
              <a:rPr lang="en-US" sz="2000" dirty="0" smtClean="0"/>
              <a:t> </a:t>
            </a:r>
            <a:r>
              <a:rPr lang="en-US" sz="2000" dirty="0" err="1" smtClean="0"/>
              <a:t>kegiatan</a:t>
            </a:r>
            <a:r>
              <a:rPr lang="en-US" sz="2000" dirty="0" smtClean="0"/>
              <a:t> </a:t>
            </a:r>
            <a:r>
              <a:rPr lang="en-US" sz="2000" dirty="0" err="1" smtClean="0"/>
              <a:t>yg</a:t>
            </a:r>
            <a:r>
              <a:rPr lang="en-US" sz="2000" dirty="0" smtClean="0"/>
              <a:t> </a:t>
            </a:r>
            <a:r>
              <a:rPr lang="en-US" sz="2000" dirty="0" err="1" smtClean="0"/>
              <a:t>dilakukan</a:t>
            </a:r>
            <a:r>
              <a:rPr lang="en-US" sz="2000" dirty="0" smtClean="0"/>
              <a:t> </a:t>
            </a:r>
            <a:r>
              <a:rPr lang="en-US" sz="2000" dirty="0" err="1" smtClean="0"/>
              <a:t>merupakan</a:t>
            </a:r>
            <a:r>
              <a:rPr lang="en-US" sz="2000" dirty="0" smtClean="0"/>
              <a:t> </a:t>
            </a:r>
            <a:r>
              <a:rPr lang="en-US" sz="2000" dirty="0" err="1" smtClean="0"/>
              <a:t>tugas</a:t>
            </a:r>
            <a:r>
              <a:rPr lang="en-US" sz="2000" dirty="0" smtClean="0"/>
              <a:t> </a:t>
            </a:r>
            <a:r>
              <a:rPr lang="en-US" sz="2000" dirty="0" err="1" smtClean="0"/>
              <a:t>jabatannya</a:t>
            </a:r>
            <a:r>
              <a:rPr lang="en-US" sz="2000" dirty="0" smtClean="0"/>
              <a:t>, </a:t>
            </a:r>
            <a:r>
              <a:rPr lang="en-US" sz="2000" dirty="0" err="1" smtClean="0"/>
              <a:t>maka</a:t>
            </a:r>
            <a:r>
              <a:rPr lang="en-US" sz="2000" dirty="0" smtClean="0"/>
              <a:t> </a:t>
            </a:r>
            <a:r>
              <a:rPr lang="en-US" sz="2000" dirty="0" err="1" smtClean="0"/>
              <a:t>dimasukkan</a:t>
            </a:r>
            <a:r>
              <a:rPr lang="en-US" sz="2000" dirty="0" smtClean="0"/>
              <a:t> </a:t>
            </a:r>
            <a:r>
              <a:rPr lang="en-US" sz="2000" dirty="0" err="1" smtClean="0"/>
              <a:t>ke</a:t>
            </a:r>
            <a:r>
              <a:rPr lang="en-US" sz="2000" dirty="0" smtClean="0"/>
              <a:t> </a:t>
            </a:r>
            <a:r>
              <a:rPr lang="en-US" sz="2000" dirty="0" err="1" smtClean="0"/>
              <a:t>dalam</a:t>
            </a:r>
            <a:r>
              <a:rPr lang="en-US" sz="2000" dirty="0" smtClean="0"/>
              <a:t> SKP </a:t>
            </a:r>
            <a:r>
              <a:rPr lang="en-US" sz="2000" dirty="0" err="1" smtClean="0"/>
              <a:t>yg</a:t>
            </a:r>
            <a:r>
              <a:rPr lang="en-US" sz="2000" dirty="0" smtClean="0"/>
              <a:t> </a:t>
            </a:r>
            <a:r>
              <a:rPr lang="en-US" sz="2000" dirty="0" err="1" smtClean="0"/>
              <a:t>bersangkutan</a:t>
            </a:r>
            <a:endParaRPr lang="en-US" sz="2000" dirty="0" smtClean="0"/>
          </a:p>
          <a:p>
            <a:pPr marL="857250" lvl="1" indent="-457200" eaLnBrk="1" hangingPunct="1">
              <a:buFont typeface="Calibri" pitchFamily="34" charset="0"/>
              <a:buAutoNum type="arabicPeriod"/>
            </a:pPr>
            <a:r>
              <a:rPr lang="en-US" sz="2000" dirty="0" err="1" smtClean="0"/>
              <a:t>Jika</a:t>
            </a:r>
            <a:r>
              <a:rPr lang="en-US" sz="2000" dirty="0" smtClean="0"/>
              <a:t> </a:t>
            </a:r>
            <a:r>
              <a:rPr lang="en-US" sz="2000" dirty="0" err="1" smtClean="0"/>
              <a:t>kegiatannya</a:t>
            </a:r>
            <a:r>
              <a:rPr lang="en-US" sz="2000" dirty="0" smtClean="0"/>
              <a:t> </a:t>
            </a:r>
            <a:r>
              <a:rPr lang="en-US" sz="2000" dirty="0" err="1" smtClean="0"/>
              <a:t>bukan</a:t>
            </a:r>
            <a:r>
              <a:rPr lang="en-US" sz="2000" dirty="0" smtClean="0"/>
              <a:t> </a:t>
            </a:r>
            <a:r>
              <a:rPr lang="en-US" sz="2000" dirty="0" err="1" smtClean="0"/>
              <a:t>merupakan</a:t>
            </a:r>
            <a:r>
              <a:rPr lang="en-US" sz="2000" dirty="0" smtClean="0"/>
              <a:t> </a:t>
            </a:r>
            <a:r>
              <a:rPr lang="en-US" sz="2000" dirty="0" err="1" smtClean="0"/>
              <a:t>tugas</a:t>
            </a:r>
            <a:r>
              <a:rPr lang="en-US" sz="2000" dirty="0" smtClean="0"/>
              <a:t> </a:t>
            </a:r>
            <a:r>
              <a:rPr lang="en-US" sz="2000" dirty="0" err="1" smtClean="0"/>
              <a:t>jabatannya</a:t>
            </a:r>
            <a:r>
              <a:rPr lang="en-US" sz="2000" dirty="0" smtClean="0"/>
              <a:t>, </a:t>
            </a:r>
            <a:r>
              <a:rPr lang="en-US" sz="2000" dirty="0" err="1" smtClean="0"/>
              <a:t>maka</a:t>
            </a:r>
            <a:r>
              <a:rPr lang="en-US" sz="2000" dirty="0" smtClean="0"/>
              <a:t> </a:t>
            </a:r>
            <a:r>
              <a:rPr lang="en-US" sz="2000" dirty="0" err="1" smtClean="0"/>
              <a:t>kinerja</a:t>
            </a:r>
            <a:r>
              <a:rPr lang="en-US" sz="2000" dirty="0" smtClean="0"/>
              <a:t> </a:t>
            </a:r>
            <a:r>
              <a:rPr lang="en-US" sz="2000" dirty="0" err="1" smtClean="0"/>
              <a:t>yg</a:t>
            </a:r>
            <a:r>
              <a:rPr lang="en-US" sz="2000" dirty="0" smtClean="0"/>
              <a:t> </a:t>
            </a:r>
            <a:r>
              <a:rPr lang="en-US" sz="2000" dirty="0" err="1" smtClean="0"/>
              <a:t>berangkutan</a:t>
            </a:r>
            <a:r>
              <a:rPr lang="en-US" sz="2000" dirty="0" smtClean="0"/>
              <a:t> </a:t>
            </a:r>
            <a:r>
              <a:rPr lang="en-US" sz="2000" dirty="0" err="1" smtClean="0"/>
              <a:t>dinilai</a:t>
            </a:r>
            <a:r>
              <a:rPr lang="en-US" sz="2000" dirty="0" smtClean="0"/>
              <a:t> </a:t>
            </a:r>
            <a:r>
              <a:rPr lang="en-US" sz="2000" dirty="0" err="1" smtClean="0"/>
              <a:t>sebagai</a:t>
            </a:r>
            <a:r>
              <a:rPr lang="en-US" sz="2000" dirty="0" smtClean="0"/>
              <a:t> </a:t>
            </a:r>
            <a:r>
              <a:rPr lang="en-US" sz="2000" dirty="0" err="1" smtClean="0"/>
              <a:t>tugas</a:t>
            </a:r>
            <a:r>
              <a:rPr lang="en-US" sz="2000" dirty="0" smtClean="0"/>
              <a:t> </a:t>
            </a:r>
            <a:r>
              <a:rPr lang="en-US" sz="2000" dirty="0" err="1" smtClean="0"/>
              <a:t>tambahan</a:t>
            </a:r>
            <a:r>
              <a:rPr lang="en-US" sz="2000" dirty="0" smtClean="0"/>
              <a:t>.	</a:t>
            </a:r>
          </a:p>
          <a:p>
            <a:pPr algn="just" eaLnBrk="1" hangingPunct="1">
              <a:buFont typeface="Wingdings" pitchFamily="2" charset="2"/>
              <a:buChar char="Ø"/>
            </a:pPr>
            <a:r>
              <a:rPr lang="en-US" sz="2000" dirty="0" err="1" smtClean="0"/>
              <a:t>Penyusunan</a:t>
            </a:r>
            <a:r>
              <a:rPr lang="en-US" sz="2000" dirty="0" smtClean="0"/>
              <a:t> SKP </a:t>
            </a:r>
            <a:r>
              <a:rPr lang="en-US" sz="2000" dirty="0" err="1" smtClean="0"/>
              <a:t>bagi</a:t>
            </a:r>
            <a:r>
              <a:rPr lang="en-US" sz="2000" dirty="0" smtClean="0"/>
              <a:t> PNS </a:t>
            </a:r>
            <a:r>
              <a:rPr lang="en-US" sz="2000" dirty="0" err="1" smtClean="0"/>
              <a:t>yg</a:t>
            </a:r>
            <a:r>
              <a:rPr lang="en-US" sz="2000" dirty="0" smtClean="0"/>
              <a:t> </a:t>
            </a:r>
            <a:r>
              <a:rPr lang="en-US" sz="2000" dirty="0" err="1" smtClean="0"/>
              <a:t>dipekerjakan</a:t>
            </a:r>
            <a:r>
              <a:rPr lang="en-US" sz="2000" dirty="0" smtClean="0"/>
              <a:t>/ </a:t>
            </a:r>
            <a:r>
              <a:rPr lang="en-US" sz="2000" dirty="0" err="1" smtClean="0"/>
              <a:t>diperbantukan</a:t>
            </a:r>
            <a:r>
              <a:rPr lang="en-US" sz="2000" dirty="0" smtClean="0"/>
              <a:t>, </a:t>
            </a:r>
            <a:r>
              <a:rPr lang="en-US" sz="2000" dirty="0" err="1" smtClean="0"/>
              <a:t>maka</a:t>
            </a:r>
            <a:r>
              <a:rPr lang="en-US" sz="2000" dirty="0" smtClean="0"/>
              <a:t> </a:t>
            </a:r>
            <a:r>
              <a:rPr lang="en-US" sz="2000" dirty="0" err="1" smtClean="0"/>
              <a:t>penyusunan</a:t>
            </a:r>
            <a:r>
              <a:rPr lang="en-US" sz="2000" dirty="0" smtClean="0"/>
              <a:t>/ </a:t>
            </a:r>
            <a:r>
              <a:rPr lang="en-US" sz="2000" dirty="0" err="1" smtClean="0"/>
              <a:t>penilaiannya</a:t>
            </a:r>
            <a:r>
              <a:rPr lang="en-US" sz="2000" dirty="0" smtClean="0"/>
              <a:t> </a:t>
            </a:r>
            <a:r>
              <a:rPr lang="en-US" sz="2000" dirty="0" err="1" smtClean="0"/>
              <a:t>dilakukan</a:t>
            </a:r>
            <a:r>
              <a:rPr lang="en-US" sz="2000" dirty="0" smtClean="0"/>
              <a:t> </a:t>
            </a:r>
            <a:r>
              <a:rPr lang="en-US" sz="2000" dirty="0" err="1" smtClean="0"/>
              <a:t>di</a:t>
            </a:r>
            <a:r>
              <a:rPr lang="en-US" sz="2000" dirty="0" smtClean="0"/>
              <a:t> </a:t>
            </a:r>
            <a:r>
              <a:rPr lang="en-US" sz="2000" dirty="0" err="1" smtClean="0"/>
              <a:t>tempat</a:t>
            </a:r>
            <a:r>
              <a:rPr lang="en-US" sz="2000" dirty="0" smtClean="0"/>
              <a:t> </a:t>
            </a:r>
            <a:r>
              <a:rPr lang="en-US" sz="2000" dirty="0" err="1" smtClean="0"/>
              <a:t>yg</a:t>
            </a:r>
            <a:r>
              <a:rPr lang="en-US" sz="2000" dirty="0" smtClean="0"/>
              <a:t> </a:t>
            </a:r>
            <a:r>
              <a:rPr lang="en-US" sz="2000" dirty="0" err="1" smtClean="0"/>
              <a:t>bersangkutan</a:t>
            </a:r>
            <a:r>
              <a:rPr lang="en-US" sz="2000" dirty="0" smtClean="0"/>
              <a:t> </a:t>
            </a:r>
            <a:r>
              <a:rPr lang="en-US" sz="2000" dirty="0" err="1" smtClean="0"/>
              <a:t>dipekerjakan</a:t>
            </a:r>
            <a:r>
              <a:rPr lang="en-US" sz="2000" dirty="0" smtClean="0"/>
              <a:t>/ </a:t>
            </a:r>
            <a:r>
              <a:rPr lang="en-US" sz="2000" dirty="0" err="1" smtClean="0"/>
              <a:t>diperbantukan</a:t>
            </a:r>
            <a:r>
              <a:rPr lang="en-US" sz="2000" dirty="0" smtClean="0"/>
              <a:t>.</a:t>
            </a:r>
          </a:p>
          <a:p>
            <a:pPr algn="just" eaLnBrk="1" hangingPunct="1">
              <a:buFont typeface="Wingdings" pitchFamily="2" charset="2"/>
              <a:buChar char="Ø"/>
            </a:pPr>
            <a:r>
              <a:rPr lang="en-US" sz="2000" dirty="0" err="1" smtClean="0"/>
              <a:t>Penilaian</a:t>
            </a:r>
            <a:r>
              <a:rPr lang="en-US" sz="2000" dirty="0" smtClean="0"/>
              <a:t> SKP </a:t>
            </a:r>
            <a:r>
              <a:rPr lang="en-US" sz="2000" dirty="0" err="1" smtClean="0"/>
              <a:t>apabila</a:t>
            </a:r>
            <a:r>
              <a:rPr lang="en-US" sz="2000" dirty="0" smtClean="0"/>
              <a:t> </a:t>
            </a:r>
            <a:r>
              <a:rPr lang="en-US" sz="2000" dirty="0" err="1" smtClean="0"/>
              <a:t>terjadi</a:t>
            </a:r>
            <a:r>
              <a:rPr lang="en-US" sz="2000" dirty="0" smtClean="0"/>
              <a:t> </a:t>
            </a:r>
            <a:r>
              <a:rPr lang="en-US" sz="2000" dirty="0" err="1" smtClean="0"/>
              <a:t>faktor-faktor</a:t>
            </a:r>
            <a:r>
              <a:rPr lang="en-US" sz="2000" dirty="0" smtClean="0"/>
              <a:t> </a:t>
            </a:r>
            <a:r>
              <a:rPr lang="en-US" sz="2000" dirty="0" err="1" smtClean="0"/>
              <a:t>di</a:t>
            </a:r>
            <a:r>
              <a:rPr lang="en-US" sz="2000" dirty="0" smtClean="0"/>
              <a:t> </a:t>
            </a:r>
            <a:r>
              <a:rPr lang="en-US" sz="2000" dirty="0" err="1" smtClean="0"/>
              <a:t>luar</a:t>
            </a:r>
            <a:r>
              <a:rPr lang="en-US" sz="2000" dirty="0" smtClean="0"/>
              <a:t> </a:t>
            </a:r>
            <a:r>
              <a:rPr lang="en-US" sz="2000" dirty="0" err="1" smtClean="0"/>
              <a:t>kemampuan</a:t>
            </a:r>
            <a:r>
              <a:rPr lang="en-US" sz="2000" dirty="0" smtClean="0"/>
              <a:t> PNS, </a:t>
            </a:r>
            <a:r>
              <a:rPr lang="en-US" sz="2000" dirty="0" err="1" smtClean="0"/>
              <a:t>maka</a:t>
            </a:r>
            <a:r>
              <a:rPr lang="en-US" sz="2000" dirty="0" smtClean="0"/>
              <a:t> </a:t>
            </a:r>
            <a:r>
              <a:rPr lang="en-US" sz="2000" dirty="0" err="1" smtClean="0"/>
              <a:t>penilaiannya</a:t>
            </a:r>
            <a:r>
              <a:rPr lang="en-US" sz="2000" dirty="0" smtClean="0"/>
              <a:t> </a:t>
            </a:r>
            <a:r>
              <a:rPr lang="en-US" sz="2000" dirty="0" err="1" smtClean="0"/>
              <a:t>disesuaikan</a:t>
            </a:r>
            <a:r>
              <a:rPr lang="en-US" sz="2000" dirty="0" smtClean="0"/>
              <a:t> </a:t>
            </a:r>
            <a:r>
              <a:rPr lang="en-US" sz="2000" dirty="0" err="1" smtClean="0"/>
              <a:t>dengan</a:t>
            </a:r>
            <a:r>
              <a:rPr lang="en-US" sz="2000" dirty="0" smtClean="0"/>
              <a:t> </a:t>
            </a:r>
            <a:r>
              <a:rPr lang="en-US" sz="2000" dirty="0" err="1" smtClean="0"/>
              <a:t>kegiatan-kegiatan</a:t>
            </a:r>
            <a:r>
              <a:rPr lang="en-US" sz="2000" dirty="0" smtClean="0"/>
              <a:t> </a:t>
            </a:r>
            <a:r>
              <a:rPr lang="en-US" sz="2000" dirty="0" err="1" smtClean="0"/>
              <a:t>di</a:t>
            </a:r>
            <a:r>
              <a:rPr lang="en-US" sz="2000" dirty="0" smtClean="0"/>
              <a:t> </a:t>
            </a:r>
            <a:r>
              <a:rPr lang="en-US" sz="2000" dirty="0" err="1" smtClean="0"/>
              <a:t>luar</a:t>
            </a:r>
            <a:r>
              <a:rPr lang="en-US" sz="2000" dirty="0" smtClean="0"/>
              <a:t> SKP </a:t>
            </a:r>
            <a:r>
              <a:rPr lang="en-US" sz="2000" dirty="0" err="1" smtClean="0"/>
              <a:t>yg</a:t>
            </a:r>
            <a:r>
              <a:rPr lang="en-US" sz="2000" dirty="0" smtClean="0"/>
              <a:t> </a:t>
            </a:r>
            <a:r>
              <a:rPr lang="en-US" sz="2000" dirty="0" err="1" smtClean="0"/>
              <a:t>telah</a:t>
            </a:r>
            <a:r>
              <a:rPr lang="en-US" sz="2000" dirty="0" smtClean="0"/>
              <a:t> </a:t>
            </a:r>
            <a:r>
              <a:rPr lang="en-US" sz="2000" dirty="0" err="1" smtClean="0"/>
              <a:t>ditetapkan</a:t>
            </a:r>
            <a:r>
              <a:rPr lang="en-US" sz="2000" dirty="0" smtClean="0"/>
              <a:t>.</a:t>
            </a:r>
          </a:p>
          <a:p>
            <a:pPr algn="just" eaLnBrk="1" hangingPunct="1">
              <a:buFont typeface="Wingdings" pitchFamily="2" charset="2"/>
              <a:buChar char="Ø"/>
            </a:pPr>
            <a:r>
              <a:rPr lang="en-US" sz="2000" dirty="0" err="1" smtClean="0"/>
              <a:t>Penyusunan</a:t>
            </a:r>
            <a:r>
              <a:rPr lang="en-US" sz="2000" dirty="0" smtClean="0"/>
              <a:t> SKP </a:t>
            </a:r>
            <a:r>
              <a:rPr lang="en-US" sz="2000" dirty="0" err="1" smtClean="0"/>
              <a:t>bagi</a:t>
            </a:r>
            <a:r>
              <a:rPr lang="en-US" sz="2000" dirty="0" smtClean="0"/>
              <a:t> PNS </a:t>
            </a:r>
            <a:r>
              <a:rPr lang="en-US" sz="2000" dirty="0" err="1" smtClean="0"/>
              <a:t>yg</a:t>
            </a:r>
            <a:r>
              <a:rPr lang="en-US" sz="2000" dirty="0" smtClean="0"/>
              <a:t> </a:t>
            </a:r>
            <a:r>
              <a:rPr lang="en-US" sz="2000" dirty="0" err="1" smtClean="0"/>
              <a:t>menduduki</a:t>
            </a:r>
            <a:r>
              <a:rPr lang="en-US" sz="2000" dirty="0" smtClean="0"/>
              <a:t> </a:t>
            </a:r>
            <a:r>
              <a:rPr lang="en-US" sz="2000" dirty="0" err="1" smtClean="0"/>
              <a:t>jabatan</a:t>
            </a:r>
            <a:r>
              <a:rPr lang="en-US" sz="2000" dirty="0" smtClean="0"/>
              <a:t> </a:t>
            </a:r>
            <a:r>
              <a:rPr lang="en-US" sz="2000" dirty="0" err="1" smtClean="0"/>
              <a:t>rangkap</a:t>
            </a:r>
            <a:r>
              <a:rPr lang="en-US" sz="2000" dirty="0" smtClean="0"/>
              <a:t> </a:t>
            </a:r>
            <a:r>
              <a:rPr lang="en-US" sz="2000" dirty="0" err="1" smtClean="0"/>
              <a:t>sesuai</a:t>
            </a:r>
            <a:r>
              <a:rPr lang="en-US" sz="2000" dirty="0" smtClean="0"/>
              <a:t> </a:t>
            </a:r>
            <a:r>
              <a:rPr lang="en-US" sz="2000" dirty="0" err="1" smtClean="0"/>
              <a:t>dengan</a:t>
            </a:r>
            <a:r>
              <a:rPr lang="en-US" sz="2000" dirty="0" smtClean="0"/>
              <a:t> </a:t>
            </a:r>
            <a:r>
              <a:rPr lang="en-US" sz="2000" dirty="0" err="1" smtClean="0"/>
              <a:t>peraturan</a:t>
            </a:r>
            <a:r>
              <a:rPr lang="en-US" sz="2000" dirty="0" smtClean="0"/>
              <a:t> </a:t>
            </a:r>
            <a:r>
              <a:rPr lang="en-US" sz="2000" dirty="0" err="1" smtClean="0"/>
              <a:t>perundang-undangan</a:t>
            </a:r>
            <a:r>
              <a:rPr lang="en-US" sz="2000" dirty="0" smtClean="0"/>
              <a:t>, </a:t>
            </a:r>
            <a:r>
              <a:rPr lang="en-US" sz="2000" dirty="0" err="1" smtClean="0"/>
              <a:t>maka</a:t>
            </a:r>
            <a:r>
              <a:rPr lang="en-US" sz="2000" dirty="0" smtClean="0"/>
              <a:t> </a:t>
            </a:r>
            <a:r>
              <a:rPr lang="en-US" sz="2000" dirty="0" err="1" smtClean="0"/>
              <a:t>penyusunan</a:t>
            </a:r>
            <a:r>
              <a:rPr lang="en-US" sz="2000" dirty="0" smtClean="0"/>
              <a:t> SKP </a:t>
            </a:r>
            <a:r>
              <a:rPr lang="en-US" sz="2000" dirty="0" err="1" smtClean="0"/>
              <a:t>yg</a:t>
            </a:r>
            <a:r>
              <a:rPr lang="en-US" sz="2000" dirty="0" smtClean="0"/>
              <a:t> </a:t>
            </a:r>
            <a:r>
              <a:rPr lang="en-US" sz="2000" dirty="0" err="1" smtClean="0"/>
              <a:t>dilakukan</a:t>
            </a:r>
            <a:r>
              <a:rPr lang="en-US" sz="2000" dirty="0" smtClean="0"/>
              <a:t> </a:t>
            </a:r>
            <a:r>
              <a:rPr lang="en-US" sz="2000" dirty="0" err="1" smtClean="0"/>
              <a:t>sesuai</a:t>
            </a:r>
            <a:r>
              <a:rPr lang="en-US" sz="2000" dirty="0" smtClean="0"/>
              <a:t> </a:t>
            </a:r>
            <a:r>
              <a:rPr lang="en-US" sz="2000" dirty="0" err="1" smtClean="0"/>
              <a:t>dengan</a:t>
            </a:r>
            <a:r>
              <a:rPr lang="en-US" sz="2000" dirty="0" smtClean="0"/>
              <a:t> </a:t>
            </a:r>
            <a:r>
              <a:rPr lang="en-US" sz="2000" dirty="0" err="1" smtClean="0"/>
              <a:t>tugas</a:t>
            </a:r>
            <a:r>
              <a:rPr lang="en-US" sz="2000" dirty="0" smtClean="0"/>
              <a:t> </a:t>
            </a:r>
            <a:r>
              <a:rPr lang="en-US" sz="2000" dirty="0" err="1" smtClean="0"/>
              <a:t>dan</a:t>
            </a:r>
            <a:r>
              <a:rPr lang="en-US" sz="2000" dirty="0" smtClean="0"/>
              <a:t> </a:t>
            </a:r>
            <a:r>
              <a:rPr lang="en-US" sz="2000" dirty="0" err="1" smtClean="0"/>
              <a:t>fungsi</a:t>
            </a:r>
            <a:r>
              <a:rPr lang="en-US" sz="2000" dirty="0" smtClean="0"/>
              <a:t> </a:t>
            </a:r>
            <a:r>
              <a:rPr lang="en-US" sz="2000" dirty="0" err="1" smtClean="0"/>
              <a:t>jabatan</a:t>
            </a:r>
            <a:r>
              <a:rPr lang="en-US" sz="2000" dirty="0" smtClean="0"/>
              <a:t> </a:t>
            </a:r>
            <a:r>
              <a:rPr lang="en-US" sz="2000" dirty="0" err="1" smtClean="0"/>
              <a:t>struktural</a:t>
            </a:r>
            <a:r>
              <a:rPr lang="en-US" sz="2000" dirty="0" smtClean="0"/>
              <a:t>.</a:t>
            </a:r>
          </a:p>
          <a:p>
            <a:pPr eaLnBrk="1" hangingPunct="1">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00034" y="2786058"/>
            <a:ext cx="1357322"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42910" y="3214686"/>
            <a:ext cx="1000132" cy="369332"/>
          </a:xfrm>
          <a:prstGeom prst="rect">
            <a:avLst/>
          </a:prstGeom>
          <a:noFill/>
        </p:spPr>
        <p:txBody>
          <a:bodyPr wrap="square" rtlCol="0">
            <a:spAutoFit/>
          </a:bodyPr>
          <a:lstStyle/>
          <a:p>
            <a:pPr algn="ctr"/>
            <a:r>
              <a:rPr lang="id-ID" dirty="0" smtClean="0"/>
              <a:t>SKP</a:t>
            </a:r>
            <a:endParaRPr lang="id-ID" dirty="0"/>
          </a:p>
        </p:txBody>
      </p:sp>
      <p:sp>
        <p:nvSpPr>
          <p:cNvPr id="8" name="Rectangle 7"/>
          <p:cNvSpPr/>
          <p:nvPr/>
        </p:nvSpPr>
        <p:spPr>
          <a:xfrm>
            <a:off x="3357554" y="1857364"/>
            <a:ext cx="228601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428992" y="4071942"/>
            <a:ext cx="228601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Up-Down Arrow 9"/>
          <p:cNvSpPr/>
          <p:nvPr/>
        </p:nvSpPr>
        <p:spPr>
          <a:xfrm>
            <a:off x="3929058" y="2571744"/>
            <a:ext cx="1357322" cy="15001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3428992" y="1928802"/>
            <a:ext cx="2143140" cy="369332"/>
          </a:xfrm>
          <a:prstGeom prst="rect">
            <a:avLst/>
          </a:prstGeom>
          <a:noFill/>
        </p:spPr>
        <p:txBody>
          <a:bodyPr wrap="square" rtlCol="0">
            <a:spAutoFit/>
          </a:bodyPr>
          <a:lstStyle/>
          <a:p>
            <a:pPr algn="ctr"/>
            <a:r>
              <a:rPr lang="id-ID" dirty="0" smtClean="0"/>
              <a:t>ATASAN LANGSUNG</a:t>
            </a:r>
            <a:endParaRPr lang="id-ID" dirty="0"/>
          </a:p>
        </p:txBody>
      </p:sp>
      <p:sp>
        <p:nvSpPr>
          <p:cNvPr id="12" name="TextBox 11"/>
          <p:cNvSpPr txBox="1"/>
          <p:nvPr/>
        </p:nvSpPr>
        <p:spPr>
          <a:xfrm>
            <a:off x="3500430" y="4143380"/>
            <a:ext cx="2143140" cy="369332"/>
          </a:xfrm>
          <a:prstGeom prst="rect">
            <a:avLst/>
          </a:prstGeom>
          <a:noFill/>
        </p:spPr>
        <p:txBody>
          <a:bodyPr wrap="square" rtlCol="0">
            <a:spAutoFit/>
          </a:bodyPr>
          <a:lstStyle/>
          <a:p>
            <a:pPr algn="ctr"/>
            <a:r>
              <a:rPr lang="id-ID" dirty="0" smtClean="0"/>
              <a:t>PNS YG DINILAI</a:t>
            </a:r>
            <a:endParaRPr lang="id-ID" dirty="0"/>
          </a:p>
        </p:txBody>
      </p:sp>
      <p:sp>
        <p:nvSpPr>
          <p:cNvPr id="13" name="Isosceles Triangle 12"/>
          <p:cNvSpPr/>
          <p:nvPr/>
        </p:nvSpPr>
        <p:spPr>
          <a:xfrm rot="16200000">
            <a:off x="1857356" y="2643182"/>
            <a:ext cx="1500198" cy="13573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4429125" y="2643182"/>
            <a:ext cx="461665" cy="1357322"/>
          </a:xfrm>
          <a:prstGeom prst="rect">
            <a:avLst/>
          </a:prstGeom>
          <a:noFill/>
        </p:spPr>
        <p:txBody>
          <a:bodyPr vert="vert" wrap="square" rtlCol="0">
            <a:spAutoFit/>
          </a:bodyPr>
          <a:lstStyle/>
          <a:p>
            <a:r>
              <a:rPr lang="id-ID" dirty="0" smtClean="0">
                <a:solidFill>
                  <a:schemeClr val="bg1"/>
                </a:solidFill>
              </a:rPr>
              <a:t>Kesepakatan</a:t>
            </a:r>
            <a:endParaRPr lang="id-ID" dirty="0">
              <a:solidFill>
                <a:schemeClr val="bg1"/>
              </a:solidFill>
            </a:endParaRPr>
          </a:p>
        </p:txBody>
      </p:sp>
      <p:sp>
        <p:nvSpPr>
          <p:cNvPr id="15" name="Isosceles Triangle 14"/>
          <p:cNvSpPr/>
          <p:nvPr/>
        </p:nvSpPr>
        <p:spPr>
          <a:xfrm rot="5400000">
            <a:off x="5786446" y="2643182"/>
            <a:ext cx="1500198" cy="13573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Parallelogram 15"/>
          <p:cNvSpPr/>
          <p:nvPr/>
        </p:nvSpPr>
        <p:spPr>
          <a:xfrm>
            <a:off x="7143768" y="2643182"/>
            <a:ext cx="1571636" cy="142876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7429520" y="3000372"/>
            <a:ext cx="1000132" cy="646331"/>
          </a:xfrm>
          <a:prstGeom prst="rect">
            <a:avLst/>
          </a:prstGeom>
          <a:noFill/>
        </p:spPr>
        <p:txBody>
          <a:bodyPr wrap="square" rtlCol="0">
            <a:spAutoFit/>
          </a:bodyPr>
          <a:lstStyle/>
          <a:p>
            <a:r>
              <a:rPr lang="id-ID" dirty="0" smtClean="0"/>
              <a:t>Kontrak</a:t>
            </a:r>
          </a:p>
          <a:p>
            <a:pPr algn="ctr"/>
            <a:r>
              <a:rPr lang="id-ID" dirty="0" smtClean="0"/>
              <a:t>Kerja</a:t>
            </a:r>
            <a:endParaRPr lang="id-ID" dirty="0"/>
          </a:p>
        </p:txBody>
      </p:sp>
      <p:sp>
        <p:nvSpPr>
          <p:cNvPr id="18" name="Rectangle 17"/>
          <p:cNvSpPr/>
          <p:nvPr/>
        </p:nvSpPr>
        <p:spPr>
          <a:xfrm>
            <a:off x="500034" y="5214950"/>
            <a:ext cx="8358246"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571472" y="5286388"/>
            <a:ext cx="8143932" cy="923330"/>
          </a:xfrm>
          <a:prstGeom prst="rect">
            <a:avLst/>
          </a:prstGeom>
          <a:noFill/>
        </p:spPr>
        <p:txBody>
          <a:bodyPr wrap="square" rtlCol="0">
            <a:spAutoFit/>
          </a:bodyPr>
          <a:lstStyle/>
          <a:p>
            <a:pPr algn="just"/>
            <a:r>
              <a:rPr lang="id-ID" b="1" dirty="0" smtClean="0"/>
              <a:t>DALAM HAL SKP YANG DISUSUN OLEH PNS TIDAK DISETUJUI OLEH PEJABAT PENILAI, MAKA KEPUTUSANNYA DISERAHKAN KEPADA ATASAN PEJABAT PENILAI DAN BERSIFAT FINAL</a:t>
            </a:r>
            <a:endParaRPr lang="id-ID"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2" grpId="0"/>
      <p:bldP spid="13" grpId="0" animBg="1"/>
      <p:bldP spid="15" grpId="0" animBg="1"/>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12776"/>
            <a:ext cx="321471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6300192" y="1268760"/>
            <a:ext cx="2500330"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23528" y="1484784"/>
            <a:ext cx="3071834" cy="369332"/>
          </a:xfrm>
          <a:prstGeom prst="rect">
            <a:avLst/>
          </a:prstGeom>
          <a:noFill/>
        </p:spPr>
        <p:txBody>
          <a:bodyPr wrap="square" rtlCol="0">
            <a:spAutoFit/>
          </a:bodyPr>
          <a:lstStyle/>
          <a:p>
            <a:r>
              <a:rPr lang="id-ID" dirty="0" smtClean="0"/>
              <a:t>KEWAJIBAN</a:t>
            </a:r>
            <a:endParaRPr lang="id-ID" dirty="0"/>
          </a:p>
        </p:txBody>
      </p:sp>
      <p:sp>
        <p:nvSpPr>
          <p:cNvPr id="9" name="TextBox 8"/>
          <p:cNvSpPr txBox="1"/>
          <p:nvPr/>
        </p:nvSpPr>
        <p:spPr>
          <a:xfrm>
            <a:off x="6372200" y="1340768"/>
            <a:ext cx="2286016" cy="369332"/>
          </a:xfrm>
          <a:prstGeom prst="rect">
            <a:avLst/>
          </a:prstGeom>
          <a:noFill/>
        </p:spPr>
        <p:txBody>
          <a:bodyPr wrap="square" rtlCol="0">
            <a:spAutoFit/>
          </a:bodyPr>
          <a:lstStyle/>
          <a:p>
            <a:r>
              <a:rPr lang="id-ID" dirty="0" smtClean="0"/>
              <a:t>JENIS HUKUMAN</a:t>
            </a:r>
            <a:endParaRPr lang="id-ID" dirty="0"/>
          </a:p>
        </p:txBody>
      </p:sp>
      <p:sp>
        <p:nvSpPr>
          <p:cNvPr id="59" name="Rectangle 58"/>
          <p:cNvSpPr/>
          <p:nvPr/>
        </p:nvSpPr>
        <p:spPr>
          <a:xfrm>
            <a:off x="251520" y="2132856"/>
            <a:ext cx="3214710" cy="2000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TextBox 59"/>
          <p:cNvSpPr txBox="1"/>
          <p:nvPr/>
        </p:nvSpPr>
        <p:spPr>
          <a:xfrm>
            <a:off x="323528" y="2564904"/>
            <a:ext cx="3071834" cy="923330"/>
          </a:xfrm>
          <a:prstGeom prst="rect">
            <a:avLst/>
          </a:prstGeom>
          <a:noFill/>
        </p:spPr>
        <p:txBody>
          <a:bodyPr wrap="square" rtlCol="0">
            <a:spAutoFit/>
          </a:bodyPr>
          <a:lstStyle/>
          <a:p>
            <a:pPr marL="354013" indent="-354013"/>
            <a:r>
              <a:rPr lang="id-ID" dirty="0"/>
              <a:t>	</a:t>
            </a:r>
            <a:r>
              <a:rPr lang="id-ID" dirty="0" smtClean="0"/>
              <a:t>Membimbing bawahan dalam melaksanakan tugas</a:t>
            </a:r>
          </a:p>
          <a:p>
            <a:pPr marL="354013" indent="-354013"/>
            <a:r>
              <a:rPr lang="id-ID" dirty="0"/>
              <a:t>	</a:t>
            </a:r>
          </a:p>
        </p:txBody>
      </p:sp>
      <p:sp>
        <p:nvSpPr>
          <p:cNvPr id="64" name="Rectangle 63"/>
          <p:cNvSpPr/>
          <p:nvPr/>
        </p:nvSpPr>
        <p:spPr>
          <a:xfrm>
            <a:off x="6300192" y="1988840"/>
            <a:ext cx="2500330"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Rectangle 64"/>
          <p:cNvSpPr/>
          <p:nvPr/>
        </p:nvSpPr>
        <p:spPr>
          <a:xfrm>
            <a:off x="6300192" y="2924944"/>
            <a:ext cx="2500330" cy="9286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TextBox 69"/>
          <p:cNvSpPr txBox="1"/>
          <p:nvPr/>
        </p:nvSpPr>
        <p:spPr>
          <a:xfrm>
            <a:off x="6372200" y="2204864"/>
            <a:ext cx="2357454" cy="369332"/>
          </a:xfrm>
          <a:prstGeom prst="rect">
            <a:avLst/>
          </a:prstGeom>
          <a:noFill/>
        </p:spPr>
        <p:txBody>
          <a:bodyPr wrap="square" rtlCol="0">
            <a:spAutoFit/>
          </a:bodyPr>
          <a:lstStyle/>
          <a:p>
            <a:pPr algn="ctr"/>
            <a:r>
              <a:rPr lang="id-ID" dirty="0" smtClean="0"/>
              <a:t>Ringan</a:t>
            </a:r>
            <a:endParaRPr lang="id-ID" dirty="0"/>
          </a:p>
        </p:txBody>
      </p:sp>
      <p:sp>
        <p:nvSpPr>
          <p:cNvPr id="71" name="TextBox 70"/>
          <p:cNvSpPr txBox="1"/>
          <p:nvPr/>
        </p:nvSpPr>
        <p:spPr>
          <a:xfrm>
            <a:off x="6372200" y="3212976"/>
            <a:ext cx="2357454" cy="369332"/>
          </a:xfrm>
          <a:prstGeom prst="rect">
            <a:avLst/>
          </a:prstGeom>
          <a:noFill/>
        </p:spPr>
        <p:txBody>
          <a:bodyPr wrap="square" rtlCol="0">
            <a:spAutoFit/>
          </a:bodyPr>
          <a:lstStyle/>
          <a:p>
            <a:pPr algn="ctr"/>
            <a:r>
              <a:rPr lang="id-ID" dirty="0" smtClean="0"/>
              <a:t>Sedang</a:t>
            </a:r>
            <a:endParaRPr lang="id-ID" dirty="0"/>
          </a:p>
        </p:txBody>
      </p:sp>
      <p:sp>
        <p:nvSpPr>
          <p:cNvPr id="63" name="Right Arrow 62"/>
          <p:cNvSpPr/>
          <p:nvPr/>
        </p:nvSpPr>
        <p:spPr>
          <a:xfrm>
            <a:off x="3635896" y="2276872"/>
            <a:ext cx="2500330"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TextBox 65"/>
          <p:cNvSpPr txBox="1"/>
          <p:nvPr/>
        </p:nvSpPr>
        <p:spPr>
          <a:xfrm>
            <a:off x="3707904" y="2420888"/>
            <a:ext cx="2214578" cy="369332"/>
          </a:xfrm>
          <a:prstGeom prst="rect">
            <a:avLst/>
          </a:prstGeom>
          <a:noFill/>
        </p:spPr>
        <p:txBody>
          <a:bodyPr wrap="square" rtlCol="0">
            <a:spAutoFit/>
          </a:bodyPr>
          <a:lstStyle/>
          <a:p>
            <a:r>
              <a:rPr lang="id-ID" dirty="0" smtClean="0"/>
              <a:t>Tidak sengaja</a:t>
            </a:r>
            <a:endParaRPr lang="id-ID" dirty="0"/>
          </a:p>
        </p:txBody>
      </p:sp>
      <p:sp>
        <p:nvSpPr>
          <p:cNvPr id="69" name="Right Arrow 68"/>
          <p:cNvSpPr/>
          <p:nvPr/>
        </p:nvSpPr>
        <p:spPr>
          <a:xfrm>
            <a:off x="3635896" y="3068960"/>
            <a:ext cx="2500330" cy="7143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TextBox 71"/>
          <p:cNvSpPr txBox="1"/>
          <p:nvPr/>
        </p:nvSpPr>
        <p:spPr>
          <a:xfrm>
            <a:off x="3707904" y="3284984"/>
            <a:ext cx="2143140" cy="369332"/>
          </a:xfrm>
          <a:prstGeom prst="rect">
            <a:avLst/>
          </a:prstGeom>
          <a:noFill/>
        </p:spPr>
        <p:txBody>
          <a:bodyPr wrap="square" rtlCol="0">
            <a:spAutoFit/>
          </a:bodyPr>
          <a:lstStyle/>
          <a:p>
            <a:r>
              <a:rPr lang="id-ID" dirty="0" smtClean="0"/>
              <a:t>Sengaja</a:t>
            </a:r>
            <a:endParaRPr lang="id-ID" dirty="0"/>
          </a:p>
        </p:txBody>
      </p:sp>
      <p:sp>
        <p:nvSpPr>
          <p:cNvPr id="16" name="Rectangle 15"/>
          <p:cNvSpPr/>
          <p:nvPr/>
        </p:nvSpPr>
        <p:spPr>
          <a:xfrm>
            <a:off x="251520" y="4653136"/>
            <a:ext cx="3214710"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323528" y="4797152"/>
            <a:ext cx="3071834" cy="923330"/>
          </a:xfrm>
          <a:prstGeom prst="rect">
            <a:avLst/>
          </a:prstGeom>
          <a:noFill/>
        </p:spPr>
        <p:txBody>
          <a:bodyPr wrap="square" rtlCol="0">
            <a:spAutoFit/>
          </a:bodyPr>
          <a:lstStyle/>
          <a:p>
            <a:pPr marL="354013" indent="-354013"/>
            <a:r>
              <a:rPr lang="id-ID" dirty="0"/>
              <a:t>	</a:t>
            </a:r>
            <a:r>
              <a:rPr lang="id-ID" dirty="0" smtClean="0"/>
              <a:t>Memberi kesempatan kepada bawahan untuk mengembangkan karier</a:t>
            </a:r>
            <a:endParaRPr lang="id-ID" dirty="0"/>
          </a:p>
        </p:txBody>
      </p:sp>
      <p:sp>
        <p:nvSpPr>
          <p:cNvPr id="18" name="Right Arrow 17"/>
          <p:cNvSpPr/>
          <p:nvPr/>
        </p:nvSpPr>
        <p:spPr>
          <a:xfrm>
            <a:off x="3707904" y="4509120"/>
            <a:ext cx="2286016"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6300192" y="4437112"/>
            <a:ext cx="2500330"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3707904" y="4653136"/>
            <a:ext cx="2000264" cy="369332"/>
          </a:xfrm>
          <a:prstGeom prst="rect">
            <a:avLst/>
          </a:prstGeom>
          <a:noFill/>
        </p:spPr>
        <p:txBody>
          <a:bodyPr wrap="square" rtlCol="0">
            <a:spAutoFit/>
          </a:bodyPr>
          <a:lstStyle/>
          <a:p>
            <a:r>
              <a:rPr lang="id-ID" dirty="0" smtClean="0"/>
              <a:t>Tidak sengaja</a:t>
            </a:r>
            <a:endParaRPr lang="id-ID" dirty="0"/>
          </a:p>
        </p:txBody>
      </p:sp>
      <p:sp>
        <p:nvSpPr>
          <p:cNvPr id="21" name="TextBox 20"/>
          <p:cNvSpPr txBox="1"/>
          <p:nvPr/>
        </p:nvSpPr>
        <p:spPr>
          <a:xfrm>
            <a:off x="6372200" y="4581128"/>
            <a:ext cx="2357454" cy="369332"/>
          </a:xfrm>
          <a:prstGeom prst="rect">
            <a:avLst/>
          </a:prstGeom>
          <a:noFill/>
        </p:spPr>
        <p:txBody>
          <a:bodyPr wrap="square" rtlCol="0">
            <a:spAutoFit/>
          </a:bodyPr>
          <a:lstStyle/>
          <a:p>
            <a:pPr algn="ctr"/>
            <a:r>
              <a:rPr lang="id-ID" dirty="0" smtClean="0"/>
              <a:t>Ringan</a:t>
            </a:r>
            <a:endParaRPr lang="id-ID" dirty="0"/>
          </a:p>
        </p:txBody>
      </p:sp>
      <p:sp>
        <p:nvSpPr>
          <p:cNvPr id="22" name="Rectangle 21"/>
          <p:cNvSpPr/>
          <p:nvPr/>
        </p:nvSpPr>
        <p:spPr>
          <a:xfrm>
            <a:off x="6300192" y="5229200"/>
            <a:ext cx="2500330" cy="583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ight Arrow 22"/>
          <p:cNvSpPr/>
          <p:nvPr/>
        </p:nvSpPr>
        <p:spPr>
          <a:xfrm>
            <a:off x="3707904" y="5157192"/>
            <a:ext cx="2286016" cy="6429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3635896" y="5229200"/>
            <a:ext cx="2071702" cy="369332"/>
          </a:xfrm>
          <a:prstGeom prst="rect">
            <a:avLst/>
          </a:prstGeom>
          <a:noFill/>
        </p:spPr>
        <p:txBody>
          <a:bodyPr wrap="square" rtlCol="0">
            <a:spAutoFit/>
          </a:bodyPr>
          <a:lstStyle/>
          <a:p>
            <a:pPr algn="ctr"/>
            <a:r>
              <a:rPr lang="id-ID" dirty="0" smtClean="0"/>
              <a:t>Sengaja</a:t>
            </a:r>
            <a:endParaRPr lang="id-ID" dirty="0"/>
          </a:p>
        </p:txBody>
      </p:sp>
      <p:sp>
        <p:nvSpPr>
          <p:cNvPr id="25" name="TextBox 24"/>
          <p:cNvSpPr txBox="1"/>
          <p:nvPr/>
        </p:nvSpPr>
        <p:spPr>
          <a:xfrm>
            <a:off x="6372200" y="5301208"/>
            <a:ext cx="2357454" cy="369332"/>
          </a:xfrm>
          <a:prstGeom prst="rect">
            <a:avLst/>
          </a:prstGeom>
          <a:noFill/>
        </p:spPr>
        <p:txBody>
          <a:bodyPr wrap="square" rtlCol="0">
            <a:spAutoFit/>
          </a:bodyPr>
          <a:lstStyle/>
          <a:p>
            <a:pPr algn="ctr"/>
            <a:r>
              <a:rPr lang="id-ID" dirty="0" smtClean="0"/>
              <a:t>Sedang</a:t>
            </a:r>
            <a:endParaRPr lang="id-ID" dirty="0"/>
          </a:p>
        </p:txBody>
      </p:sp>
      <p:sp>
        <p:nvSpPr>
          <p:cNvPr id="2" name="Rectangle 1"/>
          <p:cNvSpPr/>
          <p:nvPr/>
        </p:nvSpPr>
        <p:spPr>
          <a:xfrm>
            <a:off x="179512" y="332656"/>
            <a:ext cx="8640960" cy="79208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KEWAJIBAN ATASAN LANGSUNG DALAM PP NO.53 TAHUN 2010</a:t>
            </a:r>
            <a:endParaRPr lang="en-US" dirty="0">
              <a:solidFill>
                <a:srgbClr val="000000"/>
              </a:solidFill>
            </a:endParaRPr>
          </a:p>
        </p:txBody>
      </p:sp>
    </p:spTree>
    <p:extLst>
      <p:ext uri="{BB962C8B-B14F-4D97-AF65-F5344CB8AC3E}">
        <p14:creationId xmlns:p14="http://schemas.microsoft.com/office/powerpoint/2010/main" xmlns="" val="239551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20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2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0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20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20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20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20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20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20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20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20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2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20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20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20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9" grpId="0"/>
      <p:bldP spid="59" grpId="0" animBg="1"/>
      <p:bldP spid="60" grpId="0"/>
      <p:bldP spid="64" grpId="0" animBg="1"/>
      <p:bldP spid="65" grpId="0" animBg="1"/>
      <p:bldP spid="70" grpId="0"/>
      <p:bldP spid="71" grpId="0"/>
      <p:bldP spid="63" grpId="0" animBg="1"/>
      <p:bldP spid="66" grpId="0"/>
      <p:bldP spid="69" grpId="0" animBg="1"/>
      <p:bldP spid="72" grpId="0"/>
      <p:bldP spid="16" grpId="0" animBg="1"/>
      <p:bldP spid="17" grpId="0"/>
      <p:bldP spid="18" grpId="0" animBg="1"/>
      <p:bldP spid="19" grpId="0" animBg="1"/>
      <p:bldP spid="20" grpId="0"/>
      <p:bldP spid="21" grpId="0"/>
      <p:bldP spid="22" grpId="0" animBg="1"/>
      <p:bldP spid="23" grpId="0" animBg="1"/>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297037331"/>
              </p:ext>
            </p:extLst>
          </p:nvPr>
        </p:nvGraphicFramePr>
        <p:xfrm>
          <a:off x="323528" y="1397001"/>
          <a:ext cx="8424936" cy="3108960"/>
        </p:xfrm>
        <a:graphic>
          <a:graphicData uri="http://schemas.openxmlformats.org/drawingml/2006/table">
            <a:tbl>
              <a:tblPr firstRow="1" bandRow="1">
                <a:tableStyleId>{5C22544A-7EE6-4342-B048-85BDC9FD1C3A}</a:tableStyleId>
              </a:tblPr>
              <a:tblGrid>
                <a:gridCol w="2106234"/>
                <a:gridCol w="2790310"/>
                <a:gridCol w="1872208"/>
                <a:gridCol w="1656184"/>
              </a:tblGrid>
              <a:tr h="535204">
                <a:tc>
                  <a:txBody>
                    <a:bodyPr/>
                    <a:lstStyle/>
                    <a:p>
                      <a:pPr algn="ctr"/>
                      <a:r>
                        <a:rPr lang="en-US" dirty="0" smtClean="0"/>
                        <a:t>SASARAN STRATEGIS</a:t>
                      </a:r>
                      <a:endParaRPr lang="en-US" dirty="0"/>
                    </a:p>
                  </a:txBody>
                  <a:tcPr/>
                </a:tc>
                <a:tc>
                  <a:txBody>
                    <a:bodyPr/>
                    <a:lstStyle/>
                    <a:p>
                      <a:pPr algn="ctr"/>
                      <a:r>
                        <a:rPr lang="en-US" dirty="0" smtClean="0"/>
                        <a:t>INDIKATOR KINERJA</a:t>
                      </a:r>
                      <a:endParaRPr lang="en-US" dirty="0"/>
                    </a:p>
                  </a:txBody>
                  <a:tcPr/>
                </a:tc>
                <a:tc>
                  <a:txBody>
                    <a:bodyPr/>
                    <a:lstStyle/>
                    <a:p>
                      <a:pPr algn="ctr"/>
                      <a:r>
                        <a:rPr lang="en-US" dirty="0" smtClean="0"/>
                        <a:t>TARGET</a:t>
                      </a:r>
                      <a:endParaRPr lang="en-US" dirty="0"/>
                    </a:p>
                  </a:txBody>
                  <a:tcPr/>
                </a:tc>
                <a:tc>
                  <a:txBody>
                    <a:bodyPr/>
                    <a:lstStyle/>
                    <a:p>
                      <a:pPr algn="ctr"/>
                      <a:r>
                        <a:rPr lang="en-US" dirty="0" smtClean="0"/>
                        <a:t>BIAYA</a:t>
                      </a:r>
                      <a:endParaRPr lang="en-US" dirty="0"/>
                    </a:p>
                  </a:txBody>
                  <a:tcPr/>
                </a:tc>
              </a:tr>
              <a:tr h="1299382">
                <a:tc>
                  <a:txBody>
                    <a:bodyPr/>
                    <a:lstStyle/>
                    <a:p>
                      <a:r>
                        <a:rPr lang="en-US" sz="1400" dirty="0" err="1" smtClean="0"/>
                        <a:t>Meningkatnya</a:t>
                      </a:r>
                      <a:r>
                        <a:rPr lang="en-US" sz="1400" baseline="0" dirty="0" smtClean="0"/>
                        <a:t> </a:t>
                      </a:r>
                      <a:r>
                        <a:rPr lang="en-US" sz="1400" baseline="0" dirty="0" err="1" smtClean="0"/>
                        <a:t>kualitas</a:t>
                      </a:r>
                      <a:r>
                        <a:rPr lang="en-US" sz="1400" baseline="0" dirty="0" smtClean="0"/>
                        <a:t> </a:t>
                      </a:r>
                      <a:r>
                        <a:rPr lang="en-US" sz="1400" baseline="0" dirty="0" err="1" smtClean="0"/>
                        <a:t>perencanaan</a:t>
                      </a:r>
                      <a:r>
                        <a:rPr lang="en-US" sz="1400" baseline="0" dirty="0" smtClean="0"/>
                        <a:t>, </a:t>
                      </a:r>
                      <a:r>
                        <a:rPr lang="en-US" sz="1400" baseline="0" dirty="0" err="1" smtClean="0"/>
                        <a:t>pembinaan</a:t>
                      </a:r>
                      <a:r>
                        <a:rPr lang="en-US" sz="1400" baseline="0" dirty="0" smtClean="0"/>
                        <a:t>, </a:t>
                      </a:r>
                      <a:r>
                        <a:rPr lang="en-US" sz="1400" baseline="0" dirty="0" err="1" smtClean="0"/>
                        <a:t>pengembangan</a:t>
                      </a:r>
                      <a:r>
                        <a:rPr lang="en-US" sz="1400" baseline="0" dirty="0" smtClean="0"/>
                        <a:t>, </a:t>
                      </a:r>
                      <a:r>
                        <a:rPr lang="en-US" sz="1400" baseline="0" dirty="0" err="1" smtClean="0"/>
                        <a:t>dankesejahteraan</a:t>
                      </a:r>
                      <a:r>
                        <a:rPr lang="en-US" sz="1400" baseline="0" dirty="0" smtClean="0"/>
                        <a:t> SDM</a:t>
                      </a:r>
                      <a:endParaRPr lang="en-US" sz="1400" dirty="0"/>
                    </a:p>
                  </a:txBody>
                  <a:tcPr/>
                </a:tc>
                <a:tc>
                  <a:txBody>
                    <a:bodyPr/>
                    <a:lstStyle/>
                    <a:p>
                      <a:r>
                        <a:rPr lang="en-US" sz="1400" dirty="0" err="1" smtClean="0"/>
                        <a:t>Penilaian</a:t>
                      </a:r>
                      <a:r>
                        <a:rPr lang="en-US" sz="1400" dirty="0" smtClean="0"/>
                        <a:t> </a:t>
                      </a:r>
                      <a:r>
                        <a:rPr lang="en-US" sz="1400" dirty="0" err="1" smtClean="0"/>
                        <a:t>kompetensi</a:t>
                      </a:r>
                      <a:r>
                        <a:rPr lang="en-US" sz="1400" dirty="0" smtClean="0"/>
                        <a:t> </a:t>
                      </a:r>
                      <a:r>
                        <a:rPr lang="en-US" sz="1400" dirty="0" err="1" smtClean="0"/>
                        <a:t>Pegawai</a:t>
                      </a:r>
                      <a:r>
                        <a:rPr lang="en-US" sz="1400" baseline="0" dirty="0" smtClean="0"/>
                        <a:t> </a:t>
                      </a:r>
                    </a:p>
                    <a:p>
                      <a:endParaRPr lang="en-US" sz="1400" baseline="0" dirty="0" smtClean="0"/>
                    </a:p>
                    <a:p>
                      <a:r>
                        <a:rPr lang="en-US" sz="1400" baseline="0" dirty="0" err="1" smtClean="0"/>
                        <a:t>Keluaran</a:t>
                      </a:r>
                      <a:r>
                        <a:rPr lang="en-US" sz="1400" baseline="0" dirty="0" smtClean="0"/>
                        <a:t>:</a:t>
                      </a:r>
                    </a:p>
                    <a:p>
                      <a:r>
                        <a:rPr lang="en-US" sz="1400" baseline="0" dirty="0" err="1" smtClean="0"/>
                        <a:t>Jumlah</a:t>
                      </a:r>
                      <a:r>
                        <a:rPr lang="en-US" sz="1400" baseline="0" dirty="0" smtClean="0"/>
                        <a:t> </a:t>
                      </a:r>
                      <a:r>
                        <a:rPr lang="en-US" sz="1400" baseline="0" dirty="0" err="1" smtClean="0"/>
                        <a:t>laporan</a:t>
                      </a:r>
                      <a:r>
                        <a:rPr lang="en-US" sz="1400" baseline="0" dirty="0" smtClean="0"/>
                        <a:t> </a:t>
                      </a:r>
                      <a:r>
                        <a:rPr lang="en-US" sz="1400" baseline="0" dirty="0" err="1" smtClean="0"/>
                        <a:t>pemilaian</a:t>
                      </a:r>
                      <a:r>
                        <a:rPr lang="en-US" sz="1400" baseline="0" dirty="0" smtClean="0"/>
                        <a:t> </a:t>
                      </a:r>
                      <a:r>
                        <a:rPr lang="en-US" sz="1400" baseline="0" dirty="0" err="1" smtClean="0"/>
                        <a:t>lompetensi</a:t>
                      </a:r>
                      <a:endParaRPr lang="en-US" sz="1400" dirty="0"/>
                    </a:p>
                  </a:txBody>
                  <a:tcPr/>
                </a:tc>
                <a:tc>
                  <a:txBody>
                    <a:bodyPr/>
                    <a:lstStyle/>
                    <a:p>
                      <a:endParaRPr lang="en-US" sz="1400" dirty="0" smtClean="0"/>
                    </a:p>
                    <a:p>
                      <a:endParaRPr lang="en-US" sz="1400" dirty="0" smtClean="0"/>
                    </a:p>
                    <a:p>
                      <a:endParaRPr lang="en-US" sz="1400" dirty="0" smtClean="0"/>
                    </a:p>
                    <a:p>
                      <a:r>
                        <a:rPr lang="en-US" sz="1400" dirty="0" smtClean="0"/>
                        <a:t>1 </a:t>
                      </a:r>
                      <a:r>
                        <a:rPr lang="en-US" sz="1400" dirty="0" err="1" smtClean="0"/>
                        <a:t>laporan</a:t>
                      </a:r>
                      <a:endParaRPr lang="en-US" sz="1400" dirty="0" smtClean="0"/>
                    </a:p>
                    <a:p>
                      <a:r>
                        <a:rPr lang="en-US" sz="1400" dirty="0" smtClean="0"/>
                        <a:t>1 </a:t>
                      </a:r>
                      <a:r>
                        <a:rPr lang="en-US" sz="1400" dirty="0" err="1" smtClean="0"/>
                        <a:t>Naskah</a:t>
                      </a:r>
                      <a:endParaRPr lang="en-US" sz="1400" dirty="0" smtClean="0"/>
                    </a:p>
                    <a:p>
                      <a:endParaRPr lang="en-US" sz="1400" dirty="0"/>
                    </a:p>
                  </a:txBody>
                  <a:tcPr/>
                </a:tc>
                <a:tc>
                  <a:txBody>
                    <a:bodyPr/>
                    <a:lstStyle/>
                    <a:p>
                      <a:endParaRPr lang="en-US" sz="1400" dirty="0" smtClean="0"/>
                    </a:p>
                    <a:p>
                      <a:endParaRPr lang="en-US" sz="1400" dirty="0" smtClean="0"/>
                    </a:p>
                    <a:p>
                      <a:endParaRPr lang="en-US" sz="1400" dirty="0" smtClean="0"/>
                    </a:p>
                    <a:p>
                      <a:r>
                        <a:rPr lang="en-US" sz="1400" dirty="0" err="1" smtClean="0"/>
                        <a:t>Rp</a:t>
                      </a:r>
                      <a:r>
                        <a:rPr lang="en-US" sz="1400" dirty="0" smtClean="0"/>
                        <a:t> 100 </a:t>
                      </a:r>
                      <a:r>
                        <a:rPr lang="en-US" sz="1400" dirty="0" err="1" smtClean="0"/>
                        <a:t>juta</a:t>
                      </a:r>
                      <a:endParaRPr lang="en-US" sz="1400" dirty="0"/>
                    </a:p>
                  </a:txBody>
                  <a:tcPr/>
                </a:tc>
              </a:tr>
              <a:tr h="30583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05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05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ectangle 5"/>
          <p:cNvSpPr/>
          <p:nvPr/>
        </p:nvSpPr>
        <p:spPr>
          <a:xfrm>
            <a:off x="323528" y="4581128"/>
            <a:ext cx="8424936" cy="208823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K</a:t>
            </a:r>
            <a:r>
              <a:rPr lang="en-US" dirty="0" smtClean="0">
                <a:solidFill>
                  <a:srgbClr val="000000"/>
                </a:solidFill>
              </a:rPr>
              <a:t>PIMPINAN UNIT ORGANISASI                                                               KEPALA SATUAN KERJA</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a:p>
        </p:txBody>
      </p:sp>
      <p:sp>
        <p:nvSpPr>
          <p:cNvPr id="7" name="Rectangle 6"/>
          <p:cNvSpPr/>
          <p:nvPr/>
        </p:nvSpPr>
        <p:spPr>
          <a:xfrm>
            <a:off x="323528" y="116632"/>
            <a:ext cx="8424936" cy="129614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FORMULIR RENCANA KERJA TAHUNAN TINGKAT SATUAN KERJA</a:t>
            </a:r>
          </a:p>
          <a:p>
            <a:pPr algn="ctr"/>
            <a:endParaRPr lang="en-US" dirty="0" smtClean="0">
              <a:solidFill>
                <a:srgbClr val="000000"/>
              </a:solidFill>
            </a:endParaRPr>
          </a:p>
          <a:p>
            <a:r>
              <a:rPr lang="en-US" dirty="0" smtClean="0">
                <a:solidFill>
                  <a:srgbClr val="000000"/>
                </a:solidFill>
              </a:rPr>
              <a:t>NAMA UNIT KERJA :</a:t>
            </a:r>
          </a:p>
          <a:p>
            <a:r>
              <a:rPr lang="en-US" dirty="0" smtClean="0">
                <a:solidFill>
                  <a:srgbClr val="000000"/>
                </a:solidFill>
              </a:rPr>
              <a:t>TAHUN                     ;  </a:t>
            </a:r>
            <a:endParaRPr lang="en-US" dirty="0">
              <a:solidFill>
                <a:srgbClr val="000000"/>
              </a:solidFill>
            </a:endParaRPr>
          </a:p>
        </p:txBody>
      </p:sp>
    </p:spTree>
    <p:extLst>
      <p:ext uri="{BB962C8B-B14F-4D97-AF65-F5344CB8AC3E}">
        <p14:creationId xmlns:p14="http://schemas.microsoft.com/office/powerpoint/2010/main" xmlns="" val="4068110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269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NO</a:t>
            </a:r>
            <a:endParaRPr lang="id-ID" dirty="0">
              <a:solidFill>
                <a:schemeClr val="tx1"/>
              </a:solidFill>
            </a:endParaRPr>
          </a:p>
        </p:txBody>
      </p:sp>
      <p:sp>
        <p:nvSpPr>
          <p:cNvPr id="5" name="Rectangle 4"/>
          <p:cNvSpPr/>
          <p:nvPr/>
        </p:nvSpPr>
        <p:spPr>
          <a:xfrm>
            <a:off x="1187624" y="69269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III. KEGIATAN TUGAS JABATAN</a:t>
            </a:r>
            <a:endParaRPr lang="id-ID" dirty="0">
              <a:solidFill>
                <a:schemeClr val="tx1"/>
              </a:solidFill>
            </a:endParaRPr>
          </a:p>
        </p:txBody>
      </p:sp>
      <p:sp>
        <p:nvSpPr>
          <p:cNvPr id="6" name="Rectangle 5"/>
          <p:cNvSpPr/>
          <p:nvPr/>
        </p:nvSpPr>
        <p:spPr>
          <a:xfrm>
            <a:off x="4211960" y="69269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AK</a:t>
            </a:r>
            <a:endParaRPr lang="id-ID" dirty="0">
              <a:solidFill>
                <a:schemeClr val="tx1"/>
              </a:solidFill>
            </a:endParaRPr>
          </a:p>
        </p:txBody>
      </p:sp>
      <p:sp>
        <p:nvSpPr>
          <p:cNvPr id="7" name="Rectangle 6"/>
          <p:cNvSpPr/>
          <p:nvPr/>
        </p:nvSpPr>
        <p:spPr>
          <a:xfrm>
            <a:off x="4860032" y="692696"/>
            <a:ext cx="3960440"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TARGET</a:t>
            </a:r>
            <a:endParaRPr lang="id-ID" sz="1600" dirty="0">
              <a:solidFill>
                <a:schemeClr val="tx1"/>
              </a:solidFill>
            </a:endParaRPr>
          </a:p>
        </p:txBody>
      </p:sp>
      <p:sp>
        <p:nvSpPr>
          <p:cNvPr id="8" name="Rectangle 7"/>
          <p:cNvSpPr/>
          <p:nvPr/>
        </p:nvSpPr>
        <p:spPr>
          <a:xfrm>
            <a:off x="4860032" y="98072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KUANT/ OUTPUT</a:t>
            </a:r>
            <a:endParaRPr lang="id-ID" sz="1200" dirty="0">
              <a:solidFill>
                <a:schemeClr val="tx1"/>
              </a:solidFill>
            </a:endParaRPr>
          </a:p>
        </p:txBody>
      </p:sp>
      <p:sp>
        <p:nvSpPr>
          <p:cNvPr id="9" name="Rectangle 8"/>
          <p:cNvSpPr/>
          <p:nvPr/>
        </p:nvSpPr>
        <p:spPr>
          <a:xfrm>
            <a:off x="5868144" y="98072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KUAL/ MUTU</a:t>
            </a:r>
            <a:endParaRPr lang="id-ID" sz="1200" dirty="0">
              <a:solidFill>
                <a:schemeClr val="tx1"/>
              </a:solidFill>
            </a:endParaRPr>
          </a:p>
        </p:txBody>
      </p:sp>
      <p:sp>
        <p:nvSpPr>
          <p:cNvPr id="10" name="Rectangle 9"/>
          <p:cNvSpPr/>
          <p:nvPr/>
        </p:nvSpPr>
        <p:spPr>
          <a:xfrm>
            <a:off x="6876256" y="98072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WAKTU</a:t>
            </a:r>
            <a:endParaRPr lang="id-ID" sz="1200" dirty="0">
              <a:solidFill>
                <a:schemeClr val="tx1"/>
              </a:solidFill>
            </a:endParaRPr>
          </a:p>
        </p:txBody>
      </p:sp>
      <p:sp>
        <p:nvSpPr>
          <p:cNvPr id="11" name="Rectangle 10"/>
          <p:cNvSpPr/>
          <p:nvPr/>
        </p:nvSpPr>
        <p:spPr>
          <a:xfrm>
            <a:off x="7884368" y="98072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BIAYA</a:t>
            </a:r>
            <a:endParaRPr lang="id-ID" sz="1200" dirty="0">
              <a:solidFill>
                <a:schemeClr val="tx1"/>
              </a:solidFill>
            </a:endParaRPr>
          </a:p>
        </p:txBody>
      </p:sp>
      <p:sp>
        <p:nvSpPr>
          <p:cNvPr id="12" name="Rectangle 11"/>
          <p:cNvSpPr/>
          <p:nvPr/>
        </p:nvSpPr>
        <p:spPr>
          <a:xfrm>
            <a:off x="251520" y="141277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a:t>
            </a:r>
          </a:p>
        </p:txBody>
      </p:sp>
      <p:sp>
        <p:nvSpPr>
          <p:cNvPr id="13" name="Rectangle 12"/>
          <p:cNvSpPr/>
          <p:nvPr/>
        </p:nvSpPr>
        <p:spPr>
          <a:xfrm>
            <a:off x="1187624" y="141277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smtClean="0">
                <a:solidFill>
                  <a:schemeClr val="tx1"/>
                </a:solidFill>
              </a:rPr>
              <a:t>Menetapkan hasil penilaian kompetensi pegawai  di lingkungan Kemdikbud</a:t>
            </a:r>
            <a:endParaRPr lang="id-ID" sz="1200" dirty="0">
              <a:solidFill>
                <a:schemeClr val="tx1"/>
              </a:solidFill>
            </a:endParaRPr>
          </a:p>
        </p:txBody>
      </p:sp>
      <p:sp>
        <p:nvSpPr>
          <p:cNvPr id="14" name="Rectangle 13"/>
          <p:cNvSpPr/>
          <p:nvPr/>
        </p:nvSpPr>
        <p:spPr>
          <a:xfrm>
            <a:off x="4211960" y="141277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15" name="Rectangle 14"/>
          <p:cNvSpPr/>
          <p:nvPr/>
        </p:nvSpPr>
        <p:spPr>
          <a:xfrm>
            <a:off x="4860032" y="14127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naskah</a:t>
            </a:r>
            <a:endParaRPr lang="id-ID" sz="1200" dirty="0">
              <a:solidFill>
                <a:schemeClr val="tx1"/>
              </a:solidFill>
            </a:endParaRPr>
          </a:p>
        </p:txBody>
      </p:sp>
      <p:sp>
        <p:nvSpPr>
          <p:cNvPr id="16" name="Rectangle 15"/>
          <p:cNvSpPr/>
          <p:nvPr/>
        </p:nvSpPr>
        <p:spPr>
          <a:xfrm>
            <a:off x="5868144" y="14127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17" name="Rectangle 16"/>
          <p:cNvSpPr/>
          <p:nvPr/>
        </p:nvSpPr>
        <p:spPr>
          <a:xfrm>
            <a:off x="6876256" y="14127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12 bulan</a:t>
            </a:r>
            <a:endParaRPr lang="id-ID" sz="1200" dirty="0">
              <a:solidFill>
                <a:schemeClr val="tx1"/>
              </a:solidFill>
            </a:endParaRPr>
          </a:p>
        </p:txBody>
      </p:sp>
      <p:sp>
        <p:nvSpPr>
          <p:cNvPr id="18" name="Rectangle 17"/>
          <p:cNvSpPr/>
          <p:nvPr/>
        </p:nvSpPr>
        <p:spPr>
          <a:xfrm>
            <a:off x="7884368" y="14127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100</a:t>
            </a:r>
          </a:p>
          <a:p>
            <a:pPr algn="ctr"/>
            <a:r>
              <a:rPr lang="id-ID" sz="1200" dirty="0" smtClean="0">
                <a:solidFill>
                  <a:schemeClr val="tx1"/>
                </a:solidFill>
              </a:rPr>
              <a:t>juta</a:t>
            </a:r>
            <a:endParaRPr lang="id-ID" sz="1200" dirty="0">
              <a:solidFill>
                <a:schemeClr val="tx1"/>
              </a:solidFill>
            </a:endParaRPr>
          </a:p>
        </p:txBody>
      </p:sp>
      <p:sp>
        <p:nvSpPr>
          <p:cNvPr id="19" name="TextBox 18"/>
          <p:cNvSpPr txBox="1"/>
          <p:nvPr/>
        </p:nvSpPr>
        <p:spPr>
          <a:xfrm>
            <a:off x="251520" y="260648"/>
            <a:ext cx="8568952" cy="369332"/>
          </a:xfrm>
          <a:prstGeom prst="rect">
            <a:avLst/>
          </a:prstGeom>
          <a:noFill/>
        </p:spPr>
        <p:txBody>
          <a:bodyPr wrap="square" rtlCol="0">
            <a:spAutoFit/>
          </a:bodyPr>
          <a:lstStyle/>
          <a:p>
            <a:r>
              <a:rPr lang="id-ID" b="1" dirty="0" smtClean="0"/>
              <a:t>Contoh penyusunan SKP Pimpinan unit organisasi</a:t>
            </a:r>
            <a:endParaRPr lang="id-ID" b="1" dirty="0"/>
          </a:p>
        </p:txBody>
      </p:sp>
      <p:sp>
        <p:nvSpPr>
          <p:cNvPr id="21" name="TextBox 20"/>
          <p:cNvSpPr txBox="1"/>
          <p:nvPr/>
        </p:nvSpPr>
        <p:spPr>
          <a:xfrm>
            <a:off x="251520" y="2348880"/>
            <a:ext cx="8568952" cy="369332"/>
          </a:xfrm>
          <a:prstGeom prst="rect">
            <a:avLst/>
          </a:prstGeom>
          <a:noFill/>
        </p:spPr>
        <p:txBody>
          <a:bodyPr wrap="square" rtlCol="0">
            <a:spAutoFit/>
          </a:bodyPr>
          <a:lstStyle/>
          <a:p>
            <a:r>
              <a:rPr lang="id-ID" b="1" dirty="0" smtClean="0"/>
              <a:t>Contoh penyusunan SKP Kepala satuan unit kerja</a:t>
            </a:r>
            <a:endParaRPr lang="id-ID" b="1" dirty="0"/>
          </a:p>
        </p:txBody>
      </p:sp>
      <p:sp>
        <p:nvSpPr>
          <p:cNvPr id="22" name="Rectangle 21"/>
          <p:cNvSpPr/>
          <p:nvPr/>
        </p:nvSpPr>
        <p:spPr>
          <a:xfrm>
            <a:off x="251520" y="285293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NO</a:t>
            </a:r>
            <a:endParaRPr lang="id-ID" dirty="0">
              <a:solidFill>
                <a:schemeClr val="tx1"/>
              </a:solidFill>
            </a:endParaRPr>
          </a:p>
        </p:txBody>
      </p:sp>
      <p:sp>
        <p:nvSpPr>
          <p:cNvPr id="23" name="Rectangle 22"/>
          <p:cNvSpPr/>
          <p:nvPr/>
        </p:nvSpPr>
        <p:spPr>
          <a:xfrm>
            <a:off x="1187624" y="285293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III. KEGIATAN TUGAS JABATAN</a:t>
            </a:r>
            <a:endParaRPr lang="id-ID" dirty="0">
              <a:solidFill>
                <a:schemeClr val="tx1"/>
              </a:solidFill>
            </a:endParaRPr>
          </a:p>
        </p:txBody>
      </p:sp>
      <p:sp>
        <p:nvSpPr>
          <p:cNvPr id="24" name="Rectangle 23"/>
          <p:cNvSpPr/>
          <p:nvPr/>
        </p:nvSpPr>
        <p:spPr>
          <a:xfrm>
            <a:off x="4211960" y="285293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AK</a:t>
            </a:r>
            <a:endParaRPr lang="id-ID" dirty="0">
              <a:solidFill>
                <a:schemeClr val="tx1"/>
              </a:solidFill>
            </a:endParaRPr>
          </a:p>
        </p:txBody>
      </p:sp>
      <p:sp>
        <p:nvSpPr>
          <p:cNvPr id="25" name="Rectangle 24"/>
          <p:cNvSpPr/>
          <p:nvPr/>
        </p:nvSpPr>
        <p:spPr>
          <a:xfrm>
            <a:off x="4860032" y="2852936"/>
            <a:ext cx="3960440"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TARGET</a:t>
            </a:r>
            <a:endParaRPr lang="id-ID" sz="1600" dirty="0">
              <a:solidFill>
                <a:schemeClr val="tx1"/>
              </a:solidFill>
            </a:endParaRPr>
          </a:p>
        </p:txBody>
      </p:sp>
      <p:sp>
        <p:nvSpPr>
          <p:cNvPr id="26" name="Rectangle 25"/>
          <p:cNvSpPr/>
          <p:nvPr/>
        </p:nvSpPr>
        <p:spPr>
          <a:xfrm>
            <a:off x="4860032" y="314096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KUANT/ OUTPUT</a:t>
            </a:r>
            <a:endParaRPr lang="id-ID" sz="1200" dirty="0">
              <a:solidFill>
                <a:schemeClr val="tx1"/>
              </a:solidFill>
            </a:endParaRPr>
          </a:p>
        </p:txBody>
      </p:sp>
      <p:sp>
        <p:nvSpPr>
          <p:cNvPr id="27" name="Rectangle 26"/>
          <p:cNvSpPr/>
          <p:nvPr/>
        </p:nvSpPr>
        <p:spPr>
          <a:xfrm>
            <a:off x="5868144" y="314096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KUAL/ MUTU</a:t>
            </a:r>
            <a:endParaRPr lang="id-ID" sz="1200" dirty="0">
              <a:solidFill>
                <a:schemeClr val="tx1"/>
              </a:solidFill>
            </a:endParaRPr>
          </a:p>
        </p:txBody>
      </p:sp>
      <p:sp>
        <p:nvSpPr>
          <p:cNvPr id="28" name="Rectangle 27"/>
          <p:cNvSpPr/>
          <p:nvPr/>
        </p:nvSpPr>
        <p:spPr>
          <a:xfrm>
            <a:off x="6876256" y="314096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WAKTU</a:t>
            </a:r>
            <a:endParaRPr lang="id-ID" sz="1200" dirty="0">
              <a:solidFill>
                <a:schemeClr val="tx1"/>
              </a:solidFill>
            </a:endParaRPr>
          </a:p>
        </p:txBody>
      </p:sp>
      <p:sp>
        <p:nvSpPr>
          <p:cNvPr id="29" name="Rectangle 28"/>
          <p:cNvSpPr/>
          <p:nvPr/>
        </p:nvSpPr>
        <p:spPr>
          <a:xfrm>
            <a:off x="7884368" y="314096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BIAYA</a:t>
            </a:r>
            <a:endParaRPr lang="id-ID" sz="1200" dirty="0">
              <a:solidFill>
                <a:schemeClr val="tx1"/>
              </a:solidFill>
            </a:endParaRPr>
          </a:p>
        </p:txBody>
      </p:sp>
      <p:sp>
        <p:nvSpPr>
          <p:cNvPr id="30" name="Rectangle 29"/>
          <p:cNvSpPr/>
          <p:nvPr/>
        </p:nvSpPr>
        <p:spPr>
          <a:xfrm>
            <a:off x="251520" y="357301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a:t>
            </a:r>
          </a:p>
        </p:txBody>
      </p:sp>
      <p:sp>
        <p:nvSpPr>
          <p:cNvPr id="31" name="Rectangle 30"/>
          <p:cNvSpPr/>
          <p:nvPr/>
        </p:nvSpPr>
        <p:spPr>
          <a:xfrm>
            <a:off x="1187624" y="357301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a.	Menyelenggarakan rakor dalam rangka penilaian kompetensi pegawai  di lingkungan Kemdikbud</a:t>
            </a:r>
            <a:endParaRPr lang="id-ID" sz="1200" dirty="0">
              <a:solidFill>
                <a:schemeClr val="tx1"/>
              </a:solidFill>
            </a:endParaRPr>
          </a:p>
        </p:txBody>
      </p:sp>
      <p:sp>
        <p:nvSpPr>
          <p:cNvPr id="32" name="Rectangle 31"/>
          <p:cNvSpPr/>
          <p:nvPr/>
        </p:nvSpPr>
        <p:spPr>
          <a:xfrm>
            <a:off x="4211960" y="357301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33" name="Rectangle 32"/>
          <p:cNvSpPr/>
          <p:nvPr/>
        </p:nvSpPr>
        <p:spPr>
          <a:xfrm>
            <a:off x="4860032" y="357301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34" name="Rectangle 33"/>
          <p:cNvSpPr/>
          <p:nvPr/>
        </p:nvSpPr>
        <p:spPr>
          <a:xfrm>
            <a:off x="5868144" y="357301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35" name="Rectangle 34"/>
          <p:cNvSpPr/>
          <p:nvPr/>
        </p:nvSpPr>
        <p:spPr>
          <a:xfrm>
            <a:off x="6876256" y="357301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bulan</a:t>
            </a:r>
            <a:endParaRPr lang="id-ID" sz="1200" dirty="0">
              <a:solidFill>
                <a:schemeClr val="tx1"/>
              </a:solidFill>
            </a:endParaRPr>
          </a:p>
        </p:txBody>
      </p:sp>
      <p:sp>
        <p:nvSpPr>
          <p:cNvPr id="36" name="Rectangle 35"/>
          <p:cNvSpPr/>
          <p:nvPr/>
        </p:nvSpPr>
        <p:spPr>
          <a:xfrm>
            <a:off x="7884368" y="357301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25 juta</a:t>
            </a:r>
          </a:p>
        </p:txBody>
      </p:sp>
      <p:sp>
        <p:nvSpPr>
          <p:cNvPr id="37" name="Rectangle 36"/>
          <p:cNvSpPr/>
          <p:nvPr/>
        </p:nvSpPr>
        <p:spPr>
          <a:xfrm>
            <a:off x="251520" y="429309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38" name="Rectangle 37"/>
          <p:cNvSpPr/>
          <p:nvPr/>
        </p:nvSpPr>
        <p:spPr>
          <a:xfrm>
            <a:off x="1187624" y="429309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b.	Menetapkan pelaksanaan penilaian kompetensi pegawai  di lingkungan Kemdikbud</a:t>
            </a:r>
            <a:endParaRPr lang="id-ID" sz="1200" dirty="0">
              <a:solidFill>
                <a:schemeClr val="tx1"/>
              </a:solidFill>
            </a:endParaRPr>
          </a:p>
        </p:txBody>
      </p:sp>
      <p:sp>
        <p:nvSpPr>
          <p:cNvPr id="39" name="Rectangle 38"/>
          <p:cNvSpPr/>
          <p:nvPr/>
        </p:nvSpPr>
        <p:spPr>
          <a:xfrm>
            <a:off x="4211960" y="429309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0" name="Rectangle 39"/>
          <p:cNvSpPr/>
          <p:nvPr/>
        </p:nvSpPr>
        <p:spPr>
          <a:xfrm>
            <a:off x="4860032" y="429309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41" name="Rectangle 40"/>
          <p:cNvSpPr/>
          <p:nvPr/>
        </p:nvSpPr>
        <p:spPr>
          <a:xfrm>
            <a:off x="5868144" y="429309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2" name="Rectangle 41"/>
          <p:cNvSpPr/>
          <p:nvPr/>
        </p:nvSpPr>
        <p:spPr>
          <a:xfrm>
            <a:off x="6876256" y="429309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8</a:t>
            </a:r>
            <a:r>
              <a:rPr lang="id-ID" sz="1200" dirty="0" smtClean="0">
                <a:solidFill>
                  <a:schemeClr val="tx1"/>
                </a:solidFill>
              </a:rPr>
              <a:t> bulan</a:t>
            </a:r>
            <a:endParaRPr lang="id-ID" sz="1200" dirty="0">
              <a:solidFill>
                <a:schemeClr val="tx1"/>
              </a:solidFill>
            </a:endParaRPr>
          </a:p>
        </p:txBody>
      </p:sp>
      <p:sp>
        <p:nvSpPr>
          <p:cNvPr id="43" name="Rectangle 42"/>
          <p:cNvSpPr/>
          <p:nvPr/>
        </p:nvSpPr>
        <p:spPr>
          <a:xfrm>
            <a:off x="7884368" y="429309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65 juta</a:t>
            </a:r>
          </a:p>
        </p:txBody>
      </p:sp>
      <p:sp>
        <p:nvSpPr>
          <p:cNvPr id="44" name="Rectangle 43"/>
          <p:cNvSpPr/>
          <p:nvPr/>
        </p:nvSpPr>
        <p:spPr>
          <a:xfrm>
            <a:off x="251520" y="5013176"/>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45" name="Rectangle 44"/>
          <p:cNvSpPr/>
          <p:nvPr/>
        </p:nvSpPr>
        <p:spPr>
          <a:xfrm>
            <a:off x="1187624" y="501317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c.	Menyusun laporan hasil pelaksanaan penilaian kompetensi pegawai  di lingkungan Kemdikbud</a:t>
            </a:r>
            <a:endParaRPr lang="id-ID" sz="1200" dirty="0">
              <a:solidFill>
                <a:schemeClr val="tx1"/>
              </a:solidFill>
            </a:endParaRPr>
          </a:p>
        </p:txBody>
      </p:sp>
      <p:sp>
        <p:nvSpPr>
          <p:cNvPr id="46" name="Rectangle 45"/>
          <p:cNvSpPr/>
          <p:nvPr/>
        </p:nvSpPr>
        <p:spPr>
          <a:xfrm>
            <a:off x="4211960" y="5013176"/>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7" name="Rectangle 46"/>
          <p:cNvSpPr/>
          <p:nvPr/>
        </p:nvSpPr>
        <p:spPr>
          <a:xfrm>
            <a:off x="4860032" y="50131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48" name="Rectangle 47"/>
          <p:cNvSpPr/>
          <p:nvPr/>
        </p:nvSpPr>
        <p:spPr>
          <a:xfrm>
            <a:off x="5868144" y="50131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9" name="Rectangle 48"/>
          <p:cNvSpPr/>
          <p:nvPr/>
        </p:nvSpPr>
        <p:spPr>
          <a:xfrm>
            <a:off x="6876256" y="50131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3</a:t>
            </a:r>
            <a:r>
              <a:rPr lang="id-ID" sz="1200" dirty="0" smtClean="0">
                <a:solidFill>
                  <a:schemeClr val="tx1"/>
                </a:solidFill>
              </a:rPr>
              <a:t> bulan</a:t>
            </a:r>
            <a:endParaRPr lang="id-ID" sz="1200" dirty="0">
              <a:solidFill>
                <a:schemeClr val="tx1"/>
              </a:solidFill>
            </a:endParaRPr>
          </a:p>
        </p:txBody>
      </p:sp>
      <p:sp>
        <p:nvSpPr>
          <p:cNvPr id="50" name="Rectangle 49"/>
          <p:cNvSpPr/>
          <p:nvPr/>
        </p:nvSpPr>
        <p:spPr>
          <a:xfrm>
            <a:off x="7884368" y="5013176"/>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10 juta</a:t>
            </a:r>
          </a:p>
        </p:txBody>
      </p:sp>
    </p:spTree>
    <p:extLst>
      <p:ext uri="{BB962C8B-B14F-4D97-AF65-F5344CB8AC3E}">
        <p14:creationId xmlns:p14="http://schemas.microsoft.com/office/powerpoint/2010/main" xmlns="" val="400846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88640"/>
            <a:ext cx="8568952" cy="369332"/>
          </a:xfrm>
          <a:prstGeom prst="rect">
            <a:avLst/>
          </a:prstGeom>
          <a:noFill/>
        </p:spPr>
        <p:txBody>
          <a:bodyPr wrap="square" rtlCol="0">
            <a:spAutoFit/>
          </a:bodyPr>
          <a:lstStyle/>
          <a:p>
            <a:r>
              <a:rPr lang="id-ID" b="1" dirty="0" smtClean="0"/>
              <a:t>Contoh penyusunan SKP Pejabat eselon III pemilik Tugas dan Fungsi</a:t>
            </a:r>
            <a:endParaRPr lang="id-ID" b="1" dirty="0"/>
          </a:p>
        </p:txBody>
      </p:sp>
      <p:sp>
        <p:nvSpPr>
          <p:cNvPr id="22" name="Rectangle 21"/>
          <p:cNvSpPr/>
          <p:nvPr/>
        </p:nvSpPr>
        <p:spPr>
          <a:xfrm>
            <a:off x="251520" y="62068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NO</a:t>
            </a:r>
            <a:endParaRPr lang="id-ID" dirty="0">
              <a:solidFill>
                <a:schemeClr val="tx1"/>
              </a:solidFill>
            </a:endParaRPr>
          </a:p>
        </p:txBody>
      </p:sp>
      <p:sp>
        <p:nvSpPr>
          <p:cNvPr id="23" name="Rectangle 22"/>
          <p:cNvSpPr/>
          <p:nvPr/>
        </p:nvSpPr>
        <p:spPr>
          <a:xfrm>
            <a:off x="1187624" y="62068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III. KEGIATAN TUGAS JABATAN</a:t>
            </a:r>
            <a:endParaRPr lang="id-ID" dirty="0">
              <a:solidFill>
                <a:schemeClr val="tx1"/>
              </a:solidFill>
            </a:endParaRPr>
          </a:p>
        </p:txBody>
      </p:sp>
      <p:sp>
        <p:nvSpPr>
          <p:cNvPr id="24" name="Rectangle 23"/>
          <p:cNvSpPr/>
          <p:nvPr/>
        </p:nvSpPr>
        <p:spPr>
          <a:xfrm>
            <a:off x="4211960" y="62068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AK</a:t>
            </a:r>
            <a:endParaRPr lang="id-ID" dirty="0">
              <a:solidFill>
                <a:schemeClr val="tx1"/>
              </a:solidFill>
            </a:endParaRPr>
          </a:p>
        </p:txBody>
      </p:sp>
      <p:sp>
        <p:nvSpPr>
          <p:cNvPr id="25" name="Rectangle 24"/>
          <p:cNvSpPr/>
          <p:nvPr/>
        </p:nvSpPr>
        <p:spPr>
          <a:xfrm>
            <a:off x="4860032" y="620688"/>
            <a:ext cx="3960440"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TARGET</a:t>
            </a:r>
            <a:endParaRPr lang="id-ID" sz="1600" dirty="0">
              <a:solidFill>
                <a:schemeClr val="tx1"/>
              </a:solidFill>
            </a:endParaRPr>
          </a:p>
        </p:txBody>
      </p:sp>
      <p:sp>
        <p:nvSpPr>
          <p:cNvPr id="26" name="Rectangle 25"/>
          <p:cNvSpPr/>
          <p:nvPr/>
        </p:nvSpPr>
        <p:spPr>
          <a:xfrm>
            <a:off x="4860032"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KUANT/ OUTPUT</a:t>
            </a:r>
            <a:endParaRPr lang="id-ID" sz="1200" dirty="0">
              <a:solidFill>
                <a:schemeClr val="tx1"/>
              </a:solidFill>
            </a:endParaRPr>
          </a:p>
        </p:txBody>
      </p:sp>
      <p:sp>
        <p:nvSpPr>
          <p:cNvPr id="27" name="Rectangle 26"/>
          <p:cNvSpPr/>
          <p:nvPr/>
        </p:nvSpPr>
        <p:spPr>
          <a:xfrm>
            <a:off x="5868144"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KUAL/ MUTU</a:t>
            </a:r>
            <a:endParaRPr lang="id-ID" sz="1200" dirty="0">
              <a:solidFill>
                <a:schemeClr val="tx1"/>
              </a:solidFill>
            </a:endParaRPr>
          </a:p>
        </p:txBody>
      </p:sp>
      <p:sp>
        <p:nvSpPr>
          <p:cNvPr id="28" name="Rectangle 27"/>
          <p:cNvSpPr/>
          <p:nvPr/>
        </p:nvSpPr>
        <p:spPr>
          <a:xfrm>
            <a:off x="6876256"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WAKTU</a:t>
            </a:r>
            <a:endParaRPr lang="id-ID" sz="1200" dirty="0">
              <a:solidFill>
                <a:schemeClr val="tx1"/>
              </a:solidFill>
            </a:endParaRPr>
          </a:p>
        </p:txBody>
      </p:sp>
      <p:sp>
        <p:nvSpPr>
          <p:cNvPr id="29" name="Rectangle 28"/>
          <p:cNvSpPr/>
          <p:nvPr/>
        </p:nvSpPr>
        <p:spPr>
          <a:xfrm>
            <a:off x="7884368"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BIAYA</a:t>
            </a:r>
            <a:endParaRPr lang="id-ID" sz="1200" dirty="0">
              <a:solidFill>
                <a:schemeClr val="tx1"/>
              </a:solidFill>
            </a:endParaRPr>
          </a:p>
        </p:txBody>
      </p:sp>
      <p:sp>
        <p:nvSpPr>
          <p:cNvPr id="30" name="Rectangle 29"/>
          <p:cNvSpPr/>
          <p:nvPr/>
        </p:nvSpPr>
        <p:spPr>
          <a:xfrm>
            <a:off x="251520" y="134076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a:t>
            </a:r>
          </a:p>
        </p:txBody>
      </p:sp>
      <p:sp>
        <p:nvSpPr>
          <p:cNvPr id="31" name="Rectangle 30"/>
          <p:cNvSpPr/>
          <p:nvPr/>
        </p:nvSpPr>
        <p:spPr>
          <a:xfrm>
            <a:off x="1187624" y="134076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a.	Menyiapkan rakor dalam rangka penilaian kompetensi pegawai  di lingkungan Kemdikbud</a:t>
            </a:r>
            <a:endParaRPr lang="id-ID" sz="1200" dirty="0">
              <a:solidFill>
                <a:schemeClr val="tx1"/>
              </a:solidFill>
            </a:endParaRPr>
          </a:p>
        </p:txBody>
      </p:sp>
      <p:sp>
        <p:nvSpPr>
          <p:cNvPr id="32" name="Rectangle 31"/>
          <p:cNvSpPr/>
          <p:nvPr/>
        </p:nvSpPr>
        <p:spPr>
          <a:xfrm>
            <a:off x="4211960" y="134076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33" name="Rectangle 32"/>
          <p:cNvSpPr/>
          <p:nvPr/>
        </p:nvSpPr>
        <p:spPr>
          <a:xfrm>
            <a:off x="4860032"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34" name="Rectangle 33"/>
          <p:cNvSpPr/>
          <p:nvPr/>
        </p:nvSpPr>
        <p:spPr>
          <a:xfrm>
            <a:off x="5868144"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35" name="Rectangle 34"/>
          <p:cNvSpPr/>
          <p:nvPr/>
        </p:nvSpPr>
        <p:spPr>
          <a:xfrm>
            <a:off x="6876256"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bulan</a:t>
            </a:r>
            <a:endParaRPr lang="id-ID" sz="1200" dirty="0">
              <a:solidFill>
                <a:schemeClr val="tx1"/>
              </a:solidFill>
            </a:endParaRPr>
          </a:p>
        </p:txBody>
      </p:sp>
      <p:sp>
        <p:nvSpPr>
          <p:cNvPr id="36" name="Rectangle 35"/>
          <p:cNvSpPr/>
          <p:nvPr/>
        </p:nvSpPr>
        <p:spPr>
          <a:xfrm>
            <a:off x="7884368"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25 juta</a:t>
            </a:r>
          </a:p>
        </p:txBody>
      </p:sp>
      <p:sp>
        <p:nvSpPr>
          <p:cNvPr id="37" name="Rectangle 36"/>
          <p:cNvSpPr/>
          <p:nvPr/>
        </p:nvSpPr>
        <p:spPr>
          <a:xfrm>
            <a:off x="251520" y="206084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38" name="Rectangle 37"/>
          <p:cNvSpPr/>
          <p:nvPr/>
        </p:nvSpPr>
        <p:spPr>
          <a:xfrm>
            <a:off x="1187624" y="206084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b.	Melaksanakan penilaian kompetensi pegawai  di lingkungan Kemdikbud</a:t>
            </a:r>
            <a:endParaRPr lang="id-ID" sz="1200" dirty="0">
              <a:solidFill>
                <a:schemeClr val="tx1"/>
              </a:solidFill>
            </a:endParaRPr>
          </a:p>
        </p:txBody>
      </p:sp>
      <p:sp>
        <p:nvSpPr>
          <p:cNvPr id="39" name="Rectangle 38"/>
          <p:cNvSpPr/>
          <p:nvPr/>
        </p:nvSpPr>
        <p:spPr>
          <a:xfrm>
            <a:off x="4211960" y="206084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0" name="Rectangle 39"/>
          <p:cNvSpPr/>
          <p:nvPr/>
        </p:nvSpPr>
        <p:spPr>
          <a:xfrm>
            <a:off x="4860032"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41" name="Rectangle 40"/>
          <p:cNvSpPr/>
          <p:nvPr/>
        </p:nvSpPr>
        <p:spPr>
          <a:xfrm>
            <a:off x="5868144"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2" name="Rectangle 41"/>
          <p:cNvSpPr/>
          <p:nvPr/>
        </p:nvSpPr>
        <p:spPr>
          <a:xfrm>
            <a:off x="6876256"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8</a:t>
            </a:r>
            <a:r>
              <a:rPr lang="id-ID" sz="1200" dirty="0" smtClean="0">
                <a:solidFill>
                  <a:schemeClr val="tx1"/>
                </a:solidFill>
              </a:rPr>
              <a:t> bulan</a:t>
            </a:r>
            <a:endParaRPr lang="id-ID" sz="1200" dirty="0">
              <a:solidFill>
                <a:schemeClr val="tx1"/>
              </a:solidFill>
            </a:endParaRPr>
          </a:p>
        </p:txBody>
      </p:sp>
      <p:sp>
        <p:nvSpPr>
          <p:cNvPr id="43" name="Rectangle 42"/>
          <p:cNvSpPr/>
          <p:nvPr/>
        </p:nvSpPr>
        <p:spPr>
          <a:xfrm>
            <a:off x="7884368"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65 juta</a:t>
            </a:r>
          </a:p>
        </p:txBody>
      </p:sp>
      <p:sp>
        <p:nvSpPr>
          <p:cNvPr id="44" name="Rectangle 43"/>
          <p:cNvSpPr/>
          <p:nvPr/>
        </p:nvSpPr>
        <p:spPr>
          <a:xfrm>
            <a:off x="251520" y="278092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45" name="Rectangle 44"/>
          <p:cNvSpPr/>
          <p:nvPr/>
        </p:nvSpPr>
        <p:spPr>
          <a:xfrm>
            <a:off x="1187624" y="278092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c.	Melaksanakan penyusunan laporan hasil pelaksanaan penilaian kompetensi pegawai  di lingkungan Kemdikbud</a:t>
            </a:r>
            <a:endParaRPr lang="id-ID" sz="1200" dirty="0">
              <a:solidFill>
                <a:schemeClr val="tx1"/>
              </a:solidFill>
            </a:endParaRPr>
          </a:p>
        </p:txBody>
      </p:sp>
      <p:sp>
        <p:nvSpPr>
          <p:cNvPr id="46" name="Rectangle 45"/>
          <p:cNvSpPr/>
          <p:nvPr/>
        </p:nvSpPr>
        <p:spPr>
          <a:xfrm>
            <a:off x="4211960" y="278092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7" name="Rectangle 46"/>
          <p:cNvSpPr/>
          <p:nvPr/>
        </p:nvSpPr>
        <p:spPr>
          <a:xfrm>
            <a:off x="4860032"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laporan</a:t>
            </a:r>
            <a:endParaRPr lang="id-ID" sz="1200" dirty="0">
              <a:solidFill>
                <a:schemeClr val="tx1"/>
              </a:solidFill>
            </a:endParaRPr>
          </a:p>
        </p:txBody>
      </p:sp>
      <p:sp>
        <p:nvSpPr>
          <p:cNvPr id="48" name="Rectangle 47"/>
          <p:cNvSpPr/>
          <p:nvPr/>
        </p:nvSpPr>
        <p:spPr>
          <a:xfrm>
            <a:off x="5868144"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9" name="Rectangle 48"/>
          <p:cNvSpPr/>
          <p:nvPr/>
        </p:nvSpPr>
        <p:spPr>
          <a:xfrm>
            <a:off x="6876256"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3</a:t>
            </a:r>
            <a:r>
              <a:rPr lang="id-ID" sz="1200" dirty="0" smtClean="0">
                <a:solidFill>
                  <a:schemeClr val="tx1"/>
                </a:solidFill>
              </a:rPr>
              <a:t> bulan</a:t>
            </a:r>
            <a:endParaRPr lang="id-ID" sz="1200" dirty="0">
              <a:solidFill>
                <a:schemeClr val="tx1"/>
              </a:solidFill>
            </a:endParaRPr>
          </a:p>
        </p:txBody>
      </p:sp>
      <p:sp>
        <p:nvSpPr>
          <p:cNvPr id="50" name="Rectangle 49"/>
          <p:cNvSpPr/>
          <p:nvPr/>
        </p:nvSpPr>
        <p:spPr>
          <a:xfrm>
            <a:off x="7884368"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Rp 10 juta</a:t>
            </a:r>
          </a:p>
        </p:txBody>
      </p:sp>
    </p:spTree>
    <p:extLst>
      <p:ext uri="{BB962C8B-B14F-4D97-AF65-F5344CB8AC3E}">
        <p14:creationId xmlns:p14="http://schemas.microsoft.com/office/powerpoint/2010/main" xmlns="" val="569701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88640"/>
            <a:ext cx="8568952" cy="369332"/>
          </a:xfrm>
          <a:prstGeom prst="rect">
            <a:avLst/>
          </a:prstGeom>
          <a:noFill/>
        </p:spPr>
        <p:txBody>
          <a:bodyPr wrap="square" rtlCol="0">
            <a:spAutoFit/>
          </a:bodyPr>
          <a:lstStyle/>
          <a:p>
            <a:r>
              <a:rPr lang="id-ID" b="1" dirty="0" smtClean="0"/>
              <a:t>Contoh penyusunan SKP Pejabat eselon IV Pemilik Tugas dan Fungsi</a:t>
            </a:r>
            <a:endParaRPr lang="id-ID" b="1" dirty="0"/>
          </a:p>
        </p:txBody>
      </p:sp>
      <p:sp>
        <p:nvSpPr>
          <p:cNvPr id="22" name="Rectangle 21"/>
          <p:cNvSpPr/>
          <p:nvPr/>
        </p:nvSpPr>
        <p:spPr>
          <a:xfrm>
            <a:off x="251520" y="62068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NO</a:t>
            </a:r>
            <a:endParaRPr lang="id-ID" dirty="0">
              <a:solidFill>
                <a:schemeClr val="tx1"/>
              </a:solidFill>
            </a:endParaRPr>
          </a:p>
        </p:txBody>
      </p:sp>
      <p:sp>
        <p:nvSpPr>
          <p:cNvPr id="23" name="Rectangle 22"/>
          <p:cNvSpPr/>
          <p:nvPr/>
        </p:nvSpPr>
        <p:spPr>
          <a:xfrm>
            <a:off x="1187624" y="62068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III. KEGIATAN TUGAS JABATAN</a:t>
            </a:r>
            <a:endParaRPr lang="id-ID" dirty="0">
              <a:solidFill>
                <a:schemeClr val="tx1"/>
              </a:solidFill>
            </a:endParaRPr>
          </a:p>
        </p:txBody>
      </p:sp>
      <p:sp>
        <p:nvSpPr>
          <p:cNvPr id="24" name="Rectangle 23"/>
          <p:cNvSpPr/>
          <p:nvPr/>
        </p:nvSpPr>
        <p:spPr>
          <a:xfrm>
            <a:off x="4211960" y="62068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AK</a:t>
            </a:r>
            <a:endParaRPr lang="id-ID" dirty="0">
              <a:solidFill>
                <a:schemeClr val="tx1"/>
              </a:solidFill>
            </a:endParaRPr>
          </a:p>
        </p:txBody>
      </p:sp>
      <p:sp>
        <p:nvSpPr>
          <p:cNvPr id="25" name="Rectangle 24"/>
          <p:cNvSpPr/>
          <p:nvPr/>
        </p:nvSpPr>
        <p:spPr>
          <a:xfrm>
            <a:off x="4860032" y="620688"/>
            <a:ext cx="3960440"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TARGET</a:t>
            </a:r>
            <a:endParaRPr lang="id-ID" sz="1600" dirty="0">
              <a:solidFill>
                <a:schemeClr val="tx1"/>
              </a:solidFill>
            </a:endParaRPr>
          </a:p>
        </p:txBody>
      </p:sp>
      <p:sp>
        <p:nvSpPr>
          <p:cNvPr id="26" name="Rectangle 25"/>
          <p:cNvSpPr/>
          <p:nvPr/>
        </p:nvSpPr>
        <p:spPr>
          <a:xfrm>
            <a:off x="4860032"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KUANT/ OUTPUT</a:t>
            </a:r>
            <a:endParaRPr lang="id-ID" sz="1200" dirty="0">
              <a:solidFill>
                <a:schemeClr val="tx1"/>
              </a:solidFill>
            </a:endParaRPr>
          </a:p>
        </p:txBody>
      </p:sp>
      <p:sp>
        <p:nvSpPr>
          <p:cNvPr id="27" name="Rectangle 26"/>
          <p:cNvSpPr/>
          <p:nvPr/>
        </p:nvSpPr>
        <p:spPr>
          <a:xfrm>
            <a:off x="5868144"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KUAL/ MUTU</a:t>
            </a:r>
            <a:endParaRPr lang="id-ID" sz="1200" dirty="0">
              <a:solidFill>
                <a:schemeClr val="tx1"/>
              </a:solidFill>
            </a:endParaRPr>
          </a:p>
        </p:txBody>
      </p:sp>
      <p:sp>
        <p:nvSpPr>
          <p:cNvPr id="28" name="Rectangle 27"/>
          <p:cNvSpPr/>
          <p:nvPr/>
        </p:nvSpPr>
        <p:spPr>
          <a:xfrm>
            <a:off x="6876256"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WAKTU</a:t>
            </a:r>
            <a:endParaRPr lang="id-ID" sz="1200" dirty="0">
              <a:solidFill>
                <a:schemeClr val="tx1"/>
              </a:solidFill>
            </a:endParaRPr>
          </a:p>
        </p:txBody>
      </p:sp>
      <p:sp>
        <p:nvSpPr>
          <p:cNvPr id="29" name="Rectangle 28"/>
          <p:cNvSpPr/>
          <p:nvPr/>
        </p:nvSpPr>
        <p:spPr>
          <a:xfrm>
            <a:off x="7884368"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BIAYA</a:t>
            </a:r>
            <a:endParaRPr lang="id-ID" sz="1200" dirty="0">
              <a:solidFill>
                <a:schemeClr val="tx1"/>
              </a:solidFill>
            </a:endParaRPr>
          </a:p>
        </p:txBody>
      </p:sp>
      <p:sp>
        <p:nvSpPr>
          <p:cNvPr id="30" name="Rectangle 29"/>
          <p:cNvSpPr/>
          <p:nvPr/>
        </p:nvSpPr>
        <p:spPr>
          <a:xfrm>
            <a:off x="251520" y="134076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a:t>
            </a:r>
          </a:p>
        </p:txBody>
      </p:sp>
      <p:sp>
        <p:nvSpPr>
          <p:cNvPr id="31" name="Rectangle 30"/>
          <p:cNvSpPr/>
          <p:nvPr/>
        </p:nvSpPr>
        <p:spPr>
          <a:xfrm>
            <a:off x="1187624" y="134076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a.	Melakukan penyiapan bahan rakor dalam rangka penilaian kompetensi pegawai  di lingkungan Kemdikbud</a:t>
            </a:r>
            <a:endParaRPr lang="id-ID" sz="1200" dirty="0">
              <a:solidFill>
                <a:schemeClr val="tx1"/>
              </a:solidFill>
            </a:endParaRPr>
          </a:p>
        </p:txBody>
      </p:sp>
      <p:sp>
        <p:nvSpPr>
          <p:cNvPr id="32" name="Rectangle 31"/>
          <p:cNvSpPr/>
          <p:nvPr/>
        </p:nvSpPr>
        <p:spPr>
          <a:xfrm>
            <a:off x="4211960" y="134076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33" name="Rectangle 32"/>
          <p:cNvSpPr/>
          <p:nvPr/>
        </p:nvSpPr>
        <p:spPr>
          <a:xfrm>
            <a:off x="4860032"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konsep panduan</a:t>
            </a:r>
            <a:endParaRPr lang="id-ID" sz="1200" dirty="0">
              <a:solidFill>
                <a:schemeClr val="tx1"/>
              </a:solidFill>
            </a:endParaRPr>
          </a:p>
        </p:txBody>
      </p:sp>
      <p:sp>
        <p:nvSpPr>
          <p:cNvPr id="34" name="Rectangle 33"/>
          <p:cNvSpPr/>
          <p:nvPr/>
        </p:nvSpPr>
        <p:spPr>
          <a:xfrm>
            <a:off x="5868144"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35" name="Rectangle 34"/>
          <p:cNvSpPr/>
          <p:nvPr/>
        </p:nvSpPr>
        <p:spPr>
          <a:xfrm>
            <a:off x="6876256"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bulan</a:t>
            </a:r>
            <a:endParaRPr lang="id-ID" sz="1200" dirty="0">
              <a:solidFill>
                <a:schemeClr val="tx1"/>
              </a:solidFill>
            </a:endParaRPr>
          </a:p>
        </p:txBody>
      </p:sp>
      <p:sp>
        <p:nvSpPr>
          <p:cNvPr id="36" name="Rectangle 35"/>
          <p:cNvSpPr/>
          <p:nvPr/>
        </p:nvSpPr>
        <p:spPr>
          <a:xfrm>
            <a:off x="7884368"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a:t>
            </a:r>
            <a:endParaRPr lang="id-ID" sz="1200" dirty="0" smtClean="0">
              <a:solidFill>
                <a:schemeClr val="tx1"/>
              </a:solidFill>
            </a:endParaRPr>
          </a:p>
        </p:txBody>
      </p:sp>
      <p:sp>
        <p:nvSpPr>
          <p:cNvPr id="37" name="Rectangle 36"/>
          <p:cNvSpPr/>
          <p:nvPr/>
        </p:nvSpPr>
        <p:spPr>
          <a:xfrm>
            <a:off x="251520" y="206084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38" name="Rectangle 37"/>
          <p:cNvSpPr/>
          <p:nvPr/>
        </p:nvSpPr>
        <p:spPr>
          <a:xfrm>
            <a:off x="1187624" y="206084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b.	Melakukan pengumpulan hasil penilaian kompetensi pegawai  di lingkungan Kemdikbud</a:t>
            </a:r>
            <a:endParaRPr lang="id-ID" sz="1200" dirty="0">
              <a:solidFill>
                <a:schemeClr val="tx1"/>
              </a:solidFill>
            </a:endParaRPr>
          </a:p>
        </p:txBody>
      </p:sp>
      <p:sp>
        <p:nvSpPr>
          <p:cNvPr id="39" name="Rectangle 38"/>
          <p:cNvSpPr/>
          <p:nvPr/>
        </p:nvSpPr>
        <p:spPr>
          <a:xfrm>
            <a:off x="4211960" y="206084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0" name="Rectangle 39"/>
          <p:cNvSpPr/>
          <p:nvPr/>
        </p:nvSpPr>
        <p:spPr>
          <a:xfrm>
            <a:off x="4860032"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  Dokumen penilaian</a:t>
            </a:r>
            <a:endParaRPr lang="id-ID" sz="1200" dirty="0">
              <a:solidFill>
                <a:schemeClr val="tx1"/>
              </a:solidFill>
            </a:endParaRPr>
          </a:p>
        </p:txBody>
      </p:sp>
      <p:sp>
        <p:nvSpPr>
          <p:cNvPr id="41" name="Rectangle 40"/>
          <p:cNvSpPr/>
          <p:nvPr/>
        </p:nvSpPr>
        <p:spPr>
          <a:xfrm>
            <a:off x="5868144"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2" name="Rectangle 41"/>
          <p:cNvSpPr/>
          <p:nvPr/>
        </p:nvSpPr>
        <p:spPr>
          <a:xfrm>
            <a:off x="6876256"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8</a:t>
            </a:r>
            <a:r>
              <a:rPr lang="id-ID" sz="1200" dirty="0" smtClean="0">
                <a:solidFill>
                  <a:schemeClr val="tx1"/>
                </a:solidFill>
              </a:rPr>
              <a:t> bulan</a:t>
            </a:r>
            <a:endParaRPr lang="id-ID" sz="1200" dirty="0">
              <a:solidFill>
                <a:schemeClr val="tx1"/>
              </a:solidFill>
            </a:endParaRPr>
          </a:p>
        </p:txBody>
      </p:sp>
      <p:sp>
        <p:nvSpPr>
          <p:cNvPr id="43" name="Rectangle 42"/>
          <p:cNvSpPr/>
          <p:nvPr/>
        </p:nvSpPr>
        <p:spPr>
          <a:xfrm>
            <a:off x="7884368"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t>
            </a:r>
          </a:p>
        </p:txBody>
      </p:sp>
      <p:sp>
        <p:nvSpPr>
          <p:cNvPr id="44" name="Rectangle 43"/>
          <p:cNvSpPr/>
          <p:nvPr/>
        </p:nvSpPr>
        <p:spPr>
          <a:xfrm>
            <a:off x="251520" y="278092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45" name="Rectangle 44"/>
          <p:cNvSpPr/>
          <p:nvPr/>
        </p:nvSpPr>
        <p:spPr>
          <a:xfrm>
            <a:off x="1187624" y="278092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c.	Menyiapkan bahan penyusunan laporan hasil pelaksanaan penilaian kompetensi pegawai  di lingkungan Kemdikbud</a:t>
            </a:r>
            <a:endParaRPr lang="id-ID" sz="1200" dirty="0">
              <a:solidFill>
                <a:schemeClr val="tx1"/>
              </a:solidFill>
            </a:endParaRPr>
          </a:p>
        </p:txBody>
      </p:sp>
      <p:sp>
        <p:nvSpPr>
          <p:cNvPr id="46" name="Rectangle 45"/>
          <p:cNvSpPr/>
          <p:nvPr/>
        </p:nvSpPr>
        <p:spPr>
          <a:xfrm>
            <a:off x="4211960" y="278092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7" name="Rectangle 46"/>
          <p:cNvSpPr/>
          <p:nvPr/>
        </p:nvSpPr>
        <p:spPr>
          <a:xfrm>
            <a:off x="4860032"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konsep laporan</a:t>
            </a:r>
            <a:endParaRPr lang="id-ID" sz="1200" dirty="0">
              <a:solidFill>
                <a:schemeClr val="tx1"/>
              </a:solidFill>
            </a:endParaRPr>
          </a:p>
        </p:txBody>
      </p:sp>
      <p:sp>
        <p:nvSpPr>
          <p:cNvPr id="48" name="Rectangle 47"/>
          <p:cNvSpPr/>
          <p:nvPr/>
        </p:nvSpPr>
        <p:spPr>
          <a:xfrm>
            <a:off x="5868144"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9" name="Rectangle 48"/>
          <p:cNvSpPr/>
          <p:nvPr/>
        </p:nvSpPr>
        <p:spPr>
          <a:xfrm>
            <a:off x="6876256"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3</a:t>
            </a:r>
            <a:r>
              <a:rPr lang="id-ID" sz="1200" dirty="0" smtClean="0">
                <a:solidFill>
                  <a:schemeClr val="tx1"/>
                </a:solidFill>
              </a:rPr>
              <a:t> bulan</a:t>
            </a:r>
            <a:endParaRPr lang="id-ID" sz="1200" dirty="0">
              <a:solidFill>
                <a:schemeClr val="tx1"/>
              </a:solidFill>
            </a:endParaRPr>
          </a:p>
        </p:txBody>
      </p:sp>
      <p:sp>
        <p:nvSpPr>
          <p:cNvPr id="50" name="Rectangle 49"/>
          <p:cNvSpPr/>
          <p:nvPr/>
        </p:nvSpPr>
        <p:spPr>
          <a:xfrm>
            <a:off x="7884368"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t>
            </a:r>
          </a:p>
        </p:txBody>
      </p:sp>
    </p:spTree>
    <p:extLst>
      <p:ext uri="{BB962C8B-B14F-4D97-AF65-F5344CB8AC3E}">
        <p14:creationId xmlns:p14="http://schemas.microsoft.com/office/powerpoint/2010/main" xmlns="" val="2660312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51520" y="188640"/>
            <a:ext cx="8568952" cy="369332"/>
          </a:xfrm>
          <a:prstGeom prst="rect">
            <a:avLst/>
          </a:prstGeom>
          <a:noFill/>
        </p:spPr>
        <p:txBody>
          <a:bodyPr wrap="square" rtlCol="0">
            <a:spAutoFit/>
          </a:bodyPr>
          <a:lstStyle/>
          <a:p>
            <a:r>
              <a:rPr lang="id-ID" b="1" dirty="0" smtClean="0"/>
              <a:t>Contoh penyusunan SKP Fungsional Umum (yang melaksanakan Tugas)</a:t>
            </a:r>
            <a:endParaRPr lang="id-ID" b="1" dirty="0"/>
          </a:p>
        </p:txBody>
      </p:sp>
      <p:sp>
        <p:nvSpPr>
          <p:cNvPr id="22" name="Rectangle 21"/>
          <p:cNvSpPr/>
          <p:nvPr/>
        </p:nvSpPr>
        <p:spPr>
          <a:xfrm>
            <a:off x="251520" y="62068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NO</a:t>
            </a:r>
            <a:endParaRPr lang="id-ID" dirty="0">
              <a:solidFill>
                <a:schemeClr val="tx1"/>
              </a:solidFill>
            </a:endParaRPr>
          </a:p>
        </p:txBody>
      </p:sp>
      <p:sp>
        <p:nvSpPr>
          <p:cNvPr id="23" name="Rectangle 22"/>
          <p:cNvSpPr/>
          <p:nvPr/>
        </p:nvSpPr>
        <p:spPr>
          <a:xfrm>
            <a:off x="1187624" y="62068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III. KEGIATAN TUGAS JABATAN</a:t>
            </a:r>
            <a:endParaRPr lang="id-ID" dirty="0">
              <a:solidFill>
                <a:schemeClr val="tx1"/>
              </a:solidFill>
            </a:endParaRPr>
          </a:p>
        </p:txBody>
      </p:sp>
      <p:sp>
        <p:nvSpPr>
          <p:cNvPr id="24" name="Rectangle 23"/>
          <p:cNvSpPr/>
          <p:nvPr/>
        </p:nvSpPr>
        <p:spPr>
          <a:xfrm>
            <a:off x="4211960" y="62068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AK</a:t>
            </a:r>
            <a:endParaRPr lang="id-ID" dirty="0">
              <a:solidFill>
                <a:schemeClr val="tx1"/>
              </a:solidFill>
            </a:endParaRPr>
          </a:p>
        </p:txBody>
      </p:sp>
      <p:sp>
        <p:nvSpPr>
          <p:cNvPr id="25" name="Rectangle 24"/>
          <p:cNvSpPr/>
          <p:nvPr/>
        </p:nvSpPr>
        <p:spPr>
          <a:xfrm>
            <a:off x="4860032" y="620688"/>
            <a:ext cx="3960440"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TARGET</a:t>
            </a:r>
            <a:endParaRPr lang="id-ID" sz="1600" dirty="0">
              <a:solidFill>
                <a:schemeClr val="tx1"/>
              </a:solidFill>
            </a:endParaRPr>
          </a:p>
        </p:txBody>
      </p:sp>
      <p:sp>
        <p:nvSpPr>
          <p:cNvPr id="26" name="Rectangle 25"/>
          <p:cNvSpPr/>
          <p:nvPr/>
        </p:nvSpPr>
        <p:spPr>
          <a:xfrm>
            <a:off x="4860032"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KUANT/ OUTPUT</a:t>
            </a:r>
            <a:endParaRPr lang="id-ID" sz="1200" dirty="0">
              <a:solidFill>
                <a:schemeClr val="tx1"/>
              </a:solidFill>
            </a:endParaRPr>
          </a:p>
        </p:txBody>
      </p:sp>
      <p:sp>
        <p:nvSpPr>
          <p:cNvPr id="27" name="Rectangle 26"/>
          <p:cNvSpPr/>
          <p:nvPr/>
        </p:nvSpPr>
        <p:spPr>
          <a:xfrm>
            <a:off x="5868144"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KUAL/ MUTU</a:t>
            </a:r>
            <a:endParaRPr lang="id-ID" sz="1200" dirty="0">
              <a:solidFill>
                <a:schemeClr val="tx1"/>
              </a:solidFill>
            </a:endParaRPr>
          </a:p>
        </p:txBody>
      </p:sp>
      <p:sp>
        <p:nvSpPr>
          <p:cNvPr id="28" name="Rectangle 27"/>
          <p:cNvSpPr/>
          <p:nvPr/>
        </p:nvSpPr>
        <p:spPr>
          <a:xfrm>
            <a:off x="6876256"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WAKTU</a:t>
            </a:r>
            <a:endParaRPr lang="id-ID" sz="1200" dirty="0">
              <a:solidFill>
                <a:schemeClr val="tx1"/>
              </a:solidFill>
            </a:endParaRPr>
          </a:p>
        </p:txBody>
      </p:sp>
      <p:sp>
        <p:nvSpPr>
          <p:cNvPr id="29" name="Rectangle 28"/>
          <p:cNvSpPr/>
          <p:nvPr/>
        </p:nvSpPr>
        <p:spPr>
          <a:xfrm>
            <a:off x="7884368" y="908720"/>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BIAYA</a:t>
            </a:r>
            <a:endParaRPr lang="id-ID" sz="1200" dirty="0">
              <a:solidFill>
                <a:schemeClr val="tx1"/>
              </a:solidFill>
            </a:endParaRPr>
          </a:p>
        </p:txBody>
      </p:sp>
      <p:sp>
        <p:nvSpPr>
          <p:cNvPr id="30" name="Rectangle 29"/>
          <p:cNvSpPr/>
          <p:nvPr/>
        </p:nvSpPr>
        <p:spPr>
          <a:xfrm>
            <a:off x="251520" y="134076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a:t>
            </a:r>
          </a:p>
        </p:txBody>
      </p:sp>
      <p:sp>
        <p:nvSpPr>
          <p:cNvPr id="31" name="Rectangle 30"/>
          <p:cNvSpPr/>
          <p:nvPr/>
        </p:nvSpPr>
        <p:spPr>
          <a:xfrm>
            <a:off x="1187624" y="134076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a.	Membantu penyiapan bahan rakor dalam rangka penilaian kompetensi pegawai  di lingkungan Kemdikbud</a:t>
            </a:r>
            <a:endParaRPr lang="id-ID" sz="1200" dirty="0">
              <a:solidFill>
                <a:schemeClr val="tx1"/>
              </a:solidFill>
            </a:endParaRPr>
          </a:p>
        </p:txBody>
      </p:sp>
      <p:sp>
        <p:nvSpPr>
          <p:cNvPr id="32" name="Rectangle 31"/>
          <p:cNvSpPr/>
          <p:nvPr/>
        </p:nvSpPr>
        <p:spPr>
          <a:xfrm>
            <a:off x="4211960" y="134076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33" name="Rectangle 32"/>
          <p:cNvSpPr/>
          <p:nvPr/>
        </p:nvSpPr>
        <p:spPr>
          <a:xfrm>
            <a:off x="4860032"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 bahan </a:t>
            </a:r>
            <a:endParaRPr lang="id-ID" sz="1200" dirty="0">
              <a:solidFill>
                <a:schemeClr val="tx1"/>
              </a:solidFill>
            </a:endParaRPr>
          </a:p>
        </p:txBody>
      </p:sp>
      <p:sp>
        <p:nvSpPr>
          <p:cNvPr id="34" name="Rectangle 33"/>
          <p:cNvSpPr/>
          <p:nvPr/>
        </p:nvSpPr>
        <p:spPr>
          <a:xfrm>
            <a:off x="5868144"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35" name="Rectangle 34"/>
          <p:cNvSpPr/>
          <p:nvPr/>
        </p:nvSpPr>
        <p:spPr>
          <a:xfrm>
            <a:off x="6876256"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 bulan</a:t>
            </a:r>
            <a:endParaRPr lang="id-ID" sz="1200" dirty="0">
              <a:solidFill>
                <a:schemeClr val="tx1"/>
              </a:solidFill>
            </a:endParaRPr>
          </a:p>
        </p:txBody>
      </p:sp>
      <p:sp>
        <p:nvSpPr>
          <p:cNvPr id="36" name="Rectangle 35"/>
          <p:cNvSpPr/>
          <p:nvPr/>
        </p:nvSpPr>
        <p:spPr>
          <a:xfrm>
            <a:off x="7884368" y="134076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a:t>
            </a:r>
            <a:endParaRPr lang="id-ID" sz="1200" dirty="0" smtClean="0">
              <a:solidFill>
                <a:schemeClr val="tx1"/>
              </a:solidFill>
            </a:endParaRPr>
          </a:p>
        </p:txBody>
      </p:sp>
      <p:sp>
        <p:nvSpPr>
          <p:cNvPr id="37" name="Rectangle 36"/>
          <p:cNvSpPr/>
          <p:nvPr/>
        </p:nvSpPr>
        <p:spPr>
          <a:xfrm>
            <a:off x="251520" y="206084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38" name="Rectangle 37"/>
          <p:cNvSpPr/>
          <p:nvPr/>
        </p:nvSpPr>
        <p:spPr>
          <a:xfrm>
            <a:off x="1187624" y="206084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b.	Mengumpulkan bahan hasil penilaian kompetensi pegawai  di lingkungan Kemdikbud</a:t>
            </a:r>
            <a:endParaRPr lang="id-ID" sz="1200" dirty="0">
              <a:solidFill>
                <a:schemeClr val="tx1"/>
              </a:solidFill>
            </a:endParaRPr>
          </a:p>
        </p:txBody>
      </p:sp>
      <p:sp>
        <p:nvSpPr>
          <p:cNvPr id="39" name="Rectangle 38"/>
          <p:cNvSpPr/>
          <p:nvPr/>
        </p:nvSpPr>
        <p:spPr>
          <a:xfrm>
            <a:off x="4211960" y="206084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0" name="Rectangle 39"/>
          <p:cNvSpPr/>
          <p:nvPr/>
        </p:nvSpPr>
        <p:spPr>
          <a:xfrm>
            <a:off x="4860032"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  Dokumen penilaian</a:t>
            </a:r>
            <a:endParaRPr lang="id-ID" sz="1200" dirty="0">
              <a:solidFill>
                <a:schemeClr val="tx1"/>
              </a:solidFill>
            </a:endParaRPr>
          </a:p>
        </p:txBody>
      </p:sp>
      <p:sp>
        <p:nvSpPr>
          <p:cNvPr id="41" name="Rectangle 40"/>
          <p:cNvSpPr/>
          <p:nvPr/>
        </p:nvSpPr>
        <p:spPr>
          <a:xfrm>
            <a:off x="5868144"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2" name="Rectangle 41"/>
          <p:cNvSpPr/>
          <p:nvPr/>
        </p:nvSpPr>
        <p:spPr>
          <a:xfrm>
            <a:off x="6876256"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8</a:t>
            </a:r>
            <a:r>
              <a:rPr lang="id-ID" sz="1200" dirty="0" smtClean="0">
                <a:solidFill>
                  <a:schemeClr val="tx1"/>
                </a:solidFill>
              </a:rPr>
              <a:t> bulan</a:t>
            </a:r>
            <a:endParaRPr lang="id-ID" sz="1200" dirty="0">
              <a:solidFill>
                <a:schemeClr val="tx1"/>
              </a:solidFill>
            </a:endParaRPr>
          </a:p>
        </p:txBody>
      </p:sp>
      <p:sp>
        <p:nvSpPr>
          <p:cNvPr id="43" name="Rectangle 42"/>
          <p:cNvSpPr/>
          <p:nvPr/>
        </p:nvSpPr>
        <p:spPr>
          <a:xfrm>
            <a:off x="7884368" y="206084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t>
            </a:r>
          </a:p>
        </p:txBody>
      </p:sp>
      <p:sp>
        <p:nvSpPr>
          <p:cNvPr id="44" name="Rectangle 43"/>
          <p:cNvSpPr/>
          <p:nvPr/>
        </p:nvSpPr>
        <p:spPr>
          <a:xfrm>
            <a:off x="251520" y="2780928"/>
            <a:ext cx="8640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45" name="Rectangle 44"/>
          <p:cNvSpPr/>
          <p:nvPr/>
        </p:nvSpPr>
        <p:spPr>
          <a:xfrm>
            <a:off x="1187624" y="278092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r>
              <a:rPr lang="id-ID" sz="1200" dirty="0" smtClean="0">
                <a:solidFill>
                  <a:schemeClr val="tx1"/>
                </a:solidFill>
              </a:rPr>
              <a:t>c.	Membantu penyiapan bahan penyusunan laporan hasil pelaksanaan penilaian kompetensi pegawai  di lingkungan Kemdikbud</a:t>
            </a:r>
            <a:endParaRPr lang="id-ID" sz="1200" dirty="0">
              <a:solidFill>
                <a:schemeClr val="tx1"/>
              </a:solidFill>
            </a:endParaRPr>
          </a:p>
        </p:txBody>
      </p:sp>
      <p:sp>
        <p:nvSpPr>
          <p:cNvPr id="46" name="Rectangle 45"/>
          <p:cNvSpPr/>
          <p:nvPr/>
        </p:nvSpPr>
        <p:spPr>
          <a:xfrm>
            <a:off x="4211960" y="2780928"/>
            <a:ext cx="57606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a:t>
            </a:r>
          </a:p>
        </p:txBody>
      </p:sp>
      <p:sp>
        <p:nvSpPr>
          <p:cNvPr id="47" name="Rectangle 46"/>
          <p:cNvSpPr/>
          <p:nvPr/>
        </p:nvSpPr>
        <p:spPr>
          <a:xfrm>
            <a:off x="4860032"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 bahan laporan</a:t>
            </a:r>
            <a:endParaRPr lang="id-ID" sz="1200" dirty="0">
              <a:solidFill>
                <a:schemeClr val="tx1"/>
              </a:solidFill>
            </a:endParaRPr>
          </a:p>
        </p:txBody>
      </p:sp>
      <p:sp>
        <p:nvSpPr>
          <p:cNvPr id="48" name="Rectangle 47"/>
          <p:cNvSpPr/>
          <p:nvPr/>
        </p:nvSpPr>
        <p:spPr>
          <a:xfrm>
            <a:off x="5868144"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100</a:t>
            </a:r>
            <a:endParaRPr lang="id-ID" sz="1200" dirty="0">
              <a:solidFill>
                <a:schemeClr val="tx1"/>
              </a:solidFill>
            </a:endParaRPr>
          </a:p>
        </p:txBody>
      </p:sp>
      <p:sp>
        <p:nvSpPr>
          <p:cNvPr id="49" name="Rectangle 48"/>
          <p:cNvSpPr/>
          <p:nvPr/>
        </p:nvSpPr>
        <p:spPr>
          <a:xfrm>
            <a:off x="6876256"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rPr>
              <a:t>3</a:t>
            </a:r>
            <a:r>
              <a:rPr lang="id-ID" sz="1200" dirty="0" smtClean="0">
                <a:solidFill>
                  <a:schemeClr val="tx1"/>
                </a:solidFill>
              </a:rPr>
              <a:t> bulan</a:t>
            </a:r>
            <a:endParaRPr lang="id-ID" sz="1200" dirty="0">
              <a:solidFill>
                <a:schemeClr val="tx1"/>
              </a:solidFill>
            </a:endParaRPr>
          </a:p>
        </p:txBody>
      </p:sp>
      <p:sp>
        <p:nvSpPr>
          <p:cNvPr id="50" name="Rectangle 49"/>
          <p:cNvSpPr/>
          <p:nvPr/>
        </p:nvSpPr>
        <p:spPr>
          <a:xfrm>
            <a:off x="7884368" y="2780928"/>
            <a:ext cx="93610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t>
            </a:r>
          </a:p>
        </p:txBody>
      </p:sp>
    </p:spTree>
    <p:extLst>
      <p:ext uri="{BB962C8B-B14F-4D97-AF65-F5344CB8AC3E}">
        <p14:creationId xmlns:p14="http://schemas.microsoft.com/office/powerpoint/2010/main" xmlns="" val="74920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1"/>
            <a:ext cx="7772400" cy="428627"/>
          </a:xfrm>
        </p:spPr>
        <p:txBody>
          <a:bodyPr>
            <a:normAutofit fontScale="90000"/>
          </a:bodyPr>
          <a:lstStyle/>
          <a:p>
            <a:pPr algn="l">
              <a:tabLst>
                <a:tab pos="530225" algn="l"/>
              </a:tabLst>
            </a:pPr>
            <a:r>
              <a:rPr lang="id-ID" dirty="0"/>
              <a:t>B</a:t>
            </a:r>
            <a:r>
              <a:rPr lang="id-ID" dirty="0" smtClean="0"/>
              <a:t>.	Kebijakan Penyempurnaan</a:t>
            </a:r>
            <a:endParaRPr lang="id-ID" dirty="0"/>
          </a:p>
        </p:txBody>
      </p:sp>
      <p:sp>
        <p:nvSpPr>
          <p:cNvPr id="3" name="Subtitle 2"/>
          <p:cNvSpPr>
            <a:spLocks noGrp="1"/>
          </p:cNvSpPr>
          <p:nvPr>
            <p:ph type="subTitle" idx="1"/>
          </p:nvPr>
        </p:nvSpPr>
        <p:spPr>
          <a:xfrm>
            <a:off x="1285852" y="857232"/>
            <a:ext cx="6486548" cy="4781568"/>
          </a:xfrm>
        </p:spPr>
        <p:txBody>
          <a:bodyPr>
            <a:normAutofit fontScale="62500" lnSpcReduction="20000"/>
          </a:bodyPr>
          <a:lstStyle/>
          <a:p>
            <a:pPr marL="457200" indent="-457200" algn="just">
              <a:buFont typeface="+mj-lt"/>
              <a:buAutoNum type="arabicPeriod"/>
            </a:pPr>
            <a:r>
              <a:rPr lang="en-US" dirty="0" err="1" smtClean="0">
                <a:solidFill>
                  <a:schemeClr val="tx1"/>
                </a:solidFill>
                <a:cs typeface="Times New Roman" pitchFamily="18" charset="0"/>
              </a:rPr>
              <a:t>Amanat</a:t>
            </a:r>
            <a:r>
              <a:rPr lang="en-US" dirty="0" smtClean="0">
                <a:solidFill>
                  <a:schemeClr val="tx1"/>
                </a:solidFill>
                <a:cs typeface="Times New Roman" pitchFamily="18" charset="0"/>
              </a:rPr>
              <a:t> UU No. 43 </a:t>
            </a:r>
            <a:r>
              <a:rPr lang="en-US" dirty="0" err="1" smtClean="0">
                <a:solidFill>
                  <a:schemeClr val="tx1"/>
                </a:solidFill>
                <a:cs typeface="Times New Roman" pitchFamily="18" charset="0"/>
              </a:rPr>
              <a:t>th</a:t>
            </a:r>
            <a:r>
              <a:rPr lang="en-US" dirty="0" smtClean="0">
                <a:solidFill>
                  <a:schemeClr val="tx1"/>
                </a:solidFill>
                <a:cs typeface="Times New Roman" pitchFamily="18" charset="0"/>
              </a:rPr>
              <a:t>. 1999 </a:t>
            </a:r>
            <a:r>
              <a:rPr lang="en-US" dirty="0" err="1" smtClean="0">
                <a:solidFill>
                  <a:schemeClr val="tx1"/>
                </a:solidFill>
                <a:cs typeface="Times New Roman" pitchFamily="18" charset="0"/>
              </a:rPr>
              <a:t>Psl</a:t>
            </a:r>
            <a:r>
              <a:rPr lang="en-US" dirty="0" smtClean="0">
                <a:solidFill>
                  <a:schemeClr val="tx1"/>
                </a:solidFill>
                <a:cs typeface="Times New Roman" pitchFamily="18" charset="0"/>
              </a:rPr>
              <a:t> 12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Psl</a:t>
            </a:r>
            <a:r>
              <a:rPr lang="en-US" dirty="0" smtClean="0">
                <a:solidFill>
                  <a:schemeClr val="tx1"/>
                </a:solidFill>
                <a:cs typeface="Times New Roman" pitchFamily="18" charset="0"/>
              </a:rPr>
              <a:t> 20 : </a:t>
            </a:r>
            <a:r>
              <a:rPr lang="en-US" dirty="0" err="1" smtClean="0">
                <a:solidFill>
                  <a:schemeClr val="tx1"/>
                </a:solidFill>
                <a:cs typeface="Times New Roman" pitchFamily="18" charset="0"/>
              </a:rPr>
              <a:t>Penilaian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Prestasi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Kerja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dilaksanakan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untuk</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mewujudkan</a:t>
            </a:r>
            <a:r>
              <a:rPr lang="en-US" dirty="0" smtClean="0">
                <a:solidFill>
                  <a:schemeClr val="tx1"/>
                </a:solidFill>
                <a:cs typeface="Times New Roman" pitchFamily="18" charset="0"/>
              </a:rPr>
              <a:t> PNS yang </a:t>
            </a:r>
            <a:r>
              <a:rPr lang="en-US" dirty="0" err="1" smtClean="0">
                <a:solidFill>
                  <a:schemeClr val="tx1"/>
                </a:solidFill>
                <a:cs typeface="Times New Roman" pitchFamily="18" charset="0"/>
              </a:rPr>
              <a:t>profesional</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bertanggungjawab</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jujur</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adil</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melalui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pembinaan</a:t>
            </a:r>
            <a:r>
              <a:rPr lang="en-US" dirty="0" smtClean="0">
                <a:solidFill>
                  <a:schemeClr val="tx1"/>
                </a:solidFill>
                <a:cs typeface="Times New Roman" pitchFamily="18" charset="0"/>
              </a:rPr>
              <a:t> yang </a:t>
            </a:r>
            <a:r>
              <a:rPr lang="en-US" dirty="0" err="1" smtClean="0">
                <a:solidFill>
                  <a:schemeClr val="tx1"/>
                </a:solidFill>
                <a:cs typeface="Times New Roman" pitchFamily="18" charset="0"/>
              </a:rPr>
              <a:t>dilaksanakan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berdasarkan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sistem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prestasi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kerja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sistem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karier</a:t>
            </a:r>
            <a:r>
              <a:rPr lang="en-US" dirty="0" smtClean="0">
                <a:solidFill>
                  <a:schemeClr val="tx1"/>
                </a:solidFill>
                <a:cs typeface="Times New Roman" pitchFamily="18" charset="0"/>
              </a:rPr>
              <a:t> yang </a:t>
            </a:r>
            <a:r>
              <a:rPr lang="en-US" dirty="0" err="1" smtClean="0">
                <a:solidFill>
                  <a:schemeClr val="tx1"/>
                </a:solidFill>
                <a:cs typeface="Times New Roman" pitchFamily="18" charset="0"/>
              </a:rPr>
              <a:t>dititikberatkan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pada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sistem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prestasi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kerja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serta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untuk</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menjamin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obyektivitas</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dalam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mempertimbangkan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pengangkatan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dalam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jabatan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kenaikan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pangkat</a:t>
            </a:r>
            <a:r>
              <a:rPr lang="en-US" dirty="0" smtClean="0">
                <a:solidFill>
                  <a:schemeClr val="tx1"/>
                </a:solidFill>
                <a:cs typeface="Times New Roman" pitchFamily="18" charset="0"/>
              </a:rPr>
              <a:t>.</a:t>
            </a:r>
          </a:p>
          <a:p>
            <a:pPr marL="457200" indent="-457200" algn="just">
              <a:buFont typeface="+mj-lt"/>
              <a:buAutoNum type="arabicPeriod"/>
            </a:pPr>
            <a:endParaRPr lang="en-US" dirty="0" smtClean="0">
              <a:solidFill>
                <a:schemeClr val="tx1"/>
              </a:solidFill>
              <a:cs typeface="Times New Roman" pitchFamily="18" charset="0"/>
            </a:endParaRPr>
          </a:p>
          <a:p>
            <a:pPr marL="457200" indent="-457200" algn="just">
              <a:buFont typeface="+mj-lt"/>
              <a:buAutoNum type="arabicPeriod"/>
            </a:pPr>
            <a:r>
              <a:rPr lang="en-US" dirty="0" err="1" smtClean="0">
                <a:solidFill>
                  <a:schemeClr val="tx1"/>
                </a:solidFill>
                <a:cs typeface="Times New Roman" pitchFamily="18" charset="0"/>
              </a:rPr>
              <a:t>Penyempurnaan</a:t>
            </a:r>
            <a:r>
              <a:rPr lang="en-US" dirty="0" smtClean="0">
                <a:solidFill>
                  <a:schemeClr val="tx1"/>
                </a:solidFill>
                <a:cs typeface="Times New Roman" pitchFamily="18" charset="0"/>
              </a:rPr>
              <a:t> DP3 PNS </a:t>
            </a:r>
            <a:r>
              <a:rPr lang="en-US" dirty="0" err="1" smtClean="0">
                <a:solidFill>
                  <a:schemeClr val="tx1"/>
                </a:solidFill>
                <a:cs typeface="Times New Roman" pitchFamily="18" charset="0"/>
              </a:rPr>
              <a:t>secara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umum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diarahkan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sesuai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dengan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perkembangan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tuntutan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kualitas</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dalam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pembinaan</a:t>
            </a:r>
            <a:r>
              <a:rPr lang="en-US" dirty="0" smtClean="0">
                <a:solidFill>
                  <a:schemeClr val="tx1"/>
                </a:solidFill>
                <a:cs typeface="Times New Roman" pitchFamily="18" charset="0"/>
              </a:rPr>
              <a:t> SDM – PNS </a:t>
            </a:r>
            <a:r>
              <a:rPr lang="en-US" dirty="0" err="1" smtClean="0">
                <a:solidFill>
                  <a:schemeClr val="tx1"/>
                </a:solidFill>
                <a:cs typeface="Times New Roman" pitchFamily="18" charset="0"/>
              </a:rPr>
              <a:t>untuk</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membangun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mendayagunakan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perilaku</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kerja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produktif</a:t>
            </a:r>
            <a:r>
              <a:rPr lang="en-US" dirty="0" smtClean="0">
                <a:solidFill>
                  <a:schemeClr val="tx1"/>
                </a:solidFill>
                <a:cs typeface="Times New Roman" pitchFamily="18" charset="0"/>
              </a:rPr>
              <a:t>.</a:t>
            </a:r>
          </a:p>
          <a:p>
            <a:pPr marL="457200" indent="-457200" algn="just">
              <a:buFont typeface="+mj-lt"/>
              <a:buAutoNum type="arabicPeriod"/>
            </a:pPr>
            <a:endParaRPr lang="en-US" dirty="0" smtClean="0">
              <a:solidFill>
                <a:schemeClr val="tx1"/>
              </a:solidFill>
              <a:cs typeface="Times New Roman" pitchFamily="18" charset="0"/>
            </a:endParaRPr>
          </a:p>
          <a:p>
            <a:pPr marL="457200" indent="-457200" algn="just">
              <a:buFont typeface="+mj-lt"/>
              <a:buAutoNum type="arabicPeriod"/>
            </a:pPr>
            <a:r>
              <a:rPr lang="en-US" dirty="0" err="1" smtClean="0">
                <a:solidFill>
                  <a:schemeClr val="tx1"/>
                </a:solidFill>
                <a:cs typeface="Times New Roman" pitchFamily="18" charset="0"/>
              </a:rPr>
              <a:t>Penilaian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Prestasi</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Kerja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merupakan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alat</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kendali</a:t>
            </a:r>
            <a:r>
              <a:rPr lang="en-US" dirty="0" smtClean="0">
                <a:solidFill>
                  <a:schemeClr val="tx1"/>
                </a:solidFill>
                <a:cs typeface="Times New Roman" pitchFamily="18" charset="0"/>
              </a:rPr>
              <a:t> agar </a:t>
            </a:r>
            <a:r>
              <a:rPr lang="en-US" dirty="0" err="1" smtClean="0">
                <a:solidFill>
                  <a:schemeClr val="tx1"/>
                </a:solidFill>
                <a:cs typeface="Times New Roman" pitchFamily="18" charset="0"/>
              </a:rPr>
              <a:t>setiap</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kegiatan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pelaksanaan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tugas</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pokok</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oleh</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setiap</a:t>
            </a:r>
            <a:r>
              <a:rPr lang="en-US" dirty="0" smtClean="0">
                <a:solidFill>
                  <a:schemeClr val="tx1"/>
                </a:solidFill>
                <a:cs typeface="Times New Roman" pitchFamily="18" charset="0"/>
              </a:rPr>
              <a:t> PNS, </a:t>
            </a:r>
            <a:r>
              <a:rPr lang="en-US" dirty="0" err="1" smtClean="0">
                <a:solidFill>
                  <a:schemeClr val="tx1"/>
                </a:solidFill>
                <a:cs typeface="Times New Roman" pitchFamily="18" charset="0"/>
              </a:rPr>
              <a:t>selaras</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dengan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tujuan</a:t>
            </a:r>
            <a:r>
              <a:rPr lang="en-US" dirty="0" smtClean="0">
                <a:solidFill>
                  <a:schemeClr val="tx1"/>
                </a:solidFill>
                <a:cs typeface="Times New Roman" pitchFamily="18" charset="0"/>
              </a:rPr>
              <a:t> yang </a:t>
            </a:r>
            <a:r>
              <a:rPr lang="en-US" dirty="0" err="1" smtClean="0">
                <a:solidFill>
                  <a:schemeClr val="tx1"/>
                </a:solidFill>
                <a:cs typeface="Times New Roman" pitchFamily="18" charset="0"/>
              </a:rPr>
              <a:t>telah</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ditetapkan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dalam</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Ren</a:t>
            </a:r>
            <a:r>
              <a:rPr lang="id-ID" dirty="0" smtClean="0">
                <a:solidFill>
                  <a:schemeClr val="tx1"/>
                </a:solidFill>
                <a:cs typeface="Times New Roman" pitchFamily="18" charset="0"/>
              </a:rPr>
              <a:t>s</a:t>
            </a:r>
            <a:r>
              <a:rPr lang="en-US" dirty="0" err="1" smtClean="0">
                <a:solidFill>
                  <a:schemeClr val="tx1"/>
                </a:solidFill>
                <a:cs typeface="Times New Roman" pitchFamily="18" charset="0"/>
              </a:rPr>
              <a:t>tra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dan</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Renja</a:t>
            </a:r>
            <a:r>
              <a:rPr lang="en-US" dirty="0" smtClean="0">
                <a:solidFill>
                  <a:schemeClr val="tx1"/>
                </a:solidFill>
                <a:cs typeface="Times New Roman" pitchFamily="18" charset="0"/>
              </a:rPr>
              <a:t> </a:t>
            </a:r>
            <a:r>
              <a:rPr lang="en-US" dirty="0" err="1" smtClean="0">
                <a:solidFill>
                  <a:schemeClr val="tx1"/>
                </a:solidFill>
                <a:cs typeface="Times New Roman" pitchFamily="18" charset="0"/>
              </a:rPr>
              <a:t>Organisasi</a:t>
            </a:r>
            <a:r>
              <a:rPr lang="en-US" dirty="0" smtClean="0">
                <a:solidFill>
                  <a:schemeClr val="tx1"/>
                </a:solidFill>
                <a:cs typeface="Times New Roman" pitchFamily="18" charset="0"/>
              </a:rPr>
              <a:t>.</a:t>
            </a:r>
          </a:p>
          <a:p>
            <a:pPr marL="514350" indent="-514350" algn="just">
              <a:buAutoNum type="arabicPeriod"/>
            </a:pPr>
            <a:endParaRPr lang="id-ID"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8200"/>
            <a:ext cx="8534400" cy="550545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904875" y="638175"/>
            <a:ext cx="7406640" cy="1588"/>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685800" y="209550"/>
            <a:ext cx="7772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SISTEM PENILAIAN </a:t>
            </a:r>
            <a:r>
              <a:rPr lang="id-ID" dirty="0" smtClean="0">
                <a:latin typeface="Times New Roman" pitchFamily="18" charset="0"/>
                <a:cs typeface="Times New Roman" pitchFamily="18" charset="0"/>
              </a:rPr>
              <a:t>PRESTASI KERJA </a:t>
            </a:r>
            <a:r>
              <a:rPr lang="en-US" dirty="0" smtClean="0">
                <a:latin typeface="Times New Roman" pitchFamily="18" charset="0"/>
                <a:cs typeface="Times New Roman" pitchFamily="18" charset="0"/>
              </a:rPr>
              <a:t>PEGAWAI</a:t>
            </a:r>
            <a:endParaRPr lang="en-US" dirty="0">
              <a:latin typeface="Times New Roman" pitchFamily="18" charset="0"/>
              <a:cs typeface="Times New Roman" pitchFamily="18" charset="0"/>
            </a:endParaRPr>
          </a:p>
        </p:txBody>
      </p:sp>
      <p:sp>
        <p:nvSpPr>
          <p:cNvPr id="23" name="Rectangle 22"/>
          <p:cNvSpPr/>
          <p:nvPr/>
        </p:nvSpPr>
        <p:spPr>
          <a:xfrm>
            <a:off x="2438400" y="1171575"/>
            <a:ext cx="2362200" cy="152400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p:cNvSpPr txBox="1"/>
          <p:nvPr/>
        </p:nvSpPr>
        <p:spPr>
          <a:xfrm>
            <a:off x="2514600" y="1257300"/>
            <a:ext cx="2209800" cy="1331518"/>
          </a:xfrm>
          <a:prstGeom prst="rect">
            <a:avLst/>
          </a:prstGeom>
          <a:noFill/>
        </p:spPr>
        <p:txBody>
          <a:bodyPr wrap="square" rtlCol="0">
            <a:spAutoFit/>
          </a:bodyPr>
          <a:lstStyle/>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OBYEKTIF</a:t>
            </a:r>
          </a:p>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TERUKUR</a:t>
            </a:r>
          </a:p>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AKUNTABEL</a:t>
            </a:r>
          </a:p>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PARTISIPASI</a:t>
            </a:r>
          </a:p>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TRANSPARAN</a:t>
            </a:r>
            <a:endParaRPr lang="en-US" sz="1100" b="1" dirty="0">
              <a:latin typeface="Times New Roman" pitchFamily="18" charset="0"/>
              <a:cs typeface="Times New Roman" pitchFamily="18" charset="0"/>
            </a:endParaRPr>
          </a:p>
        </p:txBody>
      </p:sp>
      <p:sp>
        <p:nvSpPr>
          <p:cNvPr id="44" name="TextBox 43"/>
          <p:cNvSpPr txBox="1"/>
          <p:nvPr/>
        </p:nvSpPr>
        <p:spPr>
          <a:xfrm>
            <a:off x="257175" y="1762125"/>
            <a:ext cx="1295400" cy="854080"/>
          </a:xfrm>
          <a:prstGeom prst="rect">
            <a:avLst/>
          </a:prstGeom>
          <a:noFill/>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TUPOKSI ORGANISASI RENJA</a:t>
            </a:r>
            <a:endParaRPr lang="en-US" sz="1100" b="1" dirty="0">
              <a:latin typeface="Times New Roman" pitchFamily="18" charset="0"/>
              <a:cs typeface="Times New Roman" pitchFamily="18" charset="0"/>
            </a:endParaRPr>
          </a:p>
        </p:txBody>
      </p:sp>
      <p:sp>
        <p:nvSpPr>
          <p:cNvPr id="49" name="TextBox 48"/>
          <p:cNvSpPr txBox="1"/>
          <p:nvPr/>
        </p:nvSpPr>
        <p:spPr>
          <a:xfrm>
            <a:off x="228600" y="3209925"/>
            <a:ext cx="1295400" cy="854080"/>
          </a:xfrm>
          <a:prstGeom prst="rect">
            <a:avLst/>
          </a:prstGeom>
          <a:noFill/>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TUPOKI INDIVIDU </a:t>
            </a:r>
          </a:p>
          <a:p>
            <a:pPr algn="ctr">
              <a:lnSpc>
                <a:spcPct val="150000"/>
              </a:lnSpc>
            </a:pPr>
            <a:r>
              <a:rPr lang="en-US" sz="1100" b="1" dirty="0" smtClean="0">
                <a:latin typeface="Times New Roman" pitchFamily="18" charset="0"/>
                <a:cs typeface="Times New Roman" pitchFamily="18" charset="0"/>
              </a:rPr>
              <a:t>PNS</a:t>
            </a:r>
            <a:endParaRPr lang="en-US" sz="1100" b="1" dirty="0">
              <a:latin typeface="Times New Roman" pitchFamily="18" charset="0"/>
              <a:cs typeface="Times New Roman" pitchFamily="18" charset="0"/>
            </a:endParaRPr>
          </a:p>
        </p:txBody>
      </p:sp>
      <p:sp>
        <p:nvSpPr>
          <p:cNvPr id="50" name="TextBox 49"/>
          <p:cNvSpPr txBox="1"/>
          <p:nvPr/>
        </p:nvSpPr>
        <p:spPr>
          <a:xfrm>
            <a:off x="257175" y="4810125"/>
            <a:ext cx="1295400" cy="569771"/>
          </a:xfrm>
          <a:prstGeom prst="rect">
            <a:avLst/>
          </a:prstGeom>
          <a:noFill/>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TUPOKI </a:t>
            </a:r>
          </a:p>
          <a:p>
            <a:pPr algn="ctr">
              <a:lnSpc>
                <a:spcPct val="150000"/>
              </a:lnSpc>
            </a:pPr>
            <a:r>
              <a:rPr lang="en-US" sz="1100" b="1" dirty="0" smtClean="0">
                <a:latin typeface="Times New Roman" pitchFamily="18" charset="0"/>
                <a:cs typeface="Times New Roman" pitchFamily="18" charset="0"/>
              </a:rPr>
              <a:t>UNIT KERJA</a:t>
            </a:r>
            <a:endParaRPr lang="en-US" sz="1100" b="1" dirty="0">
              <a:latin typeface="Times New Roman" pitchFamily="18" charset="0"/>
              <a:cs typeface="Times New Roman" pitchFamily="18" charset="0"/>
            </a:endParaRPr>
          </a:p>
        </p:txBody>
      </p:sp>
      <p:cxnSp>
        <p:nvCxnSpPr>
          <p:cNvPr id="52" name="Straight Connector 51"/>
          <p:cNvCxnSpPr/>
          <p:nvPr/>
        </p:nvCxnSpPr>
        <p:spPr>
          <a:xfrm rot="5400000">
            <a:off x="-1143794" y="3581400"/>
            <a:ext cx="5487194" cy="794"/>
          </a:xfrm>
          <a:prstGeom prst="line">
            <a:avLst/>
          </a:prstGeom>
        </p:spPr>
        <p:style>
          <a:lnRef idx="2">
            <a:schemeClr val="dk1"/>
          </a:lnRef>
          <a:fillRef idx="0">
            <a:schemeClr val="dk1"/>
          </a:fillRef>
          <a:effectRef idx="1">
            <a:schemeClr val="dk1"/>
          </a:effectRef>
          <a:fontRef idx="minor">
            <a:schemeClr val="tx1"/>
          </a:fontRef>
        </p:style>
      </p:cxnSp>
      <p:sp>
        <p:nvSpPr>
          <p:cNvPr id="56" name="Down Arrow 55"/>
          <p:cNvSpPr/>
          <p:nvPr/>
        </p:nvSpPr>
        <p:spPr>
          <a:xfrm>
            <a:off x="809625" y="2695575"/>
            <a:ext cx="1524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flipV="1">
            <a:off x="790575" y="4105275"/>
            <a:ext cx="152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438400" y="4029074"/>
            <a:ext cx="2590800" cy="2219325"/>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TextBox 58"/>
          <p:cNvSpPr txBox="1"/>
          <p:nvPr/>
        </p:nvSpPr>
        <p:spPr>
          <a:xfrm>
            <a:off x="2514600" y="4114800"/>
            <a:ext cx="2514600" cy="2123658"/>
          </a:xfrm>
          <a:prstGeom prst="rect">
            <a:avLst/>
          </a:prstGeom>
          <a:noFill/>
        </p:spPr>
        <p:txBody>
          <a:bodyPr wrap="square" rtlCol="0">
            <a:spAutoFit/>
          </a:bodyPr>
          <a:lstStyle/>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 PRESTASI KERJA</a:t>
            </a:r>
          </a:p>
          <a:p>
            <a:pPr marL="114300" indent="-114300">
              <a:lnSpc>
                <a:spcPct val="150000"/>
              </a:lnSpc>
              <a:buFont typeface="Wingdings" pitchFamily="2" charset="2"/>
              <a:buChar char="ü"/>
            </a:pPr>
            <a:r>
              <a:rPr lang="en-US" sz="1100" b="1" dirty="0" smtClean="0">
                <a:latin typeface="Times New Roman" pitchFamily="18" charset="0"/>
                <a:cs typeface="Times New Roman" pitchFamily="18" charset="0"/>
              </a:rPr>
              <a:t> PERILAKU KERJA</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ORIENTASI PELAYANAN</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INTEGRITAS</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KOMITMEN</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DISIPLIN</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KERJASAMA</a:t>
            </a:r>
          </a:p>
          <a:p>
            <a:pPr marL="342900" lvl="1" indent="-171450">
              <a:lnSpc>
                <a:spcPct val="150000"/>
              </a:lnSpc>
              <a:buFont typeface="Wingdings" pitchFamily="2" charset="2"/>
              <a:buChar char="§"/>
            </a:pPr>
            <a:r>
              <a:rPr lang="en-US" sz="1100" b="1" dirty="0" smtClean="0">
                <a:latin typeface="Times New Roman" pitchFamily="18" charset="0"/>
                <a:cs typeface="Times New Roman" pitchFamily="18" charset="0"/>
              </a:rPr>
              <a:t>KEPEMIMPINAN</a:t>
            </a:r>
            <a:endParaRPr lang="en-US" sz="1100" b="1" dirty="0">
              <a:latin typeface="Times New Roman" pitchFamily="18" charset="0"/>
              <a:cs typeface="Times New Roman" pitchFamily="18" charset="0"/>
            </a:endParaRPr>
          </a:p>
        </p:txBody>
      </p:sp>
      <p:sp>
        <p:nvSpPr>
          <p:cNvPr id="60" name="TextBox 59"/>
          <p:cNvSpPr txBox="1"/>
          <p:nvPr/>
        </p:nvSpPr>
        <p:spPr>
          <a:xfrm>
            <a:off x="1828800" y="3200400"/>
            <a:ext cx="685800" cy="346249"/>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SKP</a:t>
            </a:r>
            <a:endParaRPr lang="en-US" sz="1100" b="1" dirty="0">
              <a:latin typeface="Times New Roman" pitchFamily="18" charset="0"/>
              <a:cs typeface="Times New Roman" pitchFamily="18" charset="0"/>
            </a:endParaRPr>
          </a:p>
        </p:txBody>
      </p:sp>
      <p:sp>
        <p:nvSpPr>
          <p:cNvPr id="61" name="TextBox 60"/>
          <p:cNvSpPr txBox="1"/>
          <p:nvPr/>
        </p:nvSpPr>
        <p:spPr>
          <a:xfrm>
            <a:off x="2847975" y="3067050"/>
            <a:ext cx="1524000" cy="600164"/>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PENILAIAN KINERJA</a:t>
            </a:r>
            <a:endParaRPr lang="en-US" sz="1100" b="1" dirty="0">
              <a:latin typeface="Times New Roman" pitchFamily="18" charset="0"/>
              <a:cs typeface="Times New Roman" pitchFamily="18" charset="0"/>
            </a:endParaRPr>
          </a:p>
        </p:txBody>
      </p:sp>
      <p:sp>
        <p:nvSpPr>
          <p:cNvPr id="62" name="TextBox 61"/>
          <p:cNvSpPr txBox="1"/>
          <p:nvPr/>
        </p:nvSpPr>
        <p:spPr>
          <a:xfrm>
            <a:off x="4667250" y="3057525"/>
            <a:ext cx="1143000" cy="600164"/>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HASIL PENILAIAN</a:t>
            </a:r>
            <a:endParaRPr lang="en-US" sz="1100" b="1" dirty="0">
              <a:latin typeface="Times New Roman" pitchFamily="18" charset="0"/>
              <a:cs typeface="Times New Roman" pitchFamily="18" charset="0"/>
            </a:endParaRPr>
          </a:p>
        </p:txBody>
      </p:sp>
      <p:sp>
        <p:nvSpPr>
          <p:cNvPr id="64" name="TextBox 63"/>
          <p:cNvSpPr txBox="1"/>
          <p:nvPr/>
        </p:nvSpPr>
        <p:spPr>
          <a:xfrm>
            <a:off x="5991225" y="2933700"/>
            <a:ext cx="1143000" cy="854080"/>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FEEDBACK HASIL PENILAIAN</a:t>
            </a:r>
            <a:endParaRPr lang="en-US" sz="1100" b="1" dirty="0">
              <a:latin typeface="Times New Roman" pitchFamily="18" charset="0"/>
              <a:cs typeface="Times New Roman" pitchFamily="18" charset="0"/>
            </a:endParaRPr>
          </a:p>
        </p:txBody>
      </p:sp>
      <p:sp>
        <p:nvSpPr>
          <p:cNvPr id="66" name="TextBox 65"/>
          <p:cNvSpPr txBox="1"/>
          <p:nvPr/>
        </p:nvSpPr>
        <p:spPr>
          <a:xfrm>
            <a:off x="7343775" y="3038475"/>
            <a:ext cx="1447800" cy="600164"/>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TINDAK LANJUT HASIL PENILAIAN</a:t>
            </a:r>
            <a:endParaRPr lang="en-US" sz="1100" b="1" dirty="0">
              <a:latin typeface="Times New Roman" pitchFamily="18" charset="0"/>
              <a:cs typeface="Times New Roman" pitchFamily="18" charset="0"/>
            </a:endParaRPr>
          </a:p>
        </p:txBody>
      </p:sp>
      <p:sp>
        <p:nvSpPr>
          <p:cNvPr id="67" name="TextBox 66"/>
          <p:cNvSpPr txBox="1"/>
          <p:nvPr/>
        </p:nvSpPr>
        <p:spPr>
          <a:xfrm>
            <a:off x="6162675" y="4086225"/>
            <a:ext cx="838200" cy="346249"/>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BURUK</a:t>
            </a:r>
            <a:endParaRPr lang="en-US" sz="1100" b="1" dirty="0">
              <a:latin typeface="Times New Roman" pitchFamily="18" charset="0"/>
              <a:cs typeface="Times New Roman" pitchFamily="18" charset="0"/>
            </a:endParaRPr>
          </a:p>
        </p:txBody>
      </p:sp>
      <p:sp>
        <p:nvSpPr>
          <p:cNvPr id="70" name="TextBox 69"/>
          <p:cNvSpPr txBox="1"/>
          <p:nvPr/>
        </p:nvSpPr>
        <p:spPr>
          <a:xfrm>
            <a:off x="6096000" y="2286000"/>
            <a:ext cx="838200" cy="315856"/>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BAIK</a:t>
            </a:r>
            <a:endParaRPr lang="en-US" sz="1100" b="1" dirty="0">
              <a:latin typeface="Times New Roman" pitchFamily="18" charset="0"/>
              <a:cs typeface="Times New Roman" pitchFamily="18" charset="0"/>
            </a:endParaRPr>
          </a:p>
        </p:txBody>
      </p:sp>
      <p:sp>
        <p:nvSpPr>
          <p:cNvPr id="71" name="TextBox 70"/>
          <p:cNvSpPr txBox="1"/>
          <p:nvPr/>
        </p:nvSpPr>
        <p:spPr>
          <a:xfrm>
            <a:off x="6096000" y="1600200"/>
            <a:ext cx="838200" cy="315856"/>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REWARD</a:t>
            </a:r>
            <a:endParaRPr lang="en-US" sz="1100" b="1" dirty="0">
              <a:latin typeface="Times New Roman" pitchFamily="18" charset="0"/>
              <a:cs typeface="Times New Roman" pitchFamily="18" charset="0"/>
            </a:endParaRPr>
          </a:p>
        </p:txBody>
      </p:sp>
      <p:sp>
        <p:nvSpPr>
          <p:cNvPr id="72" name="TextBox 71"/>
          <p:cNvSpPr txBox="1"/>
          <p:nvPr/>
        </p:nvSpPr>
        <p:spPr>
          <a:xfrm>
            <a:off x="5943600" y="4791075"/>
            <a:ext cx="1371600" cy="600164"/>
          </a:xfrm>
          <a:prstGeom prst="rect">
            <a:avLst/>
          </a:prstGeom>
          <a:solidFill>
            <a:schemeClr val="bg1"/>
          </a:solidFill>
          <a:ln>
            <a:solidFill>
              <a:schemeClr val="tx1"/>
            </a:solidFill>
          </a:ln>
        </p:spPr>
        <p:txBody>
          <a:bodyPr wrap="square" rtlCol="0">
            <a:spAutoFit/>
          </a:bodyPr>
          <a:lstStyle/>
          <a:p>
            <a:pPr>
              <a:lnSpc>
                <a:spcPct val="150000"/>
              </a:lnSpc>
              <a:buFont typeface="Wingdings" pitchFamily="2" charset="2"/>
              <a:buChar char="ü"/>
            </a:pPr>
            <a:r>
              <a:rPr lang="en-US" sz="1100" b="1" dirty="0" smtClean="0">
                <a:latin typeface="Times New Roman" pitchFamily="18" charset="0"/>
                <a:cs typeface="Times New Roman" pitchFamily="18" charset="0"/>
              </a:rPr>
              <a:t>PEMBINAAN </a:t>
            </a:r>
          </a:p>
          <a:p>
            <a:pPr>
              <a:lnSpc>
                <a:spcPct val="150000"/>
              </a:lnSpc>
              <a:buFont typeface="Wingdings" pitchFamily="2" charset="2"/>
              <a:buChar char="ü"/>
            </a:pPr>
            <a:r>
              <a:rPr lang="en-US" sz="1100" b="1" dirty="0" smtClean="0">
                <a:latin typeface="Times New Roman" pitchFamily="18" charset="0"/>
                <a:cs typeface="Times New Roman" pitchFamily="18" charset="0"/>
              </a:rPr>
              <a:t>PUNISHMENT</a:t>
            </a:r>
            <a:endParaRPr lang="en-US" sz="1100" b="1" dirty="0">
              <a:latin typeface="Times New Roman" pitchFamily="18" charset="0"/>
              <a:cs typeface="Times New Roman" pitchFamily="18" charset="0"/>
            </a:endParaRPr>
          </a:p>
        </p:txBody>
      </p:sp>
      <p:sp>
        <p:nvSpPr>
          <p:cNvPr id="76" name="TextBox 75"/>
          <p:cNvSpPr txBox="1"/>
          <p:nvPr/>
        </p:nvSpPr>
        <p:spPr>
          <a:xfrm>
            <a:off x="7391400" y="2362200"/>
            <a:ext cx="1295400" cy="315856"/>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REKOMENASI</a:t>
            </a:r>
            <a:endParaRPr lang="en-US" sz="1100" b="1" dirty="0">
              <a:latin typeface="Times New Roman" pitchFamily="18" charset="0"/>
              <a:cs typeface="Times New Roman" pitchFamily="18" charset="0"/>
            </a:endParaRPr>
          </a:p>
        </p:txBody>
      </p:sp>
      <p:sp>
        <p:nvSpPr>
          <p:cNvPr id="98" name="TextBox 97"/>
          <p:cNvSpPr txBox="1"/>
          <p:nvPr/>
        </p:nvSpPr>
        <p:spPr>
          <a:xfrm>
            <a:off x="7391400" y="4048125"/>
            <a:ext cx="1295400" cy="315856"/>
          </a:xfrm>
          <a:prstGeom prst="rect">
            <a:avLst/>
          </a:prstGeom>
          <a:solidFill>
            <a:schemeClr val="bg1"/>
          </a:solidFill>
          <a:ln>
            <a:solidFill>
              <a:schemeClr val="tx1"/>
            </a:solidFill>
          </a:ln>
        </p:spPr>
        <p:txBody>
          <a:bodyPr wrap="square" rtlCol="0">
            <a:spAutoFit/>
          </a:bodyPr>
          <a:lstStyle/>
          <a:p>
            <a:pPr algn="ctr">
              <a:lnSpc>
                <a:spcPct val="150000"/>
              </a:lnSpc>
            </a:pPr>
            <a:r>
              <a:rPr lang="en-US" sz="1100" b="1" dirty="0" smtClean="0">
                <a:latin typeface="Times New Roman" pitchFamily="18" charset="0"/>
                <a:cs typeface="Times New Roman" pitchFamily="18" charset="0"/>
              </a:rPr>
              <a:t>REKOMENASI</a:t>
            </a:r>
            <a:endParaRPr lang="en-US" sz="1100" b="1" dirty="0">
              <a:latin typeface="Times New Roman" pitchFamily="18" charset="0"/>
              <a:cs typeface="Times New Roman" pitchFamily="18" charset="0"/>
            </a:endParaRPr>
          </a:p>
        </p:txBody>
      </p:sp>
      <p:sp>
        <p:nvSpPr>
          <p:cNvPr id="99" name="Oval 98"/>
          <p:cNvSpPr/>
          <p:nvPr/>
        </p:nvSpPr>
        <p:spPr>
          <a:xfrm>
            <a:off x="7524750" y="1314450"/>
            <a:ext cx="914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0" name="TextBox 99"/>
          <p:cNvSpPr txBox="1"/>
          <p:nvPr/>
        </p:nvSpPr>
        <p:spPr>
          <a:xfrm>
            <a:off x="7543800" y="1514475"/>
            <a:ext cx="914400" cy="400110"/>
          </a:xfrm>
          <a:prstGeom prst="rect">
            <a:avLst/>
          </a:prstGeom>
          <a:noFill/>
        </p:spPr>
        <p:txBody>
          <a:bodyPr wrap="square" rtlCol="0">
            <a:spAutoFit/>
          </a:bodyPr>
          <a:lstStyle/>
          <a:p>
            <a:pPr algn="ctr"/>
            <a:r>
              <a:rPr lang="en-US" sz="1000" dirty="0" smtClean="0"/>
              <a:t>ASS - CENT</a:t>
            </a:r>
          </a:p>
          <a:p>
            <a:pPr algn="ctr"/>
            <a:r>
              <a:rPr lang="en-US" sz="1000" dirty="0" smtClean="0"/>
              <a:t>PSI -TEST</a:t>
            </a:r>
          </a:p>
        </p:txBody>
      </p:sp>
      <p:sp>
        <p:nvSpPr>
          <p:cNvPr id="101" name="Oval 100"/>
          <p:cNvSpPr/>
          <p:nvPr/>
        </p:nvSpPr>
        <p:spPr>
          <a:xfrm>
            <a:off x="7543800" y="4648200"/>
            <a:ext cx="914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2" name="TextBox 101"/>
          <p:cNvSpPr txBox="1"/>
          <p:nvPr/>
        </p:nvSpPr>
        <p:spPr>
          <a:xfrm>
            <a:off x="7562850" y="4848225"/>
            <a:ext cx="914400" cy="400110"/>
          </a:xfrm>
          <a:prstGeom prst="rect">
            <a:avLst/>
          </a:prstGeom>
          <a:noFill/>
        </p:spPr>
        <p:txBody>
          <a:bodyPr wrap="square" rtlCol="0">
            <a:spAutoFit/>
          </a:bodyPr>
          <a:lstStyle/>
          <a:p>
            <a:pPr algn="ctr"/>
            <a:r>
              <a:rPr lang="en-US" sz="1000" dirty="0" smtClean="0"/>
              <a:t>ASS - CENT</a:t>
            </a:r>
          </a:p>
          <a:p>
            <a:pPr algn="ctr"/>
            <a:r>
              <a:rPr lang="en-US" sz="1000" dirty="0" smtClean="0"/>
              <a:t>PSI -TEST</a:t>
            </a:r>
          </a:p>
        </p:txBody>
      </p:sp>
      <p:cxnSp>
        <p:nvCxnSpPr>
          <p:cNvPr id="103" name="Straight Connector 102"/>
          <p:cNvCxnSpPr/>
          <p:nvPr/>
        </p:nvCxnSpPr>
        <p:spPr>
          <a:xfrm rot="5400000">
            <a:off x="3152775" y="3581400"/>
            <a:ext cx="5487194" cy="794"/>
          </a:xfrm>
          <a:prstGeom prst="line">
            <a:avLst/>
          </a:prstGeom>
        </p:spPr>
        <p:style>
          <a:lnRef idx="2">
            <a:schemeClr val="dk1"/>
          </a:lnRef>
          <a:fillRef idx="0">
            <a:schemeClr val="dk1"/>
          </a:fillRef>
          <a:effectRef idx="1">
            <a:schemeClr val="dk1"/>
          </a:effectRef>
          <a:fontRef idx="minor">
            <a:schemeClr val="tx1"/>
          </a:fontRef>
        </p:style>
      </p:cxnSp>
      <p:sp>
        <p:nvSpPr>
          <p:cNvPr id="104" name="Right Arrow 103"/>
          <p:cNvSpPr/>
          <p:nvPr/>
        </p:nvSpPr>
        <p:spPr>
          <a:xfrm>
            <a:off x="1524000" y="3267075"/>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a:off x="2543175" y="3276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ight Arrow 105"/>
          <p:cNvSpPr/>
          <p:nvPr/>
        </p:nvSpPr>
        <p:spPr>
          <a:xfrm>
            <a:off x="4391025" y="3276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p:cNvSpPr/>
          <p:nvPr/>
        </p:nvSpPr>
        <p:spPr>
          <a:xfrm>
            <a:off x="5800725" y="3267075"/>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a:off x="7086600" y="325755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Arrow 108"/>
          <p:cNvSpPr/>
          <p:nvPr/>
        </p:nvSpPr>
        <p:spPr>
          <a:xfrm rot="16200000">
            <a:off x="3390900" y="276225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rot="16200000">
            <a:off x="6362700" y="26289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16200000">
            <a:off x="6362700" y="19812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Arrow 111"/>
          <p:cNvSpPr/>
          <p:nvPr/>
        </p:nvSpPr>
        <p:spPr>
          <a:xfrm rot="16200000">
            <a:off x="7886700" y="27432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p:cNvSpPr/>
          <p:nvPr/>
        </p:nvSpPr>
        <p:spPr>
          <a:xfrm rot="5400000">
            <a:off x="7896225" y="371475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p:cNvSpPr/>
          <p:nvPr/>
        </p:nvSpPr>
        <p:spPr>
          <a:xfrm rot="5400000">
            <a:off x="6362700" y="38481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p:cNvSpPr/>
          <p:nvPr/>
        </p:nvSpPr>
        <p:spPr>
          <a:xfrm rot="5400000">
            <a:off x="6362700" y="4495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p:cNvSpPr/>
          <p:nvPr/>
        </p:nvSpPr>
        <p:spPr>
          <a:xfrm rot="5400000">
            <a:off x="3390900" y="37338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28"/>
            <a:ext cx="4357718" cy="461665"/>
          </a:xfrm>
          <a:prstGeom prst="rect">
            <a:avLst/>
          </a:prstGeom>
          <a:noFill/>
        </p:spPr>
        <p:txBody>
          <a:bodyPr wrap="square" rtlCol="0">
            <a:spAutoFit/>
          </a:bodyPr>
          <a:lstStyle/>
          <a:p>
            <a:pPr>
              <a:tabLst>
                <a:tab pos="442913" algn="l"/>
              </a:tabLst>
            </a:pPr>
            <a:r>
              <a:rPr lang="id-ID" sz="2400" b="1" dirty="0" smtClean="0"/>
              <a:t>C.	MANFAAT HASIL PENILAIAN</a:t>
            </a:r>
            <a:endParaRPr lang="id-ID" sz="2400" b="1" dirty="0"/>
          </a:p>
        </p:txBody>
      </p:sp>
      <p:sp>
        <p:nvSpPr>
          <p:cNvPr id="5" name="Rectangle 4"/>
          <p:cNvSpPr/>
          <p:nvPr/>
        </p:nvSpPr>
        <p:spPr>
          <a:xfrm>
            <a:off x="428596" y="928670"/>
            <a:ext cx="8501122"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00034" y="1000108"/>
            <a:ext cx="8358246" cy="646331"/>
          </a:xfrm>
          <a:prstGeom prst="rect">
            <a:avLst/>
          </a:prstGeom>
          <a:noFill/>
        </p:spPr>
        <p:txBody>
          <a:bodyPr wrap="square" rtlCol="0">
            <a:spAutoFit/>
          </a:bodyPr>
          <a:lstStyle/>
          <a:p>
            <a:pPr algn="ctr"/>
            <a:r>
              <a:rPr lang="id-ID" b="1" dirty="0" smtClean="0"/>
              <a:t>HASIL PENILAIAN PRESTASI KERJA PNS DIMANFAATKAN SEBAGAI DASAR PERTIMBANGAN PENETAPAN KEPUTUSAN KEBIJAKAN PEMBINAAN KARIER PNS</a:t>
            </a:r>
            <a:endParaRPr lang="id-ID" b="1" dirty="0"/>
          </a:p>
        </p:txBody>
      </p:sp>
      <p:sp>
        <p:nvSpPr>
          <p:cNvPr id="7" name="Rectangle 6"/>
          <p:cNvSpPr/>
          <p:nvPr/>
        </p:nvSpPr>
        <p:spPr>
          <a:xfrm>
            <a:off x="428596" y="1785926"/>
            <a:ext cx="3786214"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500034" y="1857364"/>
            <a:ext cx="3643338" cy="369332"/>
          </a:xfrm>
          <a:prstGeom prst="rect">
            <a:avLst/>
          </a:prstGeom>
          <a:noFill/>
        </p:spPr>
        <p:txBody>
          <a:bodyPr wrap="square" rtlCol="0">
            <a:spAutoFit/>
          </a:bodyPr>
          <a:lstStyle/>
          <a:p>
            <a:pPr marL="354013" indent="-354013">
              <a:tabLst>
                <a:tab pos="354013" algn="l"/>
              </a:tabLst>
            </a:pPr>
            <a:r>
              <a:rPr lang="id-ID" dirty="0" smtClean="0"/>
              <a:t>a.	Bidang Pekerjaan</a:t>
            </a:r>
            <a:endParaRPr lang="id-ID" dirty="0"/>
          </a:p>
        </p:txBody>
      </p:sp>
      <p:sp>
        <p:nvSpPr>
          <p:cNvPr id="9" name="Rectangle 8"/>
          <p:cNvSpPr/>
          <p:nvPr/>
        </p:nvSpPr>
        <p:spPr>
          <a:xfrm>
            <a:off x="4643438" y="1785926"/>
            <a:ext cx="4286280"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714876" y="1857364"/>
            <a:ext cx="4143404" cy="1477328"/>
          </a:xfrm>
          <a:prstGeom prst="rect">
            <a:avLst/>
          </a:prstGeom>
          <a:noFill/>
        </p:spPr>
        <p:txBody>
          <a:bodyPr wrap="square" rtlCol="0">
            <a:spAutoFit/>
          </a:bodyPr>
          <a:lstStyle/>
          <a:p>
            <a:pPr algn="just"/>
            <a:r>
              <a:rPr lang="id-ID" dirty="0" smtClean="0"/>
              <a:t>Sebagai dasar pertimbangan dalam kebijakan perencanaan kuantitas dan kualitas SDM PNS, serta kegiatan perancangan pekerjaan PNS dalam organisasi</a:t>
            </a:r>
            <a:endParaRPr lang="id-ID" dirty="0"/>
          </a:p>
        </p:txBody>
      </p:sp>
      <p:sp>
        <p:nvSpPr>
          <p:cNvPr id="11" name="Right Arrow 10"/>
          <p:cNvSpPr/>
          <p:nvPr/>
        </p:nvSpPr>
        <p:spPr>
          <a:xfrm>
            <a:off x="4286248" y="1928802"/>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428596" y="3500438"/>
            <a:ext cx="378621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500034" y="3571876"/>
            <a:ext cx="3643338" cy="646331"/>
          </a:xfrm>
          <a:prstGeom prst="rect">
            <a:avLst/>
          </a:prstGeom>
          <a:noFill/>
        </p:spPr>
        <p:txBody>
          <a:bodyPr wrap="square" rtlCol="0">
            <a:spAutoFit/>
          </a:bodyPr>
          <a:lstStyle/>
          <a:p>
            <a:pPr>
              <a:tabLst>
                <a:tab pos="354013" algn="l"/>
              </a:tabLst>
            </a:pPr>
            <a:r>
              <a:rPr lang="id-ID" dirty="0" smtClean="0"/>
              <a:t>b.	Bidang Pengangkatan dan 	Penempatan</a:t>
            </a:r>
            <a:endParaRPr lang="id-ID" dirty="0"/>
          </a:p>
        </p:txBody>
      </p:sp>
      <p:sp>
        <p:nvSpPr>
          <p:cNvPr id="14" name="Rectangle 13"/>
          <p:cNvSpPr/>
          <p:nvPr/>
        </p:nvSpPr>
        <p:spPr>
          <a:xfrm>
            <a:off x="4643438" y="3500438"/>
            <a:ext cx="4286280"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4714876" y="3571876"/>
            <a:ext cx="4143404" cy="1200329"/>
          </a:xfrm>
          <a:prstGeom prst="rect">
            <a:avLst/>
          </a:prstGeom>
          <a:noFill/>
        </p:spPr>
        <p:txBody>
          <a:bodyPr wrap="square" rtlCol="0">
            <a:spAutoFit/>
          </a:bodyPr>
          <a:lstStyle/>
          <a:p>
            <a:pPr algn="just"/>
            <a:r>
              <a:rPr lang="id-ID" dirty="0" smtClean="0"/>
              <a:t>Sebagai dasar pertimbangan dalam proses rekrutmen, seleksi, dan penempatan PNS dalam jabatan sesuai dengan kompetensi dan prestasi kerja pegawai</a:t>
            </a:r>
            <a:endParaRPr lang="id-ID" dirty="0"/>
          </a:p>
        </p:txBody>
      </p:sp>
      <p:sp>
        <p:nvSpPr>
          <p:cNvPr id="16" name="Rectangle 15"/>
          <p:cNvSpPr/>
          <p:nvPr/>
        </p:nvSpPr>
        <p:spPr>
          <a:xfrm>
            <a:off x="4643438" y="5143512"/>
            <a:ext cx="4286280"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4714876" y="5214950"/>
            <a:ext cx="4143404" cy="1477328"/>
          </a:xfrm>
          <a:prstGeom prst="rect">
            <a:avLst/>
          </a:prstGeom>
          <a:noFill/>
        </p:spPr>
        <p:txBody>
          <a:bodyPr wrap="square" rtlCol="0">
            <a:spAutoFit/>
          </a:bodyPr>
          <a:lstStyle/>
          <a:p>
            <a:r>
              <a:rPr lang="id-ID" dirty="0" smtClean="0"/>
              <a:t>Sebagai dasar pertimbangan pengembang an karier  dan pengembangan kemampu-an serta ketrampilan PNS yg berkaitan dgn pola karier dan program diklat dalam organisasi</a:t>
            </a:r>
            <a:endParaRPr lang="id-ID" dirty="0"/>
          </a:p>
        </p:txBody>
      </p:sp>
      <p:sp>
        <p:nvSpPr>
          <p:cNvPr id="18" name="Rectangle 17"/>
          <p:cNvSpPr/>
          <p:nvPr/>
        </p:nvSpPr>
        <p:spPr>
          <a:xfrm>
            <a:off x="428596" y="5143512"/>
            <a:ext cx="378621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500034" y="5214950"/>
            <a:ext cx="3643338" cy="369332"/>
          </a:xfrm>
          <a:prstGeom prst="rect">
            <a:avLst/>
          </a:prstGeom>
          <a:noFill/>
        </p:spPr>
        <p:txBody>
          <a:bodyPr wrap="square" rtlCol="0">
            <a:spAutoFit/>
          </a:bodyPr>
          <a:lstStyle/>
          <a:p>
            <a:pPr>
              <a:tabLst>
                <a:tab pos="354013" algn="l"/>
              </a:tabLst>
            </a:pPr>
            <a:r>
              <a:rPr lang="id-ID" dirty="0" smtClean="0"/>
              <a:t>c.	Bidang Pengembangan</a:t>
            </a:r>
            <a:endParaRPr lang="id-ID" dirty="0"/>
          </a:p>
        </p:txBody>
      </p:sp>
      <p:sp>
        <p:nvSpPr>
          <p:cNvPr id="20" name="Right Arrow 19"/>
          <p:cNvSpPr/>
          <p:nvPr/>
        </p:nvSpPr>
        <p:spPr>
          <a:xfrm>
            <a:off x="4286248" y="3643314"/>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ight Arrow 20"/>
          <p:cNvSpPr/>
          <p:nvPr/>
        </p:nvSpPr>
        <p:spPr>
          <a:xfrm>
            <a:off x="4286248" y="5286388"/>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2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animBg="1"/>
      <p:bldP spid="13" grpId="0"/>
      <p:bldP spid="14" grpId="0" animBg="1"/>
      <p:bldP spid="15" grpId="0"/>
      <p:bldP spid="16" grpId="0" animBg="1"/>
      <p:bldP spid="17" grpId="0"/>
      <p:bldP spid="18" grpId="0" animBg="1"/>
      <p:bldP spid="19" grpId="0"/>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642918"/>
            <a:ext cx="3786214"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28596" y="714356"/>
            <a:ext cx="3643338" cy="369332"/>
          </a:xfrm>
          <a:prstGeom prst="rect">
            <a:avLst/>
          </a:prstGeom>
          <a:noFill/>
        </p:spPr>
        <p:txBody>
          <a:bodyPr wrap="square" rtlCol="0">
            <a:spAutoFit/>
          </a:bodyPr>
          <a:lstStyle/>
          <a:p>
            <a:pPr marL="354013" indent="-354013">
              <a:tabLst>
                <a:tab pos="354013" algn="l"/>
              </a:tabLst>
            </a:pPr>
            <a:r>
              <a:rPr lang="id-ID" dirty="0" smtClean="0"/>
              <a:t>d.	Bidang Penghargaan</a:t>
            </a:r>
            <a:endParaRPr lang="id-ID" dirty="0"/>
          </a:p>
        </p:txBody>
      </p:sp>
      <p:sp>
        <p:nvSpPr>
          <p:cNvPr id="9" name="Rectangle 8"/>
          <p:cNvSpPr/>
          <p:nvPr/>
        </p:nvSpPr>
        <p:spPr>
          <a:xfrm>
            <a:off x="4643438" y="642918"/>
            <a:ext cx="4286280"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714876" y="714356"/>
            <a:ext cx="4143404" cy="1477328"/>
          </a:xfrm>
          <a:prstGeom prst="rect">
            <a:avLst/>
          </a:prstGeom>
          <a:noFill/>
        </p:spPr>
        <p:txBody>
          <a:bodyPr wrap="square" rtlCol="0">
            <a:spAutoFit/>
          </a:bodyPr>
          <a:lstStyle/>
          <a:p>
            <a:pPr algn="just"/>
            <a:r>
              <a:rPr lang="id-ID" dirty="0" smtClean="0"/>
              <a:t>Sebagai dasar pertimbangan pemberian penghargaan dengan berbasis prestasi kerja, spt kenaikan pangkat, kenaikan gaji, tunjangan kinerja, promosi, atau kompensasi, dll.</a:t>
            </a:r>
            <a:endParaRPr lang="id-ID" dirty="0"/>
          </a:p>
        </p:txBody>
      </p:sp>
      <p:sp>
        <p:nvSpPr>
          <p:cNvPr id="11" name="Right Arrow 10"/>
          <p:cNvSpPr/>
          <p:nvPr/>
        </p:nvSpPr>
        <p:spPr>
          <a:xfrm>
            <a:off x="4214810" y="714356"/>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57158" y="2357430"/>
            <a:ext cx="378621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428596" y="2357430"/>
            <a:ext cx="3643338" cy="369332"/>
          </a:xfrm>
          <a:prstGeom prst="rect">
            <a:avLst/>
          </a:prstGeom>
          <a:noFill/>
        </p:spPr>
        <p:txBody>
          <a:bodyPr wrap="square" rtlCol="0">
            <a:spAutoFit/>
          </a:bodyPr>
          <a:lstStyle/>
          <a:p>
            <a:pPr>
              <a:tabLst>
                <a:tab pos="354013" algn="l"/>
              </a:tabLst>
            </a:pPr>
            <a:r>
              <a:rPr lang="id-ID" dirty="0"/>
              <a:t>e</a:t>
            </a:r>
            <a:r>
              <a:rPr lang="id-ID" dirty="0" smtClean="0"/>
              <a:t>.	Bidang Disiplin</a:t>
            </a:r>
            <a:endParaRPr lang="id-ID" dirty="0"/>
          </a:p>
        </p:txBody>
      </p:sp>
      <p:sp>
        <p:nvSpPr>
          <p:cNvPr id="14" name="Rectangle 13"/>
          <p:cNvSpPr/>
          <p:nvPr/>
        </p:nvSpPr>
        <p:spPr>
          <a:xfrm>
            <a:off x="4643438" y="2357430"/>
            <a:ext cx="4286280"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4714876" y="2428868"/>
            <a:ext cx="4143404" cy="1200329"/>
          </a:xfrm>
          <a:prstGeom prst="rect">
            <a:avLst/>
          </a:prstGeom>
          <a:noFill/>
        </p:spPr>
        <p:txBody>
          <a:bodyPr wrap="square" rtlCol="0">
            <a:spAutoFit/>
          </a:bodyPr>
          <a:lstStyle/>
          <a:p>
            <a:pPr algn="just"/>
            <a:r>
              <a:rPr lang="id-ID" dirty="0" smtClean="0"/>
              <a:t>Sebagai dasar pertimbangan dalam proses rekrutmen, seleksi, dan penempatan PNS dalam jabatan sesuai dengan kompetensi dan prestasi kerja pegawai</a:t>
            </a:r>
            <a:endParaRPr lang="id-ID" dirty="0"/>
          </a:p>
        </p:txBody>
      </p:sp>
      <p:sp>
        <p:nvSpPr>
          <p:cNvPr id="20" name="Right Arrow 19"/>
          <p:cNvSpPr/>
          <p:nvPr/>
        </p:nvSpPr>
        <p:spPr>
          <a:xfrm>
            <a:off x="4214810" y="2428868"/>
            <a:ext cx="28575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animBg="1"/>
      <p:bldP spid="13" grpId="0"/>
      <p:bldP spid="14" grpId="0" animBg="1"/>
      <p:bldP spid="15"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785794"/>
            <a:ext cx="8572560" cy="923330"/>
          </a:xfrm>
          <a:prstGeom prst="rect">
            <a:avLst/>
          </a:prstGeom>
          <a:noFill/>
        </p:spPr>
        <p:txBody>
          <a:bodyPr wrap="square" rtlCol="0">
            <a:spAutoFit/>
          </a:bodyPr>
          <a:lstStyle/>
          <a:p>
            <a:r>
              <a:rPr lang="id-ID" sz="5400" dirty="0" smtClean="0">
                <a:latin typeface="Franklin Gothic Medium" pitchFamily="34" charset="0"/>
              </a:rPr>
              <a:t>SASARAN KERJA PEGAWAI</a:t>
            </a:r>
            <a:endParaRPr lang="id-ID" sz="5400" dirty="0">
              <a:latin typeface="Franklin Gothic Medium" pitchFamily="34" charset="0"/>
            </a:endParaRPr>
          </a:p>
        </p:txBody>
      </p:sp>
      <p:sp>
        <p:nvSpPr>
          <p:cNvPr id="5" name="TextBox 4"/>
          <p:cNvSpPr txBox="1"/>
          <p:nvPr/>
        </p:nvSpPr>
        <p:spPr>
          <a:xfrm>
            <a:off x="1000100" y="2714620"/>
            <a:ext cx="7143800" cy="707886"/>
          </a:xfrm>
          <a:prstGeom prst="rect">
            <a:avLst/>
          </a:prstGeom>
          <a:noFill/>
        </p:spPr>
        <p:txBody>
          <a:bodyPr wrap="square" rtlCol="0">
            <a:spAutoFit/>
          </a:bodyPr>
          <a:lstStyle/>
          <a:p>
            <a:pPr algn="ctr"/>
            <a:r>
              <a:rPr lang="id-ID" sz="4000" b="1" dirty="0" smtClean="0"/>
              <a:t>BOBOT  60%</a:t>
            </a:r>
            <a:endParaRPr lang="id-ID" sz="4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8001056"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642910" y="785794"/>
            <a:ext cx="7786742" cy="2062103"/>
          </a:xfrm>
          <a:prstGeom prst="rect">
            <a:avLst/>
          </a:prstGeom>
          <a:noFill/>
        </p:spPr>
        <p:txBody>
          <a:bodyPr wrap="square" rtlCol="0">
            <a:spAutoFit/>
          </a:bodyPr>
          <a:lstStyle/>
          <a:p>
            <a:pPr algn="ctr"/>
            <a:r>
              <a:rPr lang="id-ID" sz="3200" dirty="0" smtClean="0"/>
              <a:t>SETIAP PNS PADA AWAL TAHUN WAJIB MENYUSUN SASARAN KERJA PEGAWAI BERDASARKAN RENCANA KERJA TAHUNAN INSTANSI</a:t>
            </a:r>
            <a:endParaRPr lang="id-ID" sz="3200" dirty="0"/>
          </a:p>
        </p:txBody>
      </p:sp>
      <p:sp>
        <p:nvSpPr>
          <p:cNvPr id="6" name="Rectangle 5"/>
          <p:cNvSpPr/>
          <p:nvPr/>
        </p:nvSpPr>
        <p:spPr>
          <a:xfrm>
            <a:off x="571472" y="3286124"/>
            <a:ext cx="8001056" cy="3143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42910" y="3714752"/>
            <a:ext cx="7858180" cy="2062103"/>
          </a:xfrm>
          <a:prstGeom prst="rect">
            <a:avLst/>
          </a:prstGeom>
          <a:noFill/>
        </p:spPr>
        <p:txBody>
          <a:bodyPr wrap="square" rtlCol="0">
            <a:spAutoFit/>
          </a:bodyPr>
          <a:lstStyle/>
          <a:p>
            <a:pPr algn="ctr"/>
            <a:r>
              <a:rPr lang="id-ID" sz="3200" dirty="0" smtClean="0"/>
              <a:t>PNS YANG TIDAK MENYUSUN SKP DIJATUHI HUKUMAN SESUAI DENGAN KETENTUAN PERATURAN PERUNDANG-UNDANGAN YANG MENGATUR MENGENAI DISIPLIN PNS</a:t>
            </a:r>
            <a:endParaRPr lang="id-ID"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643998" cy="369332"/>
          </a:xfrm>
          <a:prstGeom prst="rect">
            <a:avLst/>
          </a:prstGeom>
          <a:noFill/>
        </p:spPr>
        <p:txBody>
          <a:bodyPr wrap="square" rtlCol="0">
            <a:spAutoFit/>
          </a:bodyPr>
          <a:lstStyle/>
          <a:p>
            <a:r>
              <a:rPr lang="id-ID" b="1" dirty="0" smtClean="0"/>
              <a:t>PENGECUALIAN DARI PENYUSUNAN SKP</a:t>
            </a:r>
            <a:endParaRPr lang="id-ID" b="1" dirty="0"/>
          </a:p>
        </p:txBody>
      </p:sp>
      <p:sp>
        <p:nvSpPr>
          <p:cNvPr id="5" name="Rectangle 4"/>
          <p:cNvSpPr/>
          <p:nvPr/>
        </p:nvSpPr>
        <p:spPr>
          <a:xfrm>
            <a:off x="285720" y="714356"/>
            <a:ext cx="8715436" cy="5929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57158" y="785794"/>
            <a:ext cx="8501122" cy="5878532"/>
          </a:xfrm>
          <a:prstGeom prst="rect">
            <a:avLst/>
          </a:prstGeom>
          <a:noFill/>
        </p:spPr>
        <p:txBody>
          <a:bodyPr wrap="square" rtlCol="0">
            <a:spAutoFit/>
          </a:bodyPr>
          <a:lstStyle/>
          <a:p>
            <a:pPr marL="342900" indent="-342900" algn="just">
              <a:buAutoNum type="arabicPeriod"/>
              <a:tabLst>
                <a:tab pos="354013" algn="l"/>
              </a:tabLst>
            </a:pPr>
            <a:r>
              <a:rPr lang="id-ID" sz="2000" dirty="0" smtClean="0"/>
              <a:t>PNS yang Melaksanakan Tugas Belajar</a:t>
            </a:r>
          </a:p>
          <a:p>
            <a:pPr marL="342900" indent="-342900" algn="just">
              <a:tabLst>
                <a:tab pos="354013" algn="l"/>
              </a:tabLst>
            </a:pPr>
            <a:r>
              <a:rPr lang="id-ID" sz="2000" dirty="0" smtClean="0"/>
              <a:t>	PNS yang sedang melaksanakan tugas belajar di dalam maupun di luar negeri tidak wajib menyusun SKP pada awal tahun. Penilaian prestasi kerja pada akhir tahun dilakukan oleh pejabat penilai  dengan menggunakan bahan-bahan penilaian prestasi akademik yang bersangkutan</a:t>
            </a:r>
          </a:p>
          <a:p>
            <a:pPr marL="342900" indent="-342900" algn="just">
              <a:tabLst>
                <a:tab pos="354013" algn="l"/>
              </a:tabLst>
            </a:pPr>
            <a:endParaRPr lang="id-ID" sz="2000" dirty="0" smtClean="0"/>
          </a:p>
          <a:p>
            <a:pPr marL="342900" indent="-342900" algn="just">
              <a:tabLst>
                <a:tab pos="354013" algn="l"/>
              </a:tabLst>
            </a:pPr>
            <a:r>
              <a:rPr lang="id-ID" sz="2000" dirty="0" smtClean="0"/>
              <a:t>	untuk yang tugas belajar di luar negeri  bahan-bahan penilaian prestasi akademik diberikan oleh pimpinan perguruan tinggi melalui perwakilan RI di negara yang bersangkutan.</a:t>
            </a:r>
          </a:p>
          <a:p>
            <a:pPr marL="342900" indent="-342900" algn="just">
              <a:tabLst>
                <a:tab pos="354013" algn="l"/>
              </a:tabLst>
            </a:pPr>
            <a:endParaRPr lang="id-ID" sz="2000" dirty="0" smtClean="0"/>
          </a:p>
          <a:p>
            <a:pPr marL="342900" indent="-342900" algn="just">
              <a:tabLst>
                <a:tab pos="354013" algn="l"/>
              </a:tabLst>
            </a:pPr>
            <a:r>
              <a:rPr lang="id-ID" sz="2000" dirty="0" smtClean="0"/>
              <a:t>	Untuk  tugas belajar dalam negeri bahan-bahan penilaian prestasi akademik diberikan oleh pimpinan perguruan tinggi yang bersangkutan</a:t>
            </a:r>
          </a:p>
          <a:p>
            <a:pPr marL="342900" indent="-342900" algn="just">
              <a:tabLst>
                <a:tab pos="354013" algn="l"/>
              </a:tabLst>
            </a:pPr>
            <a:endParaRPr lang="id-ID" sz="2000" dirty="0" smtClean="0"/>
          </a:p>
          <a:p>
            <a:pPr marL="342900" indent="-342900" algn="just">
              <a:tabLst>
                <a:tab pos="354013" algn="l"/>
              </a:tabLst>
            </a:pPr>
            <a:r>
              <a:rPr lang="id-ID" sz="2000" dirty="0" smtClean="0"/>
              <a:t>	contoh   nilai SKP :</a:t>
            </a:r>
          </a:p>
          <a:p>
            <a:pPr marL="342900" indent="-342900" algn="just">
              <a:tabLst>
                <a:tab pos="354013" algn="l"/>
              </a:tabLst>
            </a:pPr>
            <a:r>
              <a:rPr lang="id-ID" sz="2000" dirty="0" smtClean="0"/>
              <a:t>	Ahmad Anis SH. Melaksanakan tugas belajar di Groningen University, Belanda dengan nilai akademik 85 (baik), maka nilai SKP pada akhir tahun adalah nilai akademik dikalikan dengan 60% ( 85 x 60% = 51). </a:t>
            </a:r>
          </a:p>
          <a:p>
            <a:pPr marL="342900" indent="-342900" algn="just">
              <a:tabLst>
                <a:tab pos="354013" algn="l"/>
              </a:tabLst>
            </a:pPr>
            <a:endParaRPr lang="id-ID" dirty="0" smtClean="0"/>
          </a:p>
          <a:p>
            <a:pPr marL="342900" indent="-342900" algn="just">
              <a:tabLst>
                <a:tab pos="354013" algn="l"/>
              </a:tabLst>
            </a:pPr>
            <a:r>
              <a:rPr lang="id-ID"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20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1266</Words>
  <Application>Microsoft Office PowerPoint</Application>
  <PresentationFormat>On-screen Show (4:3)</PresentationFormat>
  <Paragraphs>400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A. Latar Belakang</vt:lpstr>
      <vt:lpstr>B. Kebijakan Penyempurnaan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TRISNO ZUARDI, SH., MM</dc:creator>
  <cp:lastModifiedBy>pawon</cp:lastModifiedBy>
  <cp:revision>30</cp:revision>
  <dcterms:created xsi:type="dcterms:W3CDTF">2013-06-26T03:03:25Z</dcterms:created>
  <dcterms:modified xsi:type="dcterms:W3CDTF">2014-01-28T00:11:44Z</dcterms:modified>
</cp:coreProperties>
</file>