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7"/>
  </p:notesMasterIdLst>
  <p:sldIdLst>
    <p:sldId id="272" r:id="rId2"/>
    <p:sldId id="330" r:id="rId3"/>
    <p:sldId id="279" r:id="rId4"/>
    <p:sldId id="280" r:id="rId5"/>
    <p:sldId id="282" r:id="rId6"/>
    <p:sldId id="283" r:id="rId7"/>
    <p:sldId id="342" r:id="rId8"/>
    <p:sldId id="343" r:id="rId9"/>
    <p:sldId id="298" r:id="rId10"/>
    <p:sldId id="287" r:id="rId11"/>
    <p:sldId id="288" r:id="rId12"/>
    <p:sldId id="289" r:id="rId13"/>
    <p:sldId id="290" r:id="rId14"/>
    <p:sldId id="291" r:id="rId15"/>
    <p:sldId id="292" r:id="rId16"/>
    <p:sldId id="293" r:id="rId17"/>
    <p:sldId id="294" r:id="rId18"/>
    <p:sldId id="295" r:id="rId19"/>
    <p:sldId id="296" r:id="rId20"/>
    <p:sldId id="297" r:id="rId21"/>
    <p:sldId id="299" r:id="rId22"/>
    <p:sldId id="300" r:id="rId23"/>
    <p:sldId id="307" r:id="rId24"/>
    <p:sldId id="301" r:id="rId25"/>
    <p:sldId id="302" r:id="rId26"/>
    <p:sldId id="303" r:id="rId27"/>
    <p:sldId id="304" r:id="rId28"/>
    <p:sldId id="305" r:id="rId29"/>
    <p:sldId id="306"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273" r:id="rId4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78" d="100"/>
          <a:sy n="78" d="100"/>
        </p:scale>
        <p:origin x="-9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D8AFB-54CB-448F-AEA0-384DC0E6FDCD}" type="datetimeFigureOut">
              <a:rPr lang="id-ID" smtClean="0"/>
              <a:pPr/>
              <a:t>28/01/2014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CCCE1-6C85-4559-A799-129712477731}" type="slidenum">
              <a:rPr lang="id-ID" smtClean="0"/>
              <a:pPr/>
              <a:t>‹#›</a:t>
            </a:fld>
            <a:endParaRPr lang="id-ID"/>
          </a:p>
        </p:txBody>
      </p:sp>
    </p:spTree>
    <p:extLst>
      <p:ext uri="{BB962C8B-B14F-4D97-AF65-F5344CB8AC3E}">
        <p14:creationId xmlns:p14="http://schemas.microsoft.com/office/powerpoint/2010/main" xmlns="" val="99960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19DAFC3-BEC7-41C2-853C-92FB786CECE8}" type="slidenum">
              <a:rPr lang="en-US" smtClean="0"/>
              <a:pPr/>
              <a:t>24</a:t>
            </a:fld>
            <a:endParaRPr 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8F1555-3EA2-493C-B688-CACAEF56BA2B}" type="slidenum">
              <a:rPr lang="en-US" smtClean="0"/>
              <a:pPr/>
              <a:t>44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06717E-49F0-4119-94D0-8E41FA1AC691}" type="slidenum">
              <a:rPr lang="en-US" smtClean="0"/>
              <a:pPr/>
              <a:t>25</a:t>
            </a:fld>
            <a:endParaRPr 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144269B-7E84-4AB3-8323-9B498B2BD169}" type="slidenum">
              <a:rPr lang="en-US" smtClean="0"/>
              <a:pPr/>
              <a:t>26</a:t>
            </a:fld>
            <a:endParaRPr 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ABDBD7-2784-4D29-905C-2D4F39707DF2}" type="slidenum">
              <a:rPr lang="en-US" smtClean="0"/>
              <a:pPr/>
              <a:t>27</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F1083B1-0FDC-4B27-9E44-325FF718C341}" type="slidenum">
              <a:rPr lang="en-US" smtClean="0"/>
              <a:pPr/>
              <a:t>28</a:t>
            </a:fld>
            <a:endParaRPr lang="en-U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C6488C-6AFC-4EB6-9A29-D3076B39767D}" type="slidenum">
              <a:rPr lang="en-US" smtClean="0"/>
              <a:pPr/>
              <a:t>29</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0C2D730-05AE-4A18-A111-7EEF056C3704}" type="slidenum">
              <a:rPr lang="en-US"/>
              <a:pPr>
                <a:defRPr/>
              </a:pPr>
              <a:t>‹#›</a:t>
            </a:fld>
            <a:endParaRPr lang="en-US"/>
          </a:p>
        </p:txBody>
      </p:sp>
    </p:spTree>
  </p:cSld>
  <p:clrMapOvr>
    <a:masterClrMapping/>
  </p:clrMapOvr>
  <p:transition spd="med">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57F4E-76EC-4453-82EE-B151B00A589C}" type="datetimeFigureOut">
              <a:rPr lang="id-ID" smtClean="0"/>
              <a:pPr/>
              <a:t>28/01/2014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317A0-AC9F-4F8F-947D-82CA6A9AAADB}"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643998" cy="400110"/>
          </a:xfrm>
          <a:prstGeom prst="rect">
            <a:avLst/>
          </a:prstGeom>
          <a:noFill/>
        </p:spPr>
        <p:txBody>
          <a:bodyPr wrap="square" rtlCol="0">
            <a:spAutoFit/>
          </a:bodyPr>
          <a:lstStyle/>
          <a:p>
            <a:pPr>
              <a:tabLst>
                <a:tab pos="442913" algn="l"/>
              </a:tabLst>
            </a:pPr>
            <a:r>
              <a:rPr lang="id-ID" sz="2000" b="1" dirty="0" smtClean="0"/>
              <a:t>C.	PENILAIAN SASARAN KERJA PEGAWAI  (SKP)</a:t>
            </a:r>
            <a:endParaRPr lang="id-ID" sz="2000" b="1" dirty="0"/>
          </a:p>
        </p:txBody>
      </p:sp>
      <p:sp>
        <p:nvSpPr>
          <p:cNvPr id="5" name="TextBox 4"/>
          <p:cNvSpPr txBox="1"/>
          <p:nvPr/>
        </p:nvSpPr>
        <p:spPr>
          <a:xfrm>
            <a:off x="785786" y="857232"/>
            <a:ext cx="8072494" cy="5262979"/>
          </a:xfrm>
          <a:prstGeom prst="rect">
            <a:avLst/>
          </a:prstGeom>
          <a:noFill/>
        </p:spPr>
        <p:txBody>
          <a:bodyPr wrap="square" rtlCol="0">
            <a:spAutoFit/>
          </a:bodyPr>
          <a:lstStyle/>
          <a:p>
            <a:pPr marL="457200" indent="-457200">
              <a:buFont typeface="Arial" pitchFamily="34" charset="0"/>
              <a:buAutoNum type="arabicPeriod"/>
              <a:defRPr/>
            </a:pPr>
            <a:r>
              <a:rPr lang="id-ID" sz="2400" dirty="0"/>
              <a:t>Nilai capaian SKP dinyatakan dengan angka dan </a:t>
            </a:r>
            <a:r>
              <a:rPr lang="en-US" sz="2400" dirty="0" err="1"/>
              <a:t>sebutan</a:t>
            </a:r>
            <a:r>
              <a:rPr lang="id-ID" sz="2400" dirty="0"/>
              <a:t> sbb:</a:t>
            </a:r>
          </a:p>
          <a:p>
            <a:pPr marL="857250" lvl="1" indent="-457200">
              <a:buFont typeface="+mj-lt"/>
              <a:buAutoNum type="alphaLcParenR"/>
              <a:defRPr/>
            </a:pPr>
            <a:r>
              <a:rPr lang="id-ID" sz="2400" b="1" dirty="0"/>
              <a:t>	91 – ke atas : Sangat baik</a:t>
            </a:r>
          </a:p>
          <a:p>
            <a:pPr marL="857250" lvl="1" indent="-457200">
              <a:buFont typeface="+mj-lt"/>
              <a:buAutoNum type="alphaLcParenR"/>
              <a:defRPr/>
            </a:pPr>
            <a:r>
              <a:rPr lang="id-ID" sz="2400" b="1" dirty="0"/>
              <a:t>76 – 90 : Baik</a:t>
            </a:r>
          </a:p>
          <a:p>
            <a:pPr marL="857250" lvl="1" indent="-457200">
              <a:buFont typeface="+mj-lt"/>
              <a:buAutoNum type="alphaLcParenR"/>
              <a:defRPr/>
            </a:pPr>
            <a:r>
              <a:rPr lang="id-ID" sz="2400" b="1" dirty="0"/>
              <a:t>61 – 75 : Cukup</a:t>
            </a:r>
          </a:p>
          <a:p>
            <a:pPr marL="857250" lvl="1" indent="-457200">
              <a:buFont typeface="+mj-lt"/>
              <a:buAutoNum type="alphaLcParenR"/>
              <a:defRPr/>
            </a:pPr>
            <a:r>
              <a:rPr lang="id-ID" sz="2400" b="1" dirty="0"/>
              <a:t>51 – 60 : Kurang</a:t>
            </a:r>
          </a:p>
          <a:p>
            <a:pPr marL="857250" lvl="1" indent="-457200">
              <a:buFont typeface="+mj-lt"/>
              <a:buAutoNum type="alphaLcParenR"/>
              <a:defRPr/>
            </a:pPr>
            <a:r>
              <a:rPr lang="id-ID" sz="2400" b="1" dirty="0"/>
              <a:t>50 – ke bawah : </a:t>
            </a:r>
            <a:r>
              <a:rPr lang="id-ID" sz="2400" b="1" dirty="0" smtClean="0"/>
              <a:t>Buruk</a:t>
            </a:r>
          </a:p>
          <a:p>
            <a:pPr marL="857250" lvl="1" indent="-457200">
              <a:defRPr/>
            </a:pPr>
            <a:endParaRPr lang="id-ID" sz="2400" b="1" dirty="0" smtClean="0"/>
          </a:p>
          <a:p>
            <a:pPr lvl="1" indent="-457200">
              <a:buAutoNum type="arabicPeriod" startAt="2"/>
              <a:defRPr/>
            </a:pPr>
            <a:r>
              <a:rPr lang="id-ID" sz="2400" dirty="0" smtClean="0"/>
              <a:t>Penilaian SKP dilakukan dengan cara membandingkan antara realisasi kerja dengan target yang sudah direncanakan (kontrak kerja)</a:t>
            </a:r>
          </a:p>
          <a:p>
            <a:pPr lvl="1" indent="-457200">
              <a:buAutoNum type="arabicPeriod" startAt="2"/>
              <a:defRPr/>
            </a:pPr>
            <a:endParaRPr lang="id-ID" sz="2400" b="1" dirty="0"/>
          </a:p>
          <a:p>
            <a:pPr lvl="1" indent="-457200">
              <a:buAutoNum type="arabicPeriod" startAt="2"/>
              <a:defRPr/>
            </a:pPr>
            <a:r>
              <a:rPr lang="id-ID" sz="2400" b="1" dirty="0" smtClean="0"/>
              <a:t>Dalam hal realisasi kerja melebihi dari target maka penilaian capaian SKP dapat lebih dari 100 (seratus)</a:t>
            </a:r>
            <a:endParaRPr lang="id-ID"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39763"/>
          </a:xfr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p:spPr>
        <p:txBody>
          <a:bodyPr/>
          <a:lstStyle/>
          <a:p>
            <a:pPr>
              <a:defRPr/>
            </a:pPr>
            <a:r>
              <a:rPr lang="id-ID" sz="3200" smtClean="0"/>
              <a:t>Penilaian SKP bagi PNS yg Mutasi/ Pindah</a:t>
            </a:r>
            <a:endParaRPr lang="id-ID" sz="3200"/>
          </a:p>
        </p:txBody>
      </p:sp>
      <p:sp>
        <p:nvSpPr>
          <p:cNvPr id="36867" name="Content Placeholder 2"/>
          <p:cNvSpPr>
            <a:spLocks noGrp="1"/>
          </p:cNvSpPr>
          <p:nvPr>
            <p:ph idx="1"/>
          </p:nvPr>
        </p:nvSpPr>
        <p:spPr>
          <a:xfrm>
            <a:off x="228600" y="838200"/>
            <a:ext cx="8763000" cy="5791200"/>
          </a:xfrm>
        </p:spPr>
        <p:txBody>
          <a:bodyPr/>
          <a:lstStyle/>
          <a:p>
            <a:pPr>
              <a:buFont typeface="Arial" charset="0"/>
              <a:buNone/>
            </a:pPr>
            <a:r>
              <a:rPr lang="en-US" sz="2000" smtClean="0"/>
              <a:t>Seorang PNS bernama Ali Muktar Raja, S.Sos dimutasikan ke unit kerja lain</a:t>
            </a:r>
          </a:p>
        </p:txBody>
      </p:sp>
      <p:pic>
        <p:nvPicPr>
          <p:cNvPr id="36868" name="Picture 5"/>
          <p:cNvPicPr>
            <a:picLocks noChangeAspect="1" noChangeArrowheads="1"/>
          </p:cNvPicPr>
          <p:nvPr/>
        </p:nvPicPr>
        <p:blipFill>
          <a:blip r:embed="rId2" cstate="print"/>
          <a:srcRect/>
          <a:stretch>
            <a:fillRect/>
          </a:stretch>
        </p:blipFill>
        <p:spPr bwMode="auto">
          <a:xfrm>
            <a:off x="457200" y="1447800"/>
            <a:ext cx="8305800" cy="5181600"/>
          </a:xfrm>
          <a:prstGeom prst="rect">
            <a:avLst/>
          </a:prstGeom>
          <a:noFill/>
          <a:ln w="9525">
            <a:noFill/>
            <a:miter lim="800000"/>
            <a:headEnd/>
            <a:tailEnd/>
          </a:ln>
        </p:spPr>
      </p:pic>
      <p:cxnSp>
        <p:nvCxnSpPr>
          <p:cNvPr id="6" name="Straight Connector 5"/>
          <p:cNvCxnSpPr/>
          <p:nvPr/>
        </p:nvCxnSpPr>
        <p:spPr>
          <a:xfrm flipV="1">
            <a:off x="609600" y="2041525"/>
            <a:ext cx="8077200"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046956" y="3680619"/>
            <a:ext cx="3276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26275" y="3659188"/>
            <a:ext cx="3335337" cy="14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 y="5289550"/>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Grp="1" noChangeAspect="1" noChangeArrowheads="1"/>
          </p:cNvPicPr>
          <p:nvPr>
            <p:ph idx="1"/>
          </p:nvPr>
        </p:nvPicPr>
        <p:blipFill>
          <a:blip r:embed="rId2" cstate="print"/>
          <a:srcRect/>
          <a:stretch>
            <a:fillRect/>
          </a:stretch>
        </p:blipFill>
        <p:spPr>
          <a:xfrm>
            <a:off x="304800" y="228600"/>
            <a:ext cx="8534400" cy="6438900"/>
          </a:xfrm>
          <a:noFill/>
        </p:spPr>
      </p:pic>
      <p:cxnSp>
        <p:nvCxnSpPr>
          <p:cNvPr id="4" name="Straight Connector 3"/>
          <p:cNvCxnSpPr/>
          <p:nvPr/>
        </p:nvCxnSpPr>
        <p:spPr>
          <a:xfrm flipV="1">
            <a:off x="304800" y="762000"/>
            <a:ext cx="8458200" cy="17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696869" y="2977356"/>
            <a:ext cx="434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0375" y="4832350"/>
            <a:ext cx="838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371601" y="2819400"/>
            <a:ext cx="3962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286001" y="2895600"/>
            <a:ext cx="41148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27038" y="3810000"/>
            <a:ext cx="845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3225" y="4124325"/>
            <a:ext cx="845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638299" y="2781300"/>
            <a:ext cx="40386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76601" y="2743200"/>
            <a:ext cx="3962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600701" y="2628900"/>
            <a:ext cx="3581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134101" y="2857500"/>
            <a:ext cx="4038600" cy="31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152400"/>
            <a:ext cx="8686800" cy="609600"/>
          </a:xfrm>
        </p:spPr>
        <p:txBody>
          <a:bodyPr>
            <a:normAutofit fontScale="90000"/>
          </a:bodyPr>
          <a:lstStyle/>
          <a:p>
            <a:pPr algn="just"/>
            <a:r>
              <a:rPr lang="fi-FI" sz="2000" smtClean="0"/>
              <a:t/>
            </a:r>
            <a:br>
              <a:rPr lang="fi-FI" sz="2000" smtClean="0"/>
            </a:br>
            <a:r>
              <a:rPr lang="fi-FI" sz="2000" smtClean="0"/>
              <a:t>Pada unit kerja baru Sdr. Ali Muktar Raja, S.Sos., menyusun SKP yang baru untuk periode Juli sampai dengan Desember 2014, sebagai berikut:</a:t>
            </a:r>
            <a:r>
              <a:rPr lang="en-US" sz="2000" smtClean="0"/>
              <a:t/>
            </a:r>
            <a:br>
              <a:rPr lang="en-US" sz="2000" smtClean="0"/>
            </a:br>
            <a:endParaRPr lang="en-US" sz="2000" smtClean="0"/>
          </a:p>
        </p:txBody>
      </p:sp>
      <p:pic>
        <p:nvPicPr>
          <p:cNvPr id="38915" name="Picture 2"/>
          <p:cNvPicPr>
            <a:picLocks noChangeAspect="1" noChangeArrowheads="1"/>
          </p:cNvPicPr>
          <p:nvPr/>
        </p:nvPicPr>
        <p:blipFill>
          <a:blip r:embed="rId2" cstate="print"/>
          <a:srcRect/>
          <a:stretch>
            <a:fillRect/>
          </a:stretch>
        </p:blipFill>
        <p:spPr bwMode="auto">
          <a:xfrm>
            <a:off x="304800" y="1219200"/>
            <a:ext cx="8534400" cy="5638800"/>
          </a:xfrm>
          <a:prstGeom prst="rect">
            <a:avLst/>
          </a:prstGeom>
          <a:noFill/>
          <a:ln w="9525">
            <a:noFill/>
            <a:miter lim="800000"/>
            <a:headEnd/>
            <a:tailEnd/>
          </a:ln>
        </p:spPr>
      </p:pic>
      <p:cxnSp>
        <p:nvCxnSpPr>
          <p:cNvPr id="12" name="Straight Connector 11"/>
          <p:cNvCxnSpPr/>
          <p:nvPr/>
        </p:nvCxnSpPr>
        <p:spPr>
          <a:xfrm rot="5400000">
            <a:off x="5387182" y="4137819"/>
            <a:ext cx="1295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941344" y="415845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848894" y="4153694"/>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086601" y="3352800"/>
            <a:ext cx="28956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33399" y="3351212"/>
            <a:ext cx="2895600" cy="31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Grp="1" noChangeAspect="1" noChangeArrowheads="1"/>
          </p:cNvPicPr>
          <p:nvPr>
            <p:ph idx="1"/>
          </p:nvPr>
        </p:nvPicPr>
        <p:blipFill>
          <a:blip r:embed="rId2" cstate="print"/>
          <a:srcRect/>
          <a:stretch>
            <a:fillRect/>
          </a:stretch>
        </p:blipFill>
        <p:spPr>
          <a:xfrm>
            <a:off x="304800" y="381000"/>
            <a:ext cx="8534400" cy="6248400"/>
          </a:xfrm>
          <a:noFill/>
        </p:spPr>
      </p:pic>
      <p:cxnSp>
        <p:nvCxnSpPr>
          <p:cNvPr id="4" name="Straight Connector 3"/>
          <p:cNvCxnSpPr/>
          <p:nvPr/>
        </p:nvCxnSpPr>
        <p:spPr>
          <a:xfrm rot="5400000">
            <a:off x="6629401" y="2895600"/>
            <a:ext cx="3810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2819400"/>
            <a:ext cx="807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7675" y="3222625"/>
            <a:ext cx="807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143501" y="2933700"/>
            <a:ext cx="37338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958057" y="2923381"/>
            <a:ext cx="3733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02457" y="2909094"/>
            <a:ext cx="3733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39294" y="2894806"/>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844007" y="2878931"/>
            <a:ext cx="3733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381000" y="990600"/>
            <a:ext cx="8153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1449387" y="2895600"/>
            <a:ext cx="36591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a:off x="457200" y="762000"/>
            <a:ext cx="8229600" cy="5334000"/>
          </a:xfrm>
          <a:prstGeom prst="parallelogram">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3" name="Content Placeholder 2"/>
          <p:cNvSpPr>
            <a:spLocks noGrp="1"/>
          </p:cNvSpPr>
          <p:nvPr>
            <p:ph idx="1"/>
          </p:nvPr>
        </p:nvSpPr>
        <p:spPr>
          <a:xfrm>
            <a:off x="457200" y="762000"/>
            <a:ext cx="8229600" cy="5364163"/>
          </a:xfrm>
        </p:spPr>
        <p:txBody>
          <a:bodyPr/>
          <a:lstStyle/>
          <a:p>
            <a:pPr algn="just">
              <a:buFont typeface="Arial" charset="0"/>
              <a:buNone/>
            </a:pPr>
            <a:r>
              <a:rPr lang="en-US" sz="2000" smtClean="0"/>
              <a:t>                         </a:t>
            </a:r>
            <a:r>
              <a:rPr lang="en-US" sz="2400" smtClean="0"/>
              <a:t>Maka pada akhir tahun 2014, yang berangkutan 	        memperoleh penilaian SKP sebagai berikut:</a:t>
            </a:r>
          </a:p>
          <a:p>
            <a:pPr>
              <a:buFont typeface="Arial" charset="0"/>
              <a:buNone/>
            </a:pPr>
            <a:r>
              <a:rPr lang="en-US" sz="2400" smtClean="0"/>
              <a:t>                      Penilaian SKP unit kerja lama + penilaian SKP unit 	         kerja baru : 2</a:t>
            </a:r>
          </a:p>
          <a:p>
            <a:pPr lvl="3"/>
            <a:r>
              <a:rPr lang="en-US" sz="2400" smtClean="0"/>
              <a:t>Nilai SKP pada unit kerja lama = 89, 04</a:t>
            </a:r>
          </a:p>
          <a:p>
            <a:pPr lvl="3"/>
            <a:r>
              <a:rPr lang="en-US" sz="2400" smtClean="0"/>
              <a:t>Nilai SKP pada unit kerja baru = 77</a:t>
            </a:r>
          </a:p>
          <a:p>
            <a:endParaRPr lang="en-US" sz="2400" smtClean="0"/>
          </a:p>
          <a:p>
            <a:pPr lvl="2">
              <a:buFont typeface="Arial" charset="0"/>
              <a:buNone/>
            </a:pPr>
            <a:endParaRPr lang="en-US" smtClean="0"/>
          </a:p>
          <a:p>
            <a:pPr lvl="2">
              <a:buFont typeface="Arial" charset="0"/>
              <a:buNone/>
            </a:pPr>
            <a:endParaRPr lang="en-US" smtClean="0"/>
          </a:p>
          <a:p>
            <a:pPr lvl="2">
              <a:buFont typeface="Arial" charset="0"/>
              <a:buNone/>
            </a:pPr>
            <a:endParaRPr lang="en-US" smtClean="0"/>
          </a:p>
          <a:p>
            <a:pPr lvl="2" algn="ctr">
              <a:buFont typeface="Arial" charset="0"/>
              <a:buNone/>
            </a:pPr>
            <a:r>
              <a:rPr lang="en-US" smtClean="0"/>
              <a:t>Sehingga nilai SKP Sdr. Ali Muktar Raja, S. Sos tahun 2014 adalah 83,02.</a:t>
            </a:r>
          </a:p>
          <a:p>
            <a:pPr>
              <a:buFont typeface="Arial" charset="0"/>
              <a:buNone/>
            </a:pPr>
            <a:endParaRPr lang="en-US" smtClean="0"/>
          </a:p>
        </p:txBody>
      </p:sp>
      <p:sp>
        <p:nvSpPr>
          <p:cNvPr id="5" name="Rounded Rectangle 4"/>
          <p:cNvSpPr/>
          <p:nvPr/>
        </p:nvSpPr>
        <p:spPr>
          <a:xfrm>
            <a:off x="2057400" y="3581400"/>
            <a:ext cx="48768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5">
                    <a:lumMod val="50000"/>
                  </a:schemeClr>
                </a:solidFill>
              </a:rPr>
              <a:t>89,04 + 77 = </a:t>
            </a:r>
            <a:r>
              <a:rPr lang="en-US" u="sng" dirty="0">
                <a:solidFill>
                  <a:schemeClr val="accent5">
                    <a:lumMod val="50000"/>
                  </a:schemeClr>
                </a:solidFill>
              </a:rPr>
              <a:t>166,04</a:t>
            </a:r>
            <a:r>
              <a:rPr lang="en-US" dirty="0">
                <a:solidFill>
                  <a:schemeClr val="accent5">
                    <a:lumMod val="50000"/>
                  </a:schemeClr>
                </a:solidFill>
              </a:rPr>
              <a:t> = 83,02</a:t>
            </a:r>
          </a:p>
          <a:p>
            <a:pPr algn="ctr">
              <a:defRPr/>
            </a:pPr>
            <a:r>
              <a:rPr lang="en-US" dirty="0">
                <a:solidFill>
                  <a:schemeClr val="accent5">
                    <a:lumMod val="50000"/>
                  </a:schemeClr>
                </a:solidFill>
              </a:rPr>
              <a:t>         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14290"/>
            <a:ext cx="8715436" cy="369332"/>
          </a:xfrm>
          <a:prstGeom prst="rect">
            <a:avLst/>
          </a:prstGeom>
          <a:noFill/>
        </p:spPr>
        <p:txBody>
          <a:bodyPr wrap="square" rtlCol="0">
            <a:spAutoFit/>
          </a:bodyPr>
          <a:lstStyle/>
          <a:p>
            <a:r>
              <a:rPr lang="id-ID" b="1" dirty="0" smtClean="0"/>
              <a:t>PENILAIAN TUGAS TAMBAHAN</a:t>
            </a:r>
            <a:endParaRPr lang="id-ID" b="1" dirty="0"/>
          </a:p>
        </p:txBody>
      </p:sp>
      <p:sp>
        <p:nvSpPr>
          <p:cNvPr id="5" name="Rectangle 4"/>
          <p:cNvSpPr/>
          <p:nvPr/>
        </p:nvSpPr>
        <p:spPr>
          <a:xfrm>
            <a:off x="214282" y="714356"/>
            <a:ext cx="8715436" cy="58579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6" name="Picture 2" descr="D:\scan perka 1-2003\tugas tambahan.JPG"/>
          <p:cNvPicPr>
            <a:picLocks noChangeAspect="1" noChangeArrowheads="1"/>
          </p:cNvPicPr>
          <p:nvPr/>
        </p:nvPicPr>
        <p:blipFill>
          <a:blip r:embed="rId2" cstate="print"/>
          <a:srcRect/>
          <a:stretch>
            <a:fillRect/>
          </a:stretch>
        </p:blipFill>
        <p:spPr bwMode="auto">
          <a:xfrm>
            <a:off x="357158" y="1000108"/>
            <a:ext cx="8501122" cy="55007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715436" cy="65008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50" name="Picture 2" descr="D:\scan perka 1-2003\tugas tambahan-1.JPG"/>
          <p:cNvPicPr>
            <a:picLocks noChangeAspect="1" noChangeArrowheads="1"/>
          </p:cNvPicPr>
          <p:nvPr/>
        </p:nvPicPr>
        <p:blipFill>
          <a:blip r:embed="rId2" cstate="print"/>
          <a:srcRect/>
          <a:stretch>
            <a:fillRect/>
          </a:stretch>
        </p:blipFill>
        <p:spPr bwMode="auto">
          <a:xfrm>
            <a:off x="285720" y="357166"/>
            <a:ext cx="8501122" cy="621510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214290"/>
            <a:ext cx="8501122" cy="369332"/>
          </a:xfrm>
          <a:prstGeom prst="rect">
            <a:avLst/>
          </a:prstGeom>
          <a:noFill/>
        </p:spPr>
        <p:txBody>
          <a:bodyPr wrap="square" rtlCol="0">
            <a:spAutoFit/>
          </a:bodyPr>
          <a:lstStyle/>
          <a:p>
            <a:r>
              <a:rPr lang="id-ID" b="1" dirty="0" smtClean="0"/>
              <a:t>PENILAIAN KREATIVITAS</a:t>
            </a:r>
            <a:endParaRPr lang="id-ID" b="1" dirty="0"/>
          </a:p>
        </p:txBody>
      </p:sp>
      <p:sp>
        <p:nvSpPr>
          <p:cNvPr id="5" name="Rectangle 4"/>
          <p:cNvSpPr/>
          <p:nvPr/>
        </p:nvSpPr>
        <p:spPr>
          <a:xfrm>
            <a:off x="214282" y="642918"/>
            <a:ext cx="8715436" cy="60722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074" name="Picture 2" descr="D:\scan perka 1-2003\tugas kreativitas.JPG"/>
          <p:cNvPicPr>
            <a:picLocks noChangeAspect="1" noChangeArrowheads="1"/>
          </p:cNvPicPr>
          <p:nvPr/>
        </p:nvPicPr>
        <p:blipFill>
          <a:blip r:embed="rId2" cstate="print"/>
          <a:srcRect/>
          <a:stretch>
            <a:fillRect/>
          </a:stretch>
        </p:blipFill>
        <p:spPr bwMode="auto">
          <a:xfrm>
            <a:off x="285720" y="714356"/>
            <a:ext cx="8572560" cy="60007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can perka 1-2003\tugas kreativitas-1.JPG"/>
          <p:cNvPicPr>
            <a:picLocks noChangeAspect="1" noChangeArrowheads="1"/>
          </p:cNvPicPr>
          <p:nvPr/>
        </p:nvPicPr>
        <p:blipFill>
          <a:blip r:embed="rId2" cstate="print"/>
          <a:srcRect/>
          <a:stretch>
            <a:fillRect/>
          </a:stretch>
        </p:blipFill>
        <p:spPr bwMode="auto">
          <a:xfrm>
            <a:off x="285720" y="571480"/>
            <a:ext cx="8501121" cy="55721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715436"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122" name="Picture 2" descr="D:\scan perka 1-2003\tugas kreativitas-2.JPG"/>
          <p:cNvPicPr>
            <a:picLocks noChangeAspect="1" noChangeArrowheads="1"/>
          </p:cNvPicPr>
          <p:nvPr/>
        </p:nvPicPr>
        <p:blipFill>
          <a:blip r:embed="rId2" cstate="print"/>
          <a:srcRect/>
          <a:stretch>
            <a:fillRect/>
          </a:stretch>
        </p:blipFill>
        <p:spPr bwMode="auto">
          <a:xfrm>
            <a:off x="285720" y="428604"/>
            <a:ext cx="8501122" cy="607223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276872"/>
            <a:ext cx="3429024" cy="32147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467544" y="3501008"/>
            <a:ext cx="3286148" cy="923330"/>
          </a:xfrm>
          <a:prstGeom prst="rect">
            <a:avLst/>
          </a:prstGeom>
          <a:noFill/>
        </p:spPr>
        <p:txBody>
          <a:bodyPr wrap="square" rtlCol="0">
            <a:spAutoFit/>
          </a:bodyPr>
          <a:lstStyle/>
          <a:p>
            <a:pPr marL="265113" indent="-265113"/>
            <a:r>
              <a:rPr lang="id-ID" dirty="0" smtClean="0"/>
              <a:t>	Setiap PNS wajib Mencapai sasaran kerja pegawai yang ditetapkan</a:t>
            </a:r>
            <a:endParaRPr lang="id-ID" dirty="0"/>
          </a:p>
        </p:txBody>
      </p:sp>
      <p:sp>
        <p:nvSpPr>
          <p:cNvPr id="6" name="Rectangle 5"/>
          <p:cNvSpPr/>
          <p:nvPr/>
        </p:nvSpPr>
        <p:spPr>
          <a:xfrm>
            <a:off x="3923928" y="980728"/>
            <a:ext cx="2643206"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995936" y="980728"/>
            <a:ext cx="2500330" cy="923330"/>
          </a:xfrm>
          <a:prstGeom prst="rect">
            <a:avLst/>
          </a:prstGeom>
          <a:noFill/>
        </p:spPr>
        <p:txBody>
          <a:bodyPr wrap="square" rtlCol="0">
            <a:spAutoFit/>
          </a:bodyPr>
          <a:lstStyle/>
          <a:p>
            <a:r>
              <a:rPr lang="id-ID" dirty="0" smtClean="0"/>
              <a:t>Persentase capaian beban kerja yang disepakati dlm 1 tahun </a:t>
            </a:r>
            <a:endParaRPr lang="id-ID" dirty="0"/>
          </a:p>
        </p:txBody>
      </p:sp>
      <p:sp>
        <p:nvSpPr>
          <p:cNvPr id="8" name="Rectangle 7"/>
          <p:cNvSpPr/>
          <p:nvPr/>
        </p:nvSpPr>
        <p:spPr>
          <a:xfrm>
            <a:off x="6660232" y="980728"/>
            <a:ext cx="2214578"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6732240" y="1268760"/>
            <a:ext cx="2071702" cy="369332"/>
          </a:xfrm>
          <a:prstGeom prst="rect">
            <a:avLst/>
          </a:prstGeom>
          <a:noFill/>
        </p:spPr>
        <p:txBody>
          <a:bodyPr wrap="square" rtlCol="0">
            <a:spAutoFit/>
          </a:bodyPr>
          <a:lstStyle/>
          <a:p>
            <a:r>
              <a:rPr lang="id-ID" dirty="0" smtClean="0"/>
              <a:t>JENIS HUKUMAN</a:t>
            </a:r>
            <a:endParaRPr lang="id-ID" dirty="0"/>
          </a:p>
        </p:txBody>
      </p:sp>
      <p:sp>
        <p:nvSpPr>
          <p:cNvPr id="10" name="Right Arrow 9"/>
          <p:cNvSpPr/>
          <p:nvPr/>
        </p:nvSpPr>
        <p:spPr>
          <a:xfrm>
            <a:off x="3995936" y="2276872"/>
            <a:ext cx="2500330" cy="78581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p:nvSpPr>
        <p:spPr>
          <a:xfrm>
            <a:off x="4067944" y="2492896"/>
            <a:ext cx="2143140" cy="369332"/>
          </a:xfrm>
          <a:prstGeom prst="rect">
            <a:avLst/>
          </a:prstGeom>
          <a:noFill/>
        </p:spPr>
        <p:txBody>
          <a:bodyPr wrap="square" rtlCol="0">
            <a:spAutoFit/>
          </a:bodyPr>
          <a:lstStyle/>
          <a:p>
            <a:r>
              <a:rPr lang="id-ID" dirty="0" smtClean="0"/>
              <a:t>25 %   s.d.  50%</a:t>
            </a:r>
            <a:endParaRPr lang="id-ID" dirty="0"/>
          </a:p>
        </p:txBody>
      </p:sp>
      <p:sp>
        <p:nvSpPr>
          <p:cNvPr id="12" name="Rectangle 11"/>
          <p:cNvSpPr/>
          <p:nvPr/>
        </p:nvSpPr>
        <p:spPr>
          <a:xfrm>
            <a:off x="6660232" y="2204864"/>
            <a:ext cx="2214578" cy="857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6732240" y="2492896"/>
            <a:ext cx="2000264" cy="369332"/>
          </a:xfrm>
          <a:prstGeom prst="rect">
            <a:avLst/>
          </a:prstGeom>
          <a:noFill/>
        </p:spPr>
        <p:txBody>
          <a:bodyPr wrap="square" rtlCol="0">
            <a:spAutoFit/>
          </a:bodyPr>
          <a:lstStyle/>
          <a:p>
            <a:pPr algn="ctr"/>
            <a:r>
              <a:rPr lang="id-ID" dirty="0" smtClean="0"/>
              <a:t>Sedang</a:t>
            </a:r>
            <a:endParaRPr lang="id-ID" dirty="0"/>
          </a:p>
        </p:txBody>
      </p:sp>
      <p:sp>
        <p:nvSpPr>
          <p:cNvPr id="14" name="Rectangle 13"/>
          <p:cNvSpPr/>
          <p:nvPr/>
        </p:nvSpPr>
        <p:spPr>
          <a:xfrm>
            <a:off x="6660232" y="4437112"/>
            <a:ext cx="2214578" cy="785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ight Arrow 14"/>
          <p:cNvSpPr/>
          <p:nvPr/>
        </p:nvSpPr>
        <p:spPr>
          <a:xfrm>
            <a:off x="3995936" y="4509120"/>
            <a:ext cx="2428892" cy="71438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p:nvSpPr>
        <p:spPr>
          <a:xfrm>
            <a:off x="4067944" y="4725144"/>
            <a:ext cx="2143140" cy="369332"/>
          </a:xfrm>
          <a:prstGeom prst="rect">
            <a:avLst/>
          </a:prstGeom>
          <a:noFill/>
        </p:spPr>
        <p:txBody>
          <a:bodyPr wrap="square" rtlCol="0">
            <a:spAutoFit/>
          </a:bodyPr>
          <a:lstStyle/>
          <a:p>
            <a:r>
              <a:rPr lang="id-ID" dirty="0" smtClean="0"/>
              <a:t>Dibawah 25%</a:t>
            </a:r>
            <a:endParaRPr lang="id-ID" dirty="0"/>
          </a:p>
        </p:txBody>
      </p:sp>
      <p:sp>
        <p:nvSpPr>
          <p:cNvPr id="17" name="TextBox 16"/>
          <p:cNvSpPr txBox="1"/>
          <p:nvPr/>
        </p:nvSpPr>
        <p:spPr>
          <a:xfrm>
            <a:off x="6732240" y="4653136"/>
            <a:ext cx="2000264" cy="369332"/>
          </a:xfrm>
          <a:prstGeom prst="rect">
            <a:avLst/>
          </a:prstGeom>
          <a:noFill/>
        </p:spPr>
        <p:txBody>
          <a:bodyPr wrap="square" rtlCol="0">
            <a:spAutoFit/>
          </a:bodyPr>
          <a:lstStyle/>
          <a:p>
            <a:pPr algn="ctr"/>
            <a:r>
              <a:rPr lang="id-ID" dirty="0" smtClean="0"/>
              <a:t>Berat</a:t>
            </a:r>
            <a:endParaRPr lang="id-ID" dirty="0"/>
          </a:p>
        </p:txBody>
      </p:sp>
      <p:sp>
        <p:nvSpPr>
          <p:cNvPr id="2" name="Rectangle 1"/>
          <p:cNvSpPr/>
          <p:nvPr/>
        </p:nvSpPr>
        <p:spPr>
          <a:xfrm>
            <a:off x="179512" y="188640"/>
            <a:ext cx="8784976" cy="50405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CAPAIAN SKP DAN ANCAMAN HUKUMAN DISIPLIN DLM PP NO.53 TAHUN 2010</a:t>
            </a:r>
            <a:endParaRPr lang="en-US" dirty="0">
              <a:solidFill>
                <a:srgbClr val="000000"/>
              </a:solidFill>
            </a:endParaRPr>
          </a:p>
        </p:txBody>
      </p:sp>
    </p:spTree>
    <p:extLst>
      <p:ext uri="{BB962C8B-B14F-4D97-AF65-F5344CB8AC3E}">
        <p14:creationId xmlns:p14="http://schemas.microsoft.com/office/powerpoint/2010/main" xmlns="" val="281492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2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20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animBg="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715436"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122" name="Picture 2" descr="D:\scan perka 1-2003\mutasi diagonal 1.4.JPG"/>
          <p:cNvPicPr>
            <a:picLocks noChangeAspect="1" noChangeArrowheads="1"/>
          </p:cNvPicPr>
          <p:nvPr/>
        </p:nvPicPr>
        <p:blipFill>
          <a:blip r:embed="rId2" cstate="print"/>
          <a:srcRect/>
          <a:stretch>
            <a:fillRect/>
          </a:stretch>
        </p:blipFill>
        <p:spPr bwMode="auto">
          <a:xfrm>
            <a:off x="285720" y="357166"/>
            <a:ext cx="8572560" cy="61436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785794"/>
            <a:ext cx="8572560" cy="923330"/>
          </a:xfrm>
          <a:prstGeom prst="rect">
            <a:avLst/>
          </a:prstGeom>
          <a:noFill/>
        </p:spPr>
        <p:txBody>
          <a:bodyPr wrap="square" rtlCol="0">
            <a:spAutoFit/>
          </a:bodyPr>
          <a:lstStyle/>
          <a:p>
            <a:pPr algn="ctr"/>
            <a:r>
              <a:rPr lang="id-ID" sz="5400" dirty="0" smtClean="0">
                <a:latin typeface="Franklin Gothic Medium" pitchFamily="34" charset="0"/>
              </a:rPr>
              <a:t>PERILAKU KERJA </a:t>
            </a:r>
            <a:endParaRPr lang="id-ID" sz="5400" dirty="0">
              <a:latin typeface="Franklin Gothic Medium" pitchFamily="34" charset="0"/>
            </a:endParaRPr>
          </a:p>
        </p:txBody>
      </p:sp>
      <p:sp>
        <p:nvSpPr>
          <p:cNvPr id="5" name="TextBox 4"/>
          <p:cNvSpPr txBox="1"/>
          <p:nvPr/>
        </p:nvSpPr>
        <p:spPr>
          <a:xfrm>
            <a:off x="1000100" y="2714620"/>
            <a:ext cx="7143800" cy="707886"/>
          </a:xfrm>
          <a:prstGeom prst="rect">
            <a:avLst/>
          </a:prstGeom>
          <a:noFill/>
        </p:spPr>
        <p:txBody>
          <a:bodyPr wrap="square" rtlCol="0">
            <a:spAutoFit/>
          </a:bodyPr>
          <a:lstStyle/>
          <a:p>
            <a:pPr algn="ctr"/>
            <a:r>
              <a:rPr lang="id-ID" sz="4000" b="1" dirty="0" smtClean="0"/>
              <a:t>BOBOT  40%</a:t>
            </a:r>
            <a:endParaRPr lang="id-ID" sz="4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85728"/>
            <a:ext cx="8572560"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357158" y="357166"/>
            <a:ext cx="8429684" cy="369332"/>
          </a:xfrm>
          <a:prstGeom prst="rect">
            <a:avLst/>
          </a:prstGeom>
          <a:noFill/>
        </p:spPr>
        <p:txBody>
          <a:bodyPr wrap="square" rtlCol="0">
            <a:spAutoFit/>
          </a:bodyPr>
          <a:lstStyle/>
          <a:p>
            <a:pPr>
              <a:tabLst>
                <a:tab pos="354013" algn="l"/>
              </a:tabLst>
            </a:pPr>
            <a:r>
              <a:rPr lang="id-ID" b="1" dirty="0" smtClean="0"/>
              <a:t>PENILAIAN PERILAKU KERJA </a:t>
            </a:r>
            <a:endParaRPr lang="id-ID" b="1" dirty="0"/>
          </a:p>
        </p:txBody>
      </p:sp>
      <p:sp>
        <p:nvSpPr>
          <p:cNvPr id="6" name="Rectangle 5"/>
          <p:cNvSpPr/>
          <p:nvPr/>
        </p:nvSpPr>
        <p:spPr>
          <a:xfrm>
            <a:off x="357158" y="1571612"/>
            <a:ext cx="3286148" cy="40719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428596" y="1714488"/>
            <a:ext cx="3071834" cy="3416320"/>
          </a:xfrm>
          <a:prstGeom prst="rect">
            <a:avLst/>
          </a:prstGeom>
          <a:noFill/>
        </p:spPr>
        <p:txBody>
          <a:bodyPr wrap="square" rtlCol="0">
            <a:spAutoFit/>
          </a:bodyPr>
          <a:lstStyle/>
          <a:p>
            <a:r>
              <a:rPr lang="id-ID" dirty="0" smtClean="0"/>
              <a:t>Meliputi aspek :</a:t>
            </a:r>
          </a:p>
          <a:p>
            <a:pPr marL="342900" indent="-342900">
              <a:buAutoNum type="arabicPeriod"/>
            </a:pPr>
            <a:r>
              <a:rPr lang="id-ID" dirty="0" smtClean="0"/>
              <a:t>Orientasi pelayanan</a:t>
            </a:r>
          </a:p>
          <a:p>
            <a:pPr marL="342900" indent="-342900">
              <a:buAutoNum type="arabicPeriod"/>
            </a:pPr>
            <a:r>
              <a:rPr lang="id-ID" dirty="0" smtClean="0"/>
              <a:t>Integritas</a:t>
            </a:r>
          </a:p>
          <a:p>
            <a:pPr marL="342900" indent="-342900">
              <a:buAutoNum type="arabicPeriod"/>
            </a:pPr>
            <a:r>
              <a:rPr lang="id-ID" dirty="0" smtClean="0"/>
              <a:t>Komitmen</a:t>
            </a:r>
          </a:p>
          <a:p>
            <a:pPr marL="342900" indent="-342900">
              <a:buAutoNum type="arabicPeriod"/>
            </a:pPr>
            <a:r>
              <a:rPr lang="id-ID" dirty="0" smtClean="0"/>
              <a:t>Disiplin</a:t>
            </a:r>
          </a:p>
          <a:p>
            <a:pPr marL="342900" indent="-342900">
              <a:buAutoNum type="arabicPeriod"/>
            </a:pPr>
            <a:r>
              <a:rPr lang="id-ID" dirty="0" smtClean="0"/>
              <a:t>Kerja sama, dan</a:t>
            </a:r>
          </a:p>
          <a:p>
            <a:pPr marL="342900" indent="-342900">
              <a:buAutoNum type="arabicPeriod"/>
            </a:pPr>
            <a:r>
              <a:rPr lang="id-ID" dirty="0" smtClean="0"/>
              <a:t>Kepemimpinan, hanya dilakukan bagi PNS yang menduduki jabatan struktural(termasuk tugas tambahan sebagai pimpinanPTN)	</a:t>
            </a:r>
            <a:endParaRPr lang="id-ID" dirty="0"/>
          </a:p>
        </p:txBody>
      </p:sp>
      <p:sp>
        <p:nvSpPr>
          <p:cNvPr id="8" name="Down Arrow 7"/>
          <p:cNvSpPr/>
          <p:nvPr/>
        </p:nvSpPr>
        <p:spPr>
          <a:xfrm>
            <a:off x="1142976" y="1071546"/>
            <a:ext cx="121444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4929190" y="1571612"/>
            <a:ext cx="3857652" cy="40719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ight Arrow 9"/>
          <p:cNvSpPr/>
          <p:nvPr/>
        </p:nvSpPr>
        <p:spPr>
          <a:xfrm>
            <a:off x="3786182" y="2428868"/>
            <a:ext cx="785818" cy="1285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p:nvSpPr>
        <p:spPr>
          <a:xfrm>
            <a:off x="5000628" y="1643050"/>
            <a:ext cx="3643338" cy="3416320"/>
          </a:xfrm>
          <a:prstGeom prst="rect">
            <a:avLst/>
          </a:prstGeom>
          <a:noFill/>
        </p:spPr>
        <p:txBody>
          <a:bodyPr wrap="square" rtlCol="0">
            <a:spAutoFit/>
          </a:bodyPr>
          <a:lstStyle/>
          <a:p>
            <a:pPr marL="354013" indent="-354013">
              <a:buAutoNum type="arabicPeriod"/>
            </a:pPr>
            <a:r>
              <a:rPr lang="id-ID" dirty="0" smtClean="0"/>
              <a:t>Penilaian dilakukan oleh pejabat penilai sesuai dengan kriteria yang telah ditentukan</a:t>
            </a:r>
          </a:p>
          <a:p>
            <a:pPr marL="354013" indent="-354013">
              <a:buAutoNum type="arabicPeriod"/>
            </a:pPr>
            <a:endParaRPr lang="id-ID" dirty="0" smtClean="0"/>
          </a:p>
          <a:p>
            <a:pPr marL="354013" indent="-354013">
              <a:buAutoNum type="arabicPeriod"/>
            </a:pPr>
            <a:r>
              <a:rPr lang="id-ID" dirty="0" smtClean="0"/>
              <a:t>Pejabat penilai dapat memper-timbangkan masukan dari pejabat penilai lain yang setingkat di lingkungan unit kerja masing-masing</a:t>
            </a:r>
          </a:p>
          <a:p>
            <a:pPr marL="354013" indent="-354013">
              <a:buAutoNum type="arabicPeriod"/>
            </a:pPr>
            <a:endParaRPr lang="id-ID" dirty="0" smtClean="0"/>
          </a:p>
          <a:p>
            <a:pPr marL="354013" indent="-354013">
              <a:buAutoNum type="arabicPeriod"/>
            </a:pPr>
            <a:r>
              <a:rPr lang="id-ID" dirty="0" smtClean="0"/>
              <a:t>Nilai perilaku kerja dapat diberikan paling tinggi 100.</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20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fade">
                                      <p:cBhvr>
                                        <p:cTn id="47" dur="20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Effect transition="in" filter="fade">
                                      <p:cBhvr>
                                        <p:cTn id="52"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6129358"/>
          </a:xfrm>
          <a:solidFill>
            <a:srgbClr val="CC99FF"/>
          </a:solidFill>
        </p:spPr>
        <p:txBody>
          <a:bodyPr>
            <a:normAutofit/>
          </a:bodyPr>
          <a:lstStyle/>
          <a:p>
            <a:pPr marL="0" indent="0" eaLnBrk="1" fontAlgn="auto" hangingPunct="1">
              <a:spcAft>
                <a:spcPts val="0"/>
              </a:spcAft>
              <a:buNone/>
              <a:defRPr/>
            </a:pPr>
            <a:r>
              <a:rPr lang="id-ID" sz="4000" dirty="0" smtClean="0"/>
              <a:t>Nilai perilaku kerja PNS dinyatakan dengan angka dan keterangan sbb:</a:t>
            </a:r>
          </a:p>
          <a:p>
            <a:pPr marL="857250" lvl="1" indent="-457200" eaLnBrk="1" fontAlgn="auto" hangingPunct="1">
              <a:spcAft>
                <a:spcPts val="0"/>
              </a:spcAft>
              <a:buFont typeface="+mj-lt"/>
              <a:buAutoNum type="alphaLcParenR"/>
              <a:defRPr/>
            </a:pPr>
            <a:r>
              <a:rPr lang="id-ID" sz="4000" b="1" dirty="0" smtClean="0"/>
              <a:t>91 – </a:t>
            </a:r>
            <a:r>
              <a:rPr lang="en-US" sz="4000" b="1" dirty="0" smtClean="0"/>
              <a:t>100</a:t>
            </a:r>
            <a:r>
              <a:rPr lang="id-ID" sz="4000" b="1" dirty="0" smtClean="0"/>
              <a:t> : Sangat baik</a:t>
            </a:r>
          </a:p>
          <a:p>
            <a:pPr marL="857250" lvl="1" indent="-457200" eaLnBrk="1" fontAlgn="auto" hangingPunct="1">
              <a:spcAft>
                <a:spcPts val="0"/>
              </a:spcAft>
              <a:buFont typeface="+mj-lt"/>
              <a:buAutoNum type="alphaLcParenR"/>
              <a:defRPr/>
            </a:pPr>
            <a:r>
              <a:rPr lang="id-ID" sz="4000" b="1" dirty="0" smtClean="0"/>
              <a:t>76 – </a:t>
            </a:r>
            <a:r>
              <a:rPr lang="en-US" sz="4000" b="1" dirty="0" smtClean="0"/>
              <a:t>  </a:t>
            </a:r>
            <a:r>
              <a:rPr lang="id-ID" sz="4000" b="1" dirty="0" smtClean="0"/>
              <a:t>90 : Baik</a:t>
            </a:r>
          </a:p>
          <a:p>
            <a:pPr marL="857250" lvl="1" indent="-457200" eaLnBrk="1" fontAlgn="auto" hangingPunct="1">
              <a:spcAft>
                <a:spcPts val="0"/>
              </a:spcAft>
              <a:buFont typeface="+mj-lt"/>
              <a:buAutoNum type="alphaLcParenR"/>
              <a:defRPr/>
            </a:pPr>
            <a:r>
              <a:rPr lang="id-ID" sz="4000" b="1" dirty="0" smtClean="0"/>
              <a:t>61 – </a:t>
            </a:r>
            <a:r>
              <a:rPr lang="en-US" sz="4000" b="1" dirty="0" smtClean="0"/>
              <a:t>  </a:t>
            </a:r>
            <a:r>
              <a:rPr lang="id-ID" sz="4000" b="1" dirty="0" smtClean="0"/>
              <a:t>75 : Cukup</a:t>
            </a:r>
          </a:p>
          <a:p>
            <a:pPr marL="857250" lvl="1" indent="-457200" eaLnBrk="1" fontAlgn="auto" hangingPunct="1">
              <a:spcAft>
                <a:spcPts val="0"/>
              </a:spcAft>
              <a:buFont typeface="+mj-lt"/>
              <a:buAutoNum type="alphaLcParenR"/>
              <a:defRPr/>
            </a:pPr>
            <a:r>
              <a:rPr lang="id-ID" sz="4000" b="1" dirty="0" smtClean="0"/>
              <a:t>51 –</a:t>
            </a:r>
            <a:r>
              <a:rPr lang="en-US" sz="4000" b="1" dirty="0" smtClean="0"/>
              <a:t>  </a:t>
            </a:r>
            <a:r>
              <a:rPr lang="id-ID" sz="4000" b="1" dirty="0" smtClean="0"/>
              <a:t> 60 : Kurang</a:t>
            </a:r>
          </a:p>
          <a:p>
            <a:pPr marL="857250" lvl="1" indent="-457200" eaLnBrk="1" fontAlgn="auto" hangingPunct="1">
              <a:spcAft>
                <a:spcPts val="0"/>
              </a:spcAft>
              <a:buFont typeface="+mj-lt"/>
              <a:buAutoNum type="alphaLcParenR"/>
              <a:defRPr/>
            </a:pPr>
            <a:r>
              <a:rPr lang="id-ID" sz="4000" b="1" dirty="0" smtClean="0"/>
              <a:t>50 –</a:t>
            </a:r>
            <a:r>
              <a:rPr lang="en-US" sz="4000" b="1" dirty="0" smtClean="0"/>
              <a:t>  </a:t>
            </a:r>
            <a:r>
              <a:rPr lang="id-ID" sz="4000" b="1" dirty="0" smtClean="0"/>
              <a:t> ke bawah : Buruk</a:t>
            </a:r>
          </a:p>
          <a:p>
            <a:pPr marL="514350" indent="-514350" eaLnBrk="1" fontAlgn="auto" hangingPunct="1">
              <a:spcAft>
                <a:spcPts val="0"/>
              </a:spcAft>
              <a:buFont typeface="Arial" pitchFamily="34" charset="0"/>
              <a:buNone/>
              <a:defRPr/>
            </a:pPr>
            <a:r>
              <a:rPr lang="id-ID" sz="4000"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75" name="Group 55"/>
          <p:cNvGraphicFramePr>
            <a:graphicFrameLocks noGrp="1"/>
          </p:cNvGraphicFramePr>
          <p:nvPr>
            <p:ph/>
          </p:nvPr>
        </p:nvGraphicFramePr>
        <p:xfrm>
          <a:off x="122238" y="1095375"/>
          <a:ext cx="8842375" cy="5573395"/>
        </p:xfrm>
        <a:graphic>
          <a:graphicData uri="http://schemas.openxmlformats.org/drawingml/2006/table">
            <a:tbl>
              <a:tblPr/>
              <a:tblGrid>
                <a:gridCol w="407987"/>
                <a:gridCol w="1333500"/>
                <a:gridCol w="287338"/>
                <a:gridCol w="4651375"/>
                <a:gridCol w="936625"/>
                <a:gridCol w="1225550"/>
              </a:tblGrid>
              <a:tr h="3429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dirty="0" smtClean="0">
                          <a:ln>
                            <a:noFill/>
                          </a:ln>
                          <a:solidFill>
                            <a:srgbClr val="002060"/>
                          </a:solidFill>
                          <a:effectLst/>
                          <a:latin typeface="Arial" charset="0"/>
                          <a:cs typeface="Arial" charset="0"/>
                        </a:rPr>
                        <a:t>NO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dirty="0" smtClean="0">
                          <a:ln>
                            <a:noFill/>
                          </a:ln>
                          <a:solidFill>
                            <a:srgbClr val="002060"/>
                          </a:solidFill>
                          <a:effectLst/>
                          <a:latin typeface="Arial" charset="0"/>
                          <a:cs typeface="Arial" charset="0"/>
                        </a:rPr>
                        <a:t>UNSUR YG DINILAI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500" b="1" i="0" u="none" strike="noStrike" cap="none" normalizeH="0" baseline="0" dirty="0" smtClean="0">
                        <a:ln>
                          <a:noFill/>
                        </a:ln>
                        <a:solidFill>
                          <a:srgbClr val="002060"/>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dirty="0" smtClean="0">
                          <a:ln>
                            <a:noFill/>
                          </a:ln>
                          <a:solidFill>
                            <a:srgbClr val="002060"/>
                          </a:solidFill>
                          <a:effectLst/>
                          <a:latin typeface="Arial" charset="0"/>
                          <a:cs typeface="Arial" charset="0"/>
                        </a:rPr>
                        <a:t>URAIAN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smtClean="0">
                          <a:ln>
                            <a:noFill/>
                          </a:ln>
                          <a:solidFill>
                            <a:srgbClr val="002060"/>
                          </a:solidFill>
                          <a:effectLst/>
                          <a:latin typeface="Arial" charset="0"/>
                          <a:cs typeface="Arial" charset="0"/>
                        </a:rPr>
                        <a:t>NILAI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82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smtClean="0">
                          <a:ln>
                            <a:noFill/>
                          </a:ln>
                          <a:solidFill>
                            <a:srgbClr val="002060"/>
                          </a:solidFill>
                          <a:effectLst/>
                          <a:latin typeface="Arial" charset="0"/>
                          <a:cs typeface="Arial" charset="0"/>
                        </a:rPr>
                        <a:t>ANGKA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smtClean="0">
                          <a:ln>
                            <a:noFill/>
                          </a:ln>
                          <a:solidFill>
                            <a:srgbClr val="002060"/>
                          </a:solidFill>
                          <a:effectLst/>
                          <a:latin typeface="Arial" charset="0"/>
                          <a:cs typeface="Arial" charset="0"/>
                        </a:rPr>
                        <a:t>SEBUTAN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smtClean="0">
                          <a:ln>
                            <a:noFill/>
                          </a:ln>
                          <a:solidFill>
                            <a:srgbClr val="002060"/>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smtClean="0">
                          <a:ln>
                            <a:noFill/>
                          </a:ln>
                          <a:solidFill>
                            <a:srgbClr val="002060"/>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smtClean="0">
                          <a:ln>
                            <a:noFill/>
                          </a:ln>
                          <a:solidFill>
                            <a:srgbClr val="002060"/>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dirty="0" smtClean="0">
                          <a:ln>
                            <a:noFill/>
                          </a:ln>
                          <a:solidFill>
                            <a:srgbClr val="002060"/>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smtClean="0">
                          <a:ln>
                            <a:noFill/>
                          </a:ln>
                          <a:solidFill>
                            <a:srgbClr val="002060"/>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smtClean="0">
                          <a:ln>
                            <a:noFill/>
                          </a:ln>
                          <a:solidFill>
                            <a:srgbClr val="002060"/>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75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0" i="0" u="none" strike="noStrike" cap="none" normalizeH="0" baseline="0" smtClean="0">
                          <a:ln>
                            <a:noFill/>
                          </a:ln>
                          <a:solidFill>
                            <a:srgbClr val="002060"/>
                          </a:solidFill>
                          <a:effectLst/>
                          <a:latin typeface="Arial" charset="0"/>
                          <a:cs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smtClean="0">
                          <a:ln>
                            <a:noFill/>
                          </a:ln>
                          <a:solidFill>
                            <a:srgbClr val="002060"/>
                          </a:solidFill>
                          <a:effectLst/>
                          <a:latin typeface="Arial" charset="0"/>
                          <a:cs typeface="Arial" charset="0"/>
                        </a:rPr>
                        <a:t>Orientasi Pelayanan</a:t>
                      </a:r>
                      <a:r>
                        <a:rPr kumimoji="0" lang="id-ID" sz="1700" b="0" i="0" u="none" strike="noStrike" cap="none" normalizeH="0" baseline="0" smtClean="0">
                          <a:ln>
                            <a:noFill/>
                          </a:ln>
                          <a:solidFill>
                            <a:srgbClr val="002060"/>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Selalu dapat menyelesaikan tugas pelayanan sebaik-baiknya dengan sikap sopan dan sangat memuaskan baik untuk pelayanan internal maupun eksternal organisasi.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91 - 100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Sangat 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57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Pada umumnya dapat menyelesaikan tugas pelayanan dengan baik dan sikap sopan serta memuaskan baik untuk pelayanan internal maupun eksternal organisasi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76 - 90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57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Adakalanya dapat menyelesaikan tugas pelayanan dengan cukup baik dan sikap cukup sopan serta cukup memuaskan baik untuk pelayanan internal maupun eksternal organisasi.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61 - 75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Cukup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916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Kurang dapat menyelesaikan tugas pelayanan dengan baik dan sikap kurang sopan serta kurang memuaskan baik untuk pelayanan internal maupun eksternal organisasi.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51 - 60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Kurang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75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noProof="0" dirty="0" smtClean="0">
                          <a:ln>
                            <a:noFill/>
                          </a:ln>
                          <a:solidFill>
                            <a:srgbClr val="002060"/>
                          </a:solidFill>
                          <a:effectLst/>
                          <a:latin typeface="Arial" charset="0"/>
                          <a:cs typeface="Arial" charset="0"/>
                        </a:rPr>
                        <a:t>Tidak</a:t>
                      </a:r>
                      <a:r>
                        <a:rPr kumimoji="0" lang="en-US" sz="1400" b="0" i="0" u="none" strike="noStrike" cap="none" normalizeH="0" baseline="0" noProof="0" dirty="0" smtClean="0">
                          <a:ln>
                            <a:noFill/>
                          </a:ln>
                          <a:solidFill>
                            <a:srgbClr val="002060"/>
                          </a:solidFill>
                          <a:effectLst/>
                          <a:latin typeface="Arial" charset="0"/>
                          <a:cs typeface="Arial" charset="0"/>
                        </a:rPr>
                        <a:t> </a:t>
                      </a:r>
                      <a:r>
                        <a:rPr kumimoji="0" lang="en-US" sz="1400" b="0" i="0" u="none" strike="noStrike" cap="none" normalizeH="0" baseline="0" noProof="0" dirty="0" err="1" smtClean="0">
                          <a:ln>
                            <a:noFill/>
                          </a:ln>
                          <a:solidFill>
                            <a:srgbClr val="002060"/>
                          </a:solidFill>
                          <a:effectLst/>
                          <a:latin typeface="Arial" charset="0"/>
                          <a:cs typeface="Arial" charset="0"/>
                        </a:rPr>
                        <a:t>pernah</a:t>
                      </a:r>
                      <a:r>
                        <a:rPr kumimoji="0" lang="id-ID" sz="1400" b="0" i="0" u="none" strike="noStrike" cap="none" normalizeH="0" baseline="0" noProof="0" dirty="0" smtClean="0">
                          <a:ln>
                            <a:noFill/>
                          </a:ln>
                          <a:solidFill>
                            <a:srgbClr val="002060"/>
                          </a:solidFill>
                          <a:effectLst/>
                          <a:latin typeface="Arial" charset="0"/>
                          <a:cs typeface="Arial" charset="0"/>
                        </a:rPr>
                        <a:t> dapat menyelesaikan tugas pelayanan dengan baik dan sikap tidak sopan serta tidak memuaskan baik untuk pelayanan internal maupun eksternal organisasi.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50 ke bawah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Buruk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326" name="Text Box 54"/>
          <p:cNvSpPr txBox="1">
            <a:spLocks noChangeArrowheads="1"/>
          </p:cNvSpPr>
          <p:nvPr/>
        </p:nvSpPr>
        <p:spPr bwMode="auto">
          <a:xfrm>
            <a:off x="2047875" y="274638"/>
            <a:ext cx="5183188" cy="369887"/>
          </a:xfrm>
          <a:prstGeom prst="rect">
            <a:avLst/>
          </a:prstGeom>
          <a:noFill/>
          <a:ln w="9525">
            <a:noFill/>
            <a:miter lim="800000"/>
            <a:headEnd/>
            <a:tailEnd/>
          </a:ln>
        </p:spPr>
        <p:txBody>
          <a:bodyPr wrap="none">
            <a:spAutoFit/>
          </a:bodyPr>
          <a:lstStyle/>
          <a:p>
            <a:r>
              <a:rPr lang="en-US" b="1">
                <a:solidFill>
                  <a:schemeClr val="accent2"/>
                </a:solidFill>
                <a:latin typeface="Constantia" pitchFamily="18" charset="0"/>
              </a:rPr>
              <a:t>PEDOMAN PENILAIAN PERILAKU KERJA PNS</a:t>
            </a:r>
          </a:p>
        </p:txBody>
      </p:sp>
    </p:spTree>
  </p:cSld>
  <p:clrMapOvr>
    <a:masterClrMapping/>
  </p:clrMapOvr>
  <p:transition spd="med">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2423" name="Group 55"/>
          <p:cNvGraphicFramePr>
            <a:graphicFrameLocks noGrp="1"/>
          </p:cNvGraphicFramePr>
          <p:nvPr>
            <p:ph/>
          </p:nvPr>
        </p:nvGraphicFramePr>
        <p:xfrm>
          <a:off x="73025" y="203200"/>
          <a:ext cx="8994062" cy="5817236"/>
        </p:xfrm>
        <a:graphic>
          <a:graphicData uri="http://schemas.openxmlformats.org/drawingml/2006/table">
            <a:tbl>
              <a:tblPr/>
              <a:tblGrid>
                <a:gridCol w="417569"/>
                <a:gridCol w="1185093"/>
                <a:gridCol w="228600"/>
                <a:gridCol w="5020152"/>
                <a:gridCol w="1085680"/>
                <a:gridCol w="1056968"/>
              </a:tblGrid>
              <a:tr h="28733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dirty="0" smtClean="0">
                          <a:ln>
                            <a:noFill/>
                          </a:ln>
                          <a:solidFill>
                            <a:schemeClr val="tx1"/>
                          </a:solidFill>
                          <a:effectLst/>
                          <a:latin typeface="Arial" charset="0"/>
                          <a:cs typeface="Arial" charset="0"/>
                        </a:rPr>
                        <a:t>NO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charset="0"/>
                          <a:cs typeface="Arial" charset="0"/>
                        </a:rPr>
                        <a:t>UNSUR YG DINILAI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700" b="1" i="0" u="none" strike="noStrike" cap="none" normalizeH="0" baseline="0" smtClean="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smtClean="0">
                          <a:ln>
                            <a:noFill/>
                          </a:ln>
                          <a:solidFill>
                            <a:schemeClr val="tx1"/>
                          </a:solidFill>
                          <a:effectLst/>
                          <a:latin typeface="Arial" charset="0"/>
                          <a:cs typeface="Arial" charset="0"/>
                        </a:rPr>
                        <a:t>URAIAN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smtClean="0">
                          <a:ln>
                            <a:noFill/>
                          </a:ln>
                          <a:solidFill>
                            <a:schemeClr val="tx1"/>
                          </a:solidFill>
                          <a:effectLst/>
                          <a:latin typeface="Arial" charset="0"/>
                          <a:cs typeface="Arial" charset="0"/>
                        </a:rPr>
                        <a:t>NILAI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09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charset="0"/>
                          <a:cs typeface="Arial" charset="0"/>
                        </a:rPr>
                        <a:t>ANGKA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charset="0"/>
                          <a:cs typeface="Arial" charset="0"/>
                        </a:rPr>
                        <a:t>SEBUTAN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dirty="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dirty="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75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0" i="0" u="none" strike="noStrike" cap="none" normalizeH="0" baseline="0" smtClean="0">
                          <a:ln>
                            <a:noFill/>
                          </a:ln>
                          <a:solidFill>
                            <a:schemeClr val="tx1"/>
                          </a:solidFill>
                          <a:effectLst/>
                          <a:latin typeface="Arial" charset="0"/>
                          <a:cs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dirty="0" smtClean="0">
                          <a:ln>
                            <a:noFill/>
                          </a:ln>
                          <a:solidFill>
                            <a:srgbClr val="000000"/>
                          </a:solidFill>
                          <a:effectLst/>
                          <a:latin typeface="Arial" charset="0"/>
                          <a:cs typeface="Times New Roman" pitchFamily="18" charset="0"/>
                        </a:rPr>
                        <a:t>Integritas</a:t>
                      </a:r>
                      <a:r>
                        <a:rPr kumimoji="0" lang="id-ID" sz="1700" b="0" i="0" u="none" strike="noStrike" cap="none" normalizeH="0" baseline="0" dirty="0" smtClean="0">
                          <a:ln>
                            <a:noFill/>
                          </a:ln>
                          <a:solidFill>
                            <a:srgbClr val="000000"/>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Selalu dalam melaksanakan tugas bersikap jujur, ikhlas, dan tidak pernah menyalahgunakan wewenangnya serta berani menanggung resiko dari tindakan yang dilakukannya.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91 - 100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Sangat 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0000"/>
                          </a:solidFill>
                          <a:effectLst/>
                          <a:latin typeface="Arial" charset="0"/>
                          <a:cs typeface="Times New Roman" pitchFamily="18" charset="0"/>
                        </a:rPr>
                        <a:t>Pada umumnya dalam melaksanakan tugas bersikap jujur, ikhlas, dan tidak pernah menya</a:t>
                      </a:r>
                      <a:r>
                        <a:rPr kumimoji="0" lang="en-US" sz="1400" b="0" i="0" u="none" strike="noStrike" cap="none" normalizeH="0" baseline="0" smtClean="0">
                          <a:ln>
                            <a:noFill/>
                          </a:ln>
                          <a:solidFill>
                            <a:srgbClr val="000000"/>
                          </a:solidFill>
                          <a:effectLst/>
                          <a:latin typeface="Arial" charset="0"/>
                          <a:cs typeface="Times New Roman" pitchFamily="18" charset="0"/>
                        </a:rPr>
                        <a:t>-</a:t>
                      </a:r>
                      <a:r>
                        <a:rPr kumimoji="0" lang="id-ID" sz="1400" b="0" i="0" u="none" strike="noStrike" cap="none" normalizeH="0" baseline="0" smtClean="0">
                          <a:ln>
                            <a:noFill/>
                          </a:ln>
                          <a:solidFill>
                            <a:srgbClr val="000000"/>
                          </a:solidFill>
                          <a:effectLst/>
                          <a:latin typeface="Arial" charset="0"/>
                          <a:cs typeface="Times New Roman" pitchFamily="18" charset="0"/>
                        </a:rPr>
                        <a:t>lahgunakan wewenangnya tetapi berani menang</a:t>
                      </a:r>
                      <a:r>
                        <a:rPr kumimoji="0" lang="en-US" sz="1400" b="0" i="0" u="none" strike="noStrike" cap="none" normalizeH="0" baseline="0" smtClean="0">
                          <a:ln>
                            <a:noFill/>
                          </a:ln>
                          <a:solidFill>
                            <a:srgbClr val="000000"/>
                          </a:solidFill>
                          <a:effectLst/>
                          <a:latin typeface="Arial" charset="0"/>
                          <a:cs typeface="Times New Roman" pitchFamily="18" charset="0"/>
                        </a:rPr>
                        <a:t>-</a:t>
                      </a:r>
                      <a:r>
                        <a:rPr kumimoji="0" lang="id-ID" sz="1400" b="0" i="0" u="none" strike="noStrike" cap="none" normalizeH="0" baseline="0" smtClean="0">
                          <a:ln>
                            <a:noFill/>
                          </a:ln>
                          <a:solidFill>
                            <a:srgbClr val="000000"/>
                          </a:solidFill>
                          <a:effectLst/>
                          <a:latin typeface="Arial" charset="0"/>
                          <a:cs typeface="Times New Roman" pitchFamily="18" charset="0"/>
                        </a:rPr>
                        <a:t>gung resiko dari tindakan yang dilakukannya.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76 - 90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140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0000"/>
                          </a:solidFill>
                          <a:effectLst/>
                          <a:latin typeface="Arial" charset="0"/>
                          <a:cs typeface="Times New Roman" pitchFamily="18" charset="0"/>
                        </a:rPr>
                        <a:t>Adakalanya/kadang-kadang dalam melaksanakan tugas bersikap cukup jujur, cukup ikhlas, dan kadang-kadang menyalahgunakan wewenang</a:t>
                      </a:r>
                      <a:r>
                        <a:rPr kumimoji="0" lang="en-US" sz="1400" b="0" i="0" u="none" strike="noStrike" cap="none" normalizeH="0" baseline="0" smtClean="0">
                          <a:ln>
                            <a:noFill/>
                          </a:ln>
                          <a:solidFill>
                            <a:srgbClr val="000000"/>
                          </a:solidFill>
                          <a:effectLst/>
                          <a:latin typeface="Arial" charset="0"/>
                          <a:cs typeface="Times New Roman" pitchFamily="18" charset="0"/>
                        </a:rPr>
                        <a:t>-</a:t>
                      </a:r>
                      <a:r>
                        <a:rPr kumimoji="0" lang="id-ID" sz="1400" b="0" i="0" u="none" strike="noStrike" cap="none" normalizeH="0" baseline="0" smtClean="0">
                          <a:ln>
                            <a:noFill/>
                          </a:ln>
                          <a:solidFill>
                            <a:srgbClr val="000000"/>
                          </a:solidFill>
                          <a:effectLst/>
                          <a:latin typeface="Arial" charset="0"/>
                          <a:cs typeface="Times New Roman" pitchFamily="18" charset="0"/>
                        </a:rPr>
                        <a:t>nya serta cukup berani menanggung resiko dari tindakan yang dilakukannya.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61 - 75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Cukup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616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0000"/>
                          </a:solidFill>
                          <a:effectLst/>
                          <a:latin typeface="Arial" charset="0"/>
                          <a:cs typeface="Times New Roman" pitchFamily="18" charset="0"/>
                        </a:rPr>
                        <a:t>Kurang jujur, kurang ikhlas, dalam melaksanakan tugas dan sering menyalahgunakan wewe</a:t>
                      </a:r>
                      <a:r>
                        <a:rPr kumimoji="0" lang="en-US" sz="1400" b="0" i="0" u="none" strike="noStrike" cap="none" normalizeH="0" baseline="0" smtClean="0">
                          <a:ln>
                            <a:noFill/>
                          </a:ln>
                          <a:solidFill>
                            <a:srgbClr val="000000"/>
                          </a:solidFill>
                          <a:effectLst/>
                          <a:latin typeface="Arial" charset="0"/>
                          <a:cs typeface="Times New Roman" pitchFamily="18" charset="0"/>
                        </a:rPr>
                        <a:t>n</a:t>
                      </a:r>
                      <a:r>
                        <a:rPr kumimoji="0" lang="id-ID" sz="1400" b="0" i="0" u="none" strike="noStrike" cap="none" normalizeH="0" baseline="0" smtClean="0">
                          <a:ln>
                            <a:noFill/>
                          </a:ln>
                          <a:solidFill>
                            <a:srgbClr val="000000"/>
                          </a:solidFill>
                          <a:effectLst/>
                          <a:latin typeface="Arial" charset="0"/>
                          <a:cs typeface="Times New Roman" pitchFamily="18" charset="0"/>
                        </a:rPr>
                        <a:t>angnya tetapi kurang berani menanggung resiko dari tindakan yang dilakukannya.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51 - 60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Kurang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616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noProof="0" dirty="0" smtClean="0">
                          <a:ln>
                            <a:noFill/>
                          </a:ln>
                          <a:solidFill>
                            <a:srgbClr val="000000"/>
                          </a:solidFill>
                          <a:effectLst/>
                          <a:latin typeface="Arial" charset="0"/>
                          <a:cs typeface="Times New Roman" pitchFamily="18" charset="0"/>
                        </a:rPr>
                        <a:t>Tidak</a:t>
                      </a:r>
                      <a:r>
                        <a:rPr kumimoji="0" lang="en-US" sz="1400" b="0" i="0" u="none" strike="noStrike" cap="none" normalizeH="0" baseline="0" noProof="0" dirty="0" smtClean="0">
                          <a:ln>
                            <a:noFill/>
                          </a:ln>
                          <a:solidFill>
                            <a:srgbClr val="000000"/>
                          </a:solidFill>
                          <a:effectLst/>
                          <a:latin typeface="Arial" charset="0"/>
                          <a:cs typeface="Times New Roman" pitchFamily="18" charset="0"/>
                        </a:rPr>
                        <a:t> </a:t>
                      </a:r>
                      <a:r>
                        <a:rPr kumimoji="0" lang="en-US" sz="1400" b="0" i="0" u="none" strike="noStrike" cap="none" normalizeH="0" baseline="0" noProof="0" dirty="0" err="1" smtClean="0">
                          <a:ln>
                            <a:noFill/>
                          </a:ln>
                          <a:solidFill>
                            <a:srgbClr val="000000"/>
                          </a:solidFill>
                          <a:effectLst/>
                          <a:latin typeface="Arial" charset="0"/>
                          <a:cs typeface="Times New Roman" pitchFamily="18" charset="0"/>
                        </a:rPr>
                        <a:t>pernah</a:t>
                      </a:r>
                      <a:r>
                        <a:rPr kumimoji="0" lang="id-ID" sz="1400" b="0" i="0" u="none" strike="noStrike" cap="none" normalizeH="0" baseline="0" noProof="0" dirty="0" smtClean="0">
                          <a:ln>
                            <a:noFill/>
                          </a:ln>
                          <a:solidFill>
                            <a:srgbClr val="000000"/>
                          </a:solidFill>
                          <a:effectLst/>
                          <a:latin typeface="Arial" charset="0"/>
                          <a:cs typeface="Times New Roman" pitchFamily="18" charset="0"/>
                        </a:rPr>
                        <a:t> jujur, tidak ikhlas, dalam melaksanakan tugas, dan selalu  menyalahgunakan wewenangnya serta tidak berani menanggung resiko dari tindakan yang dilakukannya.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50 ke bawah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Buruk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4470" name="Group 54"/>
          <p:cNvGraphicFramePr>
            <a:graphicFrameLocks noGrp="1"/>
          </p:cNvGraphicFramePr>
          <p:nvPr>
            <p:ph/>
          </p:nvPr>
        </p:nvGraphicFramePr>
        <p:xfrm>
          <a:off x="-34925" y="14288"/>
          <a:ext cx="9178925" cy="7040308"/>
        </p:xfrm>
        <a:graphic>
          <a:graphicData uri="http://schemas.openxmlformats.org/drawingml/2006/table">
            <a:tbl>
              <a:tblPr/>
              <a:tblGrid>
                <a:gridCol w="416509"/>
                <a:gridCol w="994719"/>
                <a:gridCol w="258346"/>
                <a:gridCol w="6170580"/>
                <a:gridCol w="627213"/>
                <a:gridCol w="711558"/>
              </a:tblGrid>
              <a:tr h="38378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UNSUR YG DINILAI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URAIAN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NILAI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9390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ANGKA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SEBUTAN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423">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0" i="0" u="none" strike="noStrike" cap="none" normalizeH="0" baseline="0" smtClean="0">
                          <a:ln>
                            <a:noFill/>
                          </a:ln>
                          <a:solidFill>
                            <a:schemeClr val="tx1"/>
                          </a:solidFill>
                          <a:effectLst/>
                          <a:latin typeface="Arial" charset="0"/>
                          <a:cs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dirty="0" smtClean="0">
                          <a:ln>
                            <a:noFill/>
                          </a:ln>
                          <a:solidFill>
                            <a:srgbClr val="000000"/>
                          </a:solidFill>
                          <a:effectLst/>
                          <a:latin typeface="Arial" charset="0"/>
                          <a:cs typeface="Times New Roman" pitchFamily="18" charset="0"/>
                        </a:rPr>
                        <a:t>Komitmen</a:t>
                      </a:r>
                      <a:r>
                        <a:rPr kumimoji="0" lang="id-ID" sz="1200" b="0" i="0" u="none" strike="noStrike" cap="none" normalizeH="0" baseline="0" dirty="0" smtClean="0">
                          <a:ln>
                            <a:noFill/>
                          </a:ln>
                          <a:solidFill>
                            <a:srgbClr val="000000"/>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Selalu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berusaha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sungguh-sungguh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menegakkan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ideologi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negara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pancasila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UUD 1945, Negara </a:t>
                      </a:r>
                      <a:r>
                        <a:rPr kumimoji="0" lang="id-ID" sz="1200" b="0" i="0" u="none" strike="noStrike" cap="none" normalizeH="0" baseline="0" noProof="0" dirty="0" smtClean="0">
                          <a:ln>
                            <a:noFill/>
                          </a:ln>
                          <a:solidFill>
                            <a:srgbClr val="000000"/>
                          </a:solidFill>
                          <a:effectLst/>
                          <a:latin typeface="Arial Narrow" pitchFamily="34" charset="0"/>
                          <a:cs typeface="Times New Roman" pitchFamily="18" charset="0"/>
                        </a:rPr>
                        <a:t>Kesatuan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Republik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Indonesia (NKRI),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Bhineka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Tunggal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rencana-rencana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pemerintah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tujuan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untuk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dapat</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melaksanakan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tugasnya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secara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berdaya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berhasil</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serta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mengutamakan kepentingan kedinasan daripada kepentingan pribadi dan/atau golongan sesuai dengan tugas, fungsi, dan tanggungjawabnya sebagai unsur aparatur negara terhadap organisasi tempat dimana ia bekerja.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91 - 100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Sangat 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42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Pada umumnya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berusaha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sungguh-sungguh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menegakkan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ideologi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negara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pancasila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UUD 1945, Negara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Kesatuan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Republik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Indonesia (NKRI),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Bhineka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Tunggal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rencana-rencana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pemerintah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tujuan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untuk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dapat</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melaksanakan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tugasnya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secara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berdaya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berhasil</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serta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mengutamakan kepentingan kedinasan daripada kepentingan pribadi dan/atau golongan sesuai dengan tugas, fungsi, dan tanggungjawabnya sebagai unsur aparatur negara terhadap organisasi tempat dimana ia bekerja.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Narrow" pitchFamily="34" charset="0"/>
                          <a:cs typeface="Arial" charset="0"/>
                        </a:rPr>
                        <a:t>76 - 90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42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Adakalanya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berusaha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sungguh-sungguh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menegakkan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ideologi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negara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pancasila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UUD 1945, Negara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Kesatuan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Republik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Indonesia (NKRI),</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Bhineka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Tunggal </a:t>
                      </a:r>
                      <a:r>
                        <a:rPr kumimoji="0" lang="en-US" sz="1200" b="0" i="0" u="none" strike="noStrike" cap="none" normalizeH="0" baseline="0" smtClean="0">
                          <a:ln>
                            <a:noFill/>
                          </a:ln>
                          <a:solidFill>
                            <a:srgbClr val="000000"/>
                          </a:solidFill>
                          <a:effectLst/>
                          <a:latin typeface="Arial Narrow" pitchFamily="34" charset="0"/>
                          <a:cs typeface="Times New Roman" pitchFamily="18" charset="0"/>
                        </a:rPr>
                        <a:t>Ika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rencana-rencana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pemerintah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tujuan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untuk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dapat</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melaksanakan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tugasnya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secara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berdaya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berhasil</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serta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mengutamakan kepen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tingan kedinasan daripada kepentingan pribadidan/atau golongan sesuai dengan tugas, fungsi, dan tanggung</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jawabnya sebagai unsur aparatur negara terhadap organisasi tempat dimana ia bekerja.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Narrow" pitchFamily="34" charset="0"/>
                          <a:cs typeface="Arial" charset="0"/>
                        </a:rPr>
                        <a:t>61 - 75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Cukup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42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Kurang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berusaha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sungguh-sungguh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menegakkan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ideologi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negara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pancasila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UUD 1945, Negara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Kesatuan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Republik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Indonesia (NKRI),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rencana-rencana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pemerintah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tujuan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untuk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dapat</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melaksanakan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tugasnya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secara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berdaya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berhasil</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serta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mengutamakan kepentingan kedinasan dari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pada kepentingan pribadidan/atau golongan sesuai dengan tugas, fungsi, dan tanggungjawabnya sebagai unsur aparatur negara terhadap organisasi tempat dimana ia bekerja.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Narrow" pitchFamily="34" charset="0"/>
                          <a:cs typeface="Arial" charset="0"/>
                        </a:rPr>
                        <a:t>51 - 60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Kurang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42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Tidak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pernah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berusaha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sungguh-sungguh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menegakkan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ideologi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negara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pancasila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UUD 1945, Negara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Kesatuan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Republik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Indonesia (NKRI),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rencana-rencana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pemerintah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tujuan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untuk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dapat</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melaksanakan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tugasnya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secara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berdaya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berhasil</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serta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 mengutamakan kepentingan kedinasan daripada kepentingan pribadi dan/atau golongan sesuai dengan tugas, fungsi, dan tanggungjawabnya sebagai unsur aparatur negara terhadap organisasi tempat dimana ia bekerja.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Narrow" pitchFamily="34" charset="0"/>
                          <a:cs typeface="Arial" charset="0"/>
                        </a:rPr>
                        <a:t>50 ke bawah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Buruk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6520" name="Group 56"/>
          <p:cNvGraphicFramePr>
            <a:graphicFrameLocks noGrp="1"/>
          </p:cNvGraphicFramePr>
          <p:nvPr>
            <p:ph/>
          </p:nvPr>
        </p:nvGraphicFramePr>
        <p:xfrm>
          <a:off x="136525" y="188913"/>
          <a:ext cx="8972550" cy="6477000"/>
        </p:xfrm>
        <a:graphic>
          <a:graphicData uri="http://schemas.openxmlformats.org/drawingml/2006/table">
            <a:tbl>
              <a:tblPr/>
              <a:tblGrid>
                <a:gridCol w="366713"/>
                <a:gridCol w="974725"/>
                <a:gridCol w="274637"/>
                <a:gridCol w="5608638"/>
                <a:gridCol w="811212"/>
                <a:gridCol w="936625"/>
              </a:tblGrid>
              <a:tr h="28733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UNSUR YG DINILAI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URAIAN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NILAI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US"/>
                    </a:p>
                  </a:txBody>
                  <a:tcPr/>
                </a:tc>
              </a:tr>
              <a:tr h="3063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ANGKA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SEBUTAN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78740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0" i="0" u="none" strike="noStrike" cap="none" normalizeH="0" baseline="0" smtClean="0">
                          <a:ln>
                            <a:noFill/>
                          </a:ln>
                          <a:solidFill>
                            <a:schemeClr val="tx1"/>
                          </a:solidFill>
                          <a:effectLst/>
                          <a:latin typeface="Arial" charset="0"/>
                          <a:cs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dirty="0" smtClean="0">
                          <a:ln>
                            <a:noFill/>
                          </a:ln>
                          <a:solidFill>
                            <a:srgbClr val="000000"/>
                          </a:solidFill>
                          <a:effectLst/>
                          <a:latin typeface="Arial" charset="0"/>
                          <a:cs typeface="Times New Roman" pitchFamily="18" charset="0"/>
                        </a:rPr>
                        <a:t>Disiplin</a:t>
                      </a:r>
                      <a:r>
                        <a:rPr kumimoji="0" lang="id-ID" sz="1700" b="0" i="0" u="none" strike="noStrike" cap="none" normalizeH="0" baseline="0" dirty="0" smtClean="0">
                          <a:ln>
                            <a:noFill/>
                          </a:ln>
                          <a:solidFill>
                            <a:srgbClr val="000000"/>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13500000" scaled="0"/>
                      <a:tileRect/>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Selalu mentaati peraturan perundang-undangan dan/atau peraturan kedinasan yang berlaku dengan rasa tanggung jawab dan  selalu mentaati ketentuan jam kerja serta mampu menyimpan dan/atau memelihara barang-barang milik negara yang dipercayakan kepadanya dengan sebaik-baiknya.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91 - 100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Sangat 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8096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Pada umumnya mentaati peraturan perundang-undangan dan/atau peraturan kedinasan yang berlaku dengan rasa tanggung jawab, mentaati ketentuan jam kerja serta mampu menyimpan dan/atau memelihara barang-barang milik negara yang dipercayakan kepadanya dengan baik.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76 - 90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27635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Adakalanya</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id-ID" sz="1200" b="0" i="0" u="none" strike="noStrike" cap="none" normalizeH="0" baseline="0" dirty="0" smtClean="0">
                          <a:ln>
                            <a:noFill/>
                          </a:ln>
                          <a:solidFill>
                            <a:srgbClr val="000000"/>
                          </a:solidFill>
                          <a:effectLst/>
                          <a:latin typeface="Arial" charset="0"/>
                          <a:cs typeface="Times New Roman" pitchFamily="18" charset="0"/>
                        </a:rPr>
                        <a:t>mentaati peraturan perundang-undangan dan/atau peraturan kedinasan yang berlaku dengan rasa cukup tanggung jawab, mentaati ketentuan jam kerja serta cukup mampu menyimpan dan/atau memelihara barang-barang milik negara yang dipercayakan kepadanya dengan cukup baik, serta tidak masuk atau terlambat masuk kerja dan lebih cepat pulang dari ketentuan jam kerja tanpa alasan yang sah </a:t>
                      </a:r>
                      <a:r>
                        <a:rPr kumimoji="0" lang="en-US" sz="1200" b="0" i="0" u="none" strike="noStrike" cap="none" normalizeH="0" baseline="0" dirty="0" err="1" smtClean="0">
                          <a:ln>
                            <a:noFill/>
                          </a:ln>
                          <a:solidFill>
                            <a:srgbClr val="000000"/>
                          </a:solidFill>
                          <a:effectLst/>
                          <a:latin typeface="Arial" charset="0"/>
                          <a:cs typeface="Times New Roman" pitchFamily="18" charset="0"/>
                        </a:rPr>
                        <a:t>selama</a:t>
                      </a:r>
                      <a:r>
                        <a:rPr kumimoji="0" lang="en-US" sz="1200" b="0" i="0" u="none" strike="noStrike" cap="none" normalizeH="0" baseline="0" dirty="0" smtClean="0">
                          <a:ln>
                            <a:noFill/>
                          </a:ln>
                          <a:solidFill>
                            <a:srgbClr val="000000"/>
                          </a:solidFill>
                          <a:effectLst/>
                          <a:latin typeface="Arial" charset="0"/>
                          <a:cs typeface="Times New Roman" pitchFamily="18" charset="0"/>
                        </a:rPr>
                        <a:t> 5 (lima) </a:t>
                      </a:r>
                      <a:r>
                        <a:rPr kumimoji="0" lang="en-US" sz="1200" b="0" i="0" u="none" strike="noStrike" cap="none" normalizeH="0" baseline="0" dirty="0" err="1" smtClean="0">
                          <a:ln>
                            <a:noFill/>
                          </a:ln>
                          <a:solidFill>
                            <a:srgbClr val="000000"/>
                          </a:solidFill>
                          <a:effectLst/>
                          <a:latin typeface="Arial" charset="0"/>
                          <a:cs typeface="Times New Roman" pitchFamily="18" charset="0"/>
                        </a:rPr>
                        <a:t>sampai</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dengan</a:t>
                      </a:r>
                      <a:r>
                        <a:rPr kumimoji="0" lang="en-US" sz="1200" b="0" i="0" u="none" strike="noStrike" cap="none" normalizeH="0" baseline="0" dirty="0" smtClean="0">
                          <a:ln>
                            <a:noFill/>
                          </a:ln>
                          <a:solidFill>
                            <a:srgbClr val="000000"/>
                          </a:solidFill>
                          <a:effectLst/>
                          <a:latin typeface="Arial" charset="0"/>
                          <a:cs typeface="Times New Roman" pitchFamily="18" charset="0"/>
                        </a:rPr>
                        <a:t> 15 (lima </a:t>
                      </a:r>
                      <a:r>
                        <a:rPr kumimoji="0" lang="en-US" sz="1200" b="0" i="0" u="none" strike="noStrike" cap="none" normalizeH="0" baseline="0" dirty="0" err="1" smtClean="0">
                          <a:ln>
                            <a:noFill/>
                          </a:ln>
                          <a:solidFill>
                            <a:srgbClr val="000000"/>
                          </a:solidFill>
                          <a:effectLst/>
                          <a:latin typeface="Arial" charset="0"/>
                          <a:cs typeface="Times New Roman" pitchFamily="18" charset="0"/>
                        </a:rPr>
                        <a:t>belas</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hari</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kerja</a:t>
                      </a:r>
                      <a:r>
                        <a:rPr kumimoji="0" lang="en-US" sz="1200" b="0" i="0" u="none" strike="noStrike" cap="none" normalizeH="0" baseline="0" dirty="0" smtClean="0">
                          <a:ln>
                            <a:noFill/>
                          </a:ln>
                          <a:solidFill>
                            <a:srgbClr val="000000"/>
                          </a:solidFill>
                          <a:effectLst/>
                          <a:latin typeface="Arial" charset="0"/>
                          <a:cs typeface="Times New Roman" pitchFamily="18" charset="0"/>
                        </a:rPr>
                        <a:t>.</a:t>
                      </a:r>
                      <a:endParaRPr kumimoji="0" lang="id-ID" sz="1200" b="0" i="0" u="none" strike="noStrike" cap="none" normalizeH="0" baseline="0" dirty="0" smtClean="0">
                        <a:ln>
                          <a:noFill/>
                        </a:ln>
                        <a:solidFill>
                          <a:srgbClr val="000000"/>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61 - 75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Cukup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27793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Kurang mentaati peraturan perundang-undangan dan/atau peraturan kedinasan yang berlaku dengan rasa kurang tanggung jawab, mentaati ketentuan jam kerja serta kurang mampu menyimpan dan/atau memelihara barang-barang milik negara yang dipercayakan kepadanya dengan kurang baik, serta tidak masuk atau terlambat masuk kerja dan lebih cepat pulang dari ketentuan jam kerja tanpa alasan yang sah </a:t>
                      </a:r>
                      <a:r>
                        <a:rPr kumimoji="0" lang="en-US" sz="1200" b="0" i="0" u="none" strike="noStrike" cap="none" normalizeH="0" baseline="0" dirty="0" err="1" smtClean="0">
                          <a:ln>
                            <a:noFill/>
                          </a:ln>
                          <a:solidFill>
                            <a:srgbClr val="000000"/>
                          </a:solidFill>
                          <a:effectLst/>
                          <a:latin typeface="Arial" charset="0"/>
                          <a:cs typeface="Times New Roman" pitchFamily="18" charset="0"/>
                        </a:rPr>
                        <a:t>selama</a:t>
                      </a:r>
                      <a:r>
                        <a:rPr kumimoji="0" lang="en-US" sz="1200" b="0" i="0" u="none" strike="noStrike" cap="none" normalizeH="0" baseline="0" dirty="0" smtClean="0">
                          <a:ln>
                            <a:noFill/>
                          </a:ln>
                          <a:solidFill>
                            <a:srgbClr val="000000"/>
                          </a:solidFill>
                          <a:effectLst/>
                          <a:latin typeface="Arial" charset="0"/>
                          <a:cs typeface="Times New Roman" pitchFamily="18" charset="0"/>
                        </a:rPr>
                        <a:t> 16 (</a:t>
                      </a:r>
                      <a:r>
                        <a:rPr kumimoji="0" lang="en-US" sz="1200" b="0" i="0" u="none" strike="noStrike" cap="none" normalizeH="0" baseline="0" dirty="0" err="1" smtClean="0">
                          <a:ln>
                            <a:noFill/>
                          </a:ln>
                          <a:solidFill>
                            <a:srgbClr val="000000"/>
                          </a:solidFill>
                          <a:effectLst/>
                          <a:latin typeface="Arial" charset="0"/>
                          <a:cs typeface="Times New Roman" pitchFamily="18" charset="0"/>
                        </a:rPr>
                        <a:t>enam</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belas</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sampai</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dengan</a:t>
                      </a:r>
                      <a:r>
                        <a:rPr kumimoji="0" lang="en-US" sz="1200" b="0" i="0" u="none" strike="noStrike" cap="none" normalizeH="0" baseline="0" dirty="0" smtClean="0">
                          <a:ln>
                            <a:noFill/>
                          </a:ln>
                          <a:solidFill>
                            <a:srgbClr val="000000"/>
                          </a:solidFill>
                          <a:effectLst/>
                          <a:latin typeface="Arial" charset="0"/>
                          <a:cs typeface="Times New Roman" pitchFamily="18" charset="0"/>
                        </a:rPr>
                        <a:t> 30 (</a:t>
                      </a:r>
                      <a:r>
                        <a:rPr kumimoji="0" lang="en-US" sz="1200" b="0" i="0" u="none" strike="noStrike" cap="none" normalizeH="0" baseline="0" dirty="0" err="1" smtClean="0">
                          <a:ln>
                            <a:noFill/>
                          </a:ln>
                          <a:solidFill>
                            <a:srgbClr val="000000"/>
                          </a:solidFill>
                          <a:effectLst/>
                          <a:latin typeface="Arial" charset="0"/>
                          <a:cs typeface="Times New Roman" pitchFamily="18" charset="0"/>
                        </a:rPr>
                        <a:t>tiga</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puluh</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hari</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kerja</a:t>
                      </a:r>
                      <a:r>
                        <a:rPr kumimoji="0" lang="en-US" sz="1200" b="0" i="0" u="none" strike="noStrike" cap="none" normalizeH="0" baseline="0" dirty="0" smtClean="0">
                          <a:ln>
                            <a:noFill/>
                          </a:ln>
                          <a:solidFill>
                            <a:srgbClr val="000000"/>
                          </a:solidFill>
                          <a:effectLst/>
                          <a:latin typeface="Arial" charset="0"/>
                          <a:cs typeface="Times New Roman" pitchFamily="18" charset="0"/>
                        </a:rPr>
                        <a:t>.</a:t>
                      </a:r>
                      <a:endParaRPr kumimoji="0" lang="id-ID" sz="1200" b="0" i="0" u="none" strike="noStrike" cap="none" normalizeH="0" baseline="0" dirty="0" smtClean="0">
                        <a:ln>
                          <a:noFill/>
                        </a:ln>
                        <a:solidFill>
                          <a:srgbClr val="000000"/>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51 - 60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Kurang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10807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Tidak </a:t>
                      </a:r>
                      <a:r>
                        <a:rPr kumimoji="0" lang="en-US" sz="1200" b="0" i="0" u="none" strike="noStrike" cap="none" normalizeH="0" baseline="0" dirty="0" err="1" smtClean="0">
                          <a:ln>
                            <a:noFill/>
                          </a:ln>
                          <a:solidFill>
                            <a:srgbClr val="000000"/>
                          </a:solidFill>
                          <a:effectLst/>
                          <a:latin typeface="Arial" charset="0"/>
                          <a:cs typeface="Times New Roman" pitchFamily="18" charset="0"/>
                        </a:rPr>
                        <a:t>pernah</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id-ID" sz="1200" b="0" i="0" u="none" strike="noStrike" cap="none" normalizeH="0" baseline="0" dirty="0" smtClean="0">
                          <a:ln>
                            <a:noFill/>
                          </a:ln>
                          <a:solidFill>
                            <a:srgbClr val="000000"/>
                          </a:solidFill>
                          <a:effectLst/>
                          <a:latin typeface="Arial" charset="0"/>
                          <a:cs typeface="Times New Roman" pitchFamily="18" charset="0"/>
                        </a:rPr>
                        <a:t>mentaati peraturan perundang-undangan dan/atau peraturan kedinasan yang berlaku dengan rasa tidak tanggung jawab, mentaati ketentuan jam kerja serta tidak mampu menyimpan dan/atau memelihara barang-barang milik negara yang dipercayakan kepadanya dengan kurang baik, serta tidak masuk atau terlambat masuk kerja dan lebih cepat pulang dari ketentuan jam kerja tanpa alasan yang sah lebih dari </a:t>
                      </a:r>
                      <a:r>
                        <a:rPr kumimoji="0" lang="en-US" sz="1200" b="0" i="0" u="none" strike="noStrike" cap="none" normalizeH="0" baseline="0" dirty="0" smtClean="0">
                          <a:ln>
                            <a:noFill/>
                          </a:ln>
                          <a:solidFill>
                            <a:srgbClr val="000000"/>
                          </a:solidFill>
                          <a:effectLst/>
                          <a:latin typeface="Arial" charset="0"/>
                          <a:cs typeface="Times New Roman" pitchFamily="18" charset="0"/>
                        </a:rPr>
                        <a:t>31 (</a:t>
                      </a:r>
                      <a:r>
                        <a:rPr kumimoji="0" lang="en-US" sz="1200" b="0" i="0" u="none" strike="noStrike" cap="none" normalizeH="0" baseline="0" dirty="0" err="1" smtClean="0">
                          <a:ln>
                            <a:noFill/>
                          </a:ln>
                          <a:solidFill>
                            <a:srgbClr val="000000"/>
                          </a:solidFill>
                          <a:effectLst/>
                          <a:latin typeface="Arial" charset="0"/>
                          <a:cs typeface="Times New Roman" pitchFamily="18" charset="0"/>
                        </a:rPr>
                        <a:t>tiga</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puluh</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satu</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hari</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kerja</a:t>
                      </a:r>
                      <a:r>
                        <a:rPr kumimoji="0" lang="en-US" sz="1200" b="0" i="0" u="none" strike="noStrike" cap="none" normalizeH="0" baseline="0" dirty="0" smtClean="0">
                          <a:ln>
                            <a:noFill/>
                          </a:ln>
                          <a:solidFill>
                            <a:srgbClr val="000000"/>
                          </a:solidFill>
                          <a:effectLst/>
                          <a:latin typeface="Arial" charset="0"/>
                          <a:cs typeface="Times New Roman" pitchFamily="18" charset="0"/>
                        </a:rPr>
                        <a:t>.</a:t>
                      </a:r>
                      <a:endParaRPr kumimoji="0" lang="id-ID" sz="1200" b="0" i="0" u="none" strike="noStrike" cap="none" normalizeH="0" baseline="0" dirty="0" smtClean="0">
                        <a:ln>
                          <a:noFill/>
                        </a:ln>
                        <a:solidFill>
                          <a:srgbClr val="000000"/>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50 ke bawah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Buruk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ransition spd="med">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8572" name="Group 60"/>
          <p:cNvGraphicFramePr>
            <a:graphicFrameLocks noGrp="1"/>
          </p:cNvGraphicFramePr>
          <p:nvPr>
            <p:ph/>
          </p:nvPr>
        </p:nvGraphicFramePr>
        <p:xfrm>
          <a:off x="0" y="0"/>
          <a:ext cx="9180513" cy="6923089"/>
        </p:xfrm>
        <a:graphic>
          <a:graphicData uri="http://schemas.openxmlformats.org/drawingml/2006/table">
            <a:tbl>
              <a:tblPr/>
              <a:tblGrid>
                <a:gridCol w="458788"/>
                <a:gridCol w="1200150"/>
                <a:gridCol w="304800"/>
                <a:gridCol w="5227637"/>
                <a:gridCol w="863600"/>
                <a:gridCol w="1125538"/>
              </a:tblGrid>
              <a:tr h="3540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UNSUR YG DINILAI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URAIAN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NILAI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016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ANGKA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SEBUTAN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4738">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500" b="0" i="0" u="none" strike="noStrike" cap="none" normalizeH="0" baseline="0" smtClean="0">
                          <a:ln>
                            <a:noFill/>
                          </a:ln>
                          <a:solidFill>
                            <a:schemeClr val="tx1"/>
                          </a:solidFill>
                          <a:effectLst/>
                          <a:latin typeface="Arial" charset="0"/>
                          <a:cs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smtClean="0">
                          <a:ln>
                            <a:noFill/>
                          </a:ln>
                          <a:solidFill>
                            <a:srgbClr val="000000"/>
                          </a:solidFill>
                          <a:effectLst/>
                          <a:latin typeface="Arial" charset="0"/>
                          <a:cs typeface="Times New Roman" pitchFamily="18" charset="0"/>
                        </a:rPr>
                        <a:t>Kerjasama</a:t>
                      </a:r>
                      <a:r>
                        <a:rPr kumimoji="0" lang="id-ID" sz="1500" b="0" i="0" u="none" strike="noStrike" cap="none" normalizeH="0" baseline="0" smtClean="0">
                          <a:ln>
                            <a:noFill/>
                          </a:ln>
                          <a:solidFill>
                            <a:srgbClr val="000000"/>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0000"/>
                          </a:solidFill>
                          <a:effectLst/>
                          <a:latin typeface="Arial" charset="0"/>
                          <a:cs typeface="Times New Roman" pitchFamily="18" charset="0"/>
                        </a:rPr>
                        <a:t>Selalu mampu bekerjasama dengan rekan kerja, atasan, bawahan baik di dalam maupun di luar organisasi serta menghargai dan menerima pendapat orang lain, bersedia menerima keputusan yang diambil secara sah yang telah menjadi keputusan bersama.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91 - 100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Sangat 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0000"/>
                          </a:solidFill>
                          <a:effectLst/>
                          <a:latin typeface="Arial" charset="0"/>
                          <a:cs typeface="Times New Roman" pitchFamily="18" charset="0"/>
                        </a:rPr>
                        <a:t>Pada umumnya  mampu bekerjasama dengan rekan kerja, atasan, bawahan baik di dalam maupun di luar organisasi serta menghargai dan menerima pendapat orang lain, bersedia menerima keputusan yang diambil secara sah yang telah menjadi keputusan bersama.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76 - 90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921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0000"/>
                          </a:solidFill>
                          <a:effectLst/>
                          <a:latin typeface="Arial" charset="0"/>
                          <a:cs typeface="Times New Roman" pitchFamily="18" charset="0"/>
                        </a:rPr>
                        <a:t>Adakalanya mampu bekerja-sama dengan rekan kerja, atasan, bawahan baik didalam maupun diluar organisasi serta adakalanya menghargai dan menerima pendapat orang lain, kadang-kadang bersedia menerima keputusan yang diambil secara sah yang telah menjadi keputusan bersama.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61 - 75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Cukup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156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0000"/>
                          </a:solidFill>
                          <a:effectLst/>
                          <a:latin typeface="Arial" charset="0"/>
                          <a:cs typeface="Times New Roman" pitchFamily="18" charset="0"/>
                        </a:rPr>
                        <a:t>Kurang mampu bekerjasama dengan rekan kerja, atasan, bawahan baik didalam maupun diluar organisasi serta kurang menghargai dan menerima pendapat orang lain, kurang bersedia menerima keputusan yang diambil secara sah yang telah menjadi keputusan bersama.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51 - 60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Kurang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443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Tidak </a:t>
                      </a:r>
                      <a:r>
                        <a:rPr kumimoji="0" lang="en-US" sz="1400" b="0" i="0" u="none" strike="noStrike" cap="none" normalizeH="0" baseline="0" dirty="0" err="1" smtClean="0">
                          <a:ln>
                            <a:noFill/>
                          </a:ln>
                          <a:solidFill>
                            <a:srgbClr val="000000"/>
                          </a:solidFill>
                          <a:effectLst/>
                          <a:latin typeface="Arial" charset="0"/>
                          <a:cs typeface="Times New Roman" pitchFamily="18" charset="0"/>
                        </a:rPr>
                        <a:t>pernah</a:t>
                      </a:r>
                      <a:r>
                        <a:rPr kumimoji="0" lang="en-US" sz="1400" b="0" i="0" u="none" strike="noStrike" cap="none" normalizeH="0" baseline="0" dirty="0" smtClean="0">
                          <a:ln>
                            <a:noFill/>
                          </a:ln>
                          <a:solidFill>
                            <a:srgbClr val="000000"/>
                          </a:solidFill>
                          <a:effectLst/>
                          <a:latin typeface="Arial" charset="0"/>
                          <a:cs typeface="Times New Roman" pitchFamily="18" charset="0"/>
                        </a:rPr>
                        <a:t> </a:t>
                      </a:r>
                      <a:r>
                        <a:rPr kumimoji="0" lang="id-ID" sz="1400" b="0" i="0" u="none" strike="noStrike" cap="none" normalizeH="0" baseline="0" dirty="0" smtClean="0">
                          <a:ln>
                            <a:noFill/>
                          </a:ln>
                          <a:solidFill>
                            <a:srgbClr val="000000"/>
                          </a:solidFill>
                          <a:effectLst/>
                          <a:latin typeface="Arial" charset="0"/>
                          <a:cs typeface="Times New Roman" pitchFamily="18" charset="0"/>
                        </a:rPr>
                        <a:t>mampu bekerjasama dengan rekan kerja, atasan, bawahan baik didalam maupun di luar organisasi serta tidak menghargai dan menerima pendapat orang lain, tidak bersedia menerima keputusan yang diambil secara sah yang telah menjadi keputusan bersama.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50 ke bawah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Buruk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618" name="Group 58"/>
          <p:cNvGraphicFramePr>
            <a:graphicFrameLocks noGrp="1"/>
          </p:cNvGraphicFramePr>
          <p:nvPr>
            <p:ph/>
          </p:nvPr>
        </p:nvGraphicFramePr>
        <p:xfrm>
          <a:off x="34925" y="122238"/>
          <a:ext cx="9077325" cy="6610351"/>
        </p:xfrm>
        <a:graphic>
          <a:graphicData uri="http://schemas.openxmlformats.org/drawingml/2006/table">
            <a:tbl>
              <a:tblPr/>
              <a:tblGrid>
                <a:gridCol w="360363"/>
                <a:gridCol w="1581150"/>
                <a:gridCol w="258762"/>
                <a:gridCol w="4727575"/>
                <a:gridCol w="931863"/>
                <a:gridCol w="1217612"/>
              </a:tblGrid>
              <a:tr h="2921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UNSUR YG DINILAI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URAIAN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NILAI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968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ANGKA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SEBUTAN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2038">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smtClean="0">
                          <a:ln>
                            <a:noFill/>
                          </a:ln>
                          <a:solidFill>
                            <a:srgbClr val="000000"/>
                          </a:solidFill>
                          <a:effectLst/>
                          <a:latin typeface="Arial" charset="0"/>
                          <a:cs typeface="Times New Roman" pitchFamily="18" charset="0"/>
                        </a:rPr>
                        <a:t>Kepemimpinan</a:t>
                      </a:r>
                      <a:r>
                        <a:rPr kumimoji="0" lang="id-ID" sz="1400" b="0" i="0" u="none" strike="noStrike" cap="none" normalizeH="0" baseline="0" smtClean="0">
                          <a:ln>
                            <a:noFill/>
                          </a:ln>
                          <a:solidFill>
                            <a:srgbClr val="000000"/>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rgbClr val="000000"/>
                          </a:solidFill>
                          <a:effectLst/>
                          <a:latin typeface="Arial" charset="0"/>
                          <a:cs typeface="Times New Roman" pitchFamily="18" charset="0"/>
                        </a:rPr>
                        <a:t>Selalu bertindak tegas dan tidak memihak, memberikan teladan yang baik, kemampuan menggerakkan tim kerja untuk mencapai kinerja yang tinggi, mampu menggugah semangat dan meng</a:t>
                      </a:r>
                      <a:r>
                        <a:rPr kumimoji="0" lang="en-US" sz="1200" b="0" i="0" u="none" strike="noStrike" cap="none" normalizeH="0" baseline="0" smtClean="0">
                          <a:ln>
                            <a:noFill/>
                          </a:ln>
                          <a:solidFill>
                            <a:srgbClr val="000000"/>
                          </a:solidFill>
                          <a:effectLst/>
                          <a:latin typeface="Arial" charset="0"/>
                          <a:cs typeface="Times New Roman" pitchFamily="18" charset="0"/>
                        </a:rPr>
                        <a:t>-</a:t>
                      </a:r>
                      <a:r>
                        <a:rPr kumimoji="0" lang="id-ID" sz="1200" b="0" i="0" u="none" strike="noStrike" cap="none" normalizeH="0" baseline="0" smtClean="0">
                          <a:ln>
                            <a:noFill/>
                          </a:ln>
                          <a:solidFill>
                            <a:srgbClr val="000000"/>
                          </a:solidFill>
                          <a:effectLst/>
                          <a:latin typeface="Arial" charset="0"/>
                          <a:cs typeface="Times New Roman" pitchFamily="18" charset="0"/>
                        </a:rPr>
                        <a:t>gerakkan bawahan dalam melaksanakan tugas serta mampu mengambil keputusan dengan cepat dan tepat.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91 - 100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Sangat 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45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rgbClr val="000000"/>
                          </a:solidFill>
                          <a:effectLst/>
                          <a:latin typeface="Arial" charset="0"/>
                          <a:cs typeface="Times New Roman" pitchFamily="18" charset="0"/>
                        </a:rPr>
                        <a:t>Pada umumnya bertindak tegas dan tidak memihak, memberikan teladan yang baik, kemampuan mengerakkan tim kerja untuk men-capai kinerja yang tinggi, mampu menggugah semangat dan menggerakkan bawahan dalam melaksanakan tugas serta mampu mengambil keputusan dengan cepat dan tepat.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76 - 90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555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rgbClr val="000000"/>
                          </a:solidFill>
                          <a:effectLst/>
                          <a:latin typeface="Arial" charset="0"/>
                          <a:cs typeface="Times New Roman" pitchFamily="18" charset="0"/>
                        </a:rPr>
                        <a:t>Adakalanya</a:t>
                      </a:r>
                      <a:r>
                        <a:rPr kumimoji="0" lang="en-US" sz="1200" b="0" i="0" u="none" strike="noStrike" cap="none" normalizeH="0" baseline="0" smtClean="0">
                          <a:ln>
                            <a:noFill/>
                          </a:ln>
                          <a:solidFill>
                            <a:srgbClr val="000000"/>
                          </a:solidFill>
                          <a:effectLst/>
                          <a:latin typeface="Arial" charset="0"/>
                          <a:cs typeface="Times New Roman" pitchFamily="18" charset="0"/>
                        </a:rPr>
                        <a:t> </a:t>
                      </a:r>
                      <a:r>
                        <a:rPr kumimoji="0" lang="id-ID" sz="1200" b="0" i="0" u="none" strike="noStrike" cap="none" normalizeH="0" baseline="0" smtClean="0">
                          <a:ln>
                            <a:noFill/>
                          </a:ln>
                          <a:solidFill>
                            <a:srgbClr val="000000"/>
                          </a:solidFill>
                          <a:effectLst/>
                          <a:latin typeface="Arial" charset="0"/>
                          <a:cs typeface="Times New Roman" pitchFamily="18" charset="0"/>
                        </a:rPr>
                        <a:t>bertindak tegas dan tidak memihak, memberikan teladan, cukup mampu mengerakkan tim kerja untuk mencapai kinerja yang tinggi, serta cukup mampu menggugah semangat dan menggerakkan bawahan dalam melaksanakan tugas serta cukup mampu mengambil keputusan dengan cepat dan tepat.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61 - 75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Cukup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555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rgbClr val="000000"/>
                          </a:solidFill>
                          <a:effectLst/>
                          <a:latin typeface="Arial" charset="0"/>
                          <a:cs typeface="Times New Roman" pitchFamily="18" charset="0"/>
                        </a:rPr>
                        <a:t>Kurang bertindak tegas dan terkadang  memihak, kurang mampu memberikan teladan yang baik, kurang mampu mengerakkan tim kerja untuk mencapai kinerja yang tinggi, serta kurang mampu menggugah semangat dan menggerakkan bawahan dalam melaksanakan tugas serta kurang mampu mengambil keputusan dengan cepat dan tepat.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51 - 60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Kurang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203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Tidak </a:t>
                      </a:r>
                      <a:r>
                        <a:rPr kumimoji="0" lang="en-US" sz="1200" b="0" i="0" u="none" strike="noStrike" cap="none" normalizeH="0" baseline="0" dirty="0" err="1" smtClean="0">
                          <a:ln>
                            <a:noFill/>
                          </a:ln>
                          <a:solidFill>
                            <a:srgbClr val="000000"/>
                          </a:solidFill>
                          <a:effectLst/>
                          <a:latin typeface="Arial" charset="0"/>
                          <a:cs typeface="Times New Roman" pitchFamily="18" charset="0"/>
                        </a:rPr>
                        <a:t>pernah</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id-ID" sz="1200" b="0" i="0" u="none" strike="noStrike" cap="none" normalizeH="0" baseline="0" dirty="0" smtClean="0">
                          <a:ln>
                            <a:noFill/>
                          </a:ln>
                          <a:solidFill>
                            <a:srgbClr val="000000"/>
                          </a:solidFill>
                          <a:effectLst/>
                          <a:latin typeface="Arial" charset="0"/>
                          <a:cs typeface="Times New Roman" pitchFamily="18" charset="0"/>
                        </a:rPr>
                        <a:t>mampu bertindak tegas dan memihak, tidak memberikan teladan yang baik, tidak mampu mengerakkan tim kerja untuk mencapai kinerja yang tinggi, tidak mampu menggugah semangat dan menggerakkan bawahan dalam melaksanakan tugas serta tidak mampu mengambil keputusan dengan cepat dan tepat.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50 ke bawah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Buruk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285728"/>
            <a:ext cx="5857916" cy="369332"/>
          </a:xfrm>
          <a:prstGeom prst="rect">
            <a:avLst/>
          </a:prstGeom>
          <a:noFill/>
        </p:spPr>
        <p:txBody>
          <a:bodyPr wrap="square" rtlCol="0">
            <a:spAutoFit/>
          </a:bodyPr>
          <a:lstStyle/>
          <a:p>
            <a:pPr>
              <a:tabLst>
                <a:tab pos="442913" algn="l"/>
              </a:tabLst>
            </a:pPr>
            <a:r>
              <a:rPr lang="id-ID" b="1" dirty="0" smtClean="0"/>
              <a:t>MENGHITUNG TINGKAT CAPAIAN SKP </a:t>
            </a:r>
            <a:endParaRPr lang="id-ID" b="1" dirty="0"/>
          </a:p>
        </p:txBody>
      </p:sp>
      <p:sp>
        <p:nvSpPr>
          <p:cNvPr id="5" name="TextBox 4"/>
          <p:cNvSpPr txBox="1"/>
          <p:nvPr/>
        </p:nvSpPr>
        <p:spPr>
          <a:xfrm>
            <a:off x="357158" y="714356"/>
            <a:ext cx="8501122" cy="646331"/>
          </a:xfrm>
          <a:prstGeom prst="rect">
            <a:avLst/>
          </a:prstGeom>
          <a:noFill/>
        </p:spPr>
        <p:txBody>
          <a:bodyPr wrap="square" rtlCol="0">
            <a:spAutoFit/>
          </a:bodyPr>
          <a:lstStyle/>
          <a:p>
            <a:r>
              <a:rPr lang="id-ID" dirty="0" smtClean="0"/>
              <a:t>Untuk mengukur tingkat  capaian  pelaksanaan kegiatan tugas jabatan digunakan 4 aspek pengukuran yaitu aspek kuantitas, aspek kualitas, aspek waktu, dan aspek biaya. </a:t>
            </a:r>
            <a:endParaRPr lang="id-ID" dirty="0"/>
          </a:p>
        </p:txBody>
      </p:sp>
      <p:sp>
        <p:nvSpPr>
          <p:cNvPr id="6" name="TextBox 5"/>
          <p:cNvSpPr txBox="1"/>
          <p:nvPr/>
        </p:nvSpPr>
        <p:spPr>
          <a:xfrm>
            <a:off x="357158" y="1428736"/>
            <a:ext cx="8643998" cy="5355312"/>
          </a:xfrm>
          <a:prstGeom prst="rect">
            <a:avLst/>
          </a:prstGeom>
          <a:noFill/>
        </p:spPr>
        <p:txBody>
          <a:bodyPr wrap="square" rtlCol="0">
            <a:spAutoFit/>
          </a:bodyPr>
          <a:lstStyle/>
          <a:p>
            <a:pPr marL="342900" indent="-342900">
              <a:buAutoNum type="alphaLcPeriod"/>
              <a:tabLst>
                <a:tab pos="354013" algn="l"/>
              </a:tabLst>
            </a:pPr>
            <a:r>
              <a:rPr lang="id-ID" dirty="0" smtClean="0"/>
              <a:t>Aspek kuantitas menggunakan rumus :</a:t>
            </a:r>
          </a:p>
          <a:p>
            <a:pPr marL="342900" indent="-342900">
              <a:tabLst>
                <a:tab pos="354013" algn="l"/>
              </a:tabLst>
            </a:pPr>
            <a:endParaRPr lang="id-ID" dirty="0" smtClean="0"/>
          </a:p>
          <a:p>
            <a:pPr marL="342900" indent="-342900">
              <a:tabLst>
                <a:tab pos="354013" algn="l"/>
              </a:tabLst>
            </a:pPr>
            <a:r>
              <a:rPr lang="id-ID" dirty="0" smtClean="0"/>
              <a:t>					         Realisasi Output</a:t>
            </a:r>
          </a:p>
          <a:p>
            <a:pPr marL="342900" indent="-342900">
              <a:tabLst>
                <a:tab pos="354013" algn="l"/>
              </a:tabLst>
            </a:pPr>
            <a:r>
              <a:rPr lang="id-ID" dirty="0" smtClean="0"/>
              <a:t>			Aspek Kuantitas  =  	       -------------------------  X  100</a:t>
            </a:r>
          </a:p>
          <a:p>
            <a:pPr marL="342900" indent="-342900">
              <a:tabLst>
                <a:tab pos="354013" algn="l"/>
              </a:tabLst>
            </a:pPr>
            <a:r>
              <a:rPr lang="id-ID" dirty="0" smtClean="0"/>
              <a:t>					          Target Output</a:t>
            </a:r>
          </a:p>
          <a:p>
            <a:pPr marL="342900" indent="-342900">
              <a:buAutoNum type="arabicPeriod"/>
              <a:tabLst>
                <a:tab pos="354013" algn="l"/>
              </a:tabLst>
            </a:pPr>
            <a:endParaRPr lang="id-ID" dirty="0" smtClean="0"/>
          </a:p>
          <a:p>
            <a:pPr marL="342900" indent="-342900">
              <a:tabLst>
                <a:tab pos="354013" algn="l"/>
              </a:tabLst>
            </a:pPr>
            <a:r>
              <a:rPr lang="id-ID" dirty="0" smtClean="0"/>
              <a:t> 	contoh :</a:t>
            </a:r>
          </a:p>
          <a:p>
            <a:pPr marL="342900" indent="-342900">
              <a:tabLst>
                <a:tab pos="354013" algn="l"/>
              </a:tabLst>
            </a:pPr>
            <a:r>
              <a:rPr lang="id-ID" dirty="0" smtClean="0"/>
              <a:t>	seorang staf mempunyai tugas  mencatat dokumen kepegawaian ke dalam kartu induk dan daftar isi serta menyimpan dan memelihara arsip kepegawaian ke dalam tata naskah dengan target kuantitas = 1000 data, ternyata yang bersangkutan hanya mampu menyelesaikan 800 data pada target waktu yang telah ditentukan .</a:t>
            </a:r>
          </a:p>
          <a:p>
            <a:pPr marL="342900" indent="-342900">
              <a:tabLst>
                <a:tab pos="354013" algn="l"/>
              </a:tabLst>
            </a:pPr>
            <a:endParaRPr lang="id-ID" dirty="0" smtClean="0"/>
          </a:p>
          <a:p>
            <a:pPr marL="342900" indent="-342900">
              <a:tabLst>
                <a:tab pos="354013" algn="l"/>
              </a:tabLst>
            </a:pPr>
            <a:r>
              <a:rPr lang="id-ID" dirty="0" smtClean="0"/>
              <a:t>	   		             800</a:t>
            </a:r>
          </a:p>
          <a:p>
            <a:pPr marL="342900" indent="-342900">
              <a:tabLst>
                <a:tab pos="354013" algn="l"/>
              </a:tabLst>
            </a:pPr>
            <a:r>
              <a:rPr lang="id-ID" dirty="0" smtClean="0"/>
              <a:t>		Aspek kuantitas     =     ------  x  100  </a:t>
            </a:r>
          </a:p>
          <a:p>
            <a:pPr marL="342900" indent="-342900">
              <a:tabLst>
                <a:tab pos="354013" algn="l"/>
              </a:tabLst>
            </a:pPr>
            <a:r>
              <a:rPr lang="id-ID" dirty="0" smtClean="0"/>
              <a:t>				            1000</a:t>
            </a:r>
          </a:p>
          <a:p>
            <a:pPr marL="342900" indent="-342900">
              <a:tabLst>
                <a:tab pos="354013" algn="l"/>
              </a:tabLst>
            </a:pPr>
            <a:endParaRPr lang="id-ID" dirty="0" smtClean="0"/>
          </a:p>
          <a:p>
            <a:pPr marL="342900" indent="-342900">
              <a:tabLst>
                <a:tab pos="354013" algn="l"/>
              </a:tabLst>
            </a:pPr>
            <a:r>
              <a:rPr lang="id-ID" dirty="0" smtClean="0"/>
              <a:t>				     =     80</a:t>
            </a:r>
          </a:p>
          <a:p>
            <a:pPr marL="342900" indent="-342900">
              <a:tabLst>
                <a:tab pos="354013" algn="l"/>
              </a:tabLst>
            </a:pPr>
            <a:endParaRPr lang="id-ID" dirty="0" smtClean="0"/>
          </a:p>
          <a:p>
            <a:pPr marL="342900" indent="-342900">
              <a:tabLst>
                <a:tab pos="354013" algn="l"/>
              </a:tabLst>
            </a:pP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p:txBody>
          <a:bodyPr/>
          <a:lstStyle/>
          <a:p>
            <a:pPr>
              <a:defRPr/>
            </a:pPr>
            <a:fld id="{8CB2490A-4CA5-4CE7-AB34-65B7AC9D7707}" type="slidenum">
              <a:rPr lang="en-US"/>
              <a:pPr>
                <a:defRPr/>
              </a:pPr>
              <a:t>30</a:t>
            </a:fld>
            <a:endParaRPr lang="en-US"/>
          </a:p>
        </p:txBody>
      </p:sp>
      <p:sp>
        <p:nvSpPr>
          <p:cNvPr id="60419" name="Rectangle 2"/>
          <p:cNvSpPr>
            <a:spLocks noChangeArrowheads="1"/>
          </p:cNvSpPr>
          <p:nvPr/>
        </p:nvSpPr>
        <p:spPr bwMode="auto">
          <a:xfrm>
            <a:off x="1793875" y="136525"/>
            <a:ext cx="5046663" cy="517525"/>
          </a:xfrm>
          <a:prstGeom prst="rect">
            <a:avLst/>
          </a:prstGeom>
          <a:noFill/>
          <a:ln w="9525">
            <a:noFill/>
            <a:miter lim="800000"/>
            <a:headEnd/>
            <a:tailEnd/>
          </a:ln>
        </p:spPr>
        <p:txBody>
          <a:bodyPr anchor="ctr">
            <a:spAutoFit/>
          </a:bodyPr>
          <a:lstStyle/>
          <a:p>
            <a:pPr algn="ctr"/>
            <a:r>
              <a:rPr lang="id-ID" sz="1400" b="1">
                <a:latin typeface="Rockwell Extra Bold" pitchFamily="18" charset="0"/>
                <a:cs typeface="Times New Roman" pitchFamily="18" charset="0"/>
              </a:rPr>
              <a:t>FORMULIR PENILAIAN  PRESTASI KERJA</a:t>
            </a:r>
            <a:endParaRPr lang="en-US" sz="1100">
              <a:latin typeface="Rockwell Extra Bold" pitchFamily="18" charset="0"/>
            </a:endParaRPr>
          </a:p>
          <a:p>
            <a:pPr algn="ctr" eaLnBrk="0" hangingPunct="0"/>
            <a:r>
              <a:rPr lang="id-ID" sz="1400" b="1">
                <a:latin typeface="Rockwell Extra Bold" pitchFamily="18" charset="0"/>
                <a:cs typeface="Times New Roman" pitchFamily="18" charset="0"/>
              </a:rPr>
              <a:t>PEGAWAI  NEGERI  SIPIL</a:t>
            </a:r>
            <a:endParaRPr lang="en-US">
              <a:latin typeface="Rockwell Extra Bold" pitchFamily="18" charset="0"/>
            </a:endParaRPr>
          </a:p>
        </p:txBody>
      </p:sp>
      <p:graphicFrame>
        <p:nvGraphicFramePr>
          <p:cNvPr id="369667" name="Group 3"/>
          <p:cNvGraphicFramePr>
            <a:graphicFrameLocks noGrp="1"/>
          </p:cNvGraphicFramePr>
          <p:nvPr/>
        </p:nvGraphicFramePr>
        <p:xfrm>
          <a:off x="928688" y="811213"/>
          <a:ext cx="7424737" cy="5720401"/>
        </p:xfrm>
        <a:graphic>
          <a:graphicData uri="http://schemas.openxmlformats.org/drawingml/2006/table">
            <a:tbl>
              <a:tblPr/>
              <a:tblGrid>
                <a:gridCol w="461962"/>
                <a:gridCol w="3252788"/>
                <a:gridCol w="3709987"/>
              </a:tblGrid>
              <a:tr h="4635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DEPARTEMEN/LEMBAGA/</a:t>
                      </a:r>
                      <a:endParaRPr kumimoji="0" lang="id-ID" sz="1200" b="0" i="0" u="none" strike="noStrike" cap="none" normalizeH="0" baseline="0" dirty="0" smtClean="0">
                        <a:ln>
                          <a:noFill/>
                        </a:ln>
                        <a:solidFill>
                          <a:srgbClr val="000066"/>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DAERAH KAB/KOTA    BKN</a:t>
                      </a:r>
                      <a:endParaRPr kumimoji="0" lang="id-ID" sz="1200" b="0" i="0" u="none" strike="noStrike" cap="none" normalizeH="0" baseline="0" dirty="0" smtClean="0">
                        <a:ln>
                          <a:noFill/>
                        </a:ln>
                        <a:solidFill>
                          <a:srgbClr val="000066"/>
                        </a:solidFill>
                        <a:effectLst/>
                        <a:latin typeface="Arial" charset="0"/>
                      </a:endParaRPr>
                    </a:p>
                  </a:txBody>
                  <a:tcP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JANGKA WAKTU PENILAIAN</a:t>
                      </a:r>
                      <a:endParaRPr kumimoji="0" lang="id-ID" sz="1200" b="0" i="0" u="none" strike="noStrike" cap="none" normalizeH="0" baseline="0" dirty="0" smtClean="0">
                        <a:ln>
                          <a:noFill/>
                        </a:ln>
                        <a:solidFill>
                          <a:srgbClr val="000066"/>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BULAN  Januari </a:t>
                      </a:r>
                      <a:r>
                        <a:rPr kumimoji="0" lang="en-AU" sz="12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s/d </a:t>
                      </a:r>
                      <a:r>
                        <a:rPr kumimoji="0" lang="en-AU" sz="12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Desember 20</a:t>
                      </a:r>
                      <a:r>
                        <a:rPr kumimoji="0" lang="en-AU" sz="1200" b="1" i="0" u="none" strike="noStrike" cap="none" normalizeH="0" baseline="0" dirty="0" smtClean="0">
                          <a:ln>
                            <a:noFill/>
                          </a:ln>
                          <a:solidFill>
                            <a:srgbClr val="000066"/>
                          </a:solidFill>
                          <a:effectLst/>
                          <a:latin typeface="Times New Roman" pitchFamily="18" charset="0"/>
                          <a:cs typeface="Times New Roman" pitchFamily="18" charset="0"/>
                        </a:rPr>
                        <a:t>12</a:t>
                      </a: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a:t>
                      </a:r>
                      <a:endParaRPr kumimoji="0" lang="id-ID" sz="1200" b="0" i="0" u="none" strike="noStrike" cap="none" normalizeH="0" baseline="0" dirty="0" smtClean="0">
                        <a:ln>
                          <a:noFill/>
                        </a:ln>
                        <a:solidFill>
                          <a:srgbClr val="000066"/>
                        </a:solidFill>
                        <a:effectLst/>
                        <a:latin typeface="Arial" charset="0"/>
                      </a:endParaRP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34963">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1.</a:t>
                      </a:r>
                      <a:endParaRPr kumimoji="0" lang="id-ID" sz="1800" b="0" i="0" u="none" strike="noStrike" cap="none" normalizeH="0" baseline="0" dirty="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rgbClr val="000066"/>
                          </a:solidFill>
                          <a:effectLst/>
                          <a:latin typeface="Times New Roman" pitchFamily="18" charset="0"/>
                          <a:cs typeface="Times New Roman" pitchFamily="18" charset="0"/>
                        </a:rPr>
                        <a:t>YANG  DINILAI</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239713">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a.  N a m a</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0" i="0" u="none" strike="noStrike" cap="none" normalizeH="0" baseline="0" dirty="0" err="1" smtClean="0">
                          <a:ln>
                            <a:noFill/>
                          </a:ln>
                          <a:solidFill>
                            <a:srgbClr val="000066"/>
                          </a:solidFill>
                          <a:effectLst/>
                          <a:latin typeface="Arial" charset="0"/>
                        </a:rPr>
                        <a:t>Elysa</a:t>
                      </a:r>
                      <a:r>
                        <a:rPr kumimoji="0" lang="en-AU" sz="1200" b="0" i="0" u="none" strike="noStrike" cap="none" normalizeH="0" baseline="0" dirty="0" smtClean="0">
                          <a:ln>
                            <a:noFill/>
                          </a:ln>
                          <a:solidFill>
                            <a:srgbClr val="000066"/>
                          </a:solidFill>
                          <a:effectLst/>
                          <a:latin typeface="Arial" charset="0"/>
                        </a:rPr>
                        <a:t>, SH</a:t>
                      </a:r>
                      <a:endParaRPr kumimoji="0" lang="id-ID" sz="1200" b="0" i="0" u="none" strike="noStrike" cap="none" normalizeH="0" baseline="0" dirty="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b.  N I P</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196</a:t>
                      </a:r>
                      <a:r>
                        <a:rPr kumimoji="0" lang="en-AU" sz="1200" b="0" i="0" u="none" strike="noStrike" cap="none" normalizeH="0" baseline="0" dirty="0" smtClean="0">
                          <a:ln>
                            <a:noFill/>
                          </a:ln>
                          <a:solidFill>
                            <a:srgbClr val="000066"/>
                          </a:solidFill>
                          <a:effectLst/>
                          <a:latin typeface="Arial" charset="0"/>
                        </a:rPr>
                        <a:t>80305199</a:t>
                      </a:r>
                      <a:r>
                        <a:rPr kumimoji="0" lang="id-ID" sz="1200" b="0" i="0" u="none" strike="noStrike" cap="none" normalizeH="0" baseline="0" dirty="0" smtClean="0">
                          <a:ln>
                            <a:noFill/>
                          </a:ln>
                          <a:solidFill>
                            <a:srgbClr val="000066"/>
                          </a:solidFill>
                          <a:effectLst/>
                          <a:latin typeface="Arial" charset="0"/>
                        </a:rPr>
                        <a:t>9</a:t>
                      </a:r>
                      <a:r>
                        <a:rPr kumimoji="0" lang="en-AU" sz="1200" b="0" i="0" u="none" strike="noStrike" cap="none" normalizeH="0" baseline="0" dirty="0" smtClean="0">
                          <a:ln>
                            <a:noFill/>
                          </a:ln>
                          <a:solidFill>
                            <a:srgbClr val="000066"/>
                          </a:solidFill>
                          <a:effectLst/>
                          <a:latin typeface="Arial" charset="0"/>
                        </a:rPr>
                        <a:t>042</a:t>
                      </a:r>
                      <a:r>
                        <a:rPr kumimoji="0" lang="id-ID" sz="1200" b="0" i="0" u="none" strike="noStrike" cap="none" normalizeH="0" baseline="0" dirty="0" smtClean="0">
                          <a:ln>
                            <a:noFill/>
                          </a:ln>
                          <a:solidFill>
                            <a:srgbClr val="000066"/>
                          </a:solidFill>
                          <a:effectLst/>
                          <a:latin typeface="Arial" charset="0"/>
                        </a:rPr>
                        <a:t>001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c.  Pangkat, golongan ruang</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Penata </a:t>
                      </a:r>
                      <a:r>
                        <a:rPr kumimoji="0" lang="en-AU" sz="1200" b="0" i="0" u="none" strike="noStrike" cap="none" normalizeH="0" baseline="0" dirty="0" err="1" smtClean="0">
                          <a:ln>
                            <a:noFill/>
                          </a:ln>
                          <a:solidFill>
                            <a:srgbClr val="000066"/>
                          </a:solidFill>
                          <a:effectLst/>
                          <a:latin typeface="Arial" charset="0"/>
                        </a:rPr>
                        <a:t>Tk</a:t>
                      </a:r>
                      <a:r>
                        <a:rPr kumimoji="0" lang="en-AU" sz="1200" b="0" i="0" u="none" strike="noStrike" cap="none" normalizeH="0" baseline="0" dirty="0" smtClean="0">
                          <a:ln>
                            <a:noFill/>
                          </a:ln>
                          <a:solidFill>
                            <a:srgbClr val="000066"/>
                          </a:solidFill>
                          <a:effectLst/>
                          <a:latin typeface="Arial" charset="0"/>
                        </a:rPr>
                        <a:t> I</a:t>
                      </a:r>
                      <a:r>
                        <a:rPr kumimoji="0" lang="id-ID" sz="1200" b="0" i="0" u="none" strike="noStrike" cap="none" normalizeH="0" baseline="0" dirty="0" smtClean="0">
                          <a:ln>
                            <a:noFill/>
                          </a:ln>
                          <a:solidFill>
                            <a:srgbClr val="000066"/>
                          </a:solidFill>
                          <a:effectLst/>
                          <a:latin typeface="Arial" charset="0"/>
                        </a:rPr>
                        <a:t>/III</a:t>
                      </a:r>
                      <a:r>
                        <a:rPr kumimoji="0" lang="en-AU" sz="1200" b="0" i="0" u="none" strike="noStrike" cap="none" normalizeH="0" baseline="0" dirty="0" smtClean="0">
                          <a:ln>
                            <a:noFill/>
                          </a:ln>
                          <a:solidFill>
                            <a:srgbClr val="000066"/>
                          </a:solidFill>
                          <a:effectLst/>
                          <a:latin typeface="Arial" charset="0"/>
                        </a:rPr>
                        <a:t>d</a:t>
                      </a:r>
                      <a:endParaRPr kumimoji="0" lang="id-ID" sz="1200" b="0" i="0" u="none" strike="noStrike" cap="none" normalizeH="0" baseline="0" dirty="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d.  Jabatan / Pekerjaan</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0" i="0" u="none" strike="noStrike" cap="none" normalizeH="0" baseline="0" dirty="0" err="1" smtClean="0">
                          <a:ln>
                            <a:noFill/>
                          </a:ln>
                          <a:solidFill>
                            <a:srgbClr val="000066"/>
                          </a:solidFill>
                          <a:effectLst/>
                          <a:latin typeface="Arial" charset="0"/>
                        </a:rPr>
                        <a:t>Kasubbag</a:t>
                      </a:r>
                      <a:r>
                        <a:rPr kumimoji="0" lang="en-AU" sz="1200" b="0" i="0" u="none" strike="noStrike" cap="none" normalizeH="0" baseline="0" dirty="0" smtClean="0">
                          <a:ln>
                            <a:noFill/>
                          </a:ln>
                          <a:solidFill>
                            <a:srgbClr val="000066"/>
                          </a:solidFill>
                          <a:effectLst/>
                          <a:latin typeface="Arial" charset="0"/>
                        </a:rPr>
                        <a:t> </a:t>
                      </a:r>
                      <a:r>
                        <a:rPr kumimoji="0" lang="en-AU" sz="1200" b="0" i="0" u="none" strike="noStrike" cap="none" normalizeH="0" baseline="0" dirty="0" err="1" smtClean="0">
                          <a:ln>
                            <a:noFill/>
                          </a:ln>
                          <a:solidFill>
                            <a:srgbClr val="000066"/>
                          </a:solidFill>
                          <a:effectLst/>
                          <a:latin typeface="Arial" charset="0"/>
                        </a:rPr>
                        <a:t>Mutasi</a:t>
                      </a:r>
                      <a:r>
                        <a:rPr kumimoji="0" lang="en-AU" sz="1200" b="0" i="0" u="none" strike="noStrike" cap="none" normalizeH="0" baseline="0" dirty="0" smtClean="0">
                          <a:ln>
                            <a:noFill/>
                          </a:ln>
                          <a:solidFill>
                            <a:srgbClr val="000066"/>
                          </a:solidFill>
                          <a:effectLst/>
                          <a:latin typeface="Arial" charset="0"/>
                        </a:rPr>
                        <a:t> </a:t>
                      </a:r>
                      <a:r>
                        <a:rPr kumimoji="0" lang="en-AU" sz="1200" b="0" i="0" u="none" strike="noStrike" cap="none" normalizeH="0" baseline="0" dirty="0" err="1" smtClean="0">
                          <a:ln>
                            <a:noFill/>
                          </a:ln>
                          <a:solidFill>
                            <a:srgbClr val="000066"/>
                          </a:solidFill>
                          <a:effectLst/>
                          <a:latin typeface="Arial" charset="0"/>
                        </a:rPr>
                        <a:t>Kepegawaian</a:t>
                      </a:r>
                      <a:endParaRPr kumimoji="0" lang="id-ID" sz="1200" b="0" i="0" u="none" strike="noStrike" cap="none" normalizeH="0" baseline="0" dirty="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e.  Unit Organisasi</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Direktorat </a:t>
                      </a:r>
                      <a:r>
                        <a:rPr kumimoji="0" lang="en-AU" sz="1200" b="0" i="0" u="none" strike="noStrike" cap="none" normalizeH="0" baseline="0" dirty="0" err="1" smtClean="0">
                          <a:ln>
                            <a:noFill/>
                          </a:ln>
                          <a:solidFill>
                            <a:srgbClr val="000066"/>
                          </a:solidFill>
                          <a:effectLst/>
                          <a:latin typeface="Arial" charset="0"/>
                        </a:rPr>
                        <a:t>Kepangkatan</a:t>
                      </a:r>
                      <a:endParaRPr kumimoji="0" lang="id-ID" sz="1200" b="0" i="0" u="none" strike="noStrike" cap="none" normalizeH="0" baseline="0" dirty="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rgbClr val="000066"/>
                          </a:solidFill>
                          <a:effectLst/>
                          <a:latin typeface="Times New Roman" pitchFamily="18" charset="0"/>
                          <a:cs typeface="Times New Roman" pitchFamily="18" charset="0"/>
                        </a:rPr>
                        <a:t>2.</a:t>
                      </a:r>
                      <a:endParaRPr kumimoji="0" lang="id-ID" sz="1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PEJABAT  PENILAI</a:t>
                      </a:r>
                      <a:endParaRPr kumimoji="0" lang="id-ID" sz="1200" b="0" i="0" u="none" strike="noStrike" cap="none" normalizeH="0" baseline="0" dirty="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231775">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a.  N a m a</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cs typeface="Times New Roman" pitchFamily="18" charset="0"/>
                        </a:rPr>
                        <a:t>Dra. Sri</a:t>
                      </a:r>
                      <a:endParaRPr kumimoji="0" lang="id-ID" sz="1200" b="0" i="0" u="none" strike="noStrike" cap="none" normalizeH="0" baseline="0" dirty="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b.  N I P</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cs typeface="Times New Roman" pitchFamily="18" charset="0"/>
                        </a:rPr>
                        <a:t>196305221992012001</a:t>
                      </a:r>
                      <a:endParaRPr kumimoji="0" lang="id-ID" sz="1200" b="0" i="0" u="none" strike="noStrike" cap="none" normalizeH="0" baseline="0" dirty="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c.  Pangkat, golongan ruang</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Pembina/ IV/a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d.  Jabatan / Pekerjaan</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Kabid Kepangkatan dan Mutasi Lain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e.  Unit Organisasi</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Direktorat Kepangkatan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rgbClr val="000066"/>
                          </a:solidFill>
                          <a:effectLst/>
                          <a:latin typeface="Times New Roman" pitchFamily="18" charset="0"/>
                          <a:cs typeface="Times New Roman" pitchFamily="18" charset="0"/>
                        </a:rPr>
                        <a:t>3.</a:t>
                      </a:r>
                      <a:endParaRPr kumimoji="0" lang="id-ID" sz="1800" b="0"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rgbClr val="000066"/>
                          </a:solidFill>
                          <a:effectLst/>
                          <a:latin typeface="Times New Roman" pitchFamily="18" charset="0"/>
                          <a:cs typeface="Times New Roman" pitchFamily="18" charset="0"/>
                        </a:rPr>
                        <a:t>ATASAN PEJABAT  PENILAI</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282575">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a.  N a m a</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rgbClr val="000066"/>
                          </a:solidFill>
                          <a:effectLst/>
                          <a:latin typeface="Arial" charset="0"/>
                        </a:rPr>
                        <a:t>Dra. Heri Susilowati, MM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b.  N I P</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rgbClr val="000066"/>
                          </a:solidFill>
                          <a:effectLst/>
                          <a:latin typeface="Arial" charset="0"/>
                        </a:rPr>
                        <a:t>196410091991032001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c.  Pangkat, golongan ruang</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Pembina</a:t>
                      </a:r>
                      <a:r>
                        <a:rPr kumimoji="0" lang="en-AU" sz="1200" b="0" i="0" u="none" strike="noStrike" cap="none" normalizeH="0" baseline="0" dirty="0" smtClean="0">
                          <a:ln>
                            <a:noFill/>
                          </a:ln>
                          <a:solidFill>
                            <a:srgbClr val="000066"/>
                          </a:solidFill>
                          <a:effectLst/>
                          <a:latin typeface="Arial" charset="0"/>
                        </a:rPr>
                        <a:t> </a:t>
                      </a:r>
                      <a:r>
                        <a:rPr kumimoji="0" lang="en-AU" sz="1200" b="0" i="0" u="none" strike="noStrike" cap="none" normalizeH="0" baseline="0" dirty="0" err="1" smtClean="0">
                          <a:ln>
                            <a:noFill/>
                          </a:ln>
                          <a:solidFill>
                            <a:srgbClr val="000066"/>
                          </a:solidFill>
                          <a:effectLst/>
                          <a:latin typeface="Arial" charset="0"/>
                        </a:rPr>
                        <a:t>Utama</a:t>
                      </a:r>
                      <a:r>
                        <a:rPr kumimoji="0" lang="en-AU" sz="1200" b="0" i="0" u="none" strike="noStrike" cap="none" normalizeH="0" baseline="0" dirty="0" smtClean="0">
                          <a:ln>
                            <a:noFill/>
                          </a:ln>
                          <a:solidFill>
                            <a:srgbClr val="000066"/>
                          </a:solidFill>
                          <a:effectLst/>
                          <a:latin typeface="Arial" charset="0"/>
                        </a:rPr>
                        <a:t> </a:t>
                      </a:r>
                      <a:r>
                        <a:rPr kumimoji="0" lang="en-AU" sz="1200" b="0" i="0" u="none" strike="noStrike" cap="none" normalizeH="0" baseline="0" dirty="0" err="1" smtClean="0">
                          <a:ln>
                            <a:noFill/>
                          </a:ln>
                          <a:solidFill>
                            <a:srgbClr val="000066"/>
                          </a:solidFill>
                          <a:effectLst/>
                          <a:latin typeface="Arial" charset="0"/>
                        </a:rPr>
                        <a:t>Madya</a:t>
                      </a:r>
                      <a:r>
                        <a:rPr kumimoji="0" lang="id-ID" sz="1200" b="0" i="0" u="none" strike="noStrike" cap="none" normalizeH="0" baseline="0" dirty="0" smtClean="0">
                          <a:ln>
                            <a:noFill/>
                          </a:ln>
                          <a:solidFill>
                            <a:srgbClr val="000066"/>
                          </a:solidFill>
                          <a:effectLst/>
                          <a:latin typeface="Arial" charset="0"/>
                        </a:rPr>
                        <a:t>/ IV</a:t>
                      </a:r>
                      <a:r>
                        <a:rPr kumimoji="0" lang="en-AU" sz="1200" b="0" i="0" u="none" strike="noStrike" cap="none" normalizeH="0" baseline="0" dirty="0" smtClean="0">
                          <a:ln>
                            <a:noFill/>
                          </a:ln>
                          <a:solidFill>
                            <a:srgbClr val="000066"/>
                          </a:solidFill>
                          <a:effectLst/>
                          <a:latin typeface="Arial" charset="0"/>
                        </a:rPr>
                        <a:t>c</a:t>
                      </a:r>
                      <a:endParaRPr kumimoji="0" lang="id-ID" sz="1200" b="0" i="0" u="none" strike="noStrike" cap="none" normalizeH="0" baseline="0" dirty="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d.  Jabatan / Pekerjaan</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0" i="0" u="none" strike="noStrike" cap="none" normalizeH="0" baseline="0" dirty="0" err="1" smtClean="0">
                          <a:ln>
                            <a:noFill/>
                          </a:ln>
                          <a:solidFill>
                            <a:srgbClr val="000066"/>
                          </a:solidFill>
                          <a:effectLst/>
                          <a:latin typeface="Arial" charset="0"/>
                        </a:rPr>
                        <a:t>Direktur</a:t>
                      </a:r>
                      <a:r>
                        <a:rPr kumimoji="0" lang="id-ID" sz="1200" b="0" i="0" u="none" strike="noStrike" cap="none" normalizeH="0" baseline="0" dirty="0" smtClean="0">
                          <a:ln>
                            <a:noFill/>
                          </a:ln>
                          <a:solidFill>
                            <a:srgbClr val="000066"/>
                          </a:solidFill>
                          <a:effectLst/>
                          <a:latin typeface="Arial" charset="0"/>
                        </a:rPr>
                        <a:t> Kepangkatan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e.  Unit Organisasi</a:t>
                      </a:r>
                      <a:endParaRPr kumimoji="0" lang="id-ID" sz="1200" b="0" i="0" u="none" strike="noStrike" cap="none" normalizeH="0" baseline="0" smtClean="0">
                        <a:ln>
                          <a:noFill/>
                        </a:ln>
                        <a:solidFill>
                          <a:srgbClr val="00006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Direktorat Kepangkatan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0484" name="Rectangle 70"/>
          <p:cNvSpPr>
            <a:spLocks noChangeArrowheads="1"/>
          </p:cNvSpPr>
          <p:nvPr/>
        </p:nvSpPr>
        <p:spPr bwMode="auto">
          <a:xfrm>
            <a:off x="0" y="8493125"/>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60485" name="Line 71"/>
          <p:cNvSpPr>
            <a:spLocks noChangeShapeType="1"/>
          </p:cNvSpPr>
          <p:nvPr/>
        </p:nvSpPr>
        <p:spPr bwMode="auto">
          <a:xfrm flipH="1">
            <a:off x="1049338" y="955675"/>
            <a:ext cx="947737" cy="0"/>
          </a:xfrm>
          <a:prstGeom prst="line">
            <a:avLst/>
          </a:prstGeom>
          <a:noFill/>
          <a:ln w="9525">
            <a:solidFill>
              <a:schemeClr val="tx1"/>
            </a:solidFill>
            <a:round/>
            <a:headEnd/>
            <a:tailEnd/>
          </a:ln>
        </p:spPr>
        <p:txBody>
          <a:bodyPr/>
          <a:lstStyle/>
          <a:p>
            <a:endParaRPr lang="id-ID"/>
          </a:p>
        </p:txBody>
      </p:sp>
      <p:sp>
        <p:nvSpPr>
          <p:cNvPr id="60486" name="Line 72"/>
          <p:cNvSpPr>
            <a:spLocks noChangeShapeType="1"/>
          </p:cNvSpPr>
          <p:nvPr/>
        </p:nvSpPr>
        <p:spPr bwMode="auto">
          <a:xfrm flipH="1" flipV="1">
            <a:off x="1049338" y="1125538"/>
            <a:ext cx="1330325" cy="0"/>
          </a:xfrm>
          <a:prstGeom prst="line">
            <a:avLst/>
          </a:prstGeom>
          <a:noFill/>
          <a:ln w="9525">
            <a:solidFill>
              <a:schemeClr val="tx1"/>
            </a:solidFill>
            <a:round/>
            <a:headEnd/>
            <a:tailEnd/>
          </a:ln>
        </p:spPr>
        <p:txBody>
          <a:bodyPr/>
          <a:lstStyle/>
          <a:p>
            <a:endParaRPr lang="id-ID"/>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p:txBody>
          <a:bodyPr/>
          <a:lstStyle/>
          <a:p>
            <a:pPr>
              <a:defRPr/>
            </a:pPr>
            <a:fld id="{DA60366C-0FBB-4A12-A49F-2B97F2EAC8B5}" type="slidenum">
              <a:rPr lang="en-US"/>
              <a:pPr>
                <a:defRPr/>
              </a:pPr>
              <a:t>31</a:t>
            </a:fld>
            <a:endParaRPr lang="en-US"/>
          </a:p>
        </p:txBody>
      </p:sp>
      <p:sp>
        <p:nvSpPr>
          <p:cNvPr id="61443" name="Line 2"/>
          <p:cNvSpPr>
            <a:spLocks noChangeShapeType="1"/>
          </p:cNvSpPr>
          <p:nvPr/>
        </p:nvSpPr>
        <p:spPr bwMode="auto">
          <a:xfrm>
            <a:off x="2914650" y="-130175"/>
            <a:ext cx="0" cy="0"/>
          </a:xfrm>
          <a:prstGeom prst="line">
            <a:avLst/>
          </a:prstGeom>
          <a:noFill/>
          <a:ln w="12700" cap="rnd">
            <a:solidFill>
              <a:srgbClr val="000000"/>
            </a:solidFill>
            <a:round/>
            <a:headEnd/>
            <a:tailEnd/>
          </a:ln>
        </p:spPr>
        <p:txBody>
          <a:bodyPr/>
          <a:lstStyle/>
          <a:p>
            <a:endParaRPr lang="id-ID"/>
          </a:p>
        </p:txBody>
      </p:sp>
      <p:graphicFrame>
        <p:nvGraphicFramePr>
          <p:cNvPr id="371715" name="Group 3"/>
          <p:cNvGraphicFramePr>
            <a:graphicFrameLocks noGrp="1"/>
          </p:cNvGraphicFramePr>
          <p:nvPr/>
        </p:nvGraphicFramePr>
        <p:xfrm>
          <a:off x="384175" y="304800"/>
          <a:ext cx="8135938" cy="6324714"/>
        </p:xfrm>
        <a:graphic>
          <a:graphicData uri="http://schemas.openxmlformats.org/drawingml/2006/table">
            <a:tbl>
              <a:tblPr/>
              <a:tblGrid>
                <a:gridCol w="460375"/>
                <a:gridCol w="1381125"/>
                <a:gridCol w="2763838"/>
                <a:gridCol w="920750"/>
                <a:gridCol w="1076325"/>
                <a:gridCol w="1533525"/>
              </a:tblGrid>
              <a:tr h="260305">
                <a:tc row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id-ID"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UNSUR YANG DINILAI</a:t>
                      </a:r>
                      <a:endParaRPr kumimoji="0" lang="id-ID"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chemeClr val="tx1"/>
                          </a:solidFill>
                          <a:effectLst/>
                          <a:latin typeface="Times New Roman" pitchFamily="18" charset="0"/>
                          <a:cs typeface="Times New Roman" pitchFamily="18" charset="0"/>
                        </a:rPr>
                        <a:t>JUMLAH</a:t>
                      </a:r>
                      <a:endParaRPr kumimoji="0" lang="id-ID"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769149">
                <a:tc vMerge="1">
                  <a:txBody>
                    <a:bodyPr/>
                    <a:lstStyle/>
                    <a:p>
                      <a:endParaRPr lang="id-ID"/>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dirty="0" smtClean="0">
                          <a:ln>
                            <a:noFill/>
                          </a:ln>
                          <a:solidFill>
                            <a:schemeClr val="tx1"/>
                          </a:solidFill>
                          <a:effectLst/>
                          <a:latin typeface="Times New Roman" pitchFamily="18" charset="0"/>
                          <a:cs typeface="Times New Roman" pitchFamily="18" charset="0"/>
                        </a:rPr>
                        <a:t>a. Sasaran Kerja </a:t>
                      </a:r>
                      <a:r>
                        <a:rPr kumimoji="0" lang="en-AU" sz="1400" b="1" i="0" u="none" strike="noStrike" cap="none" normalizeH="0" baseline="0" dirty="0" smtClean="0">
                          <a:ln>
                            <a:noFill/>
                          </a:ln>
                          <a:solidFill>
                            <a:schemeClr val="tx1"/>
                          </a:solidFill>
                          <a:effectLst/>
                          <a:latin typeface="Times New Roman" pitchFamily="18" charset="0"/>
                          <a:cs typeface="Times New Roman" pitchFamily="18" charset="0"/>
                        </a:rPr>
                        <a:t>PNS</a:t>
                      </a:r>
                      <a:r>
                        <a:rPr kumimoji="0" lang="id-ID" sz="1400" b="1" i="0" u="none" strike="noStrike" cap="none" normalizeH="0" baseline="0" dirty="0" smtClean="0">
                          <a:ln>
                            <a:noFill/>
                          </a:ln>
                          <a:solidFill>
                            <a:schemeClr val="tx1"/>
                          </a:solidFill>
                          <a:effectLst/>
                          <a:latin typeface="Times New Roman" pitchFamily="18" charset="0"/>
                          <a:cs typeface="Times New Roman" pitchFamily="18" charset="0"/>
                        </a:rPr>
                        <a:t> (SK</a:t>
                      </a:r>
                      <a:r>
                        <a:rPr kumimoji="0" lang="en-AU" sz="1400" b="1" i="0" u="none" strike="noStrike" cap="none" normalizeH="0" baseline="0" dirty="0" smtClean="0">
                          <a:ln>
                            <a:noFill/>
                          </a:ln>
                          <a:solidFill>
                            <a:schemeClr val="tx1"/>
                          </a:solidFill>
                          <a:effectLst/>
                          <a:latin typeface="Times New Roman" pitchFamily="18" charset="0"/>
                          <a:cs typeface="Times New Roman" pitchFamily="18" charset="0"/>
                        </a:rPr>
                        <a:t>P</a:t>
                      </a:r>
                      <a:r>
                        <a:rPr kumimoji="0" lang="id-ID"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86</a:t>
                      </a:r>
                      <a:r>
                        <a:rPr kumimoji="0" lang="id-ID" sz="2000" b="1" i="0" u="none" strike="noStrike" cap="none" normalizeH="0" baseline="0" dirty="0" smtClean="0">
                          <a:ln>
                            <a:noFill/>
                          </a:ln>
                          <a:solidFill>
                            <a:schemeClr val="tx1"/>
                          </a:solidFill>
                          <a:effectLst/>
                          <a:latin typeface="Times New Roman" pitchFamily="18" charset="0"/>
                          <a:cs typeface="Times New Roman" pitchFamily="18" charset="0"/>
                        </a:rPr>
                        <a:t> x  60 %</a:t>
                      </a:r>
                      <a:r>
                        <a:rPr kumimoji="0" lang="id-ID" sz="1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id-ID"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id-ID" sz="2000" b="1"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id-ID" sz="2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358838">
                <a:tc vMerge="1">
                  <a:txBody>
                    <a:bodyPr/>
                    <a:lstStyle/>
                    <a:p>
                      <a:endParaRPr lang="id-ID"/>
                    </a:p>
                  </a:txBody>
                  <a:tcPr/>
                </a:tc>
                <a:tc rowSpan="9">
                  <a:txBody>
                    <a:bodyPr/>
                    <a:lstStyle/>
                    <a:p>
                      <a:pPr marL="182563" marR="0" lvl="0" indent="-182563" algn="l"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smtClean="0">
                          <a:ln>
                            <a:noFill/>
                          </a:ln>
                          <a:solidFill>
                            <a:schemeClr val="tx1"/>
                          </a:solidFill>
                          <a:effectLst/>
                          <a:latin typeface="Times New Roman" pitchFamily="18" charset="0"/>
                          <a:cs typeface="Times New Roman" pitchFamily="18" charset="0"/>
                        </a:rPr>
                        <a:t>b.</a:t>
                      </a:r>
                      <a:r>
                        <a:rPr kumimoji="0" lang="id-ID"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id-ID" sz="1400" b="1" i="0" u="none" strike="noStrike" cap="none" normalizeH="0" baseline="0" smtClean="0">
                          <a:ln>
                            <a:noFill/>
                          </a:ln>
                          <a:solidFill>
                            <a:schemeClr val="tx1"/>
                          </a:solidFill>
                          <a:effectLst/>
                          <a:latin typeface="Times New Roman" pitchFamily="18" charset="0"/>
                          <a:cs typeface="Times New Roman" pitchFamily="18" charset="0"/>
                        </a:rPr>
                        <a:t>Perilaku   Kerja</a:t>
                      </a:r>
                      <a:endParaRPr kumimoji="0" lang="id-ID"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chemeClr val="tx1"/>
                          </a:solidFill>
                          <a:effectLst/>
                          <a:latin typeface="Times New Roman" pitchFamily="18" charset="0"/>
                          <a:cs typeface="Times New Roman" pitchFamily="18" charset="0"/>
                        </a:rPr>
                        <a:t>1. Orientasi Pelayanan</a:t>
                      </a:r>
                      <a:endParaRPr kumimoji="0" lang="id-ID"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rPr>
                        <a:t>Baik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305">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chemeClr val="tx1"/>
                          </a:solidFill>
                          <a:effectLst/>
                          <a:latin typeface="Times New Roman" pitchFamily="18" charset="0"/>
                          <a:cs typeface="Times New Roman" pitchFamily="18" charset="0"/>
                        </a:rPr>
                        <a:t>2. Integritas</a:t>
                      </a:r>
                      <a:endParaRPr kumimoji="0" lang="id-ID"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rPr>
                        <a:t>Baik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tr>
              <a:tr h="279423">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chemeClr val="tx1"/>
                          </a:solidFill>
                          <a:effectLst/>
                          <a:latin typeface="Times New Roman" pitchFamily="18" charset="0"/>
                          <a:cs typeface="Times New Roman" pitchFamily="18" charset="0"/>
                        </a:rPr>
                        <a:t>3. Komitmen</a:t>
                      </a:r>
                      <a:endParaRPr kumimoji="0" lang="id-ID"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rPr>
                        <a:t>Baik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tr>
              <a:tr h="288247">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chemeClr val="tx1"/>
                          </a:solidFill>
                          <a:effectLst/>
                          <a:latin typeface="Times New Roman" pitchFamily="18" charset="0"/>
                          <a:cs typeface="Times New Roman" pitchFamily="18" charset="0"/>
                        </a:rPr>
                        <a:t>4. Disiplin</a:t>
                      </a:r>
                      <a:endParaRPr kumimoji="0" lang="id-ID"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rPr>
                        <a:t>Baik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tr>
              <a:tr h="277953">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chemeClr val="tx1"/>
                          </a:solidFill>
                          <a:effectLst/>
                          <a:latin typeface="Times New Roman" pitchFamily="18" charset="0"/>
                          <a:cs typeface="Times New Roman" pitchFamily="18" charset="0"/>
                        </a:rPr>
                        <a:t>5. Kerjasama</a:t>
                      </a:r>
                      <a:endParaRPr kumimoji="0" lang="id-ID"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rPr>
                        <a:t>Baik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tr>
              <a:tr h="276482">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chemeClr val="tx1"/>
                          </a:solidFill>
                          <a:effectLst/>
                          <a:latin typeface="Times New Roman" pitchFamily="18" charset="0"/>
                          <a:cs typeface="Times New Roman" pitchFamily="18" charset="0"/>
                        </a:rPr>
                        <a:t>6. Kepemimpinan</a:t>
                      </a:r>
                      <a:endParaRPr kumimoji="0" lang="id-ID"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tr>
              <a:tr h="338837">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imes New Roman" pitchFamily="18" charset="0"/>
                          <a:cs typeface="Times New Roman" pitchFamily="18" charset="0"/>
                        </a:rPr>
                        <a:t> Jumlah</a:t>
                      </a:r>
                      <a:endParaRPr kumimoji="0" lang="id-ID"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800" b="1" i="0" u="none" strike="noStrike" cap="none" normalizeH="0" baseline="0" dirty="0" smtClean="0">
                          <a:ln>
                            <a:noFill/>
                          </a:ln>
                          <a:solidFill>
                            <a:schemeClr val="tx1"/>
                          </a:solidFill>
                          <a:effectLst/>
                          <a:latin typeface="Arial" charset="0"/>
                        </a:rPr>
                        <a:t>450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tr>
              <a:tr h="338837">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imes New Roman" pitchFamily="18" charset="0"/>
                          <a:cs typeface="Times New Roman" pitchFamily="18" charset="0"/>
                        </a:rPr>
                        <a:t>. Nilai rata – rata</a:t>
                      </a:r>
                      <a:endParaRPr kumimoji="0" lang="id-ID"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800" b="1" i="0" u="none" strike="noStrike" cap="none" normalizeH="0" baseline="0" dirty="0" smtClean="0">
                          <a:ln>
                            <a:noFill/>
                          </a:ln>
                          <a:solidFill>
                            <a:schemeClr val="tx1"/>
                          </a:solidFill>
                          <a:effectLst/>
                          <a:latin typeface="Arial" charset="0"/>
                        </a:rPr>
                        <a:t>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charset="0"/>
                        </a:rPr>
                        <a:t>Baik</a:t>
                      </a:r>
                      <a:endParaRPr kumimoji="0" lang="id-ID"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tr>
              <a:tr h="410311">
                <a:tc vMerge="1">
                  <a:txBody>
                    <a:bodyPr/>
                    <a:lstStyle/>
                    <a:p>
                      <a:endParaRPr lang="id-ID"/>
                    </a:p>
                  </a:txBody>
                  <a:tcPr/>
                </a:tc>
                <a:tc vMerge="1">
                  <a:txBody>
                    <a:bodyPr/>
                    <a:lstStyle/>
                    <a:p>
                      <a:endParaRPr lang="id-ID"/>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 Nilai Perilaku Kerja                  </a:t>
                      </a:r>
                      <a:r>
                        <a:rPr kumimoji="0" lang="id-ID" sz="2000" b="1" i="0" u="none" strike="noStrike" cap="none" normalizeH="0" baseline="0" dirty="0" smtClean="0">
                          <a:ln>
                            <a:noFill/>
                          </a:ln>
                          <a:solidFill>
                            <a:schemeClr val="tx1"/>
                          </a:solidFill>
                          <a:effectLst/>
                          <a:latin typeface="Times New Roman" pitchFamily="18" charset="0"/>
                          <a:cs typeface="Times New Roman" pitchFamily="18" charset="0"/>
                        </a:rPr>
                        <a:t>90   x   40 %</a:t>
                      </a:r>
                      <a:endParaRPr kumimoji="0" lang="id-ID"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smtClean="0">
                          <a:ln>
                            <a:noFill/>
                          </a:ln>
                          <a:solidFill>
                            <a:schemeClr val="tx1"/>
                          </a:solidFill>
                          <a:effectLst/>
                          <a:latin typeface="Times New Roman" pitchFamily="18" charset="0"/>
                          <a:cs typeface="Times New Roman" pitchFamily="18" charset="0"/>
                        </a:rPr>
                        <a:t>36,00</a:t>
                      </a:r>
                      <a:endParaRPr kumimoji="0" lang="id-ID"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664732">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smtClean="0">
                          <a:ln>
                            <a:noFill/>
                          </a:ln>
                          <a:solidFill>
                            <a:schemeClr val="tx1"/>
                          </a:solidFill>
                          <a:effectLst/>
                          <a:latin typeface="Times New Roman" pitchFamily="18" charset="0"/>
                          <a:cs typeface="Times New Roman" pitchFamily="18" charset="0"/>
                        </a:rPr>
                        <a:t>Nilai Prestasi Kerja</a:t>
                      </a:r>
                      <a:endParaRPr kumimoji="0" lang="id-ID" sz="10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Times New Roman" pitchFamily="18" charset="0"/>
                          <a:cs typeface="Times New Roman" pitchFamily="18" charset="0"/>
                        </a:rPr>
                        <a:t>8</a:t>
                      </a: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7</a:t>
                      </a:r>
                      <a:r>
                        <a:rPr kumimoji="0" lang="id-ID" sz="2000" b="1"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id-ID"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Times New Roman" pitchFamily="18" charset="0"/>
                          <a:cs typeface="Times New Roman" pitchFamily="18" charset="0"/>
                        </a:rPr>
                        <a:t>(Baik)</a:t>
                      </a:r>
                      <a:endParaRPr kumimoji="0" lang="id-ID" sz="2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1672126">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tab pos="160338" algn="l"/>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5. KEBERATAN DARI PEGAWAI NEGERI SIPIL </a:t>
                      </a:r>
                      <a:endParaRPr kumimoji="0" lang="id-ID"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          YANG DINILAI (APABILA ADA)</a:t>
                      </a:r>
                      <a:endParaRPr kumimoji="0" lang="id-ID"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r>
                        <a:rPr kumimoji="0" lang="id-ID" sz="12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endParaRPr kumimoji="0" lang="id-ID"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endParaRPr kumimoji="0" lang="id-ID"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r>
                        <a:rPr kumimoji="0" lang="id-ID" sz="1200" b="0" i="0" u="none" strike="noStrike" cap="none" normalizeH="0" baseline="0" dirty="0" smtClean="0">
                          <a:ln>
                            <a:noFill/>
                          </a:ln>
                          <a:solidFill>
                            <a:schemeClr val="tx1"/>
                          </a:solidFill>
                          <a:effectLst/>
                          <a:latin typeface="Times New Roman" pitchFamily="18" charset="0"/>
                          <a:cs typeface="Times New Roman" pitchFamily="18" charset="0"/>
                        </a:rPr>
                        <a:t>             Tanggal, ..........................................</a:t>
                      </a:r>
                      <a:endParaRPr kumimoji="0" lang="id-ID"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3762" name="Group 2"/>
          <p:cNvGraphicFramePr>
            <a:graphicFrameLocks noGrp="1"/>
          </p:cNvGraphicFramePr>
          <p:nvPr>
            <p:ph/>
          </p:nvPr>
        </p:nvGraphicFramePr>
        <p:xfrm>
          <a:off x="457200" y="274638"/>
          <a:ext cx="8435975" cy="5851525"/>
        </p:xfrm>
        <a:graphic>
          <a:graphicData uri="http://schemas.openxmlformats.org/drawingml/2006/table">
            <a:tbl>
              <a:tblPr/>
              <a:tblGrid>
                <a:gridCol w="442913"/>
                <a:gridCol w="4546600"/>
                <a:gridCol w="3446462"/>
              </a:tblGrid>
              <a:tr h="26606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2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sv-SE"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sz="1200" b="1" i="0" u="none" strike="noStrike" cap="none" normalizeH="0" baseline="0" smtClean="0">
                          <a:ln>
                            <a:noFill/>
                          </a:ln>
                          <a:solidFill>
                            <a:schemeClr val="tx1"/>
                          </a:solidFill>
                          <a:effectLst/>
                          <a:latin typeface="Times New Roman" pitchFamily="18" charset="0"/>
                          <a:cs typeface="Times New Roman" pitchFamily="18" charset="0"/>
                        </a:rPr>
                        <a:t>TANGGAPAN PEJABAT PENILAI ATAS KEBERATAN</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sz="1200" b="0" i="0" u="none" strike="noStrike" cap="none" normalizeH="0" baseline="0" smtClean="0">
                          <a:ln>
                            <a:noFill/>
                          </a:ln>
                          <a:solidFill>
                            <a:schemeClr val="tx1"/>
                          </a:solidFill>
                          <a:effectLst/>
                          <a:latin typeface="Times New Roman" pitchFamily="18" charset="0"/>
                          <a:cs typeface="Times New Roman" pitchFamily="18" charset="0"/>
                        </a:rPr>
                        <a:t>Tanggal, ........................</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2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sv-SE"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smtClean="0">
                          <a:ln>
                            <a:noFill/>
                          </a:ln>
                          <a:solidFill>
                            <a:schemeClr val="tx1"/>
                          </a:solidFill>
                          <a:effectLst/>
                          <a:latin typeface="Times New Roman" pitchFamily="18" charset="0"/>
                          <a:cs typeface="Times New Roman" pitchFamily="18" charset="0"/>
                        </a:rPr>
                        <a:t>KEPUTUSAN ATASAN PEJABAT PENILAI ATAS KEBERATAN</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chemeClr val="tx1"/>
                          </a:solidFill>
                          <a:effectLst/>
                          <a:latin typeface="Times New Roman" pitchFamily="18" charset="0"/>
                          <a:cs typeface="Times New Roman" pitchFamily="18" charset="0"/>
                        </a:rPr>
                        <a:t>Tanggal, .......................</a:t>
                      </a:r>
                      <a:endParaRPr kumimoji="0" lang="fi-FI" sz="1800" b="0" i="0" u="none" strike="noStrike" cap="none" normalizeH="0" baseline="0" smtClean="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6322" name="Slide Number Placeholder 4"/>
          <p:cNvSpPr>
            <a:spLocks noGrp="1"/>
          </p:cNvSpPr>
          <p:nvPr>
            <p:ph type="sldNum" sz="quarter" idx="12"/>
          </p:nvPr>
        </p:nvSpPr>
        <p:spPr/>
        <p:txBody>
          <a:bodyPr/>
          <a:lstStyle/>
          <a:p>
            <a:pPr>
              <a:defRPr/>
            </a:pPr>
            <a:fld id="{9F245A2B-1308-41C5-B150-C6AC28A11B2F}" type="slidenum">
              <a:rPr lang="en-US" smtClean="0"/>
              <a:pPr>
                <a:defRPr/>
              </a:pPr>
              <a:t>32</a:t>
            </a:fld>
            <a:endParaRPr lang="en-US" smtClean="0"/>
          </a:p>
        </p:txBody>
      </p:sp>
    </p:spTree>
  </p:cSld>
  <p:clrMapOvr>
    <a:masterClrMapping/>
  </p:clrMapOvr>
  <p:transition spd="med">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5810" name="Group 2"/>
          <p:cNvGraphicFramePr>
            <a:graphicFrameLocks noGrp="1"/>
          </p:cNvGraphicFramePr>
          <p:nvPr>
            <p:ph/>
          </p:nvPr>
        </p:nvGraphicFramePr>
        <p:xfrm>
          <a:off x="441325" y="227013"/>
          <a:ext cx="8229600" cy="6329363"/>
        </p:xfrm>
        <a:graphic>
          <a:graphicData uri="http://schemas.openxmlformats.org/drawingml/2006/table">
            <a:tbl>
              <a:tblPr/>
              <a:tblGrid>
                <a:gridCol w="442913"/>
                <a:gridCol w="3757612"/>
                <a:gridCol w="4029075"/>
              </a:tblGrid>
              <a:tr h="1709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fi-FI"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rgbClr val="CC0000"/>
                          </a:solidFill>
                          <a:effectLst/>
                          <a:latin typeface="Times New Roman" pitchFamily="18" charset="0"/>
                          <a:cs typeface="Times New Roman" pitchFamily="18" charset="0"/>
                        </a:rPr>
                        <a:t>REKOMENDASI</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smtClean="0">
                        <a:ln>
                          <a:noFill/>
                        </a:ln>
                        <a:solidFill>
                          <a:srgbClr val="CC0000"/>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CC0000"/>
                          </a:solidFill>
                          <a:effectLst/>
                          <a:latin typeface="Times New Roman" pitchFamily="18" charset="0"/>
                          <a:cs typeface="Times New Roman" pitchFamily="18" charset="0"/>
                        </a:rPr>
                        <a:t>Dapat dipromosikan</a:t>
                      </a:r>
                      <a:endParaRPr kumimoji="0" lang="en-US" sz="1800" b="0" i="0" u="none" strike="noStrike" cap="none" normalizeH="0" baseline="0" smtClean="0">
                        <a:ln>
                          <a:noFill/>
                        </a:ln>
                        <a:solidFill>
                          <a:srgbClr val="CC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1419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34963" algn="just" defTabSz="914400" rtl="0" eaLnBrk="1" fontAlgn="base" latinLnBrk="0" hangingPunct="1">
                        <a:lnSpc>
                          <a:spcPct val="100000"/>
                        </a:lnSpc>
                        <a:spcBef>
                          <a:spcPct val="0"/>
                        </a:spcBef>
                        <a:spcAft>
                          <a:spcPct val="0"/>
                        </a:spcAft>
                        <a:buClrTx/>
                        <a:buSzTx/>
                        <a:buFontTx/>
                        <a:buNone/>
                        <a:tabLst>
                          <a:tab pos="257175" algn="l"/>
                          <a:tab pos="374650" algn="l"/>
                        </a:tabLst>
                      </a:pPr>
                      <a:r>
                        <a:rPr kumimoji="0" lang="fi-FI" sz="1200" b="1" i="0" u="none" strike="noStrike" cap="none" normalizeH="0" baseline="0" dirty="0" smtClean="0">
                          <a:ln>
                            <a:noFill/>
                          </a:ln>
                          <a:solidFill>
                            <a:srgbClr val="000066"/>
                          </a:solidFill>
                          <a:effectLst/>
                          <a:latin typeface="Times New Roman" pitchFamily="18" charset="0"/>
                          <a:cs typeface="Times New Roman" pitchFamily="18" charset="0"/>
                        </a:rPr>
                        <a:t>9.    DIBUAT TANGGAL,  8 Januari 2013</a:t>
                      </a:r>
                      <a:endParaRPr kumimoji="0" lang="en-US" sz="1000" b="0"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34963" algn="just" defTabSz="914400" rtl="0" eaLnBrk="0" fontAlgn="base" latinLnBrk="0" hangingPunct="0">
                        <a:lnSpc>
                          <a:spcPct val="100000"/>
                        </a:lnSpc>
                        <a:spcBef>
                          <a:spcPct val="0"/>
                        </a:spcBef>
                        <a:spcAft>
                          <a:spcPct val="0"/>
                        </a:spcAft>
                        <a:buClrTx/>
                        <a:buSzTx/>
                        <a:buFontTx/>
                        <a:buNone/>
                        <a:tabLst>
                          <a:tab pos="257175" algn="l"/>
                          <a:tab pos="374650" algn="l"/>
                        </a:tabLst>
                      </a:pPr>
                      <a:r>
                        <a:rPr kumimoji="0" lang="fi-FI" sz="1200" b="1" i="0" u="none" strike="noStrike" cap="none" normalizeH="0" baseline="0" dirty="0" smtClean="0">
                          <a:ln>
                            <a:noFill/>
                          </a:ln>
                          <a:solidFill>
                            <a:srgbClr val="000066"/>
                          </a:solidFill>
                          <a:effectLst/>
                          <a:latin typeface="Times New Roman" pitchFamily="18" charset="0"/>
                          <a:cs typeface="Times New Roman" pitchFamily="18" charset="0"/>
                        </a:rPr>
                        <a:t>               PEJABAT  PENILAI</a:t>
                      </a:r>
                      <a:endParaRPr kumimoji="0" lang="en-US" sz="1000" b="0"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34963" algn="just" defTabSz="914400" rtl="0" eaLnBrk="0" fontAlgn="base" latinLnBrk="0" hangingPunct="0">
                        <a:lnSpc>
                          <a:spcPct val="100000"/>
                        </a:lnSpc>
                        <a:spcBef>
                          <a:spcPct val="0"/>
                        </a:spcBef>
                        <a:spcAft>
                          <a:spcPct val="0"/>
                        </a:spcAft>
                        <a:buClrTx/>
                        <a:buSzTx/>
                        <a:buFontTx/>
                        <a:buNone/>
                        <a:tabLst>
                          <a:tab pos="257175" algn="l"/>
                          <a:tab pos="374650" algn="l"/>
                        </a:tabLst>
                      </a:pPr>
                      <a:endParaRPr kumimoji="0" lang="fi-FI" sz="1200" b="1"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34963" algn="just" defTabSz="914400" rtl="0" eaLnBrk="0" fontAlgn="base" latinLnBrk="0" hangingPunct="0">
                        <a:lnSpc>
                          <a:spcPct val="100000"/>
                        </a:lnSpc>
                        <a:spcBef>
                          <a:spcPct val="0"/>
                        </a:spcBef>
                        <a:spcAft>
                          <a:spcPct val="0"/>
                        </a:spcAft>
                        <a:buClrTx/>
                        <a:buSzTx/>
                        <a:buFontTx/>
                        <a:buNone/>
                        <a:tabLst>
                          <a:tab pos="257175" algn="l"/>
                          <a:tab pos="374650" algn="l"/>
                        </a:tabLst>
                      </a:pPr>
                      <a:endParaRPr kumimoji="0" lang="fi-FI" sz="1200" b="1"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34963" algn="just" defTabSz="914400" rtl="0" eaLnBrk="0" fontAlgn="base" latinLnBrk="0" hangingPunct="0">
                        <a:lnSpc>
                          <a:spcPct val="100000"/>
                        </a:lnSpc>
                        <a:spcBef>
                          <a:spcPct val="0"/>
                        </a:spcBef>
                        <a:spcAft>
                          <a:spcPct val="0"/>
                        </a:spcAft>
                        <a:buClrTx/>
                        <a:buSzTx/>
                        <a:buFontTx/>
                        <a:buNone/>
                        <a:tabLst>
                          <a:tab pos="257175" algn="l"/>
                          <a:tab pos="374650" algn="l"/>
                        </a:tabLst>
                      </a:pPr>
                      <a:endParaRPr kumimoji="0" lang="fi-FI" sz="1200" b="1"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34963" algn="just" defTabSz="914400" rtl="0" eaLnBrk="0" fontAlgn="base" latinLnBrk="0" hangingPunct="0">
                        <a:lnSpc>
                          <a:spcPct val="100000"/>
                        </a:lnSpc>
                        <a:spcBef>
                          <a:spcPct val="0"/>
                        </a:spcBef>
                        <a:spcAft>
                          <a:spcPct val="0"/>
                        </a:spcAft>
                        <a:buClrTx/>
                        <a:buSzTx/>
                        <a:buFontTx/>
                        <a:buNone/>
                        <a:tabLst>
                          <a:tab pos="257175" algn="l"/>
                          <a:tab pos="374650" algn="l"/>
                        </a:tabLst>
                        <a:defRPr/>
                      </a:pPr>
                      <a:r>
                        <a:rPr kumimoji="0" lang="fi-FI" sz="1200" b="1" i="0" u="none" strike="noStrike" cap="none" normalizeH="0" baseline="0" dirty="0" smtClean="0">
                          <a:ln>
                            <a:noFill/>
                          </a:ln>
                          <a:solidFill>
                            <a:srgbClr val="000066"/>
                          </a:solidFill>
                          <a:effectLst/>
                          <a:latin typeface="Times New Roman" pitchFamily="18" charset="0"/>
                          <a:cs typeface="Times New Roman" pitchFamily="18" charset="0"/>
                        </a:rPr>
                        <a:t>           (              </a:t>
                      </a:r>
                      <a:r>
                        <a:rPr kumimoji="0" lang="id-ID" sz="1200" b="1" i="0" u="none" strike="noStrike" cap="none" normalizeH="0" baseline="0" dirty="0" smtClean="0">
                          <a:ln>
                            <a:noFill/>
                          </a:ln>
                          <a:solidFill>
                            <a:srgbClr val="000066"/>
                          </a:solidFill>
                          <a:effectLst/>
                          <a:latin typeface="Arial" charset="0"/>
                          <a:cs typeface="Times New Roman" pitchFamily="18" charset="0"/>
                        </a:rPr>
                        <a:t>Dra. Sri</a:t>
                      </a:r>
                      <a:r>
                        <a:rPr kumimoji="0" lang="en-AU" sz="1200" b="1" i="0" u="none" strike="noStrike" cap="none" normalizeH="0" baseline="0" dirty="0" smtClean="0">
                          <a:ln>
                            <a:noFill/>
                          </a:ln>
                          <a:solidFill>
                            <a:srgbClr val="000066"/>
                          </a:solidFill>
                          <a:effectLst/>
                          <a:latin typeface="Arial" charset="0"/>
                          <a:cs typeface="+mn-cs"/>
                        </a:rPr>
                        <a:t>                 </a:t>
                      </a:r>
                      <a:r>
                        <a:rPr kumimoji="0" lang="fi-FI" sz="1200" b="1" i="0" u="none" strike="noStrike" cap="none" normalizeH="0" baseline="0" dirty="0" smtClean="0">
                          <a:ln>
                            <a:noFill/>
                          </a:ln>
                          <a:solidFill>
                            <a:srgbClr val="000066"/>
                          </a:solidFill>
                          <a:effectLst/>
                          <a:latin typeface="Times New Roman" pitchFamily="18" charset="0"/>
                          <a:cs typeface="Times New Roman" pitchFamily="18" charset="0"/>
                        </a:rPr>
                        <a:t>)</a:t>
                      </a:r>
                      <a:endParaRPr kumimoji="0" lang="en-US" sz="1000" b="0"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34963" algn="just" defTabSz="914400" rtl="0" eaLnBrk="0" fontAlgn="base" latinLnBrk="0" hangingPunct="0">
                        <a:lnSpc>
                          <a:spcPct val="100000"/>
                        </a:lnSpc>
                        <a:spcBef>
                          <a:spcPct val="0"/>
                        </a:spcBef>
                        <a:spcAft>
                          <a:spcPct val="0"/>
                        </a:spcAft>
                        <a:buClrTx/>
                        <a:buSzTx/>
                        <a:buFontTx/>
                        <a:buNone/>
                        <a:tabLst>
                          <a:tab pos="257175" algn="l"/>
                          <a:tab pos="374650" algn="l"/>
                        </a:tabLst>
                        <a:defRPr/>
                      </a:pPr>
                      <a:r>
                        <a:rPr kumimoji="0" lang="fi-FI" sz="12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fi-FI" sz="1200" b="0" i="0" u="none" strike="noStrike" cap="none" normalizeH="0" baseline="0" dirty="0" smtClean="0">
                          <a:ln>
                            <a:noFill/>
                          </a:ln>
                          <a:solidFill>
                            <a:srgbClr val="000066"/>
                          </a:solidFill>
                          <a:effectLst/>
                          <a:latin typeface="Times New Roman" pitchFamily="18" charset="0"/>
                          <a:cs typeface="Times New Roman" pitchFamily="18" charset="0"/>
                        </a:rPr>
                        <a:t>NIP. </a:t>
                      </a:r>
                      <a:r>
                        <a:rPr kumimoji="0" lang="id-ID" sz="1200" b="0" i="0" u="none" strike="noStrike" cap="none" normalizeH="0" baseline="0" dirty="0" smtClean="0">
                          <a:ln>
                            <a:noFill/>
                          </a:ln>
                          <a:solidFill>
                            <a:srgbClr val="000066"/>
                          </a:solidFill>
                          <a:effectLst/>
                          <a:latin typeface="Arial" charset="0"/>
                          <a:cs typeface="Times New Roman" pitchFamily="18" charset="0"/>
                        </a:rPr>
                        <a:t>196305221992012001</a:t>
                      </a:r>
                      <a:endParaRPr kumimoji="0" lang="id-ID" sz="1200" b="0" i="0" u="none" strike="noStrike" cap="none" normalizeH="0" baseline="0" dirty="0" smtClean="0">
                        <a:ln>
                          <a:noFill/>
                        </a:ln>
                        <a:solidFill>
                          <a:srgbClr val="000066"/>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8097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200" b="1" i="0" u="none" strike="noStrike" cap="none" normalizeH="0" baseline="0" dirty="0" smtClean="0">
                          <a:ln>
                            <a:noFill/>
                          </a:ln>
                          <a:solidFill>
                            <a:srgbClr val="000066"/>
                          </a:solidFill>
                          <a:effectLst/>
                          <a:latin typeface="Times New Roman" pitchFamily="18" charset="0"/>
                          <a:cs typeface="Times New Roman" pitchFamily="18" charset="0"/>
                        </a:rPr>
                        <a:t>DITERIMA TANGGAL,  7 Januari 2013</a:t>
                      </a:r>
                      <a:endParaRPr kumimoji="0" lang="en-US" sz="1000" b="0"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sv-SE" sz="1200" b="1" i="0" u="none" strike="noStrike" cap="none" normalizeH="0" baseline="0" dirty="0" smtClean="0">
                          <a:ln>
                            <a:noFill/>
                          </a:ln>
                          <a:solidFill>
                            <a:srgbClr val="000066"/>
                          </a:solidFill>
                          <a:effectLst/>
                          <a:latin typeface="Times New Roman" pitchFamily="18" charset="0"/>
                          <a:cs typeface="Times New Roman" pitchFamily="18" charset="0"/>
                        </a:rPr>
                        <a:t>PEGAWAI NEGERI SIPIL YANG</a:t>
                      </a:r>
                      <a:endParaRPr kumimoji="0" lang="en-US" sz="1000" b="0"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fi-FI" sz="1200" b="1" i="0" u="none" strike="noStrike" cap="none" normalizeH="0" baseline="0" dirty="0" smtClean="0">
                          <a:ln>
                            <a:noFill/>
                          </a:ln>
                          <a:solidFill>
                            <a:srgbClr val="000066"/>
                          </a:solidFill>
                          <a:effectLst/>
                          <a:latin typeface="Times New Roman" pitchFamily="18" charset="0"/>
                          <a:cs typeface="Times New Roman" pitchFamily="18" charset="0"/>
                        </a:rPr>
                        <a:t>                  DINILAI</a:t>
                      </a:r>
                      <a:endParaRPr kumimoji="0" lang="en-US" sz="1000" b="0"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fi-FI" sz="1200" b="1" i="0" u="none" strike="noStrike" cap="none" normalizeH="0" baseline="0" dirty="0" smtClean="0">
                          <a:ln>
                            <a:noFill/>
                          </a:ln>
                          <a:solidFill>
                            <a:srgbClr val="000066"/>
                          </a:solidFill>
                          <a:effectLst/>
                          <a:latin typeface="Times New Roman" pitchFamily="18" charset="0"/>
                          <a:cs typeface="Times New Roman" pitchFamily="18" charset="0"/>
                        </a:rPr>
                        <a:t>  </a:t>
                      </a: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fi-FI" sz="1200" b="1"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fi-FI" sz="1200" b="1"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defRPr/>
                      </a:pPr>
                      <a:r>
                        <a:rPr kumimoji="0" lang="fi-FI" sz="12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id-ID" sz="1200" b="1" i="0" u="none" strike="noStrike" cap="none" normalizeH="0" baseline="0" dirty="0" smtClean="0">
                          <a:ln>
                            <a:noFill/>
                          </a:ln>
                          <a:solidFill>
                            <a:srgbClr val="000066"/>
                          </a:solidFill>
                          <a:effectLst/>
                          <a:latin typeface="Arial" charset="0"/>
                          <a:cs typeface="Times New Roman" pitchFamily="18" charset="0"/>
                        </a:rPr>
                        <a:t>Elisya, SH</a:t>
                      </a:r>
                      <a:r>
                        <a:rPr kumimoji="0" lang="fi-FI" sz="1200" b="1" i="0" u="none" strike="noStrike" cap="none" normalizeH="0" baseline="0" dirty="0" smtClean="0">
                          <a:ln>
                            <a:noFill/>
                          </a:ln>
                          <a:solidFill>
                            <a:srgbClr val="000066"/>
                          </a:solidFill>
                          <a:effectLst/>
                          <a:latin typeface="Times New Roman" pitchFamily="18" charset="0"/>
                          <a:cs typeface="Times New Roman" pitchFamily="18" charset="0"/>
                        </a:rPr>
                        <a:t>            )</a:t>
                      </a:r>
                      <a:endParaRPr kumimoji="0" lang="en-US" sz="1000" b="0"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defRPr/>
                      </a:pPr>
                      <a:r>
                        <a:rPr kumimoji="0" lang="fi-FI" sz="12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fi-FI" sz="1200" b="0" i="0" u="none" strike="noStrike" cap="none" normalizeH="0" baseline="0" dirty="0" smtClean="0">
                          <a:ln>
                            <a:noFill/>
                          </a:ln>
                          <a:solidFill>
                            <a:srgbClr val="000066"/>
                          </a:solidFill>
                          <a:effectLst/>
                          <a:latin typeface="Times New Roman" pitchFamily="18" charset="0"/>
                          <a:cs typeface="Times New Roman" pitchFamily="18" charset="0"/>
                        </a:rPr>
                        <a:t>NIP. </a:t>
                      </a:r>
                      <a:r>
                        <a:rPr kumimoji="0" lang="id-ID" sz="1200" b="0" i="0" u="none" strike="noStrike" cap="none" normalizeH="0" baseline="0" dirty="0" smtClean="0">
                          <a:ln>
                            <a:noFill/>
                          </a:ln>
                          <a:solidFill>
                            <a:srgbClr val="000066"/>
                          </a:solidFill>
                          <a:effectLst/>
                          <a:latin typeface="Arial" charset="0"/>
                          <a:cs typeface="Times New Roman" pitchFamily="18" charset="0"/>
                        </a:rPr>
                        <a:t>196803051999042001</a:t>
                      </a:r>
                      <a:endParaRPr kumimoji="0" lang="en-US" sz="1200" b="0" i="0" u="none" strike="noStrike" cap="none" normalizeH="0" baseline="0" dirty="0" smtClean="0">
                        <a:ln>
                          <a:noFill/>
                        </a:ln>
                        <a:solidFill>
                          <a:srgbClr val="000066"/>
                        </a:solidFill>
                        <a:effectLst/>
                        <a:latin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fi-FI" sz="1800" b="0" i="0" u="none" strike="noStrike" cap="none" normalizeH="0" baseline="0" dirty="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000066"/>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358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269875" algn="l"/>
                        </a:tabLst>
                      </a:pPr>
                      <a:r>
                        <a:rPr kumimoji="0" lang="sv-SE" sz="1200" b="1" i="0" u="none" strike="noStrike" cap="none" normalizeH="0" baseline="0" dirty="0" smtClean="0">
                          <a:ln>
                            <a:noFill/>
                          </a:ln>
                          <a:solidFill>
                            <a:srgbClr val="000066"/>
                          </a:solidFill>
                          <a:effectLst/>
                          <a:latin typeface="Times New Roman" pitchFamily="18" charset="0"/>
                          <a:cs typeface="Times New Roman" pitchFamily="18" charset="0"/>
                        </a:rPr>
                        <a:t>11.  DITERIMA </a:t>
                      </a:r>
                      <a:r>
                        <a:rPr kumimoji="0" lang="sv-SE" sz="1200" b="1" i="0" u="none" strike="noStrike" cap="none" normalizeH="0" baseline="0" smtClean="0">
                          <a:ln>
                            <a:noFill/>
                          </a:ln>
                          <a:solidFill>
                            <a:srgbClr val="000066"/>
                          </a:solidFill>
                          <a:effectLst/>
                          <a:latin typeface="Times New Roman" pitchFamily="18" charset="0"/>
                          <a:cs typeface="Times New Roman" pitchFamily="18" charset="0"/>
                        </a:rPr>
                        <a:t>TANGGAL 9 </a:t>
                      </a:r>
                      <a:r>
                        <a:rPr kumimoji="0" lang="sv-SE" sz="1200" b="1" i="0" u="none" strike="noStrike" cap="none" normalizeH="0" baseline="0" dirty="0" smtClean="0">
                          <a:ln>
                            <a:noFill/>
                          </a:ln>
                          <a:solidFill>
                            <a:srgbClr val="000066"/>
                          </a:solidFill>
                          <a:effectLst/>
                          <a:latin typeface="Times New Roman" pitchFamily="18" charset="0"/>
                          <a:cs typeface="Times New Roman" pitchFamily="18" charset="0"/>
                        </a:rPr>
                        <a:t>Januari 2013</a:t>
                      </a:r>
                      <a:endParaRPr kumimoji="0" lang="en-US" sz="1000" b="0"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269875" algn="l"/>
                        </a:tabLst>
                      </a:pPr>
                      <a:r>
                        <a:rPr kumimoji="0" lang="sv-SE" sz="1200" b="1" i="0" u="none" strike="noStrike" cap="none" normalizeH="0" baseline="0" dirty="0" smtClean="0">
                          <a:ln>
                            <a:noFill/>
                          </a:ln>
                          <a:solidFill>
                            <a:srgbClr val="000066"/>
                          </a:solidFill>
                          <a:effectLst/>
                          <a:latin typeface="Times New Roman" pitchFamily="18" charset="0"/>
                          <a:cs typeface="Times New Roman" pitchFamily="18" charset="0"/>
                        </a:rPr>
                        <a:t>       ATASAN PEJABAT YANG MENILAI</a:t>
                      </a:r>
                      <a:endParaRPr kumimoji="0" lang="en-US" sz="1000" b="0"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269875" algn="l"/>
                        </a:tabLst>
                      </a:pPr>
                      <a:r>
                        <a:rPr kumimoji="0" lang="sv-SE" sz="1200" b="1" i="0" u="none" strike="noStrike" cap="none" normalizeH="0" baseline="0" dirty="0" smtClean="0">
                          <a:ln>
                            <a:noFill/>
                          </a:ln>
                          <a:solidFill>
                            <a:srgbClr val="000066"/>
                          </a:solidFill>
                          <a:effectLst/>
                          <a:latin typeface="Times New Roman" pitchFamily="18" charset="0"/>
                          <a:cs typeface="Times New Roman" pitchFamily="18" charset="0"/>
                        </a:rPr>
                        <a:t>      </a:t>
                      </a:r>
                    </a:p>
                    <a:p>
                      <a:pPr marL="342900" marR="0" lvl="0" indent="-342900" algn="just" defTabSz="914400" rtl="0" eaLnBrk="0" fontAlgn="base" latinLnBrk="0" hangingPunct="0">
                        <a:lnSpc>
                          <a:spcPct val="100000"/>
                        </a:lnSpc>
                        <a:spcBef>
                          <a:spcPct val="0"/>
                        </a:spcBef>
                        <a:spcAft>
                          <a:spcPct val="0"/>
                        </a:spcAft>
                        <a:buClrTx/>
                        <a:buSzTx/>
                        <a:buFontTx/>
                        <a:buNone/>
                        <a:tabLst>
                          <a:tab pos="269875" algn="l"/>
                        </a:tabLst>
                      </a:pPr>
                      <a:endParaRPr kumimoji="0" lang="sv-SE" sz="1200" b="1"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269875" algn="l"/>
                        </a:tabLst>
                      </a:pPr>
                      <a:endParaRPr kumimoji="0" lang="sv-SE" sz="1200" b="1"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269875" algn="l"/>
                        </a:tabLst>
                      </a:pPr>
                      <a:r>
                        <a:rPr kumimoji="0" lang="sv-SE" sz="12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fi-FI" sz="1200" b="1" i="0" u="none" strike="noStrike" cap="none" normalizeH="0" baseline="0" dirty="0" smtClean="0">
                          <a:ln>
                            <a:noFill/>
                          </a:ln>
                          <a:solidFill>
                            <a:srgbClr val="000066"/>
                          </a:solidFill>
                          <a:effectLst/>
                          <a:latin typeface="Times New Roman" pitchFamily="18" charset="0"/>
                          <a:cs typeface="Times New Roman" pitchFamily="18" charset="0"/>
                        </a:rPr>
                        <a:t>(</a:t>
                      </a:r>
                      <a:r>
                        <a:rPr kumimoji="0" lang="en-US" sz="1200" b="1" i="0" u="none" strike="noStrike" cap="none" normalizeH="0" baseline="0" dirty="0" err="1" smtClean="0">
                          <a:ln>
                            <a:noFill/>
                          </a:ln>
                          <a:solidFill>
                            <a:srgbClr val="000066"/>
                          </a:solidFill>
                          <a:effectLst/>
                          <a:latin typeface="Arial" charset="0"/>
                        </a:rPr>
                        <a:t>Dra</a:t>
                      </a:r>
                      <a:r>
                        <a:rPr kumimoji="0" lang="en-US" sz="1200" b="1" i="0" u="none" strike="noStrike" cap="none" normalizeH="0" baseline="0" dirty="0" smtClean="0">
                          <a:ln>
                            <a:noFill/>
                          </a:ln>
                          <a:solidFill>
                            <a:srgbClr val="000066"/>
                          </a:solidFill>
                          <a:effectLst/>
                          <a:latin typeface="Arial" charset="0"/>
                        </a:rPr>
                        <a:t>. </a:t>
                      </a:r>
                      <a:r>
                        <a:rPr kumimoji="0" lang="en-US" sz="1200" b="1" i="0" u="none" strike="noStrike" cap="none" normalizeH="0" baseline="0" dirty="0" err="1" smtClean="0">
                          <a:ln>
                            <a:noFill/>
                          </a:ln>
                          <a:solidFill>
                            <a:srgbClr val="000066"/>
                          </a:solidFill>
                          <a:effectLst/>
                          <a:latin typeface="Arial" charset="0"/>
                        </a:rPr>
                        <a:t>Heri</a:t>
                      </a:r>
                      <a:r>
                        <a:rPr kumimoji="0" lang="en-US" sz="1200" b="1" i="0" u="none" strike="noStrike" cap="none" normalizeH="0" baseline="0" dirty="0" smtClean="0">
                          <a:ln>
                            <a:noFill/>
                          </a:ln>
                          <a:solidFill>
                            <a:srgbClr val="000066"/>
                          </a:solidFill>
                          <a:effectLst/>
                          <a:latin typeface="Arial" charset="0"/>
                        </a:rPr>
                        <a:t> </a:t>
                      </a:r>
                      <a:r>
                        <a:rPr kumimoji="0" lang="en-US" sz="1200" b="1" i="0" u="none" strike="noStrike" cap="none" normalizeH="0" baseline="0" dirty="0" err="1" smtClean="0">
                          <a:ln>
                            <a:noFill/>
                          </a:ln>
                          <a:solidFill>
                            <a:srgbClr val="000066"/>
                          </a:solidFill>
                          <a:effectLst/>
                          <a:latin typeface="Arial" charset="0"/>
                        </a:rPr>
                        <a:t>Susilowati</a:t>
                      </a:r>
                      <a:r>
                        <a:rPr kumimoji="0" lang="en-US" sz="1200" b="1" i="0" u="none" strike="noStrike" cap="none" normalizeH="0" baseline="0" dirty="0" smtClean="0">
                          <a:ln>
                            <a:noFill/>
                          </a:ln>
                          <a:solidFill>
                            <a:srgbClr val="000066"/>
                          </a:solidFill>
                          <a:effectLst/>
                          <a:latin typeface="Arial" charset="0"/>
                        </a:rPr>
                        <a:t>, MM</a:t>
                      </a:r>
                      <a:r>
                        <a:rPr kumimoji="0" lang="fi-FI" sz="1200" b="1" i="0" u="none" strike="noStrike" cap="none" normalizeH="0" baseline="0" dirty="0" smtClean="0">
                          <a:ln>
                            <a:noFill/>
                          </a:ln>
                          <a:solidFill>
                            <a:srgbClr val="000066"/>
                          </a:solidFill>
                          <a:effectLst/>
                          <a:latin typeface="Times New Roman" pitchFamily="18" charset="0"/>
                          <a:cs typeface="Times New Roman" pitchFamily="18" charset="0"/>
                        </a:rPr>
                        <a:t>)</a:t>
                      </a:r>
                      <a:endParaRPr kumimoji="0" lang="en-US" sz="1000" b="1" i="0" u="none" strike="noStrike" cap="none" normalizeH="0" baseline="0" dirty="0" smtClean="0">
                        <a:ln>
                          <a:noFill/>
                        </a:ln>
                        <a:solidFill>
                          <a:srgbClr val="000066"/>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269875" algn="l"/>
                        </a:tabLst>
                      </a:pPr>
                      <a:r>
                        <a:rPr kumimoji="0" lang="fi-FI" sz="1200" b="1" i="0" u="none" strike="noStrike" cap="none" normalizeH="0" baseline="0" dirty="0" smtClean="0">
                          <a:ln>
                            <a:noFill/>
                          </a:ln>
                          <a:solidFill>
                            <a:srgbClr val="000066"/>
                          </a:solidFill>
                          <a:effectLst/>
                          <a:latin typeface="Times New Roman" pitchFamily="18" charset="0"/>
                          <a:cs typeface="Times New Roman" pitchFamily="18" charset="0"/>
                        </a:rPr>
                        <a:t>                NIP. </a:t>
                      </a:r>
                      <a:r>
                        <a:rPr kumimoji="0" lang="en-US" sz="1200" b="0" i="0" u="none" strike="noStrike" cap="none" normalizeH="0" baseline="0" dirty="0" smtClean="0">
                          <a:ln>
                            <a:noFill/>
                          </a:ln>
                          <a:solidFill>
                            <a:srgbClr val="000066"/>
                          </a:solidFill>
                          <a:effectLst/>
                          <a:latin typeface="Arial" charset="0"/>
                        </a:rPr>
                        <a:t>196410091991032001</a:t>
                      </a:r>
                      <a:endParaRPr kumimoji="0" lang="fi-FI" sz="1200" b="0" i="0" u="none" strike="noStrike" cap="none" normalizeH="0" baseline="0" dirty="0" smtClean="0">
                        <a:ln>
                          <a:noFill/>
                        </a:ln>
                        <a:solidFill>
                          <a:srgbClr val="000066"/>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7346" name="Slide Number Placeholder 4"/>
          <p:cNvSpPr>
            <a:spLocks noGrp="1"/>
          </p:cNvSpPr>
          <p:nvPr>
            <p:ph type="sldNum" sz="quarter" idx="12"/>
          </p:nvPr>
        </p:nvSpPr>
        <p:spPr/>
        <p:txBody>
          <a:bodyPr/>
          <a:lstStyle/>
          <a:p>
            <a:pPr>
              <a:defRPr/>
            </a:pPr>
            <a:fld id="{03AD9CAD-7E6D-47D3-9CFC-D164FC985429}" type="slidenum">
              <a:rPr lang="en-US" smtClean="0"/>
              <a:pPr>
                <a:defRPr/>
              </a:pPr>
              <a:t>33</a:t>
            </a:fld>
            <a:endParaRPr lang="en-US" smtClean="0"/>
          </a:p>
        </p:txBody>
      </p:sp>
    </p:spTree>
  </p:cSld>
  <p:clrMapOvr>
    <a:masterClrMapping/>
  </p:clrMapOvr>
  <p:transition spd="med">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071546"/>
            <a:ext cx="7572428" cy="2585323"/>
          </a:xfrm>
          <a:prstGeom prst="rect">
            <a:avLst/>
          </a:prstGeom>
          <a:noFill/>
        </p:spPr>
        <p:txBody>
          <a:bodyPr wrap="square" rtlCol="0">
            <a:spAutoFit/>
          </a:bodyPr>
          <a:lstStyle/>
          <a:p>
            <a:pPr algn="ctr"/>
            <a:r>
              <a:rPr lang="id-ID" sz="5400" b="1" dirty="0" smtClean="0"/>
              <a:t>PELAKSANAAN PENILAIAN PRESTASI KERJA PNS</a:t>
            </a:r>
            <a:endParaRPr lang="id-ID" sz="5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428604"/>
            <a:ext cx="3929090" cy="25003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357158" y="500042"/>
            <a:ext cx="4071966" cy="2308324"/>
          </a:xfrm>
          <a:prstGeom prst="rect">
            <a:avLst/>
          </a:prstGeom>
          <a:noFill/>
        </p:spPr>
        <p:txBody>
          <a:bodyPr wrap="square" rtlCol="0">
            <a:spAutoFit/>
          </a:bodyPr>
          <a:lstStyle/>
          <a:p>
            <a:r>
              <a:rPr lang="id-ID" dirty="0" smtClean="0"/>
              <a:t>Nilai prestasi kerja dinyatakan dengan angka dan sebutan :</a:t>
            </a:r>
          </a:p>
          <a:p>
            <a:endParaRPr lang="id-ID" dirty="0" smtClean="0"/>
          </a:p>
          <a:p>
            <a:pPr marL="342900" indent="-342900">
              <a:buAutoNum type="alphaLcPeriod"/>
              <a:tabLst>
                <a:tab pos="265113" algn="l"/>
                <a:tab pos="1887538" algn="l"/>
                <a:tab pos="2152650" algn="l"/>
              </a:tabLst>
            </a:pPr>
            <a:r>
              <a:rPr lang="id-ID" dirty="0" smtClean="0"/>
              <a:t>91  -  ke atas	:	Sangat Baik</a:t>
            </a:r>
          </a:p>
          <a:p>
            <a:pPr marL="342900" indent="-342900">
              <a:buAutoNum type="alphaLcPeriod"/>
              <a:tabLst>
                <a:tab pos="265113" algn="l"/>
                <a:tab pos="1887538" algn="l"/>
                <a:tab pos="2152650" algn="l"/>
              </a:tabLst>
            </a:pPr>
            <a:r>
              <a:rPr lang="id-ID" dirty="0" smtClean="0"/>
              <a:t>76  -  90	:	Baik</a:t>
            </a:r>
          </a:p>
          <a:p>
            <a:pPr marL="342900" indent="-342900">
              <a:buAutoNum type="alphaLcPeriod"/>
              <a:tabLst>
                <a:tab pos="265113" algn="l"/>
                <a:tab pos="1887538" algn="l"/>
                <a:tab pos="2152650" algn="l"/>
              </a:tabLst>
            </a:pPr>
            <a:r>
              <a:rPr lang="id-ID" dirty="0" smtClean="0"/>
              <a:t>61  -  75	:	Cukup</a:t>
            </a:r>
          </a:p>
          <a:p>
            <a:pPr marL="342900" indent="-342900">
              <a:buAutoNum type="alphaLcPeriod"/>
              <a:tabLst>
                <a:tab pos="265113" algn="l"/>
                <a:tab pos="1887538" algn="l"/>
                <a:tab pos="2152650" algn="l"/>
              </a:tabLst>
            </a:pPr>
            <a:r>
              <a:rPr lang="id-ID" dirty="0" smtClean="0"/>
              <a:t>51  -   60	:	Kurang</a:t>
            </a:r>
          </a:p>
          <a:p>
            <a:pPr marL="342900" indent="-342900">
              <a:buAutoNum type="alphaLcPeriod"/>
              <a:tabLst>
                <a:tab pos="265113" algn="l"/>
                <a:tab pos="1887538" algn="l"/>
                <a:tab pos="2152650" algn="l"/>
              </a:tabLst>
            </a:pPr>
            <a:r>
              <a:rPr lang="id-ID" dirty="0" smtClean="0"/>
              <a:t>50 ke bawah	:	Buruk</a:t>
            </a:r>
            <a:endParaRPr lang="id-ID" dirty="0"/>
          </a:p>
        </p:txBody>
      </p:sp>
      <p:sp>
        <p:nvSpPr>
          <p:cNvPr id="7" name="Rectangle 6"/>
          <p:cNvSpPr/>
          <p:nvPr/>
        </p:nvSpPr>
        <p:spPr>
          <a:xfrm>
            <a:off x="4572000" y="428604"/>
            <a:ext cx="4286280" cy="9286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4643438" y="500042"/>
            <a:ext cx="4143404" cy="646331"/>
          </a:xfrm>
          <a:prstGeom prst="rect">
            <a:avLst/>
          </a:prstGeom>
          <a:noFill/>
        </p:spPr>
        <p:txBody>
          <a:bodyPr wrap="square" rtlCol="0">
            <a:spAutoFit/>
          </a:bodyPr>
          <a:lstStyle/>
          <a:p>
            <a:r>
              <a:rPr lang="id-ID" dirty="0" smtClean="0"/>
              <a:t>Penilaian prestasi kerja PNS dilaksanakan oleh pejabat penilai sekali dalam 1 tahun</a:t>
            </a:r>
            <a:endParaRPr lang="id-ID" dirty="0"/>
          </a:p>
        </p:txBody>
      </p:sp>
      <p:sp>
        <p:nvSpPr>
          <p:cNvPr id="9" name="Rectangle 8"/>
          <p:cNvSpPr/>
          <p:nvPr/>
        </p:nvSpPr>
        <p:spPr>
          <a:xfrm>
            <a:off x="4572000" y="1857364"/>
            <a:ext cx="4286280" cy="1071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4643438" y="1928802"/>
            <a:ext cx="4143404" cy="923330"/>
          </a:xfrm>
          <a:prstGeom prst="rect">
            <a:avLst/>
          </a:prstGeom>
          <a:noFill/>
        </p:spPr>
        <p:txBody>
          <a:bodyPr wrap="square" rtlCol="0">
            <a:spAutoFit/>
          </a:bodyPr>
          <a:lstStyle/>
          <a:p>
            <a:r>
              <a:rPr lang="id-ID" dirty="0" smtClean="0"/>
              <a:t>Dilakukan pada setiap akhir desember pada tahun yang bersangkutan dan paling lambat akhir januari tahun berikutnya</a:t>
            </a:r>
            <a:endParaRPr lang="id-ID" dirty="0"/>
          </a:p>
        </p:txBody>
      </p:sp>
      <p:sp>
        <p:nvSpPr>
          <p:cNvPr id="11" name="Rectangle 10"/>
          <p:cNvSpPr/>
          <p:nvPr/>
        </p:nvSpPr>
        <p:spPr>
          <a:xfrm>
            <a:off x="214282" y="3286124"/>
            <a:ext cx="8572560" cy="1714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285720" y="3357562"/>
            <a:ext cx="8358246" cy="1477328"/>
          </a:xfrm>
          <a:prstGeom prst="rect">
            <a:avLst/>
          </a:prstGeom>
          <a:noFill/>
        </p:spPr>
        <p:txBody>
          <a:bodyPr wrap="square" rtlCol="0">
            <a:spAutoFit/>
          </a:bodyPr>
          <a:lstStyle/>
          <a:p>
            <a:r>
              <a:rPr lang="id-ID" dirty="0" smtClean="0"/>
              <a:t>PENILAIAN PRESTASI KERJA DILAKUKAN DENGAN MENGGABUNGKAN ANTARA UNSUR SKP DAN PERILAKU KERJA DENGAN MENGGUNAKAN FORMULIR YANG TELAH DITENTUKAN (lampiran 1-g Perka BKN Nomor 1 Tahun 2013)</a:t>
            </a:r>
          </a:p>
          <a:p>
            <a:endParaRPr lang="id-ID" dirty="0" smtClean="0"/>
          </a:p>
          <a:p>
            <a:r>
              <a:rPr lang="id-ID" dirty="0" smtClean="0"/>
              <a:t>  NPK     =   (TOTAL SKP X 60%)  +  (TOTAL PK X 40%)</a:t>
            </a:r>
            <a:endParaRPr lang="id-ID" dirty="0"/>
          </a:p>
        </p:txBody>
      </p:sp>
      <p:sp>
        <p:nvSpPr>
          <p:cNvPr id="13" name="Rectangle 12"/>
          <p:cNvSpPr/>
          <p:nvPr/>
        </p:nvSpPr>
        <p:spPr>
          <a:xfrm>
            <a:off x="214282" y="5143512"/>
            <a:ext cx="8572560" cy="1428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p:nvSpPr>
        <p:spPr>
          <a:xfrm>
            <a:off x="285720" y="5214950"/>
            <a:ext cx="8429684" cy="1200329"/>
          </a:xfrm>
          <a:prstGeom prst="rect">
            <a:avLst/>
          </a:prstGeom>
          <a:noFill/>
        </p:spPr>
        <p:txBody>
          <a:bodyPr wrap="square" rtlCol="0">
            <a:spAutoFit/>
          </a:bodyPr>
          <a:lstStyle/>
          <a:p>
            <a:pPr algn="just"/>
            <a:r>
              <a:rPr lang="id-ID" dirty="0" smtClean="0"/>
              <a:t>Berdasarkan hasil penilaian prestasi kerja, maka pejabat penilai dapat memberikan rekomendasi kepada pejabat yang secara fungsional bertanggung jawab di bidang kepegawaian sebagai bahan pembinaan karier terhadap PNS yang dinilai, misanya  untuk diklat, penyegaran dalam bidang pekerjaan, sekolah, dan promosi, dsb.</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P spid="9" grpId="0" animBg="1"/>
      <p:bldP spid="10" grpId="0"/>
      <p:bldP spid="11" grpId="0" animBg="1"/>
      <p:bldP spid="12" grpId="0"/>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000108"/>
            <a:ext cx="3000396" cy="1071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428596" y="1071546"/>
            <a:ext cx="2857520" cy="923330"/>
          </a:xfrm>
          <a:prstGeom prst="rect">
            <a:avLst/>
          </a:prstGeom>
          <a:noFill/>
        </p:spPr>
        <p:txBody>
          <a:bodyPr wrap="square" rtlCol="0">
            <a:spAutoFit/>
          </a:bodyPr>
          <a:lstStyle/>
          <a:p>
            <a:pPr algn="just"/>
            <a:r>
              <a:rPr lang="id-ID" dirty="0" smtClean="0"/>
              <a:t>Dalam hal PNS yang dinilai tidak menandatangani hasil penilaian prestasi kerja</a:t>
            </a:r>
            <a:endParaRPr lang="id-ID" dirty="0"/>
          </a:p>
        </p:txBody>
      </p:sp>
      <p:sp>
        <p:nvSpPr>
          <p:cNvPr id="6" name="Rectangle 5"/>
          <p:cNvSpPr/>
          <p:nvPr/>
        </p:nvSpPr>
        <p:spPr>
          <a:xfrm>
            <a:off x="357158" y="2357430"/>
            <a:ext cx="3000396" cy="1071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428596" y="2428868"/>
            <a:ext cx="2857520" cy="923330"/>
          </a:xfrm>
          <a:prstGeom prst="rect">
            <a:avLst/>
          </a:prstGeom>
          <a:noFill/>
        </p:spPr>
        <p:txBody>
          <a:bodyPr wrap="square" rtlCol="0">
            <a:spAutoFit/>
          </a:bodyPr>
          <a:lstStyle/>
          <a:p>
            <a:pPr algn="just"/>
            <a:r>
              <a:rPr lang="id-ID" dirty="0" smtClean="0"/>
              <a:t>Pejabat penilai tidak menan-datangani hasil penilaian prestasi kerja</a:t>
            </a:r>
            <a:endParaRPr lang="id-ID" dirty="0"/>
          </a:p>
        </p:txBody>
      </p:sp>
      <p:sp>
        <p:nvSpPr>
          <p:cNvPr id="8" name="Rectangle 7"/>
          <p:cNvSpPr/>
          <p:nvPr/>
        </p:nvSpPr>
        <p:spPr>
          <a:xfrm>
            <a:off x="357158" y="3857628"/>
            <a:ext cx="3000396" cy="13573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428596" y="3929066"/>
            <a:ext cx="2857520" cy="1200329"/>
          </a:xfrm>
          <a:prstGeom prst="rect">
            <a:avLst/>
          </a:prstGeom>
          <a:noFill/>
        </p:spPr>
        <p:txBody>
          <a:bodyPr wrap="square" rtlCol="0">
            <a:spAutoFit/>
          </a:bodyPr>
          <a:lstStyle/>
          <a:p>
            <a:pPr algn="just"/>
            <a:r>
              <a:rPr lang="id-ID" dirty="0" smtClean="0"/>
              <a:t>PNS yang dinilai dan pejabat penilai tidak menanda-tangani hasil penilaian prestasi kerja</a:t>
            </a:r>
            <a:endParaRPr lang="id-ID" dirty="0"/>
          </a:p>
        </p:txBody>
      </p:sp>
      <p:sp>
        <p:nvSpPr>
          <p:cNvPr id="10" name="Isosceles Triangle 9"/>
          <p:cNvSpPr/>
          <p:nvPr/>
        </p:nvSpPr>
        <p:spPr>
          <a:xfrm rot="5400000">
            <a:off x="1964513" y="2607463"/>
            <a:ext cx="4143404" cy="9286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0"/>
          <p:cNvSpPr/>
          <p:nvPr/>
        </p:nvSpPr>
        <p:spPr>
          <a:xfrm>
            <a:off x="4714876" y="1643050"/>
            <a:ext cx="2857520" cy="27860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5072066" y="2285992"/>
            <a:ext cx="2143140" cy="1477328"/>
          </a:xfrm>
          <a:prstGeom prst="rect">
            <a:avLst/>
          </a:prstGeom>
          <a:noFill/>
        </p:spPr>
        <p:txBody>
          <a:bodyPr wrap="square" rtlCol="0">
            <a:spAutoFit/>
          </a:bodyPr>
          <a:lstStyle/>
          <a:p>
            <a:pPr algn="ctr"/>
            <a:r>
              <a:rPr lang="id-ID" b="1" dirty="0" smtClean="0"/>
              <a:t>HASIL PENILAIAN PRESTASI KERJA DITETAPKAN OLEH ATASAN PEJABAT PENILAI</a:t>
            </a:r>
            <a:endParaRPr lang="id-ID"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214290"/>
            <a:ext cx="8572560" cy="369332"/>
          </a:xfrm>
          <a:prstGeom prst="rect">
            <a:avLst/>
          </a:prstGeom>
          <a:noFill/>
        </p:spPr>
        <p:txBody>
          <a:bodyPr wrap="square" rtlCol="0">
            <a:spAutoFit/>
          </a:bodyPr>
          <a:lstStyle/>
          <a:p>
            <a:r>
              <a:rPr lang="id-ID" b="1" dirty="0" smtClean="0"/>
              <a:t>Keberatan Terhadap Hasil Penilaian</a:t>
            </a:r>
            <a:endParaRPr lang="id-ID" b="1" dirty="0"/>
          </a:p>
        </p:txBody>
      </p:sp>
      <p:sp>
        <p:nvSpPr>
          <p:cNvPr id="5" name="Rectangle 4"/>
          <p:cNvSpPr/>
          <p:nvPr/>
        </p:nvSpPr>
        <p:spPr>
          <a:xfrm>
            <a:off x="357158" y="642918"/>
            <a:ext cx="8572560"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428596" y="714356"/>
            <a:ext cx="8429684" cy="923330"/>
          </a:xfrm>
          <a:prstGeom prst="rect">
            <a:avLst/>
          </a:prstGeom>
          <a:noFill/>
        </p:spPr>
        <p:txBody>
          <a:bodyPr wrap="square" rtlCol="0">
            <a:spAutoFit/>
          </a:bodyPr>
          <a:lstStyle/>
          <a:p>
            <a:pPr algn="just"/>
            <a:r>
              <a:rPr lang="id-ID" dirty="0" smtClean="0"/>
              <a:t>PNS yang merasa keberatan dapat mengajukan keberatan secara tertulis disertai alasan-alasannya kepada atasan pejabat penilai secara hierarki paling lama 14 hari kalender sejak diterima hasil penilaian prestasi kerja tersebut </a:t>
            </a:r>
            <a:endParaRPr lang="id-ID" dirty="0"/>
          </a:p>
        </p:txBody>
      </p:sp>
      <p:sp>
        <p:nvSpPr>
          <p:cNvPr id="8" name="Rectangle 7"/>
          <p:cNvSpPr/>
          <p:nvPr/>
        </p:nvSpPr>
        <p:spPr>
          <a:xfrm>
            <a:off x="357158" y="1785926"/>
            <a:ext cx="8572560" cy="1143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428596" y="1857364"/>
            <a:ext cx="8429684" cy="923330"/>
          </a:xfrm>
          <a:prstGeom prst="rect">
            <a:avLst/>
          </a:prstGeom>
          <a:noFill/>
        </p:spPr>
        <p:txBody>
          <a:bodyPr wrap="square" rtlCol="0">
            <a:spAutoFit/>
          </a:bodyPr>
          <a:lstStyle/>
          <a:p>
            <a:pPr algn="just"/>
            <a:r>
              <a:rPr lang="id-ID" dirty="0" smtClean="0"/>
              <a:t>PNS yang berkeberatan harus membubuhkan tandatangan  pada tempat yang telah disediakan dan sesudah itu mengembalikan kepada pejabat penilai paling lambat 14 hari kalender sejak diterima hasil penilaian prestasi kerja tersebut</a:t>
            </a:r>
            <a:endParaRPr lang="id-ID" dirty="0"/>
          </a:p>
        </p:txBody>
      </p:sp>
      <p:sp>
        <p:nvSpPr>
          <p:cNvPr id="11" name="Rectangle 10"/>
          <p:cNvSpPr/>
          <p:nvPr/>
        </p:nvSpPr>
        <p:spPr>
          <a:xfrm>
            <a:off x="357158" y="3071810"/>
            <a:ext cx="8572560"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428596" y="3143248"/>
            <a:ext cx="8429684" cy="646331"/>
          </a:xfrm>
          <a:prstGeom prst="rect">
            <a:avLst/>
          </a:prstGeom>
          <a:noFill/>
        </p:spPr>
        <p:txBody>
          <a:bodyPr wrap="square" rtlCol="0">
            <a:spAutoFit/>
          </a:bodyPr>
          <a:lstStyle/>
          <a:p>
            <a:pPr algn="just"/>
            <a:r>
              <a:rPr lang="id-ID" dirty="0" smtClean="0"/>
              <a:t>Keberatan yang diajukan setelah melebihi waktu 14 hari kalender tidak dapat dipertimbangkan lagi</a:t>
            </a:r>
            <a:endParaRPr lang="id-ID" dirty="0"/>
          </a:p>
        </p:txBody>
      </p:sp>
      <p:sp>
        <p:nvSpPr>
          <p:cNvPr id="13" name="Rectangle 12"/>
          <p:cNvSpPr/>
          <p:nvPr/>
        </p:nvSpPr>
        <p:spPr>
          <a:xfrm>
            <a:off x="357158" y="3929066"/>
            <a:ext cx="8572560"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p:nvSpPr>
        <p:spPr>
          <a:xfrm>
            <a:off x="428596" y="4000504"/>
            <a:ext cx="8429684" cy="923330"/>
          </a:xfrm>
          <a:prstGeom prst="rect">
            <a:avLst/>
          </a:prstGeom>
          <a:solidFill>
            <a:schemeClr val="bg1"/>
          </a:solidFill>
        </p:spPr>
        <p:txBody>
          <a:bodyPr wrap="square" rtlCol="0">
            <a:spAutoFit/>
          </a:bodyPr>
          <a:lstStyle/>
          <a:p>
            <a:pPr algn="just"/>
            <a:r>
              <a:rPr lang="id-ID" dirty="0" smtClean="0"/>
              <a:t>Pejabat penilai wajib membuat tanggapan secara tertulis atas keberatan tersebut pada kolom yang telah disediakan, dan wajib menyampaikan kepada atasan pejabat penilai  paling lama 14 hari kalender terhitung mulai menerima keberatan</a:t>
            </a:r>
            <a:endParaRPr lang="id-ID" dirty="0"/>
          </a:p>
        </p:txBody>
      </p:sp>
      <p:sp>
        <p:nvSpPr>
          <p:cNvPr id="15" name="Rectangle 14"/>
          <p:cNvSpPr/>
          <p:nvPr/>
        </p:nvSpPr>
        <p:spPr>
          <a:xfrm>
            <a:off x="357158" y="5072074"/>
            <a:ext cx="8572560" cy="9286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p:nvSpPr>
        <p:spPr>
          <a:xfrm>
            <a:off x="428596" y="5143512"/>
            <a:ext cx="8429684" cy="923330"/>
          </a:xfrm>
          <a:prstGeom prst="rect">
            <a:avLst/>
          </a:prstGeom>
          <a:noFill/>
        </p:spPr>
        <p:txBody>
          <a:bodyPr wrap="square" rtlCol="0">
            <a:spAutoFit/>
          </a:bodyPr>
          <a:lstStyle/>
          <a:p>
            <a:r>
              <a:rPr lang="id-ID" dirty="0" smtClean="0"/>
              <a:t>Atasan pejabat penilai wajib memeriksa dengan seksama, dan dapat meminta penjelasan kepada PNS yang dinilai dan pejabat penilai. Apabila terdapat alasan-alasan yang cukup atasan pejabat dapat melakukan perubahan nilai prestasi kerja PNS</a:t>
            </a:r>
            <a:endParaRPr lang="id-ID" dirty="0"/>
          </a:p>
        </p:txBody>
      </p:sp>
      <p:sp>
        <p:nvSpPr>
          <p:cNvPr id="17" name="Rectangle 16"/>
          <p:cNvSpPr/>
          <p:nvPr/>
        </p:nvSpPr>
        <p:spPr>
          <a:xfrm>
            <a:off x="357158" y="6143644"/>
            <a:ext cx="8572560"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p:cNvSpPr txBox="1"/>
          <p:nvPr/>
        </p:nvSpPr>
        <p:spPr>
          <a:xfrm>
            <a:off x="428596" y="6215082"/>
            <a:ext cx="8429684" cy="369332"/>
          </a:xfrm>
          <a:prstGeom prst="rect">
            <a:avLst/>
          </a:prstGeom>
          <a:noFill/>
        </p:spPr>
        <p:txBody>
          <a:bodyPr wrap="square" rtlCol="0">
            <a:spAutoFit/>
          </a:bodyPr>
          <a:lstStyle/>
          <a:p>
            <a:r>
              <a:rPr lang="id-ID" dirty="0" smtClean="0"/>
              <a:t>Penetapan hasil penilaian oleh atasan pejabat penilai bersifat final</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2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animBg="1"/>
      <p:bldP spid="10" grpId="0"/>
      <p:bldP spid="11" grpId="0" animBg="1"/>
      <p:bldP spid="12" grpId="0"/>
      <p:bldP spid="13" grpId="0" animBg="1"/>
      <p:bldP spid="14" grpId="0" animBg="1"/>
      <p:bldP spid="15" grpId="0" animBg="1"/>
      <p:bldP spid="16" grpId="0"/>
      <p:bldP spid="17" grpId="0" animBg="1"/>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643998" cy="369332"/>
          </a:xfrm>
          <a:prstGeom prst="rect">
            <a:avLst/>
          </a:prstGeom>
          <a:noFill/>
        </p:spPr>
        <p:txBody>
          <a:bodyPr wrap="square" rtlCol="0">
            <a:spAutoFit/>
          </a:bodyPr>
          <a:lstStyle/>
          <a:p>
            <a:r>
              <a:rPr lang="id-ID" b="1" dirty="0" smtClean="0"/>
              <a:t>BUKU CATATAN PENILAIAN PERILAKU KERJA </a:t>
            </a:r>
            <a:endParaRPr lang="id-ID" b="1" dirty="0"/>
          </a:p>
        </p:txBody>
      </p:sp>
      <p:sp>
        <p:nvSpPr>
          <p:cNvPr id="5" name="Rectangle 4"/>
          <p:cNvSpPr/>
          <p:nvPr/>
        </p:nvSpPr>
        <p:spPr>
          <a:xfrm>
            <a:off x="357158" y="714356"/>
            <a:ext cx="8501122" cy="1571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428596" y="785794"/>
            <a:ext cx="8358246" cy="1569660"/>
          </a:xfrm>
          <a:prstGeom prst="rect">
            <a:avLst/>
          </a:prstGeom>
          <a:noFill/>
        </p:spPr>
        <p:txBody>
          <a:bodyPr wrap="square" rtlCol="0">
            <a:spAutoFit/>
          </a:bodyPr>
          <a:lstStyle/>
          <a:p>
            <a:pPr algn="just"/>
            <a:r>
              <a:rPr lang="id-ID" sz="2400" dirty="0" smtClean="0"/>
              <a:t>Untuk memudahkan monitoring dan evaluasi capaian SKP secara berkala dan perilaku kerja PNS yang dinilai, pejabat penilai membuat buku catata penilaian perilaku kerja menurut contoh dalam Anak Lampiran I-i Perka Nomor 1 tahun 2013</a:t>
            </a:r>
            <a:endParaRPr lang="id-ID" sz="2400" dirty="0"/>
          </a:p>
        </p:txBody>
      </p:sp>
      <p:sp>
        <p:nvSpPr>
          <p:cNvPr id="8" name="Rectangle 7"/>
          <p:cNvSpPr/>
          <p:nvPr/>
        </p:nvSpPr>
        <p:spPr>
          <a:xfrm>
            <a:off x="285720" y="2571744"/>
            <a:ext cx="8501122" cy="12858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357158" y="2643182"/>
            <a:ext cx="8358246" cy="1200329"/>
          </a:xfrm>
          <a:prstGeom prst="rect">
            <a:avLst/>
          </a:prstGeom>
          <a:noFill/>
        </p:spPr>
        <p:txBody>
          <a:bodyPr wrap="square" rtlCol="0">
            <a:spAutoFit/>
          </a:bodyPr>
          <a:lstStyle/>
          <a:p>
            <a:pPr algn="just"/>
            <a:r>
              <a:rPr lang="id-ID" sz="2400" dirty="0" smtClean="0"/>
              <a:t>Apabila PNS yang bersangkutan pindah instansi, maka buku catatan penilaian perilaku kerja tersebut dikirimkan oleh pimpinan instansi asal kepada pimpinan instansi baru</a:t>
            </a:r>
            <a:endParaRPr lang="id-ID" sz="2400" dirty="0"/>
          </a:p>
        </p:txBody>
      </p:sp>
      <p:sp>
        <p:nvSpPr>
          <p:cNvPr id="10" name="Rectangle 9"/>
          <p:cNvSpPr/>
          <p:nvPr/>
        </p:nvSpPr>
        <p:spPr>
          <a:xfrm>
            <a:off x="285720" y="4071942"/>
            <a:ext cx="8501122" cy="1714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p:nvSpPr>
        <p:spPr>
          <a:xfrm>
            <a:off x="357158" y="4143380"/>
            <a:ext cx="8358246" cy="1569660"/>
          </a:xfrm>
          <a:prstGeom prst="rect">
            <a:avLst/>
          </a:prstGeom>
          <a:noFill/>
        </p:spPr>
        <p:txBody>
          <a:bodyPr wrap="square" rtlCol="0">
            <a:spAutoFit/>
          </a:bodyPr>
          <a:lstStyle/>
          <a:p>
            <a:pPr algn="just"/>
            <a:r>
              <a:rPr lang="id-ID" sz="2400" dirty="0" smtClean="0"/>
              <a:t>Dalam hal PNS yang bersangkutan pindah antar unit kerja tetapi masih dalam instansi yang sama, maka pimpinan unit kerja asal menyampaikan buku catatan penilaian perilaku kerja tersebut kepada pimpinan unit kerja yang baru</a:t>
            </a:r>
            <a:endParaRPr lang="id-ID"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9" grpId="0"/>
      <p:bldP spid="10" grpId="0" animBg="1"/>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609600"/>
          <a:ext cx="8763001" cy="6206030"/>
        </p:xfrm>
        <a:graphic>
          <a:graphicData uri="http://schemas.openxmlformats.org/drawingml/2006/table">
            <a:tbl>
              <a:tblPr firstRow="1" bandRow="1">
                <a:tableStyleId>{5C22544A-7EE6-4342-B048-85BDC9FD1C3A}</a:tableStyleId>
              </a:tblPr>
              <a:tblGrid>
                <a:gridCol w="433331"/>
                <a:gridCol w="2309869"/>
                <a:gridCol w="2971800"/>
                <a:gridCol w="1143000"/>
                <a:gridCol w="838200"/>
                <a:gridCol w="1066801"/>
              </a:tblGrid>
              <a:tr h="445310">
                <a:tc>
                  <a:txBody>
                    <a:bodyPr/>
                    <a:lstStyle/>
                    <a:p>
                      <a:pPr algn="ctr"/>
                      <a:endParaRPr lang="id-ID" noProof="0"/>
                    </a:p>
                  </a:txBody>
                  <a:tcPr/>
                </a:tc>
                <a:tc gridSpan="4">
                  <a:txBody>
                    <a:bodyPr/>
                    <a:lstStyle/>
                    <a:p>
                      <a:pPr algn="ctr"/>
                      <a:r>
                        <a:rPr lang="id-ID" noProof="0" smtClean="0"/>
                        <a:t>UNSUR</a:t>
                      </a:r>
                      <a:r>
                        <a:rPr lang="id-ID" baseline="0" noProof="0" smtClean="0"/>
                        <a:t> YANG DINILAI</a:t>
                      </a:r>
                      <a:endParaRPr lang="id-ID" noProof="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id-ID" noProof="0" smtClean="0"/>
                        <a:t>Jumlah</a:t>
                      </a:r>
                      <a:endParaRPr lang="id-ID" noProof="0"/>
                    </a:p>
                  </a:txBody>
                  <a:tcPr/>
                </a:tc>
              </a:tr>
              <a:tr h="627854">
                <a:tc rowSpan="10">
                  <a:txBody>
                    <a:bodyPr/>
                    <a:lstStyle/>
                    <a:p>
                      <a:pPr algn="just"/>
                      <a:r>
                        <a:rPr lang="id-ID" noProof="0" smtClean="0"/>
                        <a:t>4.</a:t>
                      </a:r>
                      <a:endParaRPr lang="id-ID" noProof="0"/>
                    </a:p>
                  </a:txBody>
                  <a:tcPr/>
                </a:tc>
                <a:tc gridSpan="4">
                  <a:txBody>
                    <a:bodyPr/>
                    <a:lstStyle/>
                    <a:p>
                      <a:pPr marL="342900" indent="-342900" algn="just">
                        <a:buAutoNum type="alphaLcPeriod"/>
                      </a:pPr>
                      <a:r>
                        <a:rPr lang="id-ID" noProof="0" smtClean="0"/>
                        <a:t>Sasaran Kerja Pegawai (SKP)/                                               91,26 x 60 %</a:t>
                      </a:r>
                    </a:p>
                    <a:p>
                      <a:pPr marL="342900" indent="-342900" algn="just">
                        <a:buNone/>
                      </a:pPr>
                      <a:r>
                        <a:rPr lang="id-ID" noProof="0" smtClean="0"/>
                        <a:t>       Nilai</a:t>
                      </a:r>
                      <a:r>
                        <a:rPr lang="id-ID" baseline="0" noProof="0" smtClean="0"/>
                        <a:t> AkademiK</a:t>
                      </a:r>
                      <a:r>
                        <a:rPr lang="id-ID" noProof="0" smtClean="0"/>
                        <a:t>                                                     </a:t>
                      </a:r>
                      <a:endParaRPr lang="id-ID" noProof="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id-ID" noProof="0" smtClean="0"/>
                        <a:t>54,76</a:t>
                      </a:r>
                      <a:endParaRPr lang="id-ID" noProof="0"/>
                    </a:p>
                  </a:txBody>
                  <a:tcPr/>
                </a:tc>
              </a:tr>
              <a:tr h="358774">
                <a:tc vMerge="1">
                  <a:txBody>
                    <a:bodyPr/>
                    <a:lstStyle/>
                    <a:p>
                      <a:pPr algn="l"/>
                      <a:endParaRPr lang="en-US" dirty="0"/>
                    </a:p>
                  </a:txBody>
                  <a:tcPr/>
                </a:tc>
                <a:tc rowSpan="9">
                  <a:txBody>
                    <a:bodyPr/>
                    <a:lstStyle/>
                    <a:p>
                      <a:pPr algn="l"/>
                      <a:r>
                        <a:rPr lang="id-ID" noProof="0" smtClean="0"/>
                        <a:t>b. Perilaku Kerja </a:t>
                      </a:r>
                    </a:p>
                    <a:p>
                      <a:pPr algn="l"/>
                      <a:r>
                        <a:rPr lang="id-ID" noProof="0" smtClean="0"/>
                        <a:t>                </a:t>
                      </a:r>
                      <a:endParaRPr lang="id-ID" noProof="0"/>
                    </a:p>
                  </a:txBody>
                  <a:tcPr/>
                </a:tc>
                <a:tc>
                  <a:txBody>
                    <a:bodyPr/>
                    <a:lstStyle/>
                    <a:p>
                      <a:r>
                        <a:rPr lang="id-ID" noProof="0" smtClean="0"/>
                        <a:t>1. Orientasi pelayanan</a:t>
                      </a:r>
                      <a:endParaRPr lang="id-ID" noProof="0"/>
                    </a:p>
                  </a:txBody>
                  <a:tcPr/>
                </a:tc>
                <a:tc>
                  <a:txBody>
                    <a:bodyPr/>
                    <a:lstStyle/>
                    <a:p>
                      <a:pPr algn="ctr"/>
                      <a:r>
                        <a:rPr lang="id-ID" noProof="0" smtClean="0"/>
                        <a:t>82</a:t>
                      </a:r>
                      <a:endParaRPr lang="id-ID" noProof="0"/>
                    </a:p>
                  </a:txBody>
                  <a:tcPr/>
                </a:tc>
                <a:tc>
                  <a:txBody>
                    <a:bodyPr/>
                    <a:lstStyle/>
                    <a:p>
                      <a:pPr algn="ctr"/>
                      <a:r>
                        <a:rPr lang="id-ID" noProof="0" smtClean="0"/>
                        <a:t>Baik</a:t>
                      </a:r>
                      <a:endParaRPr lang="id-ID" noProof="0"/>
                    </a:p>
                  </a:txBody>
                  <a:tcPr/>
                </a:tc>
                <a:tc>
                  <a:txBody>
                    <a:bodyPr/>
                    <a:lstStyle/>
                    <a:p>
                      <a:endParaRPr lang="id-ID" noProof="0"/>
                    </a:p>
                  </a:txBody>
                  <a:tcPr/>
                </a:tc>
              </a:tr>
              <a:tr h="358774">
                <a:tc vMerge="1">
                  <a:txBody>
                    <a:bodyPr/>
                    <a:lstStyle/>
                    <a:p>
                      <a:endParaRPr lang="en-US"/>
                    </a:p>
                  </a:txBody>
                  <a:tcPr/>
                </a:tc>
                <a:tc vMerge="1">
                  <a:txBody>
                    <a:bodyPr/>
                    <a:lstStyle/>
                    <a:p>
                      <a:endParaRPr lang="en-US" dirty="0"/>
                    </a:p>
                  </a:txBody>
                  <a:tcPr/>
                </a:tc>
                <a:tc>
                  <a:txBody>
                    <a:bodyPr/>
                    <a:lstStyle/>
                    <a:p>
                      <a:r>
                        <a:rPr lang="id-ID" noProof="0" smtClean="0"/>
                        <a:t>2. Integritas</a:t>
                      </a:r>
                      <a:endParaRPr lang="id-ID" noProof="0"/>
                    </a:p>
                  </a:txBody>
                  <a:tcPr/>
                </a:tc>
                <a:tc>
                  <a:txBody>
                    <a:bodyPr/>
                    <a:lstStyle/>
                    <a:p>
                      <a:pPr algn="ctr"/>
                      <a:r>
                        <a:rPr lang="id-ID" noProof="0" smtClean="0"/>
                        <a:t>85</a:t>
                      </a:r>
                      <a:endParaRPr lang="id-ID"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noProof="0" smtClean="0"/>
                        <a:t>Baik</a:t>
                      </a:r>
                    </a:p>
                  </a:txBody>
                  <a:tcPr/>
                </a:tc>
                <a:tc>
                  <a:txBody>
                    <a:bodyPr/>
                    <a:lstStyle/>
                    <a:p>
                      <a:endParaRPr lang="id-ID" noProof="0"/>
                    </a:p>
                  </a:txBody>
                  <a:tcPr/>
                </a:tc>
              </a:tr>
              <a:tr h="358774">
                <a:tc vMerge="1">
                  <a:txBody>
                    <a:bodyPr/>
                    <a:lstStyle/>
                    <a:p>
                      <a:endParaRPr lang="en-US"/>
                    </a:p>
                  </a:txBody>
                  <a:tcPr/>
                </a:tc>
                <a:tc vMerge="1">
                  <a:txBody>
                    <a:bodyPr/>
                    <a:lstStyle/>
                    <a:p>
                      <a:endParaRPr lang="en-US" dirty="0"/>
                    </a:p>
                  </a:txBody>
                  <a:tcPr/>
                </a:tc>
                <a:tc>
                  <a:txBody>
                    <a:bodyPr/>
                    <a:lstStyle/>
                    <a:p>
                      <a:r>
                        <a:rPr lang="id-ID" noProof="0" smtClean="0"/>
                        <a:t>3. Komitmen</a:t>
                      </a:r>
                      <a:endParaRPr lang="id-ID" noProof="0"/>
                    </a:p>
                  </a:txBody>
                  <a:tcPr/>
                </a:tc>
                <a:tc>
                  <a:txBody>
                    <a:bodyPr/>
                    <a:lstStyle/>
                    <a:p>
                      <a:pPr algn="ctr"/>
                      <a:r>
                        <a:rPr lang="id-ID" noProof="0" smtClean="0"/>
                        <a:t>85</a:t>
                      </a:r>
                      <a:endParaRPr lang="id-ID"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noProof="0" smtClean="0"/>
                        <a:t>Baik</a:t>
                      </a:r>
                    </a:p>
                  </a:txBody>
                  <a:tcPr/>
                </a:tc>
                <a:tc>
                  <a:txBody>
                    <a:bodyPr/>
                    <a:lstStyle/>
                    <a:p>
                      <a:endParaRPr lang="id-ID" noProof="0"/>
                    </a:p>
                  </a:txBody>
                  <a:tcPr/>
                </a:tc>
              </a:tr>
              <a:tr h="358774">
                <a:tc vMerge="1">
                  <a:txBody>
                    <a:bodyPr/>
                    <a:lstStyle/>
                    <a:p>
                      <a:endParaRPr lang="en-US"/>
                    </a:p>
                  </a:txBody>
                  <a:tcPr/>
                </a:tc>
                <a:tc vMerge="1">
                  <a:txBody>
                    <a:bodyPr/>
                    <a:lstStyle/>
                    <a:p>
                      <a:endParaRPr lang="en-US" dirty="0"/>
                    </a:p>
                  </a:txBody>
                  <a:tcPr/>
                </a:tc>
                <a:tc>
                  <a:txBody>
                    <a:bodyPr/>
                    <a:lstStyle/>
                    <a:p>
                      <a:r>
                        <a:rPr lang="id-ID" noProof="0" smtClean="0"/>
                        <a:t>4. Disiplin</a:t>
                      </a:r>
                      <a:endParaRPr lang="id-ID" noProof="0"/>
                    </a:p>
                  </a:txBody>
                  <a:tcPr/>
                </a:tc>
                <a:tc>
                  <a:txBody>
                    <a:bodyPr/>
                    <a:lstStyle/>
                    <a:p>
                      <a:pPr algn="ctr"/>
                      <a:r>
                        <a:rPr lang="id-ID" noProof="0" smtClean="0"/>
                        <a:t>86</a:t>
                      </a:r>
                      <a:endParaRPr lang="id-ID"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noProof="0" smtClean="0"/>
                        <a:t>Baik</a:t>
                      </a:r>
                    </a:p>
                  </a:txBody>
                  <a:tcPr/>
                </a:tc>
                <a:tc>
                  <a:txBody>
                    <a:bodyPr/>
                    <a:lstStyle/>
                    <a:p>
                      <a:endParaRPr lang="id-ID" noProof="0"/>
                    </a:p>
                  </a:txBody>
                  <a:tcPr/>
                </a:tc>
              </a:tr>
              <a:tr h="358774">
                <a:tc vMerge="1">
                  <a:txBody>
                    <a:bodyPr/>
                    <a:lstStyle/>
                    <a:p>
                      <a:endParaRPr lang="en-US"/>
                    </a:p>
                  </a:txBody>
                  <a:tcPr/>
                </a:tc>
                <a:tc vMerge="1">
                  <a:txBody>
                    <a:bodyPr/>
                    <a:lstStyle/>
                    <a:p>
                      <a:endParaRPr lang="en-US" dirty="0"/>
                    </a:p>
                  </a:txBody>
                  <a:tcPr/>
                </a:tc>
                <a:tc>
                  <a:txBody>
                    <a:bodyPr/>
                    <a:lstStyle/>
                    <a:p>
                      <a:r>
                        <a:rPr lang="id-ID" noProof="0" smtClean="0"/>
                        <a:t>5. Kerja sama</a:t>
                      </a:r>
                      <a:endParaRPr lang="id-ID" noProof="0"/>
                    </a:p>
                  </a:txBody>
                  <a:tcPr/>
                </a:tc>
                <a:tc>
                  <a:txBody>
                    <a:bodyPr/>
                    <a:lstStyle/>
                    <a:p>
                      <a:pPr algn="ctr"/>
                      <a:r>
                        <a:rPr lang="id-ID" noProof="0" smtClean="0"/>
                        <a:t>87</a:t>
                      </a:r>
                      <a:endParaRPr lang="id-ID"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noProof="0" smtClean="0"/>
                        <a:t>Baik</a:t>
                      </a:r>
                    </a:p>
                  </a:txBody>
                  <a:tcPr/>
                </a:tc>
                <a:tc>
                  <a:txBody>
                    <a:bodyPr/>
                    <a:lstStyle/>
                    <a:p>
                      <a:endParaRPr lang="id-ID" noProof="0"/>
                    </a:p>
                  </a:txBody>
                  <a:tcPr/>
                </a:tc>
              </a:tr>
              <a:tr h="358774">
                <a:tc vMerge="1">
                  <a:txBody>
                    <a:bodyPr/>
                    <a:lstStyle/>
                    <a:p>
                      <a:endParaRPr lang="en-US"/>
                    </a:p>
                  </a:txBody>
                  <a:tcPr/>
                </a:tc>
                <a:tc vMerge="1">
                  <a:txBody>
                    <a:bodyPr/>
                    <a:lstStyle/>
                    <a:p>
                      <a:endParaRPr lang="en-US" dirty="0"/>
                    </a:p>
                  </a:txBody>
                  <a:tcPr/>
                </a:tc>
                <a:tc>
                  <a:txBody>
                    <a:bodyPr/>
                    <a:lstStyle/>
                    <a:p>
                      <a:r>
                        <a:rPr lang="id-ID" noProof="0" smtClean="0"/>
                        <a:t>6. Kepemimpinan</a:t>
                      </a:r>
                      <a:endParaRPr lang="id-ID" noProof="0"/>
                    </a:p>
                  </a:txBody>
                  <a:tcPr/>
                </a:tc>
                <a:tc>
                  <a:txBody>
                    <a:bodyPr/>
                    <a:lstStyle/>
                    <a:p>
                      <a:pPr algn="ctr"/>
                      <a:r>
                        <a:rPr lang="id-ID" noProof="0" smtClean="0"/>
                        <a:t>-</a:t>
                      </a:r>
                      <a:endParaRPr lang="id-ID"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d-ID" noProof="0" smtClean="0"/>
                    </a:p>
                  </a:txBody>
                  <a:tcPr/>
                </a:tc>
                <a:tc>
                  <a:txBody>
                    <a:bodyPr/>
                    <a:lstStyle/>
                    <a:p>
                      <a:endParaRPr lang="id-ID" noProof="0"/>
                    </a:p>
                  </a:txBody>
                  <a:tcPr/>
                </a:tc>
              </a:tr>
              <a:tr h="358774">
                <a:tc vMerge="1">
                  <a:txBody>
                    <a:bodyPr/>
                    <a:lstStyle/>
                    <a:p>
                      <a:endParaRPr lang="en-US"/>
                    </a:p>
                  </a:txBody>
                  <a:tcPr/>
                </a:tc>
                <a:tc vMerge="1">
                  <a:txBody>
                    <a:bodyPr/>
                    <a:lstStyle/>
                    <a:p>
                      <a:endParaRPr lang="en-US" dirty="0"/>
                    </a:p>
                  </a:txBody>
                  <a:tcPr/>
                </a:tc>
                <a:tc>
                  <a:txBody>
                    <a:bodyPr/>
                    <a:lstStyle/>
                    <a:p>
                      <a:r>
                        <a:rPr lang="id-ID" noProof="0" smtClean="0"/>
                        <a:t>Jumlah </a:t>
                      </a:r>
                      <a:endParaRPr lang="id-ID" noProof="0"/>
                    </a:p>
                  </a:txBody>
                  <a:tcPr/>
                </a:tc>
                <a:tc>
                  <a:txBody>
                    <a:bodyPr/>
                    <a:lstStyle/>
                    <a:p>
                      <a:pPr algn="ctr"/>
                      <a:r>
                        <a:rPr lang="id-ID" noProof="0" smtClean="0"/>
                        <a:t>425</a:t>
                      </a:r>
                      <a:endParaRPr lang="id-ID" noProof="0"/>
                    </a:p>
                  </a:txBody>
                  <a:tcPr/>
                </a:tc>
                <a:tc>
                  <a:txBody>
                    <a:bodyPr/>
                    <a:lstStyle/>
                    <a:p>
                      <a:pPr algn="ctr"/>
                      <a:endParaRPr lang="id-ID" noProof="0"/>
                    </a:p>
                  </a:txBody>
                  <a:tcPr/>
                </a:tc>
                <a:tc>
                  <a:txBody>
                    <a:bodyPr/>
                    <a:lstStyle/>
                    <a:p>
                      <a:endParaRPr lang="id-ID" noProof="0"/>
                    </a:p>
                  </a:txBody>
                  <a:tcPr/>
                </a:tc>
              </a:tr>
              <a:tr h="358774">
                <a:tc vMerge="1">
                  <a:txBody>
                    <a:bodyPr/>
                    <a:lstStyle/>
                    <a:p>
                      <a:endParaRPr lang="en-US"/>
                    </a:p>
                  </a:txBody>
                  <a:tcPr/>
                </a:tc>
                <a:tc vMerge="1">
                  <a:txBody>
                    <a:bodyPr/>
                    <a:lstStyle/>
                    <a:p>
                      <a:endParaRPr lang="en-US" dirty="0"/>
                    </a:p>
                  </a:txBody>
                  <a:tcPr/>
                </a:tc>
                <a:tc>
                  <a:txBody>
                    <a:bodyPr/>
                    <a:lstStyle/>
                    <a:p>
                      <a:r>
                        <a:rPr lang="id-ID" noProof="0" smtClean="0"/>
                        <a:t>Nilai rata-rata</a:t>
                      </a:r>
                      <a:endParaRPr lang="id-ID" noProof="0"/>
                    </a:p>
                  </a:txBody>
                  <a:tcPr/>
                </a:tc>
                <a:tc>
                  <a:txBody>
                    <a:bodyPr/>
                    <a:lstStyle/>
                    <a:p>
                      <a:pPr algn="ctr"/>
                      <a:r>
                        <a:rPr lang="id-ID" noProof="0" smtClean="0"/>
                        <a:t>85</a:t>
                      </a:r>
                      <a:endParaRPr lang="id-ID"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noProof="0" smtClean="0"/>
                        <a:t>Baik</a:t>
                      </a:r>
                    </a:p>
                  </a:txBody>
                  <a:tcPr/>
                </a:tc>
                <a:tc>
                  <a:txBody>
                    <a:bodyPr/>
                    <a:lstStyle/>
                    <a:p>
                      <a:endParaRPr lang="id-ID" noProof="0"/>
                    </a:p>
                  </a:txBody>
                  <a:tcPr/>
                </a:tc>
              </a:tr>
              <a:tr h="358774">
                <a:tc vMerge="1">
                  <a:txBody>
                    <a:bodyPr/>
                    <a:lstStyle/>
                    <a:p>
                      <a:endParaRPr lang="en-US"/>
                    </a:p>
                  </a:txBody>
                  <a:tcPr/>
                </a:tc>
                <a:tc vMerge="1">
                  <a:txBody>
                    <a:bodyPr/>
                    <a:lstStyle/>
                    <a:p>
                      <a:endParaRPr lang="en-US" dirty="0"/>
                    </a:p>
                  </a:txBody>
                  <a:tcPr/>
                </a:tc>
                <a:tc gridSpan="3">
                  <a:txBody>
                    <a:bodyPr/>
                    <a:lstStyle/>
                    <a:p>
                      <a:r>
                        <a:rPr lang="id-ID" noProof="0" smtClean="0"/>
                        <a:t>Nilai Perilaku Kerja                                85 x 40 %</a:t>
                      </a:r>
                      <a:endParaRPr lang="id-ID" noProof="0"/>
                    </a:p>
                  </a:txBody>
                  <a:tcPr/>
                </a:tc>
                <a:tc hMerge="1">
                  <a:txBody>
                    <a:bodyPr/>
                    <a:lstStyle/>
                    <a:p>
                      <a:endParaRPr lang="en-US" dirty="0"/>
                    </a:p>
                  </a:txBody>
                  <a:tcPr/>
                </a:tc>
                <a:tc hMerge="1">
                  <a:txBody>
                    <a:bodyPr/>
                    <a:lstStyle/>
                    <a:p>
                      <a:endParaRPr lang="en-US" dirty="0"/>
                    </a:p>
                  </a:txBody>
                  <a:tcPr/>
                </a:tc>
                <a:tc>
                  <a:txBody>
                    <a:bodyPr/>
                    <a:lstStyle/>
                    <a:p>
                      <a:pPr algn="ctr"/>
                      <a:r>
                        <a:rPr lang="id-ID" noProof="0" smtClean="0"/>
                        <a:t>34</a:t>
                      </a:r>
                      <a:endParaRPr lang="id-ID" noProof="0"/>
                    </a:p>
                  </a:txBody>
                  <a:tcPr/>
                </a:tc>
              </a:tr>
              <a:tr h="627854">
                <a:tc>
                  <a:txBody>
                    <a:bodyPr/>
                    <a:lstStyle/>
                    <a:p>
                      <a:endParaRPr lang="id-ID" noProof="0"/>
                    </a:p>
                  </a:txBody>
                  <a:tcPr/>
                </a:tc>
                <a:tc gridSpan="4">
                  <a:txBody>
                    <a:bodyPr/>
                    <a:lstStyle/>
                    <a:p>
                      <a:r>
                        <a:rPr lang="id-ID" noProof="0" smtClean="0"/>
                        <a:t>NILAI PRESTASI KERJA</a:t>
                      </a:r>
                      <a:endParaRPr lang="id-ID" noProof="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id-ID" noProof="0" smtClean="0"/>
                        <a:t>88,76</a:t>
                      </a:r>
                    </a:p>
                    <a:p>
                      <a:pPr algn="ctr"/>
                      <a:r>
                        <a:rPr lang="id-ID" noProof="0" smtClean="0"/>
                        <a:t>(Baik)</a:t>
                      </a:r>
                      <a:endParaRPr lang="id-ID" noProof="0"/>
                    </a:p>
                  </a:txBody>
                  <a:tcPr/>
                </a:tc>
              </a:tr>
              <a:tr h="1166015">
                <a:tc gridSpan="6">
                  <a:txBody>
                    <a:bodyPr/>
                    <a:lstStyle/>
                    <a:p>
                      <a:r>
                        <a:rPr lang="id-ID" noProof="0" dirty="0" smtClean="0"/>
                        <a:t>5. KEBERATAN</a:t>
                      </a:r>
                      <a:r>
                        <a:rPr lang="id-ID" baseline="0" noProof="0" dirty="0" smtClean="0"/>
                        <a:t> DARI PNS YANG DINILAI (APABILA ADA)</a:t>
                      </a:r>
                    </a:p>
                    <a:p>
                      <a:endParaRPr lang="id-ID" baseline="0" noProof="0" dirty="0" smtClean="0"/>
                    </a:p>
                    <a:p>
                      <a:r>
                        <a:rPr lang="id-ID" baseline="0" noProof="0" dirty="0" smtClean="0"/>
                        <a:t>                                                                                                      Tanggal, ………………………..</a:t>
                      </a:r>
                    </a:p>
                    <a:p>
                      <a:r>
                        <a:rPr lang="id-ID" noProof="0" dirty="0" smtClean="0"/>
                        <a:t>                                       </a:t>
                      </a:r>
                      <a:endParaRPr lang="id-ID" noProof="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3" name="Rounded Rectangle 2"/>
          <p:cNvSpPr/>
          <p:nvPr/>
        </p:nvSpPr>
        <p:spPr>
          <a:xfrm>
            <a:off x="1905000" y="0"/>
            <a:ext cx="5562600" cy="4572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 </a:t>
            </a:r>
            <a:r>
              <a:rPr lang="en-US" b="1" dirty="0" err="1">
                <a:solidFill>
                  <a:schemeClr val="tx1"/>
                </a:solidFill>
              </a:rPr>
              <a:t>Penilaian</a:t>
            </a:r>
            <a:r>
              <a:rPr lang="en-US" b="1" dirty="0">
                <a:solidFill>
                  <a:schemeClr val="tx1"/>
                </a:solidFill>
              </a:rPr>
              <a:t> </a:t>
            </a:r>
            <a:r>
              <a:rPr lang="en-US" b="1" dirty="0" err="1">
                <a:solidFill>
                  <a:schemeClr val="tx1"/>
                </a:solidFill>
              </a:rPr>
              <a:t>Prestasi</a:t>
            </a:r>
            <a:r>
              <a:rPr lang="en-US" b="1" dirty="0">
                <a:solidFill>
                  <a:schemeClr val="tx1"/>
                </a:solidFill>
              </a:rPr>
              <a:t> </a:t>
            </a:r>
            <a:r>
              <a:rPr lang="en-US" b="1" dirty="0" err="1">
                <a:solidFill>
                  <a:schemeClr val="tx1"/>
                </a:solidFill>
              </a:rPr>
              <a:t>Kerja</a:t>
            </a:r>
            <a:r>
              <a:rPr lang="en-US" b="1" dirty="0">
                <a:solidFill>
                  <a:schemeClr val="tx1"/>
                </a:solidFill>
              </a:rPr>
              <a:t> PNS &amp; PNS yang </a:t>
            </a:r>
            <a:r>
              <a:rPr lang="en-US" b="1" dirty="0" err="1">
                <a:solidFill>
                  <a:schemeClr val="tx1"/>
                </a:solidFill>
              </a:rPr>
              <a:t>Tugas</a:t>
            </a:r>
            <a:r>
              <a:rPr lang="en-US" b="1" dirty="0">
                <a:solidFill>
                  <a:schemeClr val="tx1"/>
                </a:solidFill>
              </a:rPr>
              <a:t> </a:t>
            </a:r>
            <a:r>
              <a:rPr lang="en-US" b="1" dirty="0" err="1">
                <a:solidFill>
                  <a:schemeClr val="tx1"/>
                </a:solidFill>
              </a:rPr>
              <a:t>Belajar</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357166"/>
            <a:ext cx="8643998" cy="2862322"/>
          </a:xfrm>
          <a:prstGeom prst="rect">
            <a:avLst/>
          </a:prstGeom>
          <a:noFill/>
        </p:spPr>
        <p:txBody>
          <a:bodyPr wrap="square" rtlCol="0">
            <a:spAutoFit/>
          </a:bodyPr>
          <a:lstStyle/>
          <a:p>
            <a:pPr marL="342900" indent="-342900">
              <a:buAutoNum type="alphaLcPeriod" startAt="2"/>
              <a:tabLst>
                <a:tab pos="442913" algn="l"/>
              </a:tabLst>
            </a:pPr>
            <a:r>
              <a:rPr lang="id-ID" dirty="0" smtClean="0"/>
              <a:t>Aspek kualitas</a:t>
            </a:r>
          </a:p>
          <a:p>
            <a:pPr marL="342900" indent="-342900">
              <a:tabLst>
                <a:tab pos="442913" algn="l"/>
              </a:tabLst>
            </a:pPr>
            <a:endParaRPr lang="id-ID" dirty="0"/>
          </a:p>
          <a:p>
            <a:pPr marL="342900" indent="-342900">
              <a:tabLst>
                <a:tab pos="442913" algn="l"/>
              </a:tabLst>
            </a:pPr>
            <a:r>
              <a:rPr lang="id-ID" dirty="0" smtClean="0"/>
              <a:t>						  Realisasi Kualitas (RK)</a:t>
            </a:r>
          </a:p>
          <a:p>
            <a:pPr marL="342900" indent="-342900">
              <a:tabLst>
                <a:tab pos="442913" algn="l"/>
              </a:tabLst>
            </a:pPr>
            <a:r>
              <a:rPr lang="id-ID" dirty="0"/>
              <a:t>	</a:t>
            </a:r>
            <a:r>
              <a:rPr lang="id-ID" dirty="0" smtClean="0"/>
              <a:t>			Aspek kualitas  =	-------------------------------    x   100</a:t>
            </a:r>
          </a:p>
          <a:p>
            <a:pPr marL="342900" indent="-342900">
              <a:tabLst>
                <a:tab pos="442913" algn="l"/>
              </a:tabLst>
            </a:pPr>
            <a:r>
              <a:rPr lang="id-ID" dirty="0" smtClean="0"/>
              <a:t>						   Target Kualitas  (TK)</a:t>
            </a:r>
          </a:p>
          <a:p>
            <a:pPr marL="342900" indent="-342900">
              <a:tabLst>
                <a:tab pos="442913" algn="l"/>
              </a:tabLst>
            </a:pPr>
            <a:endParaRPr lang="id-ID" dirty="0"/>
          </a:p>
          <a:p>
            <a:pPr marL="342900" indent="-342900">
              <a:tabLst>
                <a:tab pos="442913" algn="l"/>
              </a:tabLst>
            </a:pPr>
            <a:r>
              <a:rPr lang="id-ID" dirty="0" smtClean="0"/>
              <a:t>  Pedoman dalam menentukan realisasi Kualitas (RK)</a:t>
            </a:r>
            <a:endParaRPr lang="id-ID" dirty="0"/>
          </a:p>
          <a:p>
            <a:pPr marL="342900" indent="-342900">
              <a:tabLst>
                <a:tab pos="442913" algn="l"/>
              </a:tabLst>
            </a:pPr>
            <a:endParaRPr lang="id-ID" dirty="0" smtClean="0"/>
          </a:p>
          <a:p>
            <a:pPr marL="342900" indent="-342900">
              <a:tabLst>
                <a:tab pos="442913" algn="l"/>
              </a:tabLst>
            </a:pPr>
            <a:endParaRPr lang="id-ID" dirty="0"/>
          </a:p>
          <a:p>
            <a:pPr marL="342900" indent="-342900">
              <a:tabLst>
                <a:tab pos="442913" algn="l"/>
              </a:tabLst>
            </a:pPr>
            <a:endParaRPr lang="id-ID" dirty="0"/>
          </a:p>
        </p:txBody>
      </p:sp>
      <p:sp>
        <p:nvSpPr>
          <p:cNvPr id="5" name="Rectangle 4"/>
          <p:cNvSpPr/>
          <p:nvPr/>
        </p:nvSpPr>
        <p:spPr>
          <a:xfrm>
            <a:off x="428596" y="2357430"/>
            <a:ext cx="8501122" cy="42148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6" name="Table 5"/>
          <p:cNvGraphicFramePr>
            <a:graphicFrameLocks noGrp="1"/>
          </p:cNvGraphicFramePr>
          <p:nvPr/>
        </p:nvGraphicFramePr>
        <p:xfrm>
          <a:off x="500034" y="2428868"/>
          <a:ext cx="8229600" cy="4114800"/>
        </p:xfrm>
        <a:graphic>
          <a:graphicData uri="http://schemas.openxmlformats.org/drawingml/2006/table">
            <a:tbl>
              <a:tblPr firstRow="1" bandRow="1">
                <a:tableStyleId>{5C22544A-7EE6-4342-B048-85BDC9FD1C3A}</a:tableStyleId>
              </a:tblPr>
              <a:tblGrid>
                <a:gridCol w="1153682"/>
                <a:gridCol w="7075918"/>
              </a:tblGrid>
              <a:tr h="600079">
                <a:tc>
                  <a:txBody>
                    <a:bodyPr/>
                    <a:lstStyle/>
                    <a:p>
                      <a:pPr algn="ctr"/>
                      <a:r>
                        <a:rPr lang="id-ID" sz="1800" noProof="0" dirty="0" smtClean="0"/>
                        <a:t>Kriteria Nilai</a:t>
                      </a:r>
                      <a:endParaRPr lang="id-ID" sz="1800" noProof="0" dirty="0"/>
                    </a:p>
                  </a:txBody>
                  <a:tcPr>
                    <a:solidFill>
                      <a:srgbClr val="FF0000"/>
                    </a:solidFill>
                  </a:tcPr>
                </a:tc>
                <a:tc>
                  <a:txBody>
                    <a:bodyPr/>
                    <a:lstStyle/>
                    <a:p>
                      <a:pPr algn="ctr"/>
                      <a:r>
                        <a:rPr lang="id-ID" sz="1800" noProof="0" dirty="0" smtClean="0"/>
                        <a:t>Keterangan</a:t>
                      </a:r>
                      <a:endParaRPr lang="id-ID" sz="1800" noProof="0" dirty="0"/>
                    </a:p>
                  </a:txBody>
                  <a:tcPr>
                    <a:solidFill>
                      <a:srgbClr val="FF0000"/>
                    </a:solidFill>
                  </a:tcPr>
                </a:tc>
              </a:tr>
              <a:tr h="600079">
                <a:tc>
                  <a:txBody>
                    <a:bodyPr/>
                    <a:lstStyle/>
                    <a:p>
                      <a:r>
                        <a:rPr lang="id-ID" sz="1800" noProof="0" dirty="0" smtClean="0"/>
                        <a:t>91 – 100</a:t>
                      </a:r>
                      <a:endParaRPr lang="id-ID" sz="1800" noProof="0" dirty="0"/>
                    </a:p>
                  </a:txBody>
                  <a:tcPr/>
                </a:tc>
                <a:tc>
                  <a:txBody>
                    <a:bodyPr/>
                    <a:lstStyle/>
                    <a:p>
                      <a:pPr algn="just"/>
                      <a:r>
                        <a:rPr lang="id-ID" sz="1800" noProof="0" dirty="0" smtClean="0"/>
                        <a:t>Hasil kerja sempurna, tidak ada kesalahan, tidak ada revisi, dan pelayanan di atas standar yg ditentukan dll.</a:t>
                      </a:r>
                      <a:endParaRPr lang="id-ID" sz="1800" noProof="0" dirty="0"/>
                    </a:p>
                  </a:txBody>
                  <a:tcPr/>
                </a:tc>
              </a:tr>
              <a:tr h="600079">
                <a:tc>
                  <a:txBody>
                    <a:bodyPr/>
                    <a:lstStyle/>
                    <a:p>
                      <a:r>
                        <a:rPr lang="id-ID" sz="1800" noProof="0" dirty="0" smtClean="0"/>
                        <a:t>76 - 90</a:t>
                      </a:r>
                      <a:endParaRPr lang="id-ID" sz="1800" noProof="0" dirty="0"/>
                    </a:p>
                  </a:txBody>
                  <a:tcPr/>
                </a:tc>
                <a:tc>
                  <a:txBody>
                    <a:bodyPr/>
                    <a:lstStyle/>
                    <a:p>
                      <a:pPr algn="just"/>
                      <a:r>
                        <a:rPr lang="id-ID" sz="1800" noProof="0" dirty="0" smtClean="0"/>
                        <a:t>Hasil kerja mempunya 1 atau 2 kesalahan kecil, tidak ada kesalahan besar, revisi, dan pelayanan sesuai standar yg telah ditentukan dll. </a:t>
                      </a:r>
                      <a:endParaRPr lang="id-ID" sz="1800" noProof="0" dirty="0"/>
                    </a:p>
                  </a:txBody>
                  <a:tcPr/>
                </a:tc>
              </a:tr>
              <a:tr h="600079">
                <a:tc>
                  <a:txBody>
                    <a:bodyPr/>
                    <a:lstStyle/>
                    <a:p>
                      <a:r>
                        <a:rPr lang="id-ID" sz="1800" noProof="0" smtClean="0"/>
                        <a:t>61 - 75</a:t>
                      </a:r>
                      <a:endParaRPr lang="id-ID" sz="1800" noProof="0"/>
                    </a:p>
                  </a:txBody>
                  <a:tcPr/>
                </a:tc>
                <a:tc>
                  <a:txBody>
                    <a:bodyPr/>
                    <a:lstStyle/>
                    <a:p>
                      <a:pPr algn="just"/>
                      <a:r>
                        <a:rPr lang="id-ID" sz="1800" noProof="0" dirty="0" smtClean="0"/>
                        <a:t>Hasil kerja mempunyai 3 atau 4 kesalahan</a:t>
                      </a:r>
                      <a:r>
                        <a:rPr lang="id-ID" sz="1800" baseline="0" noProof="0" dirty="0" smtClean="0"/>
                        <a:t> kecil, dan tidak ada kesalahan besar, revisi, dan pelayanan cukup memenuhi standar yg ditentukan</a:t>
                      </a:r>
                      <a:endParaRPr lang="id-ID" sz="1800" noProof="0" dirty="0"/>
                    </a:p>
                  </a:txBody>
                  <a:tcPr/>
                </a:tc>
              </a:tr>
              <a:tr h="600079">
                <a:tc>
                  <a:txBody>
                    <a:bodyPr/>
                    <a:lstStyle/>
                    <a:p>
                      <a:r>
                        <a:rPr lang="id-ID" sz="1800" noProof="0" smtClean="0"/>
                        <a:t>51 -60</a:t>
                      </a:r>
                      <a:endParaRPr lang="id-ID" sz="1800" noProof="0"/>
                    </a:p>
                  </a:txBody>
                  <a:tcPr/>
                </a:tc>
                <a:tc>
                  <a:txBody>
                    <a:bodyPr/>
                    <a:lstStyle/>
                    <a:p>
                      <a:pPr algn="just"/>
                      <a:r>
                        <a:rPr lang="id-ID" sz="1800" noProof="0" dirty="0" smtClean="0"/>
                        <a:t>Hasil kerja mempunyai 5 kesalahan kecil dan ada kesalahan besar, revisi, dan pelayanan tidak cukup memenuhi standar yg ditentukan dll.</a:t>
                      </a:r>
                      <a:endParaRPr lang="id-ID" sz="1800" noProof="0" dirty="0"/>
                    </a:p>
                  </a:txBody>
                  <a:tcPr/>
                </a:tc>
              </a:tr>
              <a:tr h="857256">
                <a:tc>
                  <a:txBody>
                    <a:bodyPr/>
                    <a:lstStyle/>
                    <a:p>
                      <a:r>
                        <a:rPr lang="id-ID" sz="1800" noProof="0" smtClean="0"/>
                        <a:t>50 ke bawah</a:t>
                      </a:r>
                      <a:endParaRPr lang="id-ID" sz="1800" noProof="0"/>
                    </a:p>
                  </a:txBody>
                  <a:tcPr/>
                </a:tc>
                <a:tc>
                  <a:txBody>
                    <a:bodyPr/>
                    <a:lstStyle/>
                    <a:p>
                      <a:r>
                        <a:rPr lang="id-ID" sz="1800" noProof="0" dirty="0" smtClean="0"/>
                        <a:t>Hasil kerja mempunyai lebih dari 5 kesalahan kecil dan ada kesalahan besar, kurang memuaskan, revisi, pelayanan di bawah standar yg ditentukan dll.</a:t>
                      </a:r>
                      <a:endParaRPr lang="id-ID" sz="1800" noProof="0"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533400" y="1447800"/>
            <a:ext cx="8229600" cy="4678363"/>
          </a:xfrm>
        </p:spPr>
        <p:txBody>
          <a:bodyPr/>
          <a:lstStyle/>
          <a:p>
            <a:pPr>
              <a:buFont typeface="Arial" charset="0"/>
              <a:buNone/>
            </a:pPr>
            <a:r>
              <a:rPr lang="en-US" smtClean="0"/>
              <a:t>    </a:t>
            </a:r>
          </a:p>
        </p:txBody>
      </p:sp>
      <p:sp>
        <p:nvSpPr>
          <p:cNvPr id="4" name="Oval 3"/>
          <p:cNvSpPr/>
          <p:nvPr/>
        </p:nvSpPr>
        <p:spPr>
          <a:xfrm>
            <a:off x="685800" y="914400"/>
            <a:ext cx="7848600" cy="4876800"/>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PENILAIAN PREATASI KERJA BAGI PNS YANG DIANGKAT SEBAGAI PEJABAT NEGARA DAN  DIBERHENTIKAN DARI JABATAN ORGANIKNYA MAKA YANG DINILAI HANYA DARI PERILAKU KERJANYA.</a:t>
            </a:r>
            <a:br>
              <a:rPr lang="en-US" sz="2400" dirty="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0"/>
          <a:ext cx="8763000" cy="6858001"/>
        </p:xfrm>
        <a:graphic>
          <a:graphicData uri="http://schemas.openxmlformats.org/drawingml/2006/table">
            <a:tbl>
              <a:tblPr firstRow="1" bandRow="1">
                <a:tableStyleId>{5C22544A-7EE6-4342-B048-85BDC9FD1C3A}</a:tableStyleId>
              </a:tblPr>
              <a:tblGrid>
                <a:gridCol w="360914"/>
                <a:gridCol w="3320412"/>
                <a:gridCol w="2916188"/>
                <a:gridCol w="2165486"/>
              </a:tblGrid>
              <a:tr h="318977">
                <a:tc>
                  <a:txBody>
                    <a:bodyPr/>
                    <a:lstStyle/>
                    <a:p>
                      <a:r>
                        <a:rPr lang="id-ID" sz="1200" b="0" noProof="0" smtClean="0"/>
                        <a:t>3</a:t>
                      </a:r>
                      <a:r>
                        <a:rPr lang="id-ID" sz="1200" b="1" noProof="0" smtClean="0"/>
                        <a:t>.</a:t>
                      </a:r>
                      <a:endParaRPr lang="id-ID" sz="1200" b="1" noProof="0"/>
                    </a:p>
                  </a:txBody>
                  <a:tcPr/>
                </a:tc>
                <a:tc gridSpan="3">
                  <a:txBody>
                    <a:bodyPr/>
                    <a:lstStyle/>
                    <a:p>
                      <a:r>
                        <a:rPr lang="id-ID" sz="1200" b="0" noProof="0" smtClean="0"/>
                        <a:t>ATASAN PEJABAT PENILAI</a:t>
                      </a:r>
                      <a:endParaRPr lang="id-ID" sz="1200" b="0" noProof="0"/>
                    </a:p>
                  </a:txBody>
                  <a:tcPr/>
                </a:tc>
                <a:tc hMerge="1">
                  <a:txBody>
                    <a:bodyPr/>
                    <a:lstStyle/>
                    <a:p>
                      <a:endParaRPr lang="en-US" dirty="0"/>
                    </a:p>
                  </a:txBody>
                  <a:tcPr/>
                </a:tc>
                <a:tc hMerge="1">
                  <a:txBody>
                    <a:bodyPr/>
                    <a:lstStyle/>
                    <a:p>
                      <a:endParaRPr lang="en-US" dirty="0"/>
                    </a:p>
                  </a:txBody>
                  <a:tcPr/>
                </a:tc>
              </a:tr>
              <a:tr h="388088">
                <a:tc rowSpan="5">
                  <a:txBody>
                    <a:bodyPr/>
                    <a:lstStyle/>
                    <a:p>
                      <a:endParaRPr lang="id-ID" sz="1200" noProof="0"/>
                    </a:p>
                  </a:txBody>
                  <a:tcPr/>
                </a:tc>
                <a:tc>
                  <a:txBody>
                    <a:bodyPr/>
                    <a:lstStyle/>
                    <a:p>
                      <a:r>
                        <a:rPr lang="id-ID" sz="1200" noProof="0" smtClean="0"/>
                        <a:t>a.</a:t>
                      </a:r>
                      <a:r>
                        <a:rPr lang="id-ID" sz="1200" baseline="0" noProof="0" smtClean="0"/>
                        <a:t> Nama</a:t>
                      </a:r>
                      <a:endParaRPr lang="id-ID" sz="1200" noProof="0"/>
                    </a:p>
                  </a:txBody>
                  <a:tcPr/>
                </a:tc>
                <a:tc gridSpan="2">
                  <a:txBody>
                    <a:bodyPr/>
                    <a:lstStyle/>
                    <a:p>
                      <a:r>
                        <a:rPr lang="id-ID" sz="1200" noProof="0" smtClean="0"/>
                        <a:t>dr.</a:t>
                      </a:r>
                      <a:r>
                        <a:rPr lang="id-ID" sz="1200" baseline="0" noProof="0" smtClean="0"/>
                        <a:t> Supriyono, M.ARS</a:t>
                      </a:r>
                      <a:endParaRPr lang="id-ID" sz="1200" noProof="0"/>
                    </a:p>
                  </a:txBody>
                  <a:tcPr/>
                </a:tc>
                <a:tc hMerge="1">
                  <a:txBody>
                    <a:bodyPr/>
                    <a:lstStyle/>
                    <a:p>
                      <a:endParaRPr lang="en-US" dirty="0"/>
                    </a:p>
                  </a:txBody>
                  <a:tcPr/>
                </a:tc>
              </a:tr>
              <a:tr h="287079">
                <a:tc vMerge="1">
                  <a:txBody>
                    <a:bodyPr/>
                    <a:lstStyle/>
                    <a:p>
                      <a:endParaRPr lang="en-US" dirty="0"/>
                    </a:p>
                  </a:txBody>
                  <a:tcPr/>
                </a:tc>
                <a:tc>
                  <a:txBody>
                    <a:bodyPr/>
                    <a:lstStyle/>
                    <a:p>
                      <a:r>
                        <a:rPr lang="id-ID" sz="1200" noProof="0" smtClean="0"/>
                        <a:t>b. NIP</a:t>
                      </a:r>
                      <a:endParaRPr lang="id-ID" sz="1200" noProof="0"/>
                    </a:p>
                  </a:txBody>
                  <a:tcPr/>
                </a:tc>
                <a:tc gridSpan="2">
                  <a:txBody>
                    <a:bodyPr/>
                    <a:lstStyle/>
                    <a:p>
                      <a:r>
                        <a:rPr lang="id-ID" sz="1200" noProof="0" smtClean="0"/>
                        <a:t>19650203 198512 1 001</a:t>
                      </a:r>
                      <a:endParaRPr lang="id-ID" sz="1200" noProof="0"/>
                    </a:p>
                  </a:txBody>
                  <a:tcPr/>
                </a:tc>
                <a:tc hMerge="1">
                  <a:txBody>
                    <a:bodyPr/>
                    <a:lstStyle/>
                    <a:p>
                      <a:endParaRPr lang="en-US"/>
                    </a:p>
                  </a:txBody>
                  <a:tcPr/>
                </a:tc>
              </a:tr>
              <a:tr h="388088">
                <a:tc vMerge="1">
                  <a:txBody>
                    <a:bodyPr/>
                    <a:lstStyle/>
                    <a:p>
                      <a:endParaRPr lang="en-US" dirty="0"/>
                    </a:p>
                  </a:txBody>
                  <a:tcPr/>
                </a:tc>
                <a:tc>
                  <a:txBody>
                    <a:bodyPr/>
                    <a:lstStyle/>
                    <a:p>
                      <a:r>
                        <a:rPr lang="id-ID" sz="1200" noProof="0" smtClean="0"/>
                        <a:t>c. Pangkat, golongan ruang</a:t>
                      </a:r>
                      <a:endParaRPr lang="id-ID" sz="1200" noProof="0"/>
                    </a:p>
                  </a:txBody>
                  <a:tcPr/>
                </a:tc>
                <a:tc gridSpan="2">
                  <a:txBody>
                    <a:bodyPr/>
                    <a:lstStyle/>
                    <a:p>
                      <a:r>
                        <a:rPr lang="id-ID" sz="1200" noProof="0" smtClean="0"/>
                        <a:t>Pembina Utama Muda,</a:t>
                      </a:r>
                      <a:r>
                        <a:rPr lang="id-ID" sz="1200" baseline="0" noProof="0" smtClean="0"/>
                        <a:t> IV/c</a:t>
                      </a:r>
                      <a:endParaRPr lang="id-ID" sz="1200" noProof="0"/>
                    </a:p>
                  </a:txBody>
                  <a:tcPr/>
                </a:tc>
                <a:tc hMerge="1">
                  <a:txBody>
                    <a:bodyPr/>
                    <a:lstStyle/>
                    <a:p>
                      <a:endParaRPr lang="en-US"/>
                    </a:p>
                  </a:txBody>
                  <a:tcPr/>
                </a:tc>
              </a:tr>
              <a:tr h="287079">
                <a:tc vMerge="1">
                  <a:txBody>
                    <a:bodyPr/>
                    <a:lstStyle/>
                    <a:p>
                      <a:endParaRPr lang="en-US" dirty="0"/>
                    </a:p>
                  </a:txBody>
                  <a:tcPr/>
                </a:tc>
                <a:tc>
                  <a:txBody>
                    <a:bodyPr/>
                    <a:lstStyle/>
                    <a:p>
                      <a:r>
                        <a:rPr lang="id-ID" sz="1200" noProof="0" smtClean="0"/>
                        <a:t>d. Jabatan/ Pekerjaan</a:t>
                      </a:r>
                      <a:endParaRPr lang="id-ID" sz="1200" noProof="0"/>
                    </a:p>
                  </a:txBody>
                  <a:tcPr/>
                </a:tc>
                <a:tc gridSpan="2">
                  <a:txBody>
                    <a:bodyPr/>
                    <a:lstStyle/>
                    <a:p>
                      <a:r>
                        <a:rPr lang="id-ID" sz="1200" noProof="0" smtClean="0"/>
                        <a:t>Direktur</a:t>
                      </a:r>
                      <a:endParaRPr lang="id-ID" sz="1200" noProof="0"/>
                    </a:p>
                  </a:txBody>
                  <a:tcPr/>
                </a:tc>
                <a:tc hMerge="1">
                  <a:txBody>
                    <a:bodyPr/>
                    <a:lstStyle/>
                    <a:p>
                      <a:endParaRPr lang="en-US" dirty="0"/>
                    </a:p>
                  </a:txBody>
                  <a:tcPr/>
                </a:tc>
              </a:tr>
              <a:tr h="287079">
                <a:tc vMerge="1">
                  <a:txBody>
                    <a:bodyPr/>
                    <a:lstStyle/>
                    <a:p>
                      <a:endParaRPr lang="en-US" dirty="0"/>
                    </a:p>
                  </a:txBody>
                  <a:tcPr/>
                </a:tc>
                <a:tc>
                  <a:txBody>
                    <a:bodyPr/>
                    <a:lstStyle/>
                    <a:p>
                      <a:r>
                        <a:rPr lang="id-ID" sz="1200" noProof="0" smtClean="0"/>
                        <a:t>e. Unit Organisasi</a:t>
                      </a:r>
                      <a:endParaRPr lang="id-ID" sz="1200" noProof="0"/>
                    </a:p>
                  </a:txBody>
                  <a:tcPr/>
                </a:tc>
                <a:tc gridSpan="2">
                  <a:txBody>
                    <a:bodyPr/>
                    <a:lstStyle/>
                    <a:p>
                      <a:r>
                        <a:rPr lang="id-ID" sz="1200" noProof="0" smtClean="0"/>
                        <a:t>RS Fatmawati</a:t>
                      </a:r>
                      <a:endParaRPr lang="id-ID" sz="1200" noProof="0"/>
                    </a:p>
                  </a:txBody>
                  <a:tcPr/>
                </a:tc>
                <a:tc hMerge="1">
                  <a:txBody>
                    <a:bodyPr/>
                    <a:lstStyle/>
                    <a:p>
                      <a:endParaRPr lang="en-US"/>
                    </a:p>
                  </a:txBody>
                  <a:tcPr/>
                </a:tc>
              </a:tr>
              <a:tr h="287079">
                <a:tc rowSpan="11">
                  <a:txBody>
                    <a:bodyPr/>
                    <a:lstStyle/>
                    <a:p>
                      <a:r>
                        <a:rPr lang="id-ID" sz="1200" noProof="0" smtClean="0"/>
                        <a:t>4.</a:t>
                      </a:r>
                      <a:endParaRPr lang="id-ID" sz="1200" noProof="0"/>
                    </a:p>
                  </a:txBody>
                  <a:tcPr/>
                </a:tc>
                <a:tc gridSpan="3">
                  <a:txBody>
                    <a:bodyPr/>
                    <a:lstStyle/>
                    <a:p>
                      <a:r>
                        <a:rPr lang="id-ID" sz="1200" noProof="0" smtClean="0"/>
                        <a:t>NILAI PERILAKU KERJA</a:t>
                      </a:r>
                      <a:endParaRPr lang="id-ID" sz="1200" noProof="0"/>
                    </a:p>
                  </a:txBody>
                  <a:tcPr/>
                </a:tc>
                <a:tc hMerge="1">
                  <a:txBody>
                    <a:bodyPr/>
                    <a:lstStyle/>
                    <a:p>
                      <a:endParaRPr lang="en-US"/>
                    </a:p>
                  </a:txBody>
                  <a:tcPr/>
                </a:tc>
                <a:tc hMerge="1">
                  <a:txBody>
                    <a:bodyPr/>
                    <a:lstStyle/>
                    <a:p>
                      <a:endParaRPr lang="en-US" dirty="0"/>
                    </a:p>
                  </a:txBody>
                  <a:tcPr/>
                </a:tc>
              </a:tr>
              <a:tr h="308344">
                <a:tc vMerge="1">
                  <a:txBody>
                    <a:bodyPr/>
                    <a:lstStyle/>
                    <a:p>
                      <a:endParaRPr lang="en-US" sz="1400" dirty="0"/>
                    </a:p>
                  </a:txBody>
                  <a:tcPr/>
                </a:tc>
                <a:tc rowSpan="2">
                  <a:txBody>
                    <a:bodyPr/>
                    <a:lstStyle/>
                    <a:p>
                      <a:r>
                        <a:rPr lang="id-ID" sz="1200" noProof="0" smtClean="0"/>
                        <a:t>PENILAIAN PERILAKU</a:t>
                      </a:r>
                      <a:endParaRPr lang="id-ID" sz="1200" noProof="0"/>
                    </a:p>
                  </a:txBody>
                  <a:tcPr/>
                </a:tc>
                <a:tc gridSpan="2">
                  <a:txBody>
                    <a:bodyPr/>
                    <a:lstStyle/>
                    <a:p>
                      <a:pPr algn="ctr"/>
                      <a:r>
                        <a:rPr lang="id-ID" sz="1200" noProof="0" smtClean="0"/>
                        <a:t>NILAI YANG DIBERIKAN</a:t>
                      </a:r>
                      <a:endParaRPr lang="id-ID" sz="1200" noProof="0"/>
                    </a:p>
                  </a:txBody>
                  <a:tcPr/>
                </a:tc>
                <a:tc hMerge="1">
                  <a:txBody>
                    <a:bodyPr/>
                    <a:lstStyle/>
                    <a:p>
                      <a:endParaRPr lang="en-US" dirty="0"/>
                    </a:p>
                  </a:txBody>
                  <a:tcPr/>
                </a:tc>
              </a:tr>
              <a:tr h="318977">
                <a:tc vMerge="1">
                  <a:txBody>
                    <a:bodyPr/>
                    <a:lstStyle/>
                    <a:p>
                      <a:endParaRPr lang="en-US" sz="1400" dirty="0"/>
                    </a:p>
                  </a:txBody>
                  <a:tcPr/>
                </a:tc>
                <a:tc vMerge="1">
                  <a:txBody>
                    <a:bodyPr/>
                    <a:lstStyle/>
                    <a:p>
                      <a:endParaRPr lang="en-US" dirty="0"/>
                    </a:p>
                  </a:txBody>
                  <a:tcPr/>
                </a:tc>
                <a:tc>
                  <a:txBody>
                    <a:bodyPr/>
                    <a:lstStyle/>
                    <a:p>
                      <a:pPr algn="ctr"/>
                      <a:r>
                        <a:rPr lang="id-ID" sz="1200" noProof="0" smtClean="0"/>
                        <a:t>ANGKA</a:t>
                      </a:r>
                      <a:endParaRPr lang="id-ID" sz="1200" noProof="0"/>
                    </a:p>
                  </a:txBody>
                  <a:tcPr/>
                </a:tc>
                <a:tc>
                  <a:txBody>
                    <a:bodyPr/>
                    <a:lstStyle/>
                    <a:p>
                      <a:pPr algn="ctr"/>
                      <a:r>
                        <a:rPr lang="id-ID" sz="1400" noProof="0" smtClean="0"/>
                        <a:t>SEBUTAN</a:t>
                      </a:r>
                      <a:endParaRPr lang="id-ID" sz="1400" noProof="0"/>
                    </a:p>
                  </a:txBody>
                  <a:tcPr/>
                </a:tc>
              </a:tr>
              <a:tr h="318977">
                <a:tc vMerge="1">
                  <a:txBody>
                    <a:bodyPr/>
                    <a:lstStyle/>
                    <a:p>
                      <a:endParaRPr lang="en-US" sz="1400" dirty="0"/>
                    </a:p>
                  </a:txBody>
                  <a:tcPr/>
                </a:tc>
                <a:tc>
                  <a:txBody>
                    <a:bodyPr/>
                    <a:lstStyle/>
                    <a:p>
                      <a:r>
                        <a:rPr lang="id-ID" sz="1200" noProof="0" smtClean="0"/>
                        <a:t>a. Orientasi Pelayanan</a:t>
                      </a:r>
                      <a:endParaRPr lang="id-ID" sz="1200" noProof="0"/>
                    </a:p>
                  </a:txBody>
                  <a:tcPr/>
                </a:tc>
                <a:tc>
                  <a:txBody>
                    <a:bodyPr/>
                    <a:lstStyle/>
                    <a:p>
                      <a:pPr algn="ctr"/>
                      <a:r>
                        <a:rPr lang="id-ID" sz="1200" noProof="0" smtClean="0"/>
                        <a:t>88</a:t>
                      </a:r>
                      <a:endParaRPr lang="id-ID" sz="1200" noProof="0"/>
                    </a:p>
                  </a:txBody>
                  <a:tcPr/>
                </a:tc>
                <a:tc>
                  <a:txBody>
                    <a:bodyPr/>
                    <a:lstStyle/>
                    <a:p>
                      <a:pPr algn="ctr"/>
                      <a:r>
                        <a:rPr lang="id-ID" sz="1400" noProof="0" smtClean="0"/>
                        <a:t>Baik</a:t>
                      </a:r>
                      <a:endParaRPr lang="id-ID" sz="1400" noProof="0"/>
                    </a:p>
                  </a:txBody>
                  <a:tcPr/>
                </a:tc>
              </a:tr>
              <a:tr h="318977">
                <a:tc vMerge="1">
                  <a:txBody>
                    <a:bodyPr/>
                    <a:lstStyle/>
                    <a:p>
                      <a:endParaRPr lang="en-US" sz="1400" dirty="0"/>
                    </a:p>
                  </a:txBody>
                  <a:tcPr/>
                </a:tc>
                <a:tc>
                  <a:txBody>
                    <a:bodyPr/>
                    <a:lstStyle/>
                    <a:p>
                      <a:r>
                        <a:rPr lang="id-ID" sz="1200" noProof="0" smtClean="0"/>
                        <a:t>b. Integritas</a:t>
                      </a:r>
                      <a:endParaRPr lang="id-ID" sz="1200" noProof="0"/>
                    </a:p>
                  </a:txBody>
                  <a:tcPr/>
                </a:tc>
                <a:tc>
                  <a:txBody>
                    <a:bodyPr/>
                    <a:lstStyle/>
                    <a:p>
                      <a:pPr algn="ctr"/>
                      <a:r>
                        <a:rPr lang="id-ID" sz="1200" noProof="0" smtClean="0"/>
                        <a:t>89</a:t>
                      </a:r>
                      <a:endParaRPr lang="id-ID" sz="1200" noProof="0"/>
                    </a:p>
                  </a:txBody>
                  <a:tcPr/>
                </a:tc>
                <a:tc>
                  <a:txBody>
                    <a:bodyPr/>
                    <a:lstStyle/>
                    <a:p>
                      <a:pPr algn="ctr"/>
                      <a:r>
                        <a:rPr lang="id-ID" sz="1400" noProof="0" smtClean="0"/>
                        <a:t>Baik</a:t>
                      </a:r>
                      <a:endParaRPr lang="id-ID" sz="1400" noProof="0"/>
                    </a:p>
                  </a:txBody>
                  <a:tcPr/>
                </a:tc>
              </a:tr>
              <a:tr h="318977">
                <a:tc vMerge="1">
                  <a:txBody>
                    <a:bodyPr/>
                    <a:lstStyle/>
                    <a:p>
                      <a:endParaRPr lang="en-US" sz="1400" dirty="0"/>
                    </a:p>
                  </a:txBody>
                  <a:tcPr/>
                </a:tc>
                <a:tc>
                  <a:txBody>
                    <a:bodyPr/>
                    <a:lstStyle/>
                    <a:p>
                      <a:r>
                        <a:rPr lang="id-ID" sz="1200" noProof="0" smtClean="0"/>
                        <a:t>c. Komitmen</a:t>
                      </a:r>
                      <a:endParaRPr lang="id-ID" sz="1200" noProof="0"/>
                    </a:p>
                  </a:txBody>
                  <a:tcPr/>
                </a:tc>
                <a:tc>
                  <a:txBody>
                    <a:bodyPr/>
                    <a:lstStyle/>
                    <a:p>
                      <a:pPr algn="ctr"/>
                      <a:r>
                        <a:rPr lang="id-ID" sz="1200" noProof="0" smtClean="0"/>
                        <a:t>88</a:t>
                      </a:r>
                      <a:endParaRPr lang="id-ID" sz="1200" noProof="0"/>
                    </a:p>
                  </a:txBody>
                  <a:tcPr/>
                </a:tc>
                <a:tc>
                  <a:txBody>
                    <a:bodyPr/>
                    <a:lstStyle/>
                    <a:p>
                      <a:pPr algn="ctr"/>
                      <a:r>
                        <a:rPr lang="id-ID" sz="1400" noProof="0" smtClean="0"/>
                        <a:t>Baik</a:t>
                      </a:r>
                      <a:endParaRPr lang="id-ID" sz="1400" noProof="0"/>
                    </a:p>
                  </a:txBody>
                  <a:tcPr/>
                </a:tc>
              </a:tr>
              <a:tr h="318977">
                <a:tc vMerge="1">
                  <a:txBody>
                    <a:bodyPr/>
                    <a:lstStyle/>
                    <a:p>
                      <a:endParaRPr lang="en-US" sz="1400" dirty="0"/>
                    </a:p>
                  </a:txBody>
                  <a:tcPr/>
                </a:tc>
                <a:tc>
                  <a:txBody>
                    <a:bodyPr/>
                    <a:lstStyle/>
                    <a:p>
                      <a:r>
                        <a:rPr lang="id-ID" sz="1200" noProof="0" smtClean="0"/>
                        <a:t>d. Disiplin</a:t>
                      </a:r>
                      <a:endParaRPr lang="id-ID" sz="1200" noProof="0"/>
                    </a:p>
                  </a:txBody>
                  <a:tcPr/>
                </a:tc>
                <a:tc>
                  <a:txBody>
                    <a:bodyPr/>
                    <a:lstStyle/>
                    <a:p>
                      <a:pPr algn="ctr"/>
                      <a:r>
                        <a:rPr lang="id-ID" sz="1200" noProof="0" smtClean="0"/>
                        <a:t>86</a:t>
                      </a:r>
                      <a:endParaRPr lang="id-ID" sz="1200" noProof="0"/>
                    </a:p>
                  </a:txBody>
                  <a:tcPr/>
                </a:tc>
                <a:tc>
                  <a:txBody>
                    <a:bodyPr/>
                    <a:lstStyle/>
                    <a:p>
                      <a:pPr algn="ctr"/>
                      <a:r>
                        <a:rPr lang="id-ID" sz="1400" noProof="0" smtClean="0"/>
                        <a:t>Baik</a:t>
                      </a:r>
                      <a:endParaRPr lang="id-ID" sz="1400" noProof="0"/>
                    </a:p>
                  </a:txBody>
                  <a:tcPr/>
                </a:tc>
              </a:tr>
              <a:tr h="318977">
                <a:tc vMerge="1">
                  <a:txBody>
                    <a:bodyPr/>
                    <a:lstStyle/>
                    <a:p>
                      <a:endParaRPr lang="en-US" sz="1400" dirty="0"/>
                    </a:p>
                  </a:txBody>
                  <a:tcPr/>
                </a:tc>
                <a:tc>
                  <a:txBody>
                    <a:bodyPr/>
                    <a:lstStyle/>
                    <a:p>
                      <a:r>
                        <a:rPr lang="id-ID" sz="1200" noProof="0" smtClean="0"/>
                        <a:t>e. Kerja sama</a:t>
                      </a:r>
                      <a:endParaRPr lang="id-ID" sz="1200" noProof="0"/>
                    </a:p>
                  </a:txBody>
                  <a:tcPr/>
                </a:tc>
                <a:tc>
                  <a:txBody>
                    <a:bodyPr/>
                    <a:lstStyle/>
                    <a:p>
                      <a:pPr algn="ctr"/>
                      <a:r>
                        <a:rPr lang="id-ID" sz="1200" noProof="0" smtClean="0"/>
                        <a:t>88</a:t>
                      </a:r>
                      <a:endParaRPr lang="id-ID" sz="1200" noProof="0"/>
                    </a:p>
                  </a:txBody>
                  <a:tcPr/>
                </a:tc>
                <a:tc>
                  <a:txBody>
                    <a:bodyPr/>
                    <a:lstStyle/>
                    <a:p>
                      <a:pPr algn="ctr"/>
                      <a:r>
                        <a:rPr lang="id-ID" sz="1400" noProof="0" smtClean="0"/>
                        <a:t>Baik</a:t>
                      </a:r>
                      <a:endParaRPr lang="id-ID" sz="1400" noProof="0"/>
                    </a:p>
                  </a:txBody>
                  <a:tcPr/>
                </a:tc>
              </a:tr>
              <a:tr h="318977">
                <a:tc vMerge="1">
                  <a:txBody>
                    <a:bodyPr/>
                    <a:lstStyle/>
                    <a:p>
                      <a:endParaRPr lang="en-US" sz="1400" dirty="0"/>
                    </a:p>
                  </a:txBody>
                  <a:tcPr/>
                </a:tc>
                <a:tc>
                  <a:txBody>
                    <a:bodyPr/>
                    <a:lstStyle/>
                    <a:p>
                      <a:r>
                        <a:rPr lang="id-ID" sz="1200" noProof="0" smtClean="0"/>
                        <a:t>f. Kepemimpinan</a:t>
                      </a:r>
                      <a:endParaRPr lang="id-ID" sz="1200" noProof="0"/>
                    </a:p>
                  </a:txBody>
                  <a:tcPr/>
                </a:tc>
                <a:tc>
                  <a:txBody>
                    <a:bodyPr/>
                    <a:lstStyle/>
                    <a:p>
                      <a:pPr algn="ctr"/>
                      <a:r>
                        <a:rPr lang="id-ID" sz="1200" noProof="0" smtClean="0"/>
                        <a:t>-</a:t>
                      </a:r>
                      <a:endParaRPr lang="id-ID" sz="1200" noProof="0"/>
                    </a:p>
                  </a:txBody>
                  <a:tcPr/>
                </a:tc>
                <a:tc>
                  <a:txBody>
                    <a:bodyPr/>
                    <a:lstStyle/>
                    <a:p>
                      <a:pPr algn="ctr"/>
                      <a:endParaRPr lang="id-ID" sz="1400" noProof="0"/>
                    </a:p>
                  </a:txBody>
                  <a:tcPr/>
                </a:tc>
              </a:tr>
              <a:tr h="318977">
                <a:tc vMerge="1">
                  <a:txBody>
                    <a:bodyPr/>
                    <a:lstStyle/>
                    <a:p>
                      <a:endParaRPr lang="en-US" sz="1400" dirty="0"/>
                    </a:p>
                  </a:txBody>
                  <a:tcPr/>
                </a:tc>
                <a:tc>
                  <a:txBody>
                    <a:bodyPr/>
                    <a:lstStyle/>
                    <a:p>
                      <a:r>
                        <a:rPr lang="id-ID" sz="1200" noProof="0" smtClean="0"/>
                        <a:t>Jumlah</a:t>
                      </a:r>
                      <a:endParaRPr lang="id-ID" sz="1200" noProof="0"/>
                    </a:p>
                  </a:txBody>
                  <a:tcPr/>
                </a:tc>
                <a:tc>
                  <a:txBody>
                    <a:bodyPr/>
                    <a:lstStyle/>
                    <a:p>
                      <a:pPr algn="ctr"/>
                      <a:r>
                        <a:rPr lang="id-ID" sz="1200" noProof="0" smtClean="0"/>
                        <a:t>439</a:t>
                      </a:r>
                      <a:endParaRPr lang="id-ID" sz="1200" noProof="0"/>
                    </a:p>
                  </a:txBody>
                  <a:tcPr/>
                </a:tc>
                <a:tc>
                  <a:txBody>
                    <a:bodyPr/>
                    <a:lstStyle/>
                    <a:p>
                      <a:pPr algn="ctr"/>
                      <a:endParaRPr lang="id-ID" sz="1400" noProof="0"/>
                    </a:p>
                  </a:txBody>
                  <a:tcPr/>
                </a:tc>
              </a:tr>
              <a:tr h="318977">
                <a:tc vMerge="1">
                  <a:txBody>
                    <a:bodyPr/>
                    <a:lstStyle/>
                    <a:p>
                      <a:endParaRPr lang="en-US" sz="1400" dirty="0"/>
                    </a:p>
                  </a:txBody>
                  <a:tcPr/>
                </a:tc>
                <a:tc>
                  <a:txBody>
                    <a:bodyPr/>
                    <a:lstStyle/>
                    <a:p>
                      <a:r>
                        <a:rPr lang="id-ID" sz="1200" noProof="0" smtClean="0"/>
                        <a:t>Nilai rata-rata</a:t>
                      </a:r>
                      <a:endParaRPr lang="id-ID" sz="1200" noProof="0"/>
                    </a:p>
                  </a:txBody>
                  <a:tcPr/>
                </a:tc>
                <a:tc>
                  <a:txBody>
                    <a:bodyPr/>
                    <a:lstStyle/>
                    <a:p>
                      <a:pPr algn="ctr"/>
                      <a:r>
                        <a:rPr lang="id-ID" sz="1200" noProof="0" smtClean="0"/>
                        <a:t>87,80</a:t>
                      </a:r>
                      <a:endParaRPr lang="id-ID" sz="1200" noProof="0"/>
                    </a:p>
                  </a:txBody>
                  <a:tcPr/>
                </a:tc>
                <a:tc>
                  <a:txBody>
                    <a:bodyPr/>
                    <a:lstStyle/>
                    <a:p>
                      <a:pPr algn="ctr"/>
                      <a:r>
                        <a:rPr lang="id-ID" sz="1400" noProof="0" smtClean="0"/>
                        <a:t>Baik</a:t>
                      </a:r>
                      <a:endParaRPr lang="id-ID" sz="1400" noProof="0"/>
                    </a:p>
                  </a:txBody>
                  <a:tcPr/>
                </a:tc>
              </a:tr>
              <a:tr h="478465">
                <a:tc gridSpan="4">
                  <a:txBody>
                    <a:bodyPr/>
                    <a:lstStyle/>
                    <a:p>
                      <a:r>
                        <a:rPr lang="id-ID" sz="1200" noProof="0" smtClean="0"/>
                        <a:t>5. KEBERATAN DARI PNS YANG DINILAI (APABILA ADA)</a:t>
                      </a:r>
                    </a:p>
                    <a:p>
                      <a:r>
                        <a:rPr lang="id-ID" sz="1200" noProof="0" smtClean="0"/>
                        <a:t>                                                                                                                                     Tanggal, ……………………………………………………</a:t>
                      </a:r>
                      <a:endParaRPr lang="id-ID" sz="1200" noProof="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r>
              <a:tr h="478465">
                <a:tc gridSpan="4">
                  <a:txBody>
                    <a:bodyPr/>
                    <a:lstStyle/>
                    <a:p>
                      <a:r>
                        <a:rPr lang="id-ID" sz="1200" noProof="0" smtClean="0"/>
                        <a:t>6. TANGGAPAN PEJABAT PENILAI ATAS KEBERATAN</a:t>
                      </a:r>
                    </a:p>
                    <a:p>
                      <a:r>
                        <a:rPr lang="id-ID" sz="1200" noProof="0" smtClean="0"/>
                        <a:t>                                                                                                                                     Tanggal, ……………………………………………………</a:t>
                      </a:r>
                      <a:endParaRPr lang="id-ID" sz="1200" noProof="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r>
              <a:tr h="478465">
                <a:tc gridSpan="4">
                  <a:txBody>
                    <a:bodyPr/>
                    <a:lstStyle/>
                    <a:p>
                      <a:r>
                        <a:rPr lang="id-ID" sz="1200" noProof="0" dirty="0" smtClean="0"/>
                        <a:t>7. KEPUTUSAN ATASAN PEJABAT PENILAI ATAS KEBERATAN</a:t>
                      </a:r>
                    </a:p>
                    <a:p>
                      <a:r>
                        <a:rPr lang="id-ID" sz="1200" noProof="0" dirty="0" smtClean="0"/>
                        <a:t>                                                                                                                                     Tanggal, ………………………………………………….                                                           </a:t>
                      </a:r>
                      <a:endParaRPr lang="id-ID" sz="1200" noProof="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57200" y="381000"/>
            <a:ext cx="8229600" cy="6096000"/>
          </a:xfrm>
          <a:solidFill>
            <a:srgbClr val="92D050"/>
          </a:solidFill>
        </p:spPr>
        <p:txBody>
          <a:bodyPr/>
          <a:lstStyle/>
          <a:p>
            <a:pPr algn="just" eaLnBrk="1" hangingPunct="1">
              <a:buFont typeface="Arial" charset="0"/>
              <a:buNone/>
            </a:pPr>
            <a:r>
              <a:rPr lang="en-US" sz="2000" smtClean="0"/>
              <a:t>	</a:t>
            </a:r>
          </a:p>
          <a:p>
            <a:pPr algn="just" eaLnBrk="1" hangingPunct="1">
              <a:buFont typeface="Arial" charset="0"/>
              <a:buNone/>
            </a:pPr>
            <a:endParaRPr lang="en-US" sz="2000" smtClean="0"/>
          </a:p>
          <a:p>
            <a:pPr algn="just" eaLnBrk="1" hangingPunct="1">
              <a:buFont typeface="Arial" charset="0"/>
              <a:buNone/>
            </a:pPr>
            <a:endParaRPr lang="en-US" sz="2000" smtClean="0"/>
          </a:p>
          <a:p>
            <a:pPr algn="just" eaLnBrk="1" hangingPunct="1">
              <a:buFont typeface="Arial" charset="0"/>
              <a:buNone/>
            </a:pPr>
            <a:endParaRPr lang="en-US" sz="2000" smtClean="0"/>
          </a:p>
          <a:p>
            <a:pPr algn="just" eaLnBrk="1" hangingPunct="1">
              <a:buFont typeface="Arial" charset="0"/>
              <a:buNone/>
            </a:pPr>
            <a:r>
              <a:rPr lang="en-US" sz="2000" smtClean="0"/>
              <a:t>	Pejabat penilai dapat memberikan rekomendasi berdasarkan hasil penilaian prestasi kerja sbb:</a:t>
            </a:r>
          </a:p>
          <a:p>
            <a:pPr algn="just" eaLnBrk="1" hangingPunct="1">
              <a:buFont typeface="Wingdings" pitchFamily="2" charset="2"/>
              <a:buChar char="v"/>
            </a:pPr>
            <a:r>
              <a:rPr lang="en-US" sz="2000" smtClean="0"/>
              <a:t>Untuk peningkatan kemampuan dengan mengikutsertakan diklat teknis, e.g. diklat komputer, kenaikan pangkat, pensiun, kehumasan, sekretaris, dsb.</a:t>
            </a:r>
          </a:p>
          <a:p>
            <a:pPr algn="just" eaLnBrk="1" hangingPunct="1">
              <a:buFont typeface="Wingdings" pitchFamily="2" charset="2"/>
              <a:buChar char="v"/>
            </a:pPr>
            <a:r>
              <a:rPr lang="en-US" sz="2000" smtClean="0"/>
              <a:t>Untuk menambah wawasan pengetahuan dalam bidang pekerjaan, perlu dilakukan rotasi pegawai.</a:t>
            </a:r>
          </a:p>
          <a:p>
            <a:pPr algn="just" eaLnBrk="1" hangingPunct="1">
              <a:buFont typeface="Wingdings" pitchFamily="2" charset="2"/>
              <a:buChar char="v"/>
            </a:pPr>
            <a:r>
              <a:rPr lang="en-US" sz="2000" smtClean="0"/>
              <a:t>Untuk kebutuhan pengembangan, perlu peningkatan pendidikan dan peningkatan karier (promosi).</a:t>
            </a:r>
          </a:p>
          <a:p>
            <a:pPr algn="just" eaLnBrk="1" hangingPunct="1">
              <a:buFont typeface="Arial" charset="0"/>
              <a:buNone/>
            </a:pPr>
            <a:endParaRPr lang="en-US" sz="2000" smtClean="0"/>
          </a:p>
        </p:txBody>
      </p:sp>
      <p:sp>
        <p:nvSpPr>
          <p:cNvPr id="5" name="Rounded Rectangle 4"/>
          <p:cNvSpPr/>
          <p:nvPr/>
        </p:nvSpPr>
        <p:spPr>
          <a:xfrm>
            <a:off x="2514600" y="457200"/>
            <a:ext cx="4038600" cy="91440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FF00"/>
                </a:solidFill>
              </a:rPr>
              <a:t>REKOMENDASI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09600" y="381000"/>
            <a:ext cx="8001000" cy="1219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27" name="Content Placeholder 2"/>
          <p:cNvSpPr>
            <a:spLocks noGrp="1"/>
          </p:cNvSpPr>
          <p:nvPr>
            <p:ph idx="1"/>
          </p:nvPr>
        </p:nvSpPr>
        <p:spPr>
          <a:xfrm>
            <a:off x="457200" y="228600"/>
            <a:ext cx="8229600" cy="6400800"/>
          </a:xfrm>
          <a:gradFill rotWithShape="1">
            <a:gsLst>
              <a:gs pos="0">
                <a:srgbClr val="F3C78A"/>
              </a:gs>
              <a:gs pos="50000">
                <a:srgbClr val="F5DBB9"/>
              </a:gs>
              <a:gs pos="100000">
                <a:srgbClr val="FAEDDD"/>
              </a:gs>
            </a:gsLst>
            <a:lin ang="10800000" scaled="1"/>
          </a:gradFill>
        </p:spPr>
        <p:txBody>
          <a:bodyPr>
            <a:normAutofit/>
          </a:bodyPr>
          <a:lstStyle/>
          <a:p>
            <a:pPr algn="just" eaLnBrk="1" hangingPunct="1">
              <a:buFont typeface="Wingdings" pitchFamily="2" charset="2"/>
              <a:buChar char="v"/>
            </a:pPr>
            <a:r>
              <a:rPr lang="en-US" sz="2000" smtClean="0"/>
              <a:t>Guru/Dosen yang dipekerjakan/diperbantukan pada badan-badan swasta yang ditentukan oleh pemerintah dan tidak dibebaskan dari jabatan fungsional tertentu wajib menyusun SKP pada awal tahun dan penilaian prestasi kerja pada akhir tahun. Pejabat penilai dan atasan pejabat penilai adalah pejabat pada instansi induk.</a:t>
            </a:r>
          </a:p>
          <a:p>
            <a:pPr algn="just" eaLnBrk="1" hangingPunct="1">
              <a:buFont typeface="Arial" charset="0"/>
              <a:buNone/>
            </a:pPr>
            <a:endParaRPr lang="en-US" sz="2000" smtClean="0"/>
          </a:p>
          <a:p>
            <a:pPr algn="just" eaLnBrk="1" hangingPunct="1">
              <a:buFont typeface="Arial" charset="0"/>
              <a:buNone/>
            </a:pPr>
            <a:endParaRPr lang="en-US" sz="2000" smtClean="0"/>
          </a:p>
          <a:p>
            <a:pPr algn="ctr" eaLnBrk="1" hangingPunct="1">
              <a:buFont typeface="Arial" charset="0"/>
              <a:buNone/>
            </a:pPr>
            <a:endParaRPr lang="en-US" sz="2000" smtClean="0"/>
          </a:p>
          <a:p>
            <a:pPr algn="just" eaLnBrk="1" hangingPunct="1">
              <a:buFont typeface="Wingdings" pitchFamily="2" charset="2"/>
              <a:buChar char="q"/>
            </a:pPr>
            <a:endParaRPr lang="en-US" sz="2000" smtClean="0"/>
          </a:p>
          <a:p>
            <a:pPr algn="just" eaLnBrk="1" hangingPunct="1">
              <a:buFont typeface="Wingdings" pitchFamily="2" charset="2"/>
              <a:buChar char="q"/>
            </a:pPr>
            <a:r>
              <a:rPr lang="en-US" sz="2000" smtClean="0"/>
              <a:t>Untuk memudahkan monitoring dan evaluasi capaian SKP secara berkala dan perilaku kerja PNS yg dinilai. Pejabat penilai dapat menggunakan formulir buku catatan penilaian perilaku kerja PNS (Anak lampiran I-i).</a:t>
            </a:r>
          </a:p>
          <a:p>
            <a:pPr algn="just" eaLnBrk="1" hangingPunct="1">
              <a:buFont typeface="Wingdings" pitchFamily="2" charset="2"/>
              <a:buChar char="q"/>
            </a:pPr>
            <a:r>
              <a:rPr lang="en-US" sz="2000" smtClean="0"/>
              <a:t>Apabila seorang PNS pindah dari instansi pemerintah yg satu ke instansi yg lain, maka buku catatan penilaian perilaku kerja dikirimkan oleh pimpinan instansi lama kepada pimpinan instansi baru.</a:t>
            </a:r>
          </a:p>
          <a:p>
            <a:pPr algn="just" eaLnBrk="1" hangingPunct="1">
              <a:buFont typeface="Wingdings" pitchFamily="2" charset="2"/>
              <a:buChar char="q"/>
            </a:pPr>
            <a:r>
              <a:rPr lang="en-US" sz="2000" smtClean="0"/>
              <a:t>Jika seorang PNS pindah unit organisasi tetapi masih tetap dalam instansi yg sama, maka hanya buku catatan penilaian perilaku kerja saja yg dikirimkan oleh pimpinan unit organisasi yg lama kepada pimpinan unit organisasi yg baru.</a:t>
            </a:r>
          </a:p>
          <a:p>
            <a:pPr algn="just" eaLnBrk="1" hangingPunct="1">
              <a:buFont typeface="Wingdings" pitchFamily="2" charset="2"/>
              <a:buChar char="q"/>
            </a:pPr>
            <a:endParaRPr lang="en-US" sz="2000" smtClean="0"/>
          </a:p>
        </p:txBody>
      </p:sp>
      <p:sp>
        <p:nvSpPr>
          <p:cNvPr id="4" name="Rounded Rectangle 3"/>
          <p:cNvSpPr/>
          <p:nvPr/>
        </p:nvSpPr>
        <p:spPr>
          <a:xfrm>
            <a:off x="1676400" y="2209800"/>
            <a:ext cx="6248400" cy="914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rPr>
              <a:t>BUKU CATATAN PENILAIAN PERILAKU KERJA PNS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477000"/>
          </a:xfrm>
          <a:solidFill>
            <a:schemeClr val="accent3">
              <a:lumMod val="60000"/>
              <a:lumOff val="40000"/>
            </a:schemeClr>
          </a:solidFill>
        </p:spPr>
        <p:txBody>
          <a:bodyPr/>
          <a:lstStyle/>
          <a:p>
            <a:pPr algn="ctr" eaLnBrk="1" hangingPunct="1">
              <a:buFont typeface="Arial" charset="0"/>
              <a:buNone/>
              <a:defRPr/>
            </a:pPr>
            <a:r>
              <a:rPr lang="id-ID" sz="2000" b="1" smtClean="0"/>
              <a:t>BUKU CATATAN PENILAIAN PERILAKU KERJA PNS</a:t>
            </a:r>
          </a:p>
          <a:p>
            <a:pPr algn="just" eaLnBrk="1" hangingPunct="1">
              <a:buFont typeface="Arial" charset="0"/>
              <a:buNone/>
              <a:defRPr/>
            </a:pPr>
            <a:r>
              <a:rPr lang="id-ID" sz="2000" smtClean="0"/>
              <a:t>Nama: Ali Muktar Raja, S.Sos</a:t>
            </a:r>
          </a:p>
          <a:p>
            <a:pPr algn="just" eaLnBrk="1" hangingPunct="1">
              <a:buFont typeface="Arial" charset="0"/>
              <a:buNone/>
              <a:defRPr/>
            </a:pPr>
            <a:r>
              <a:rPr lang="id-ID" sz="2000" smtClean="0"/>
              <a:t>NIP     : 19750713 200001 1 099</a:t>
            </a:r>
          </a:p>
          <a:p>
            <a:pPr algn="just" eaLnBrk="1" hangingPunct="1">
              <a:buFont typeface="Arial" charset="0"/>
              <a:buNone/>
              <a:defRPr/>
            </a:pPr>
            <a:endParaRPr lang="id-ID" sz="2000"/>
          </a:p>
        </p:txBody>
      </p:sp>
      <p:graphicFrame>
        <p:nvGraphicFramePr>
          <p:cNvPr id="5" name="Table 4"/>
          <p:cNvGraphicFramePr>
            <a:graphicFrameLocks noGrp="1"/>
          </p:cNvGraphicFramePr>
          <p:nvPr/>
        </p:nvGraphicFramePr>
        <p:xfrm>
          <a:off x="228600" y="1397000"/>
          <a:ext cx="8686802" cy="4622799"/>
        </p:xfrm>
        <a:graphic>
          <a:graphicData uri="http://schemas.openxmlformats.org/drawingml/2006/table">
            <a:tbl>
              <a:tblPr firstRow="1" bandRow="1">
                <a:tableStyleId>{5C22544A-7EE6-4342-B048-85BDC9FD1C3A}</a:tableStyleId>
              </a:tblPr>
              <a:tblGrid>
                <a:gridCol w="510128"/>
                <a:gridCol w="1775872"/>
                <a:gridCol w="3352801"/>
                <a:gridCol w="3048001"/>
              </a:tblGrid>
              <a:tr h="678082">
                <a:tc>
                  <a:txBody>
                    <a:bodyPr/>
                    <a:lstStyle/>
                    <a:p>
                      <a:pPr algn="ctr"/>
                      <a:r>
                        <a:rPr lang="id-ID" b="0" noProof="0" smtClean="0"/>
                        <a:t>No.</a:t>
                      </a:r>
                      <a:endParaRPr lang="id-ID" b="0" noProof="0"/>
                    </a:p>
                  </a:txBody>
                  <a:tcPr/>
                </a:tc>
                <a:tc>
                  <a:txBody>
                    <a:bodyPr/>
                    <a:lstStyle/>
                    <a:p>
                      <a:pPr algn="ctr"/>
                      <a:r>
                        <a:rPr lang="id-ID" b="0" noProof="0" smtClean="0"/>
                        <a:t>Tanggal</a:t>
                      </a:r>
                      <a:endParaRPr lang="id-ID" b="0" noProof="0"/>
                    </a:p>
                  </a:txBody>
                  <a:tcPr/>
                </a:tc>
                <a:tc>
                  <a:txBody>
                    <a:bodyPr/>
                    <a:lstStyle/>
                    <a:p>
                      <a:pPr algn="ctr"/>
                      <a:r>
                        <a:rPr lang="id-ID" b="0" noProof="0" smtClean="0"/>
                        <a:t>Uraian</a:t>
                      </a:r>
                      <a:endParaRPr lang="id-ID" b="0" noProof="0"/>
                    </a:p>
                  </a:txBody>
                  <a:tcPr/>
                </a:tc>
                <a:tc>
                  <a:txBody>
                    <a:bodyPr/>
                    <a:lstStyle/>
                    <a:p>
                      <a:pPr algn="ctr"/>
                      <a:r>
                        <a:rPr lang="id-ID" b="0" noProof="0" smtClean="0"/>
                        <a:t>Nama/NIP dan Paraf Pejabat Penilai</a:t>
                      </a:r>
                      <a:endParaRPr lang="id-ID" b="0" noProof="0"/>
                    </a:p>
                  </a:txBody>
                  <a:tcPr/>
                </a:tc>
              </a:tr>
              <a:tr h="263699">
                <a:tc>
                  <a:txBody>
                    <a:bodyPr/>
                    <a:lstStyle/>
                    <a:p>
                      <a:pPr algn="ctr"/>
                      <a:r>
                        <a:rPr lang="id-ID" sz="800" b="0" noProof="0" smtClean="0"/>
                        <a:t>1</a:t>
                      </a:r>
                      <a:endParaRPr lang="id-ID" sz="800" b="0" noProof="0"/>
                    </a:p>
                  </a:txBody>
                  <a:tcPr/>
                </a:tc>
                <a:tc>
                  <a:txBody>
                    <a:bodyPr/>
                    <a:lstStyle/>
                    <a:p>
                      <a:pPr algn="ctr"/>
                      <a:r>
                        <a:rPr lang="id-ID" sz="800" b="0" noProof="0" smtClean="0"/>
                        <a:t>2</a:t>
                      </a:r>
                      <a:endParaRPr lang="id-ID" sz="800" b="0" noProof="0"/>
                    </a:p>
                  </a:txBody>
                  <a:tcPr/>
                </a:tc>
                <a:tc>
                  <a:txBody>
                    <a:bodyPr/>
                    <a:lstStyle/>
                    <a:p>
                      <a:pPr algn="ctr"/>
                      <a:r>
                        <a:rPr lang="id-ID" sz="800" b="0" noProof="0" smtClean="0"/>
                        <a:t>3</a:t>
                      </a:r>
                      <a:endParaRPr lang="id-ID" sz="800" b="0" noProof="0"/>
                    </a:p>
                  </a:txBody>
                  <a:tcPr/>
                </a:tc>
                <a:tc>
                  <a:txBody>
                    <a:bodyPr/>
                    <a:lstStyle/>
                    <a:p>
                      <a:pPr algn="ctr"/>
                      <a:r>
                        <a:rPr lang="id-ID" sz="800" b="0" noProof="0" smtClean="0"/>
                        <a:t>4</a:t>
                      </a:r>
                      <a:endParaRPr lang="id-ID" sz="800" b="0" noProof="0"/>
                    </a:p>
                  </a:txBody>
                  <a:tcPr/>
                </a:tc>
              </a:tr>
              <a:tr h="3002936">
                <a:tc rowSpan="2">
                  <a:txBody>
                    <a:bodyPr/>
                    <a:lstStyle/>
                    <a:p>
                      <a:r>
                        <a:rPr lang="id-ID" noProof="0" smtClean="0"/>
                        <a:t>1.</a:t>
                      </a:r>
                      <a:endParaRPr lang="id-ID" noProof="0"/>
                    </a:p>
                  </a:txBody>
                  <a:tcPr/>
                </a:tc>
                <a:tc rowSpan="2">
                  <a:txBody>
                    <a:bodyPr/>
                    <a:lstStyle/>
                    <a:p>
                      <a:pPr algn="ctr"/>
                      <a:r>
                        <a:rPr lang="id-ID" noProof="0" smtClean="0"/>
                        <a:t>2 Januari 2014 s.d. </a:t>
                      </a:r>
                    </a:p>
                    <a:p>
                      <a:pPr algn="ctr"/>
                      <a:r>
                        <a:rPr lang="id-ID" noProof="0" smtClean="0"/>
                        <a:t>30 Juni 2014</a:t>
                      </a:r>
                      <a:endParaRPr lang="id-ID" noProof="0"/>
                    </a:p>
                  </a:txBody>
                  <a:tcPr/>
                </a:tc>
                <a:tc>
                  <a:txBody>
                    <a:bodyPr/>
                    <a:lstStyle/>
                    <a:p>
                      <a:r>
                        <a:rPr lang="id-ID" noProof="0" smtClean="0"/>
                        <a:t>Penilaian SKP sampai dengan akhir Juni 2014</a:t>
                      </a:r>
                      <a:r>
                        <a:rPr lang="id-ID" baseline="0" noProof="0" smtClean="0"/>
                        <a:t> = 89,04, sedangkan penilaian perilaku kerjanya adalah sebagai berikut:</a:t>
                      </a:r>
                    </a:p>
                    <a:p>
                      <a:r>
                        <a:rPr lang="id-ID" baseline="0" noProof="0" smtClean="0"/>
                        <a:t>Orientasi Pelayanan = 85 (Baik)</a:t>
                      </a:r>
                    </a:p>
                    <a:p>
                      <a:r>
                        <a:rPr lang="id-ID" baseline="0" noProof="0" smtClean="0"/>
                        <a:t>Integritas                    = 80 (Baik)</a:t>
                      </a:r>
                    </a:p>
                    <a:p>
                      <a:r>
                        <a:rPr lang="id-ID" baseline="0" noProof="0" smtClean="0"/>
                        <a:t>Komitmen                  = 84 (Baik)</a:t>
                      </a:r>
                    </a:p>
                    <a:p>
                      <a:r>
                        <a:rPr lang="id-ID" baseline="0" noProof="0" smtClean="0"/>
                        <a:t>Disiplin                       = 85 (Baik)</a:t>
                      </a:r>
                    </a:p>
                    <a:p>
                      <a:r>
                        <a:rPr lang="id-ID" baseline="0" noProof="0" smtClean="0"/>
                        <a:t>Kerja sama                 = 87 (Baik)</a:t>
                      </a:r>
                    </a:p>
                    <a:p>
                      <a:r>
                        <a:rPr lang="id-ID" baseline="0" noProof="0" smtClean="0"/>
                        <a:t>Kepemimpinan         = 88 (Baik) </a:t>
                      </a:r>
                      <a:endParaRPr lang="id-ID" noProof="0"/>
                    </a:p>
                  </a:txBody>
                  <a:tcPr/>
                </a:tc>
                <a:tc rowSpan="2">
                  <a:txBody>
                    <a:bodyPr/>
                    <a:lstStyle/>
                    <a:p>
                      <a:pPr algn="ctr"/>
                      <a:r>
                        <a:rPr lang="id-ID" noProof="0" smtClean="0"/>
                        <a:t>Kepala Subdirektorat Mutasi II</a:t>
                      </a:r>
                    </a:p>
                    <a:p>
                      <a:endParaRPr lang="id-ID" noProof="0" smtClean="0"/>
                    </a:p>
                    <a:p>
                      <a:endParaRPr lang="id-ID" noProof="0" smtClean="0"/>
                    </a:p>
                    <a:p>
                      <a:endParaRPr lang="id-ID" noProof="0" smtClean="0"/>
                    </a:p>
                    <a:p>
                      <a:pPr algn="ctr"/>
                      <a:r>
                        <a:rPr lang="id-ID" u="sng" noProof="0" smtClean="0"/>
                        <a:t>Drs. Indra Hidayat</a:t>
                      </a:r>
                    </a:p>
                    <a:p>
                      <a:r>
                        <a:rPr lang="id-ID" noProof="0" smtClean="0"/>
                        <a:t>NIP. 19610412 198301 1 099</a:t>
                      </a:r>
                      <a:endParaRPr lang="id-ID" noProof="0"/>
                    </a:p>
                  </a:txBody>
                  <a:tcPr/>
                </a:tc>
              </a:tr>
              <a:tr h="678082">
                <a:tc vMerge="1">
                  <a:txBody>
                    <a:bodyPr/>
                    <a:lstStyle/>
                    <a:p>
                      <a:endParaRPr lang="en-US" dirty="0"/>
                    </a:p>
                  </a:txBody>
                  <a:tcPr/>
                </a:tc>
                <a:tc vMerge="1">
                  <a:txBody>
                    <a:bodyPr/>
                    <a:lstStyle/>
                    <a:p>
                      <a:endParaRPr lang="en-US" dirty="0"/>
                    </a:p>
                  </a:txBody>
                  <a:tcPr/>
                </a:tc>
                <a:tc>
                  <a:txBody>
                    <a:bodyPr/>
                    <a:lstStyle/>
                    <a:p>
                      <a:r>
                        <a:rPr lang="id-ID" noProof="0" dirty="0" smtClean="0"/>
                        <a:t>Jumlah                       = 509</a:t>
                      </a:r>
                    </a:p>
                    <a:p>
                      <a:r>
                        <a:rPr lang="id-ID" noProof="0" dirty="0" smtClean="0"/>
                        <a:t>Nilai Rata-rata          =  84,83 (Baik)</a:t>
                      </a:r>
                      <a:endParaRPr lang="id-ID" noProof="0" dirty="0"/>
                    </a:p>
                  </a:txBody>
                  <a:tcPr/>
                </a:tc>
                <a:tc vMerge="1">
                  <a:txBody>
                    <a:bodyPr/>
                    <a:lstStyle/>
                    <a:p>
                      <a:endParaRPr lang="en-US" dirty="0"/>
                    </a:p>
                  </a:txBody>
                  <a:tcPr/>
                </a:tc>
              </a:tr>
            </a:tbl>
          </a:graphicData>
        </a:graphic>
      </p:graphicFrame>
      <p:cxnSp>
        <p:nvCxnSpPr>
          <p:cNvPr id="7" name="Straight Connector 6"/>
          <p:cNvCxnSpPr/>
          <p:nvPr/>
        </p:nvCxnSpPr>
        <p:spPr>
          <a:xfrm>
            <a:off x="2667000" y="5105400"/>
            <a:ext cx="3200400" cy="1588"/>
          </a:xfrm>
          <a:prstGeom prst="line">
            <a:avLst/>
          </a:prstGeom>
          <a:ln cmpd="thickThi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2143116"/>
            <a:ext cx="8572560" cy="1938992"/>
          </a:xfrm>
          <a:prstGeom prst="rect">
            <a:avLst/>
          </a:prstGeom>
          <a:noFill/>
        </p:spPr>
        <p:txBody>
          <a:bodyPr wrap="square" rtlCol="0">
            <a:spAutoFit/>
          </a:bodyPr>
          <a:lstStyle/>
          <a:p>
            <a:pPr algn="ctr"/>
            <a:r>
              <a:rPr lang="id-ID" sz="6000" dirty="0" smtClean="0"/>
              <a:t>SEKIAN</a:t>
            </a:r>
          </a:p>
          <a:p>
            <a:pPr algn="ctr"/>
            <a:r>
              <a:rPr lang="id-ID" sz="6000" dirty="0" smtClean="0"/>
              <a:t>TERIMA KASIH</a:t>
            </a:r>
            <a:endParaRPr lang="id-ID" sz="6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85728"/>
            <a:ext cx="8715436" cy="63579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50" name="Picture 2" descr="D:\Apek Waktu.JPG"/>
          <p:cNvPicPr>
            <a:picLocks noChangeAspect="1" noChangeArrowheads="1"/>
          </p:cNvPicPr>
          <p:nvPr/>
        </p:nvPicPr>
        <p:blipFill>
          <a:blip r:embed="rId2" cstate="print"/>
          <a:srcRect/>
          <a:stretch>
            <a:fillRect/>
          </a:stretch>
        </p:blipFill>
        <p:spPr bwMode="auto">
          <a:xfrm>
            <a:off x="285720" y="357166"/>
            <a:ext cx="8501122" cy="61436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285728"/>
            <a:ext cx="8858312" cy="63579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146" name="Picture 2" descr="D:\Aspek biaya.JPG"/>
          <p:cNvPicPr>
            <a:picLocks noChangeAspect="1" noChangeArrowheads="1"/>
          </p:cNvPicPr>
          <p:nvPr/>
        </p:nvPicPr>
        <p:blipFill>
          <a:blip r:embed="rId2" cstate="print"/>
          <a:srcRect/>
          <a:stretch>
            <a:fillRect/>
          </a:stretch>
        </p:blipFill>
        <p:spPr bwMode="auto">
          <a:xfrm>
            <a:off x="214282" y="285728"/>
            <a:ext cx="8643998" cy="62865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568952" cy="369332"/>
          </a:xfrm>
          <a:prstGeom prst="rect">
            <a:avLst/>
          </a:prstGeom>
          <a:noFill/>
        </p:spPr>
        <p:txBody>
          <a:bodyPr wrap="square" rtlCol="0">
            <a:spAutoFit/>
          </a:bodyPr>
          <a:lstStyle/>
          <a:p>
            <a:r>
              <a:rPr lang="en-US" dirty="0" smtClean="0"/>
              <a:t>MENGHITUNG NILAI CAPAIAN SKP PERKEGIATAN YANG DILAKUKAN</a:t>
            </a:r>
            <a:endParaRPr lang="en-US" dirty="0"/>
          </a:p>
        </p:txBody>
      </p:sp>
      <p:sp>
        <p:nvSpPr>
          <p:cNvPr id="5" name="Rectangle 4"/>
          <p:cNvSpPr/>
          <p:nvPr/>
        </p:nvSpPr>
        <p:spPr>
          <a:xfrm>
            <a:off x="251520" y="980728"/>
            <a:ext cx="8784976" cy="547260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44" y="1340768"/>
            <a:ext cx="8424936" cy="4524316"/>
          </a:xfrm>
          <a:prstGeom prst="rect">
            <a:avLst/>
          </a:prstGeom>
          <a:noFill/>
        </p:spPr>
        <p:txBody>
          <a:bodyPr wrap="square" rtlCol="0">
            <a:spAutoFit/>
          </a:bodyPr>
          <a:lstStyle/>
          <a:p>
            <a:r>
              <a:rPr lang="en-US" dirty="0" smtClean="0"/>
              <a:t>                      NAK + </a:t>
            </a:r>
            <a:r>
              <a:rPr lang="en-US" dirty="0" err="1" smtClean="0"/>
              <a:t>NAKw</a:t>
            </a:r>
            <a:r>
              <a:rPr lang="en-US" dirty="0" smtClean="0"/>
              <a:t> + NAW + NAB</a:t>
            </a:r>
            <a:endParaRPr lang="en-US" dirty="0"/>
          </a:p>
          <a:p>
            <a:r>
              <a:rPr lang="en-US" dirty="0" smtClean="0"/>
              <a:t>NCSKP =  ----------------------------------------------</a:t>
            </a:r>
          </a:p>
          <a:p>
            <a:r>
              <a:rPr lang="en-US" dirty="0" smtClean="0"/>
              <a:t>                                         4</a:t>
            </a:r>
          </a:p>
          <a:p>
            <a:r>
              <a:rPr lang="en-US" dirty="0" err="1" smtClean="0"/>
              <a:t>Contoh</a:t>
            </a:r>
            <a:r>
              <a:rPr lang="en-US" dirty="0" smtClean="0"/>
              <a:t>:</a:t>
            </a:r>
          </a:p>
          <a:p>
            <a:endParaRPr lang="en-US" dirty="0"/>
          </a:p>
          <a:p>
            <a:r>
              <a:rPr lang="en-US" dirty="0" err="1" smtClean="0"/>
              <a:t>Nilai</a:t>
            </a:r>
            <a:r>
              <a:rPr lang="en-US" dirty="0" smtClean="0"/>
              <a:t> </a:t>
            </a:r>
            <a:r>
              <a:rPr lang="en-US" dirty="0" err="1" smtClean="0"/>
              <a:t>Aspek</a:t>
            </a:r>
            <a:r>
              <a:rPr lang="en-US" dirty="0" smtClean="0"/>
              <a:t> </a:t>
            </a:r>
            <a:r>
              <a:rPr lang="en-US" dirty="0" err="1" smtClean="0"/>
              <a:t>Kualitas</a:t>
            </a:r>
            <a:r>
              <a:rPr lang="en-US" dirty="0" smtClean="0"/>
              <a:t>  (AK)	=	85</a:t>
            </a:r>
          </a:p>
          <a:p>
            <a:r>
              <a:rPr lang="en-US" dirty="0" err="1" smtClean="0"/>
              <a:t>Nilai</a:t>
            </a:r>
            <a:r>
              <a:rPr lang="en-US" dirty="0" smtClean="0"/>
              <a:t> </a:t>
            </a:r>
            <a:r>
              <a:rPr lang="en-US" dirty="0" err="1" smtClean="0"/>
              <a:t>Aspek</a:t>
            </a:r>
            <a:r>
              <a:rPr lang="en-US" dirty="0" smtClean="0"/>
              <a:t> </a:t>
            </a:r>
            <a:r>
              <a:rPr lang="en-US" dirty="0" err="1" smtClean="0"/>
              <a:t>Kuantitas</a:t>
            </a:r>
            <a:r>
              <a:rPr lang="en-US" dirty="0" smtClean="0"/>
              <a:t> (</a:t>
            </a:r>
            <a:r>
              <a:rPr lang="en-US" dirty="0" err="1" smtClean="0"/>
              <a:t>Akw</a:t>
            </a:r>
            <a:r>
              <a:rPr lang="en-US" dirty="0" smtClean="0"/>
              <a:t>)	=	75</a:t>
            </a:r>
          </a:p>
          <a:p>
            <a:r>
              <a:rPr lang="en-US" dirty="0" err="1" smtClean="0"/>
              <a:t>Nilai</a:t>
            </a:r>
            <a:r>
              <a:rPr lang="en-US" dirty="0" smtClean="0"/>
              <a:t> </a:t>
            </a:r>
            <a:r>
              <a:rPr lang="en-US" dirty="0" err="1" smtClean="0"/>
              <a:t>Aspek</a:t>
            </a:r>
            <a:r>
              <a:rPr lang="en-US" dirty="0" smtClean="0"/>
              <a:t>  </a:t>
            </a:r>
            <a:r>
              <a:rPr lang="en-US" dirty="0" err="1"/>
              <a:t>W</a:t>
            </a:r>
            <a:r>
              <a:rPr lang="en-US" dirty="0" err="1" smtClean="0"/>
              <a:t>aktu</a:t>
            </a:r>
            <a:r>
              <a:rPr lang="en-US" dirty="0" smtClean="0"/>
              <a:t>  (AW)	=	80</a:t>
            </a:r>
          </a:p>
          <a:p>
            <a:r>
              <a:rPr lang="en-US" dirty="0" err="1" smtClean="0"/>
              <a:t>Nilai</a:t>
            </a:r>
            <a:r>
              <a:rPr lang="en-US" dirty="0" smtClean="0"/>
              <a:t> </a:t>
            </a:r>
            <a:r>
              <a:rPr lang="en-US" dirty="0" err="1" smtClean="0"/>
              <a:t>Aspek</a:t>
            </a:r>
            <a:r>
              <a:rPr lang="en-US" dirty="0" smtClean="0"/>
              <a:t> </a:t>
            </a:r>
            <a:r>
              <a:rPr lang="en-US" dirty="0" err="1" smtClean="0"/>
              <a:t>Biaya</a:t>
            </a:r>
            <a:r>
              <a:rPr lang="en-US" dirty="0" smtClean="0"/>
              <a:t> (AB)	=	80</a:t>
            </a:r>
          </a:p>
          <a:p>
            <a:endParaRPr lang="en-US" dirty="0"/>
          </a:p>
          <a:p>
            <a:endParaRPr lang="en-US" dirty="0" smtClean="0"/>
          </a:p>
          <a:p>
            <a:r>
              <a:rPr lang="en-US" dirty="0" smtClean="0"/>
              <a:t>             85 + 75 + 80 + 80</a:t>
            </a:r>
            <a:endParaRPr lang="en-US" dirty="0"/>
          </a:p>
          <a:p>
            <a:r>
              <a:rPr lang="en-US" dirty="0" smtClean="0"/>
              <a:t>80  =    ---------------------------</a:t>
            </a:r>
          </a:p>
          <a:p>
            <a:r>
              <a:rPr lang="en-US" dirty="0"/>
              <a:t> </a:t>
            </a:r>
            <a:r>
              <a:rPr lang="en-US" dirty="0" smtClean="0"/>
              <a:t>                           4</a:t>
            </a:r>
          </a:p>
          <a:p>
            <a:endParaRPr lang="en-US" dirty="0"/>
          </a:p>
          <a:p>
            <a:r>
              <a:rPr lang="en-US" dirty="0" err="1" smtClean="0"/>
              <a:t>Kalau</a:t>
            </a:r>
            <a:r>
              <a:rPr lang="en-US" dirty="0" smtClean="0"/>
              <a:t> </a:t>
            </a:r>
            <a:r>
              <a:rPr lang="en-US" dirty="0" err="1" smtClean="0"/>
              <a:t>hanya</a:t>
            </a:r>
            <a:r>
              <a:rPr lang="en-US" dirty="0" smtClean="0"/>
              <a:t> </a:t>
            </a:r>
            <a:r>
              <a:rPr lang="en-US" dirty="0" err="1" smtClean="0"/>
              <a:t>memiliki</a:t>
            </a:r>
            <a:r>
              <a:rPr lang="en-US" dirty="0" smtClean="0"/>
              <a:t> 3 </a:t>
            </a:r>
            <a:r>
              <a:rPr lang="en-US" dirty="0" err="1" smtClean="0"/>
              <a:t>Aspek</a:t>
            </a:r>
            <a:r>
              <a:rPr lang="en-US" dirty="0" smtClean="0"/>
              <a:t>, </a:t>
            </a:r>
            <a:r>
              <a:rPr lang="en-US" dirty="0" err="1" smtClean="0"/>
              <a:t>maka</a:t>
            </a:r>
            <a:r>
              <a:rPr lang="en-US" dirty="0" smtClean="0"/>
              <a:t> </a:t>
            </a:r>
            <a:r>
              <a:rPr lang="en-US" dirty="0" err="1" smtClean="0"/>
              <a:t>hasil</a:t>
            </a:r>
            <a:r>
              <a:rPr lang="en-US" dirty="0" smtClean="0"/>
              <a:t> </a:t>
            </a:r>
            <a:r>
              <a:rPr lang="en-US" dirty="0" err="1" smtClean="0"/>
              <a:t>penjumlahan</a:t>
            </a:r>
            <a:r>
              <a:rPr lang="en-US" dirty="0" smtClean="0"/>
              <a:t> 3 </a:t>
            </a:r>
            <a:r>
              <a:rPr lang="en-US" dirty="0" err="1" smtClean="0"/>
              <a:t>aspek</a:t>
            </a:r>
            <a:r>
              <a:rPr lang="en-US" dirty="0" smtClean="0"/>
              <a:t> di </a:t>
            </a:r>
            <a:r>
              <a:rPr lang="en-US" dirty="0" err="1" smtClean="0"/>
              <a:t>bagi</a:t>
            </a:r>
            <a:r>
              <a:rPr lang="en-US" dirty="0" smtClean="0"/>
              <a:t> </a:t>
            </a:r>
            <a:r>
              <a:rPr lang="en-US" dirty="0" err="1" smtClean="0"/>
              <a:t>dgn</a:t>
            </a:r>
            <a:r>
              <a:rPr lang="en-US" dirty="0" smtClean="0"/>
              <a:t> 3</a:t>
            </a:r>
            <a:endParaRPr lang="en-US" dirty="0"/>
          </a:p>
        </p:txBody>
      </p:sp>
    </p:spTree>
    <p:extLst>
      <p:ext uri="{BB962C8B-B14F-4D97-AF65-F5344CB8AC3E}">
        <p14:creationId xmlns:p14="http://schemas.microsoft.com/office/powerpoint/2010/main" xmlns="" val="302027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640960" cy="369332"/>
          </a:xfrm>
          <a:prstGeom prst="rect">
            <a:avLst/>
          </a:prstGeom>
          <a:noFill/>
        </p:spPr>
        <p:txBody>
          <a:bodyPr wrap="square" rtlCol="0">
            <a:spAutoFit/>
          </a:bodyPr>
          <a:lstStyle/>
          <a:p>
            <a:r>
              <a:rPr lang="en-US" dirty="0" smtClean="0"/>
              <a:t>MENGHITUNG CAPAIAN SKP SELURUH KEGIATAN</a:t>
            </a:r>
            <a:endParaRPr lang="en-US" dirty="0"/>
          </a:p>
        </p:txBody>
      </p:sp>
      <p:sp>
        <p:nvSpPr>
          <p:cNvPr id="5" name="Rectangle 4"/>
          <p:cNvSpPr/>
          <p:nvPr/>
        </p:nvSpPr>
        <p:spPr>
          <a:xfrm>
            <a:off x="251520" y="980728"/>
            <a:ext cx="8712968" cy="568863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95536" y="1412776"/>
            <a:ext cx="8424936" cy="923330"/>
          </a:xfrm>
          <a:prstGeom prst="rect">
            <a:avLst/>
          </a:prstGeom>
          <a:noFill/>
        </p:spPr>
        <p:txBody>
          <a:bodyPr wrap="square" rtlCol="0">
            <a:spAutoFit/>
          </a:bodyPr>
          <a:lstStyle/>
          <a:p>
            <a:r>
              <a:rPr lang="en-US" dirty="0" smtClean="0"/>
              <a:t>                  TOTAL NILAI CAPAIAN MASING-MASING KEGIATAN</a:t>
            </a:r>
          </a:p>
          <a:p>
            <a:r>
              <a:rPr lang="en-US" dirty="0" smtClean="0"/>
              <a:t>SKP  =        --------------------------------------------------------------------</a:t>
            </a:r>
          </a:p>
          <a:p>
            <a:r>
              <a:rPr lang="en-US" dirty="0"/>
              <a:t> </a:t>
            </a:r>
            <a:r>
              <a:rPr lang="en-US" dirty="0" smtClean="0"/>
              <a:t>                                              BANYAKNYA KEGIATAN</a:t>
            </a:r>
            <a:endParaRPr lang="en-US" dirty="0"/>
          </a:p>
        </p:txBody>
      </p:sp>
      <p:pic>
        <p:nvPicPr>
          <p:cNvPr id="7" name="Picture 2" descr="D:\scan perka 1-2003\mutasi diagonal 1.4.JPG"/>
          <p:cNvPicPr>
            <a:picLocks noChangeAspect="1" noChangeArrowheads="1"/>
          </p:cNvPicPr>
          <p:nvPr/>
        </p:nvPicPr>
        <p:blipFill>
          <a:blip r:embed="rId2" cstate="print"/>
          <a:srcRect/>
          <a:stretch>
            <a:fillRect/>
          </a:stretch>
        </p:blipFill>
        <p:spPr bwMode="auto">
          <a:xfrm>
            <a:off x="285720" y="357166"/>
            <a:ext cx="8572560" cy="6143668"/>
          </a:xfrm>
          <a:prstGeom prst="rect">
            <a:avLst/>
          </a:prstGeom>
          <a:noFill/>
        </p:spPr>
      </p:pic>
    </p:spTree>
    <p:extLst>
      <p:ext uri="{BB962C8B-B14F-4D97-AF65-F5344CB8AC3E}">
        <p14:creationId xmlns:p14="http://schemas.microsoft.com/office/powerpoint/2010/main" xmlns="" val="221333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285728"/>
            <a:ext cx="8572560" cy="369332"/>
          </a:xfrm>
          <a:prstGeom prst="rect">
            <a:avLst/>
          </a:prstGeom>
          <a:noFill/>
        </p:spPr>
        <p:txBody>
          <a:bodyPr wrap="square" rtlCol="0">
            <a:spAutoFit/>
          </a:bodyPr>
          <a:lstStyle/>
          <a:p>
            <a:r>
              <a:rPr lang="id-ID" b="1" dirty="0" smtClean="0"/>
              <a:t>Penilaian SKP Apabila Terjadi Faktor-Faktor di luar Kemampuan PNS</a:t>
            </a:r>
            <a:endParaRPr lang="id-ID" b="1" dirty="0"/>
          </a:p>
        </p:txBody>
      </p:sp>
      <p:sp>
        <p:nvSpPr>
          <p:cNvPr id="5" name="Rectangle 4"/>
          <p:cNvSpPr/>
          <p:nvPr/>
        </p:nvSpPr>
        <p:spPr>
          <a:xfrm>
            <a:off x="285720" y="714356"/>
            <a:ext cx="8643998" cy="857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357158" y="785794"/>
            <a:ext cx="8501122" cy="646331"/>
          </a:xfrm>
          <a:prstGeom prst="rect">
            <a:avLst/>
          </a:prstGeom>
          <a:noFill/>
        </p:spPr>
        <p:txBody>
          <a:bodyPr wrap="square" rtlCol="0">
            <a:spAutoFit/>
          </a:bodyPr>
          <a:lstStyle/>
          <a:p>
            <a:pPr algn="just"/>
            <a:r>
              <a:rPr lang="id-ID" dirty="0" smtClean="0"/>
              <a:t>Penilaian SKP bagi PNS apabila terjadi faktor-faktor di luar kemampuan PNS, maka penilaiannnya disesuaikan dengan kegiatan-kegiatan di luar SKP yang telah ditetapkan.</a:t>
            </a:r>
            <a:endParaRPr lang="id-ID" dirty="0"/>
          </a:p>
        </p:txBody>
      </p:sp>
      <p:sp>
        <p:nvSpPr>
          <p:cNvPr id="7" name="Rectangle 6"/>
          <p:cNvSpPr/>
          <p:nvPr/>
        </p:nvSpPr>
        <p:spPr>
          <a:xfrm>
            <a:off x="285720" y="1643050"/>
            <a:ext cx="8643998" cy="20717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357158" y="1714488"/>
            <a:ext cx="8501122" cy="2031325"/>
          </a:xfrm>
          <a:prstGeom prst="rect">
            <a:avLst/>
          </a:prstGeom>
          <a:noFill/>
        </p:spPr>
        <p:txBody>
          <a:bodyPr wrap="square" rtlCol="0">
            <a:spAutoFit/>
          </a:bodyPr>
          <a:lstStyle/>
          <a:p>
            <a:pPr algn="just"/>
            <a:r>
              <a:rPr lang="id-ID" dirty="0" smtClean="0"/>
              <a:t>Contoh  1:</a:t>
            </a:r>
          </a:p>
          <a:p>
            <a:pPr algn="just"/>
            <a:r>
              <a:rPr lang="id-ID" dirty="0" smtClean="0"/>
              <a:t>Atas target SKP menyusun 1000 data pada tahun 2014, tiba-tiba pada bulan April 2014 terjadi bencana alam sehingga kantor tidak dapat melakukan aktifitas sampai dengan desember 2014.  Dalam hal demikian maka untuk penilaian SKP pada akhir tahun tanpa dilakukan penghitungan menggunakan rumus SKP namun langsung diberikan penilaian berdasarkan pertimbangan obyektif yaitu antara 76 s.d. 100, dengan mempertimbangkan kondisi penyebabnya.</a:t>
            </a:r>
            <a:endParaRPr lang="id-ID" dirty="0"/>
          </a:p>
        </p:txBody>
      </p:sp>
      <p:sp>
        <p:nvSpPr>
          <p:cNvPr id="9" name="Rectangle 8"/>
          <p:cNvSpPr/>
          <p:nvPr/>
        </p:nvSpPr>
        <p:spPr>
          <a:xfrm>
            <a:off x="285720" y="3786190"/>
            <a:ext cx="8501122" cy="25003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357158" y="3857628"/>
            <a:ext cx="8358246" cy="2031325"/>
          </a:xfrm>
          <a:prstGeom prst="rect">
            <a:avLst/>
          </a:prstGeom>
          <a:noFill/>
        </p:spPr>
        <p:txBody>
          <a:bodyPr wrap="square" rtlCol="0">
            <a:spAutoFit/>
          </a:bodyPr>
          <a:lstStyle/>
          <a:p>
            <a:pPr algn="just"/>
            <a:r>
              <a:rPr lang="id-ID" dirty="0" smtClean="0"/>
              <a:t>Contoh 2:</a:t>
            </a:r>
          </a:p>
          <a:p>
            <a:pPr algn="just"/>
            <a:r>
              <a:rPr lang="id-ID" dirty="0" smtClean="0"/>
              <a:t>Target SKP yang telah disusun realisasinya sangat tergantung pada pihak/unit kerja/ instansi lain.</a:t>
            </a:r>
          </a:p>
          <a:p>
            <a:pPr algn="just"/>
            <a:r>
              <a:rPr lang="id-ID" dirty="0" smtClean="0"/>
              <a:t>Misalnya rencana target penyelesaian kenaikan pangkat tenaga dosen pada tahun 2014 adalah  3000 , tetapi karena adanya keterlambatan proses penilaian angka kredit oleh Tim Penilai  maka yang terealisasi hanya 2000 . Dalam hal demikian maka penilaian SKP disesuaikan dengan target yang terealisasi.</a:t>
            </a:r>
            <a:endParaRPr lang="id-ID"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TotalTime>
  <Words>3409</Words>
  <Application>Microsoft Office PowerPoint</Application>
  <PresentationFormat>On-screen Show (4:3)</PresentationFormat>
  <Paragraphs>646</Paragraphs>
  <Slides>45</Slides>
  <Notes>11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Slide 5</vt:lpstr>
      <vt:lpstr>Slide 6</vt:lpstr>
      <vt:lpstr>Slide 7</vt:lpstr>
      <vt:lpstr>Slide 8</vt:lpstr>
      <vt:lpstr>Slide 9</vt:lpstr>
      <vt:lpstr>Penilaian SKP bagi PNS yg Mutasi/ Pindah</vt:lpstr>
      <vt:lpstr>Slide 11</vt:lpstr>
      <vt:lpstr> Pada unit kerja baru Sdr. Ali Muktar Raja, S.Sos., menyusun SKP yang baru untuk periode Juli sampai dengan Desember 2014, sebagai berikut: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TRISNO ZUARDI, SH., MM</dc:creator>
  <cp:lastModifiedBy>pawon</cp:lastModifiedBy>
  <cp:revision>30</cp:revision>
  <dcterms:created xsi:type="dcterms:W3CDTF">2013-06-26T03:03:25Z</dcterms:created>
  <dcterms:modified xsi:type="dcterms:W3CDTF">2014-01-28T00:09:47Z</dcterms:modified>
</cp:coreProperties>
</file>