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8" r:id="rId2"/>
    <p:sldId id="257" r:id="rId3"/>
    <p:sldId id="259" r:id="rId4"/>
    <p:sldId id="261" r:id="rId5"/>
    <p:sldId id="263" r:id="rId6"/>
    <p:sldId id="287" r:id="rId7"/>
    <p:sldId id="275" r:id="rId8"/>
    <p:sldId id="278" r:id="rId9"/>
    <p:sldId id="279" r:id="rId10"/>
    <p:sldId id="280" r:id="rId11"/>
    <p:sldId id="281" r:id="rId12"/>
    <p:sldId id="286" r:id="rId13"/>
    <p:sldId id="274" r:id="rId14"/>
  </p:sldIdLst>
  <p:sldSz cx="9144000" cy="6858000" type="screen4x3"/>
  <p:notesSz cx="6858000" cy="8891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21"/>
    <p:restoredTop sz="94681"/>
  </p:normalViewPr>
  <p:slideViewPr>
    <p:cSldViewPr snapToGrid="0" snapToObjects="1">
      <p:cViewPr varScale="1">
        <p:scale>
          <a:sx n="67" d="100"/>
          <a:sy n="67" d="100"/>
        </p:scale>
        <p:origin x="11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3"/>
          </a:xfrm>
          <a:prstGeom prst="rect">
            <a:avLst/>
          </a:prstGeom>
        </p:spPr>
        <p:txBody>
          <a:bodyPr vert="horz" lIns="89990" tIns="44996" rIns="89990" bIns="449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123"/>
          </a:xfrm>
          <a:prstGeom prst="rect">
            <a:avLst/>
          </a:prstGeom>
        </p:spPr>
        <p:txBody>
          <a:bodyPr vert="horz" lIns="89990" tIns="44996" rIns="89990" bIns="44996" rtlCol="0"/>
          <a:lstStyle>
            <a:lvl1pPr algn="r">
              <a:defRPr sz="1200"/>
            </a:lvl1pPr>
          </a:lstStyle>
          <a:p>
            <a:fld id="{D364311F-2193-1E42-AEF9-009782069C92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11250"/>
            <a:ext cx="40005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90" tIns="44996" rIns="89990" bIns="449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9076"/>
            <a:ext cx="5486400" cy="3501063"/>
          </a:xfrm>
          <a:prstGeom prst="rect">
            <a:avLst/>
          </a:prstGeom>
        </p:spPr>
        <p:txBody>
          <a:bodyPr vert="horz" lIns="89990" tIns="44996" rIns="89990" bIns="449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6122"/>
          </a:xfrm>
          <a:prstGeom prst="rect">
            <a:avLst/>
          </a:prstGeom>
        </p:spPr>
        <p:txBody>
          <a:bodyPr vert="horz" lIns="89990" tIns="44996" rIns="89990" bIns="449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6122"/>
          </a:xfrm>
          <a:prstGeom prst="rect">
            <a:avLst/>
          </a:prstGeom>
        </p:spPr>
        <p:txBody>
          <a:bodyPr vert="horz" lIns="89990" tIns="44996" rIns="89990" bIns="44996" rtlCol="0" anchor="b"/>
          <a:lstStyle>
            <a:lvl1pPr algn="r">
              <a:defRPr sz="1200"/>
            </a:lvl1pPr>
          </a:lstStyle>
          <a:p>
            <a:fld id="{456CEACD-1B2A-7644-835F-534207E3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1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ALUR CERITRA PAPARAN:</a:t>
            </a:r>
          </a:p>
          <a:p>
            <a:endParaRPr lang="en-US" dirty="0"/>
          </a:p>
          <a:p>
            <a:pPr marL="337465" indent="-337465">
              <a:buAutoNum type="arabicPeriod"/>
            </a:pPr>
            <a:r>
              <a:rPr lang="en-US" dirty="0"/>
              <a:t>PEMBUKAAN</a:t>
            </a:r>
          </a:p>
          <a:p>
            <a:pPr marL="337465" indent="-337465">
              <a:buAutoNum type="arabicPeriod"/>
            </a:pPr>
            <a:r>
              <a:rPr lang="en-US" dirty="0"/>
              <a:t>BIODATA</a:t>
            </a:r>
          </a:p>
          <a:p>
            <a:pPr marL="337465" indent="-337465">
              <a:buAutoNum type="arabicPeriod"/>
            </a:pPr>
            <a:r>
              <a:rPr lang="en-US" dirty="0"/>
              <a:t>BIDANG USAHA</a:t>
            </a:r>
          </a:p>
          <a:p>
            <a:pPr marL="337465" indent="-337465">
              <a:buAutoNum type="arabicPeriod"/>
            </a:pPr>
            <a:r>
              <a:rPr lang="en-US" dirty="0"/>
              <a:t>RIWAYAT SINGKAT</a:t>
            </a:r>
          </a:p>
          <a:p>
            <a:pPr marL="337465" indent="-337465">
              <a:buAutoNum type="arabicPeriod"/>
            </a:pPr>
            <a:r>
              <a:rPr lang="en-US" dirty="0"/>
              <a:t>PRODUK &amp; ROAD MAP</a:t>
            </a:r>
          </a:p>
          <a:p>
            <a:pPr marL="787419" lvl="1" indent="-337465">
              <a:buFont typeface="Arial"/>
              <a:buChar char="•"/>
            </a:pPr>
            <a:r>
              <a:rPr lang="en-US" dirty="0"/>
              <a:t>SATELIT</a:t>
            </a:r>
          </a:p>
          <a:p>
            <a:pPr marL="787419" lvl="1" indent="-337465">
              <a:buFont typeface="Arial"/>
              <a:buChar char="•"/>
            </a:pPr>
            <a:r>
              <a:rPr lang="en-US" dirty="0"/>
              <a:t>ALKOM RADIO</a:t>
            </a:r>
          </a:p>
          <a:p>
            <a:pPr marL="787419" lvl="1" indent="-337465">
              <a:buFont typeface="Arial"/>
              <a:buChar char="•"/>
            </a:pPr>
            <a:r>
              <a:rPr lang="en-US" dirty="0"/>
              <a:t>SENSOR (RADAR)</a:t>
            </a:r>
          </a:p>
          <a:p>
            <a:pPr marL="337465" indent="-337465">
              <a:buAutoNum type="arabicPeriod"/>
            </a:pPr>
            <a:r>
              <a:rPr lang="en-US" dirty="0"/>
              <a:t>FINANSIAL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42C2-2138-B24B-960C-962806A45D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065-71DF-A64A-B9E4-63EEAFFAA39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E782-2D33-3445-B21E-52597467CD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065-71DF-A64A-B9E4-63EEAFFAA39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E782-2D33-3445-B21E-52597467CD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065-71DF-A64A-B9E4-63EEAFFAA39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E782-2D33-3445-B21E-52597467CD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065-71DF-A64A-B9E4-63EEAFFAA39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E782-2D33-3445-B21E-52597467CD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065-71DF-A64A-B9E4-63EEAFFAA39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E782-2D33-3445-B21E-52597467CD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065-71DF-A64A-B9E4-63EEAFFAA39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E782-2D33-3445-B21E-52597467CD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065-71DF-A64A-B9E4-63EEAFFAA39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E782-2D33-3445-B21E-52597467CD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065-71DF-A64A-B9E4-63EEAFFAA39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E782-2D33-3445-B21E-52597467CD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065-71DF-A64A-B9E4-63EEAFFAA39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E782-2D33-3445-B21E-52597467CD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065-71DF-A64A-B9E4-63EEAFFAA39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E782-2D33-3445-B21E-52597467CD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065-71DF-A64A-B9E4-63EEAFFAA39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E782-2D33-3445-B21E-52597467CD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8065-71DF-A64A-B9E4-63EEAFFAA398}" type="datetimeFigureOut">
              <a:rPr lang="en-US" smtClean="0"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E782-2D33-3445-B21E-52597467C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8C27-911A-C94C-A059-F7E250203E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54229" y="6343287"/>
            <a:ext cx="581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224C6C"/>
                </a:solidFill>
                <a:latin typeface="Avenir Black"/>
                <a:cs typeface="Avenir Black"/>
              </a:rPr>
              <a:t>radio transmission </a:t>
            </a:r>
            <a:r>
              <a:rPr lang="en-US" b="1" i="1" dirty="0" err="1">
                <a:solidFill>
                  <a:srgbClr val="224C6C"/>
                </a:solidFill>
                <a:latin typeface="Avenir Black"/>
                <a:cs typeface="Avenir Black"/>
              </a:rPr>
              <a:t>rf</a:t>
            </a:r>
            <a:r>
              <a:rPr lang="en-US" b="1" i="1" dirty="0">
                <a:solidFill>
                  <a:srgbClr val="224C6C"/>
                </a:solidFill>
                <a:latin typeface="Avenir Black"/>
                <a:cs typeface="Avenir Black"/>
              </a:rPr>
              <a:t> &amp; microwave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629718" y="6343287"/>
            <a:ext cx="3725334" cy="1588"/>
          </a:xfrm>
          <a:prstGeom prst="line">
            <a:avLst/>
          </a:prstGeom>
          <a:ln>
            <a:solidFill>
              <a:srgbClr val="193B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Logo CMITek tanpa garis bawa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161" y="5322913"/>
            <a:ext cx="2142156" cy="9046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75088" y="2301999"/>
            <a:ext cx="5813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224C6C"/>
                </a:solidFill>
                <a:latin typeface="Avenir Black"/>
                <a:cs typeface="Avenir Black"/>
              </a:rPr>
              <a:t>KEMERDEKAAN ADALAH</a:t>
            </a:r>
          </a:p>
          <a:p>
            <a:pPr algn="ctr"/>
            <a:r>
              <a:rPr lang="en-US" sz="2800" b="1" i="1" dirty="0">
                <a:solidFill>
                  <a:srgbClr val="224C6C"/>
                </a:solidFill>
                <a:latin typeface="Avenir Black"/>
                <a:cs typeface="Avenir Black"/>
              </a:rPr>
              <a:t>SAAT-SAAT  </a:t>
            </a:r>
          </a:p>
          <a:p>
            <a:pPr algn="ctr"/>
            <a:r>
              <a:rPr lang="en-US" sz="2800" b="1" i="1" dirty="0">
                <a:solidFill>
                  <a:srgbClr val="224C6C"/>
                </a:solidFill>
                <a:latin typeface="Avenir Black"/>
                <a:cs typeface="Avenir Black"/>
              </a:rPr>
              <a:t>KETIKA  SEBUAH  NEGARA </a:t>
            </a:r>
          </a:p>
          <a:p>
            <a:pPr algn="ctr"/>
            <a:r>
              <a:rPr lang="en-US" sz="2800" b="1" i="1" dirty="0">
                <a:solidFill>
                  <a:srgbClr val="224C6C"/>
                </a:solidFill>
                <a:latin typeface="Avenir Black"/>
                <a:cs typeface="Avenir Black"/>
              </a:rPr>
              <a:t>MENGAKUI PRODUK </a:t>
            </a:r>
          </a:p>
          <a:p>
            <a:pPr algn="ctr"/>
            <a:r>
              <a:rPr lang="en-US" sz="2800" b="1" i="1" dirty="0">
                <a:solidFill>
                  <a:srgbClr val="224C6C"/>
                </a:solidFill>
                <a:latin typeface="Avenir Black"/>
                <a:cs typeface="Avenir Black"/>
              </a:rPr>
              <a:t>BANGSANYA SENDIRI</a:t>
            </a:r>
          </a:p>
        </p:txBody>
      </p:sp>
      <p:pic>
        <p:nvPicPr>
          <p:cNvPr id="31" name="Picture 30" descr="pancasila(welogo.blogspot.com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76" y="339478"/>
            <a:ext cx="1502326" cy="159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CMITek tanpa garis bawah.png">
            <a:extLst>
              <a:ext uri="{FF2B5EF4-FFF2-40B4-BE49-F238E27FC236}">
                <a16:creationId xmlns:a16="http://schemas.microsoft.com/office/drawing/2014/main" xmlns="" id="{1B2A2BF2-4979-564B-858A-98026252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803" y="159467"/>
            <a:ext cx="1570297" cy="663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0CB06F-49E7-984E-8235-E049B3F1ED47}"/>
              </a:ext>
            </a:extLst>
          </p:cNvPr>
          <p:cNvSpPr txBox="1"/>
          <p:nvPr/>
        </p:nvSpPr>
        <p:spPr>
          <a:xfrm>
            <a:off x="172581" y="297858"/>
            <a:ext cx="5418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PROSES PEMBUATAN PERANGKAT </a:t>
            </a:r>
            <a:endParaRPr lang="en-US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DAN  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PENENTUAN HARGA-HARGA PRODUK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40EEC0-9A23-7546-883A-5E3851167CAF}"/>
              </a:ext>
            </a:extLst>
          </p:cNvPr>
          <p:cNvSpPr txBox="1"/>
          <p:nvPr/>
        </p:nvSpPr>
        <p:spPr>
          <a:xfrm>
            <a:off x="172126" y="1331246"/>
            <a:ext cx="15383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IDE PEMBUATAN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SUATU PERANGKAT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ADBEF5-0A24-E844-8928-56F3D873F326}"/>
              </a:ext>
            </a:extLst>
          </p:cNvPr>
          <p:cNvSpPr txBox="1"/>
          <p:nvPr/>
        </p:nvSpPr>
        <p:spPr>
          <a:xfrm>
            <a:off x="2210173" y="1331246"/>
            <a:ext cx="11462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PROF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19291A-81C1-3F44-816B-E7637213037F}"/>
              </a:ext>
            </a:extLst>
          </p:cNvPr>
          <p:cNvSpPr txBox="1"/>
          <p:nvPr/>
        </p:nvSpPr>
        <p:spPr>
          <a:xfrm>
            <a:off x="5783498" y="1364851"/>
            <a:ext cx="219097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PEMBUATAN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FIRST ARTICLE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(CONTOH BARANG YANG SIAP DIPRODUKSI MASAL)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C3C578-1035-084F-B69D-805928E81627}"/>
              </a:ext>
            </a:extLst>
          </p:cNvPr>
          <p:cNvSpPr txBox="1"/>
          <p:nvPr/>
        </p:nvSpPr>
        <p:spPr>
          <a:xfrm>
            <a:off x="3908091" y="1423578"/>
            <a:ext cx="13124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PROTOTYPING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17B986-1948-FB47-84E7-023BB063AFA5}"/>
              </a:ext>
            </a:extLst>
          </p:cNvPr>
          <p:cNvSpPr txBox="1"/>
          <p:nvPr/>
        </p:nvSpPr>
        <p:spPr>
          <a:xfrm>
            <a:off x="3908091" y="1989182"/>
            <a:ext cx="13124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PROTOTYPING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C7AE47-8EB4-C44C-B03E-1290D1FDF060}"/>
              </a:ext>
            </a:extLst>
          </p:cNvPr>
          <p:cNvSpPr txBox="1"/>
          <p:nvPr/>
        </p:nvSpPr>
        <p:spPr>
          <a:xfrm>
            <a:off x="3908091" y="3159150"/>
            <a:ext cx="13124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PROTOTYPING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KE- 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58D313B-4894-9645-BA7B-70C037AC5A4A}"/>
              </a:ext>
            </a:extLst>
          </p:cNvPr>
          <p:cNvCxnSpPr>
            <a:cxnSpLocks/>
          </p:cNvCxnSpPr>
          <p:nvPr/>
        </p:nvCxnSpPr>
        <p:spPr>
          <a:xfrm>
            <a:off x="4548167" y="2506518"/>
            <a:ext cx="0" cy="62035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731983B6-0307-0247-AEEE-120DB6F2E7E4}"/>
              </a:ext>
            </a:extLst>
          </p:cNvPr>
          <p:cNvSpPr/>
          <p:nvPr/>
        </p:nvSpPr>
        <p:spPr>
          <a:xfrm>
            <a:off x="1750547" y="1515894"/>
            <a:ext cx="419548" cy="34424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9556A3F0-8D7E-A74D-8071-A2F2BB30FFC9}"/>
              </a:ext>
            </a:extLst>
          </p:cNvPr>
          <p:cNvSpPr/>
          <p:nvPr/>
        </p:nvSpPr>
        <p:spPr>
          <a:xfrm>
            <a:off x="3436541" y="1515894"/>
            <a:ext cx="419548" cy="34424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xmlns="" id="{A0B2B7A6-A166-B14F-8AB2-595A1790EF3E}"/>
              </a:ext>
            </a:extLst>
          </p:cNvPr>
          <p:cNvSpPr/>
          <p:nvPr/>
        </p:nvSpPr>
        <p:spPr>
          <a:xfrm>
            <a:off x="5302986" y="1479942"/>
            <a:ext cx="419548" cy="34424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D4E9EF-7F73-524F-BEB0-A680B9756A03}"/>
              </a:ext>
            </a:extLst>
          </p:cNvPr>
          <p:cNvSpPr txBox="1"/>
          <p:nvPr/>
        </p:nvSpPr>
        <p:spPr>
          <a:xfrm>
            <a:off x="5579101" y="2354018"/>
            <a:ext cx="2951710" cy="32316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PADA TAHAP INI DIHITUNG SELURUH HARGA YANG MENDUKUNG TERCIPTANYA “FIRST ARTICLE” ; SELURUH HARGA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TERSEBUT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ADALAH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HARGA POKOK PENJUALAN (HPP) ATAU COST OF GOOD SOLD (COGS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YANG DINIKMATI OLEH BAKAMLA.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HARGA JUAL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COGS + OPERATION INCOME.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OPERATION INCOME TERDIRI ATAS: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BIAYA-BIAYA PEMASARAN (BIAYA AGEN MISALNYA)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BIAYA-BIAYA PERUSAHAAN.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828A93B-65A5-6A4E-85A8-66FEF9B8ED28}"/>
              </a:ext>
            </a:extLst>
          </p:cNvPr>
          <p:cNvSpPr txBox="1"/>
          <p:nvPr/>
        </p:nvSpPr>
        <p:spPr>
          <a:xfrm>
            <a:off x="5579102" y="5798370"/>
            <a:ext cx="295171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 AHIR PENJUALAN SERING KALI DITENTUKAN/DIPENGARUHI OLEH HARGA PERSAINGAN (HARGA </a:t>
            </a:r>
            <a:r>
              <a:rPr lang="en-US" sz="1200" b="1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 PIHAK LAIN/PESAING)</a:t>
            </a:r>
            <a:endParaRPr lang="en-US" sz="12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CMITek tanpa garis bawah.png">
            <a:extLst>
              <a:ext uri="{FF2B5EF4-FFF2-40B4-BE49-F238E27FC236}">
                <a16:creationId xmlns:a16="http://schemas.microsoft.com/office/drawing/2014/main" xmlns="" id="{0464DAB9-2FA4-B54F-BF8A-F06AAA7C8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803" y="159467"/>
            <a:ext cx="1570297" cy="663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D6C4AB-34EC-C147-847D-5DA47F847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0" y="1761024"/>
            <a:ext cx="2868565" cy="4059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3CDBA5-A4A3-084F-96CE-AF6829A00CCD}"/>
              </a:ext>
            </a:extLst>
          </p:cNvPr>
          <p:cNvSpPr txBox="1"/>
          <p:nvPr/>
        </p:nvSpPr>
        <p:spPr>
          <a:xfrm>
            <a:off x="703961" y="1292609"/>
            <a:ext cx="1762021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IMC2-SYSTEM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3E8BB-05DB-194F-96A7-453D2B2E40EC}"/>
              </a:ext>
            </a:extLst>
          </p:cNvPr>
          <p:cNvSpPr txBox="1"/>
          <p:nvPr/>
        </p:nvSpPr>
        <p:spPr>
          <a:xfrm>
            <a:off x="703961" y="197706"/>
            <a:ext cx="534858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PERHITUNGAN HARGA JUAL</a:t>
            </a: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 PUSKODAL BASIC (IMC2-SYSTEM).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149D53-6FAE-CF43-B6F3-A96B1851F3B3}"/>
              </a:ext>
            </a:extLst>
          </p:cNvPr>
          <p:cNvSpPr txBox="1"/>
          <p:nvPr/>
        </p:nvSpPr>
        <p:spPr>
          <a:xfrm>
            <a:off x="3632887" y="1025601"/>
            <a:ext cx="5004485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ASUMSI PERHITUNGAN: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SYSTEM TERDIRI ATAS IMC2-S BERIKUT SARANA KOMUNIKASI POINT TO MULTI POINT VIA SATELLITE.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TANPA POWER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TERDIRI ATAS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1 (SATU) HUB DAN 4 (EMPAT) REMOTE.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DILENGKAPI DENGAN SARANA KOORDINASI, OPERATION ROOM YANG DILENGKAPI WALL DISPLAY DISELURUH LOKASI.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NILAI COGS ADALAH  SEBESAR  +/- USD$ 7,000,000,- (TUJUH JUTA US DOLLAR).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PROSENTASE COGS TERHADAP HARGA AHIR BELUM DITETAPKAN, NAMUN BISA DIPERKIRAKAN SEBESAR +/- (30 ~ 35)%. DIPERKIRAKAN HARGA PRODUK SEJENIS ASAL IMPORT BERKISAR US$ 21,000,000,-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C76664-A0B3-9F45-9B25-0DBCD780F5DE}"/>
              </a:ext>
            </a:extLst>
          </p:cNvPr>
          <p:cNvSpPr txBox="1"/>
          <p:nvPr/>
        </p:nvSpPr>
        <p:spPr>
          <a:xfrm>
            <a:off x="3632886" y="3861681"/>
            <a:ext cx="5004485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HARGA KONTRAK CMI – BAKAMLA TERDIRI ATAS: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IMC2-SYSTEM UNTUK 9 LOKASI (1 BUAH HUB DAN 8 LOKASI REMOTE)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POWER SYSTEM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SERVICES (INTEGRASI, DELIVERY, COMMISIONING DLL)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WARRANTY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TRAINING DAN PENDAMPINGAN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 HAL KONTRAK CMI-BAKAMLA, PIHAK BAKAMLA MENDAPATKAN HARGA IMC2-SYSTEM SAJA SEBESAR HARGA FIRST ARTICLE +/- US$ 8,500,000,000,-  SEDANGKAN PRODUK ASAL IMPORT BISA MENCAPAI US$ 25,500,000,-</a:t>
            </a:r>
          </a:p>
        </p:txBody>
      </p:sp>
    </p:spTree>
    <p:extLst>
      <p:ext uri="{BB962C8B-B14F-4D97-AF65-F5344CB8AC3E}">
        <p14:creationId xmlns:p14="http://schemas.microsoft.com/office/powerpoint/2010/main" val="9333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MITek tanpa garis bawah.png">
            <a:extLst>
              <a:ext uri="{FF2B5EF4-FFF2-40B4-BE49-F238E27FC236}">
                <a16:creationId xmlns:a16="http://schemas.microsoft.com/office/drawing/2014/main" xmlns="" id="{55AC4011-41EC-4B26-BBFE-A2CB39904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803" y="159467"/>
            <a:ext cx="1570297" cy="663114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8A0CB06F-49E7-984E-8235-E049B3F1ED47}"/>
              </a:ext>
            </a:extLst>
          </p:cNvPr>
          <p:cNvSpPr txBox="1"/>
          <p:nvPr/>
        </p:nvSpPr>
        <p:spPr>
          <a:xfrm>
            <a:off x="1563231" y="1145583"/>
            <a:ext cx="5418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KESIMPULAN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Kotak Teks 1"/>
          <p:cNvSpPr txBox="1"/>
          <p:nvPr/>
        </p:nvSpPr>
        <p:spPr>
          <a:xfrm>
            <a:off x="1162050" y="2400300"/>
            <a:ext cx="70389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DENGAN TERCIPTANYA PRODUK IMC2-SYSTEM YANG SEKARANG BEROPERASI DI BAKAMLA MELALUI KONTRAK BACKBONE COASTAL SURVEILLANCE SYSTEM (BCSS) YANG TERINTEGRAASI DENGAN BAKAMLA INTEGRATED INFORMATION SYSTEM (BIIS) ANTARA CMI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 BAKAMLA MAKA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BAKAMLA (PEMERINTAH) DIUNTUNGKAN  SEBESAR LEBIH DARI NILAI KONTRAK CMI – BAKAMLA.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5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300" y="2768600"/>
            <a:ext cx="359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>
                <a:solidFill>
                  <a:schemeClr val="accent1">
                    <a:lumMod val="50000"/>
                  </a:schemeClr>
                </a:solidFill>
              </a:rPr>
              <a:t>TERIMA KASIH</a:t>
            </a:r>
          </a:p>
        </p:txBody>
      </p:sp>
      <p:pic>
        <p:nvPicPr>
          <p:cNvPr id="4" name="Picture 3" descr="Logo CMITek tanpa garis bawah.png">
            <a:extLst>
              <a:ext uri="{FF2B5EF4-FFF2-40B4-BE49-F238E27FC236}">
                <a16:creationId xmlns:a16="http://schemas.microsoft.com/office/drawing/2014/main" xmlns="" id="{55AC4011-41EC-4B26-BBFE-A2CB39904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803" y="159467"/>
            <a:ext cx="1570297" cy="66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CMITek tanpa garis bawa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26" y="396859"/>
            <a:ext cx="1570297" cy="663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647" y="1600282"/>
            <a:ext cx="756636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LAPORAN KONTRAK </a:t>
            </a:r>
          </a:p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PT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CMITeknologi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- BAKAMLA</a:t>
            </a:r>
          </a:p>
          <a:p>
            <a:pPr algn="ctr"/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BACKBONE COASTAL SURVEILLANCE SYSTEM (BCSS)</a:t>
            </a:r>
          </a:p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YANG TERINTEGRASI DENGAN </a:t>
            </a:r>
          </a:p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BAKAMLA INTEGRATED INFORMATION SYSTEM (BIIS)</a:t>
            </a:r>
          </a:p>
          <a:p>
            <a:pPr algn="ctr"/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Nomor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</a:rPr>
              <a:t>Kontrak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: D.13.01/PPK/P2IHK3L/BAKAMLA/X/2016</a:t>
            </a:r>
            <a:endParaRPr lang="is-IS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s-IS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s-IS" sz="2400" b="1" i="1" dirty="0">
                <a:solidFill>
                  <a:schemeClr val="accent1">
                    <a:lumMod val="50000"/>
                  </a:schemeClr>
                </a:solidFill>
              </a:rPr>
              <a:t>Nilai : Rp 170.579.594.000,-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CMITek tanpa garis bawa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26" y="396859"/>
            <a:ext cx="1570297" cy="66311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1779E70-7A52-D142-BF09-9553FACDE99C}"/>
              </a:ext>
            </a:extLst>
          </p:cNvPr>
          <p:cNvGrpSpPr/>
          <p:nvPr/>
        </p:nvGrpSpPr>
        <p:grpSpPr>
          <a:xfrm>
            <a:off x="312618" y="396859"/>
            <a:ext cx="7666611" cy="2560453"/>
            <a:chOff x="214646" y="792347"/>
            <a:chExt cx="8575289" cy="2989404"/>
          </a:xfrm>
        </p:grpSpPr>
        <p:sp>
          <p:nvSpPr>
            <p:cNvPr id="8" name="Oval 7"/>
            <p:cNvSpPr/>
            <p:nvPr/>
          </p:nvSpPr>
          <p:spPr>
            <a:xfrm>
              <a:off x="5316381" y="1534228"/>
              <a:ext cx="3290595" cy="15111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  <a:prstDash val="dash"/>
            </a:ln>
            <a:effectLst>
              <a:glow>
                <a:schemeClr val="accent1"/>
              </a:glow>
              <a:outerShdw dist="25400" sx="1000" sy="1000" algn="ctr" rotWithShape="0">
                <a:srgbClr val="000000">
                  <a:alpha val="26000"/>
                </a:srgbClr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077" y="1332858"/>
              <a:ext cx="3265615" cy="19954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377457" y="1677617"/>
              <a:ext cx="875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BIIS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4733210" y="792347"/>
              <a:ext cx="1316018" cy="73152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93560" y="1487598"/>
              <a:ext cx="1200130" cy="53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BCSS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14646" y="857485"/>
              <a:ext cx="8575289" cy="292426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4614" y="3429000"/>
            <a:ext cx="81438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KONTRAK: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PEMBANGUNAN BCSS YANG TERINTEGRASI DENGAN BIIS</a:t>
            </a:r>
          </a:p>
          <a:p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PERMASALAHAN: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SECARA PERANGKAT , BIIS ADALAH SYSTEM YANG WUJUDNYA KURANG NYATA       (ABU-ABU)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   PERANGKAT  BIIS TIDAK SEPENUHNYA MILIK BAKAMLA, TIDAK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SEPENUHNYA BERADA DI BAKAMLA  DAN BELUM/TIDAK SEPENUHNYA  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DIOPERASIKAN OLEH BAKAMLA.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INTEGRASI BCSS KE BIIS: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MENGHENTIKAN SALAH SATU OPERASINYA &amp; MENGGANTI DGN YANG BARU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MENAMBAH FITUR DAN PERANGKAT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MENINGKATKAN FITUR - FUNGSI DAN KAPASITAS   </a:t>
            </a:r>
          </a:p>
        </p:txBody>
      </p:sp>
      <p:cxnSp>
        <p:nvCxnSpPr>
          <p:cNvPr id="6" name="Konektor Lurus 5"/>
          <p:cNvCxnSpPr/>
          <p:nvPr/>
        </p:nvCxnSpPr>
        <p:spPr>
          <a:xfrm>
            <a:off x="4635624" y="704850"/>
            <a:ext cx="0" cy="2095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onektor Lurus 12"/>
          <p:cNvCxnSpPr/>
          <p:nvPr/>
        </p:nvCxnSpPr>
        <p:spPr>
          <a:xfrm>
            <a:off x="4730874" y="704850"/>
            <a:ext cx="0" cy="2095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4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CMITek tanpa garis bawa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26" y="396859"/>
            <a:ext cx="1570297" cy="663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4FD4A1-4599-084C-9205-2F5C6FD1AD23}"/>
              </a:ext>
            </a:extLst>
          </p:cNvPr>
          <p:cNvSpPr txBox="1"/>
          <p:nvPr/>
        </p:nvSpPr>
        <p:spPr>
          <a:xfrm>
            <a:off x="544666" y="1478897"/>
            <a:ext cx="2834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KONSEKUENSI KONTRAK: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4AE460-3E33-214B-97DC-2885B47BD868}"/>
              </a:ext>
            </a:extLst>
          </p:cNvPr>
          <p:cNvSpPr txBox="1"/>
          <p:nvPr/>
        </p:nvSpPr>
        <p:spPr>
          <a:xfrm>
            <a:off x="544666" y="2236375"/>
            <a:ext cx="73486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KONTRAK TIDAK SEKEDAR PENGADAAN BARANG, NAMUN MEMBANGUN SEBUAH SISTEM PUSKODAL YANG MENGANDUNG PEKERJAAN ENGINEERING YANG SERIUS.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PEKERJAAN ENGINEERING: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MENGGABUNGKAN BCSS KE BIIS (DIMANA BIIS WUJUDNYA KURANG NYATA)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MENJADIKAN BIIS YANG BARU SEBAGAI PUSKODAL YANG LENGKAP DAN MANDIRI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MENATA ULANG SELURUH STASIUN BAKAMLA SESUAI HIERARKI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MENJAGA KONDISI MINIMUM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“DOWN TIME” (MTTR 99.8% = MAKS 2X24 JAM DOWN TIME):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MENYEDIAKAN HOT SPARE SEBESAR 2.5%.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MENYEDIAKAN ANGGARAN WARRANTY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5%.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CMITek tanpa garis bawa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26" y="396859"/>
            <a:ext cx="1570297" cy="663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5036" y="4198975"/>
            <a:ext cx="3338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SELURUH BUKTI BELANJA BARANG</a:t>
            </a:r>
          </a:p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SUDAH DISAMPAIKAN KEPADA KPK.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1" y="5146833"/>
            <a:ext cx="5012870" cy="1719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36" y="2129179"/>
            <a:ext cx="3522781" cy="1720226"/>
          </a:xfrm>
          <a:prstGeom prst="rect">
            <a:avLst/>
          </a:prstGeom>
        </p:spPr>
      </p:pic>
      <p:pic>
        <p:nvPicPr>
          <p:cNvPr id="8" name="Gambar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31" y="189575"/>
            <a:ext cx="5012870" cy="48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MITek tanpa garis bawah.png">
            <a:extLst>
              <a:ext uri="{FF2B5EF4-FFF2-40B4-BE49-F238E27FC236}">
                <a16:creationId xmlns:a16="http://schemas.microsoft.com/office/drawing/2014/main" xmlns="" id="{55AC4011-41EC-4B26-BBFE-A2CB39904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803" y="159467"/>
            <a:ext cx="1570297" cy="663114"/>
          </a:xfrm>
          <a:prstGeom prst="rect">
            <a:avLst/>
          </a:prstGeom>
        </p:spPr>
      </p:pic>
      <p:grpSp>
        <p:nvGrpSpPr>
          <p:cNvPr id="33" name="Grup 32"/>
          <p:cNvGrpSpPr/>
          <p:nvPr/>
        </p:nvGrpSpPr>
        <p:grpSpPr>
          <a:xfrm>
            <a:off x="259569" y="1266825"/>
            <a:ext cx="8559531" cy="5086350"/>
            <a:chOff x="259569" y="1266825"/>
            <a:chExt cx="8559531" cy="5086350"/>
          </a:xfrm>
        </p:grpSpPr>
        <p:sp>
          <p:nvSpPr>
            <p:cNvPr id="32" name="Persegi panjang 31"/>
            <p:cNvSpPr/>
            <p:nvPr/>
          </p:nvSpPr>
          <p:spPr>
            <a:xfrm>
              <a:off x="259569" y="1266825"/>
              <a:ext cx="8559531" cy="50863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grpSp>
          <p:nvGrpSpPr>
            <p:cNvPr id="31" name="Grup 30"/>
            <p:cNvGrpSpPr/>
            <p:nvPr/>
          </p:nvGrpSpPr>
          <p:grpSpPr>
            <a:xfrm>
              <a:off x="508129" y="1509465"/>
              <a:ext cx="4549085" cy="2550694"/>
              <a:chOff x="631954" y="1880940"/>
              <a:chExt cx="4549085" cy="2550694"/>
            </a:xfrm>
          </p:grpSpPr>
          <p:sp>
            <p:nvSpPr>
              <p:cNvPr id="15" name="Persegi panjang 14"/>
              <p:cNvSpPr/>
              <p:nvPr/>
            </p:nvSpPr>
            <p:spPr>
              <a:xfrm>
                <a:off x="636471" y="1880940"/>
                <a:ext cx="4544568" cy="25506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Kotak Teks 1"/>
              <p:cNvSpPr txBox="1"/>
              <p:nvPr/>
            </p:nvSpPr>
            <p:spPr>
              <a:xfrm>
                <a:off x="1598495" y="1981310"/>
                <a:ext cx="256621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CMI SEBAGAI PABRIKAN</a:t>
                </a:r>
                <a:endParaRPr lang="en-US" sz="1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Kotak Teks 6"/>
              <p:cNvSpPr txBox="1"/>
              <p:nvPr/>
            </p:nvSpPr>
            <p:spPr>
              <a:xfrm>
                <a:off x="882818" y="2418565"/>
                <a:ext cx="2000933" cy="1015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BELANJA BAHAN BAKU DASAR (KOMPONEN) + </a:t>
                </a:r>
              </a:p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BAHAN BAKU DASAR (KOMONEN) DARI STOK GUDANG CMI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Kotak Teks 10"/>
              <p:cNvSpPr txBox="1"/>
              <p:nvPr/>
            </p:nvSpPr>
            <p:spPr>
              <a:xfrm>
                <a:off x="3062470" y="3697660"/>
                <a:ext cx="2002472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MENJADI PRODUK</a:t>
                </a:r>
              </a:p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CMI</a:t>
                </a:r>
              </a:p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NILAI : </a:t>
                </a:r>
                <a:r>
                  <a:rPr lang="en-US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Rp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44.448.527.482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Kotak Teks 11"/>
              <p:cNvSpPr txBox="1"/>
              <p:nvPr/>
            </p:nvSpPr>
            <p:spPr>
              <a:xfrm>
                <a:off x="882818" y="3429871"/>
                <a:ext cx="2003076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BELANJA BAHAN</a:t>
                </a:r>
              </a:p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SETENGAH JADI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Kotak Teks 12"/>
              <p:cNvSpPr txBox="1"/>
              <p:nvPr/>
            </p:nvSpPr>
            <p:spPr>
              <a:xfrm>
                <a:off x="636470" y="2361657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I.</a:t>
                </a:r>
                <a:endParaRPr lang="en-US" dirty="0"/>
              </a:p>
            </p:txBody>
          </p:sp>
          <p:sp>
            <p:nvSpPr>
              <p:cNvPr id="14" name="Kotak Teks 13"/>
              <p:cNvSpPr txBox="1"/>
              <p:nvPr/>
            </p:nvSpPr>
            <p:spPr>
              <a:xfrm>
                <a:off x="631954" y="3392361"/>
                <a:ext cx="3577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II.</a:t>
                </a:r>
                <a:endParaRPr lang="en-US" dirty="0"/>
              </a:p>
            </p:txBody>
          </p:sp>
          <p:sp>
            <p:nvSpPr>
              <p:cNvPr id="9" name="Kotak Teks 8"/>
              <p:cNvSpPr txBox="1"/>
              <p:nvPr/>
            </p:nvSpPr>
            <p:spPr>
              <a:xfrm>
                <a:off x="2839568" y="3046636"/>
                <a:ext cx="8708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DIOLAH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Panah Lengkung 19"/>
              <p:cNvSpPr/>
              <p:nvPr/>
            </p:nvSpPr>
            <p:spPr>
              <a:xfrm rot="5400000">
                <a:off x="2996357" y="2910294"/>
                <a:ext cx="643195" cy="868680"/>
              </a:xfrm>
              <a:prstGeom prst="bentArrow">
                <a:avLst>
                  <a:gd name="adj1" fmla="val 48435"/>
                  <a:gd name="adj2" fmla="val 38999"/>
                  <a:gd name="adj3" fmla="val 25000"/>
                  <a:gd name="adj4" fmla="val 4375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up 27"/>
            <p:cNvGrpSpPr/>
            <p:nvPr/>
          </p:nvGrpSpPr>
          <p:grpSpPr>
            <a:xfrm>
              <a:off x="512646" y="1499940"/>
              <a:ext cx="8006348" cy="4538910"/>
              <a:chOff x="173906" y="1333790"/>
              <a:chExt cx="8006348" cy="4538910"/>
            </a:xfrm>
          </p:grpSpPr>
          <p:sp>
            <p:nvSpPr>
              <p:cNvPr id="26" name="Persegi panjang 25"/>
              <p:cNvSpPr/>
              <p:nvPr/>
            </p:nvSpPr>
            <p:spPr>
              <a:xfrm>
                <a:off x="4842299" y="1333790"/>
                <a:ext cx="3337955" cy="453891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Kotak Teks 4"/>
              <p:cNvSpPr txBox="1"/>
              <p:nvPr/>
            </p:nvSpPr>
            <p:spPr>
              <a:xfrm>
                <a:off x="4897257" y="1442740"/>
                <a:ext cx="298407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CMI SEBAGAI SISTEM </a:t>
                </a:r>
              </a:p>
              <a:p>
                <a:r>
                  <a:rPr lang="en-US" sz="1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INTEGRATOR MELAKUKAN </a:t>
                </a:r>
              </a:p>
              <a:p>
                <a:r>
                  <a:rPr lang="en-US" sz="1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KEGIATAN:</a:t>
                </a: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buAutoNum type="arabicPeriod"/>
                </a:pP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ENGINEERING +/- 6.73%</a:t>
                </a:r>
              </a:p>
              <a:p>
                <a:pPr marL="228600" indent="-228600">
                  <a:buAutoNum type="arabicPeriod"/>
                </a:pP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PROJECT MANAGEMENT +/-1.27%</a:t>
                </a:r>
              </a:p>
              <a:p>
                <a:pPr marL="228600" indent="-228600">
                  <a:buAutoNum type="arabicPeriod"/>
                </a:pP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PENGIRIMAN BARANG</a:t>
                </a:r>
              </a:p>
              <a:p>
                <a:pPr marL="228600" indent="-228600">
                  <a:buAutoNum type="arabicPeriod"/>
                </a:pP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JASA INSTALASI DAN INTEGRASI  SUB-SISTEM (+/- 2%) MENJADI SISTEM BCSS DARI: </a:t>
                </a:r>
              </a:p>
            </p:txBody>
          </p:sp>
          <p:sp>
            <p:nvSpPr>
              <p:cNvPr id="23" name="Kotak Teks 22"/>
              <p:cNvSpPr txBox="1"/>
              <p:nvPr/>
            </p:nvSpPr>
            <p:spPr>
              <a:xfrm>
                <a:off x="5227923" y="3406075"/>
                <a:ext cx="2371611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BAHAN BAKU JADI, TRAINING</a:t>
                </a:r>
              </a:p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DAN PENDAMPINGAN:</a:t>
                </a:r>
              </a:p>
              <a:p>
                <a:r>
                  <a:rPr lang="en-US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Rp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57.599.333.435,-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Kotak Teks 23"/>
              <p:cNvSpPr txBox="1"/>
              <p:nvPr/>
            </p:nvSpPr>
            <p:spPr>
              <a:xfrm>
                <a:off x="5227922" y="4099320"/>
                <a:ext cx="1595310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PRODUK - CMI</a:t>
                </a:r>
              </a:p>
              <a:p>
                <a:r>
                  <a:rPr lang="en-US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Rp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44.448.527.482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Kotak Teks 24"/>
              <p:cNvSpPr txBox="1"/>
              <p:nvPr/>
            </p:nvSpPr>
            <p:spPr>
              <a:xfrm>
                <a:off x="4931443" y="5134730"/>
                <a:ext cx="28694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+mj-lt"/>
                  <a:buAutoNum type="arabicPeriod" startAt="5"/>
                </a:pP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PENGUJIAN </a:t>
                </a:r>
              </a:p>
              <a:p>
                <a:pPr marL="228600" indent="-228600">
                  <a:buAutoNum type="arabicPeriod" startAt="5"/>
                </a:pP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WARRANTY &amp; HOT-SPARE 7.5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en-US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Kotak Teks 26"/>
              <p:cNvSpPr txBox="1"/>
              <p:nvPr/>
            </p:nvSpPr>
            <p:spPr>
              <a:xfrm>
                <a:off x="173906" y="4177563"/>
                <a:ext cx="4289072" cy="83099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171450" indent="-171450">
                  <a:buFontTx/>
                  <a:buChar char="-"/>
                </a:pP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BIAYA OVERHEAD – DELIVERY - INSTALASI - PENGUJIAN 7.5%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SEBAGAI SISTEM INTEGRATOR , CMI MENGAMBIL KEUNTUNGAN  9.17% DARI NILAI KONTRAK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Kotak Teks 2"/>
          <p:cNvSpPr txBox="1"/>
          <p:nvPr/>
        </p:nvSpPr>
        <p:spPr>
          <a:xfrm>
            <a:off x="259569" y="218808"/>
            <a:ext cx="4767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PENJELASAN TABEL KEUANGAN: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CMI SEBAGAI PABRIKAN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CMI SEBAGAI SYSTEM INTEGRATOR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Kotak Teks 28"/>
          <p:cNvSpPr txBox="1"/>
          <p:nvPr/>
        </p:nvSpPr>
        <p:spPr>
          <a:xfrm>
            <a:off x="5566662" y="4779820"/>
            <a:ext cx="23716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BANGUNAN DAN INTERIOR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7.474.415.447,-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397500" y="2680715"/>
            <a:ext cx="6223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422651"/>
            <a:ext cx="5070933" cy="295884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451600" y="2006600"/>
            <a:ext cx="2052613" cy="36933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NETWORK CENTRIX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1599" y="2717800"/>
            <a:ext cx="2052613" cy="36933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PUSKODAL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1598" y="3538465"/>
            <a:ext cx="2052613" cy="36933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APLIKASI LAINYA</a:t>
            </a:r>
          </a:p>
        </p:txBody>
      </p:sp>
      <p:sp>
        <p:nvSpPr>
          <p:cNvPr id="9" name="Left Brace 8"/>
          <p:cNvSpPr/>
          <p:nvPr/>
        </p:nvSpPr>
        <p:spPr>
          <a:xfrm>
            <a:off x="6121400" y="2159000"/>
            <a:ext cx="266698" cy="1587500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6141" y="352087"/>
            <a:ext cx="6293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PROYEK  BCSS-BAKAMLA MENGHASILKAN</a:t>
            </a:r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PRODUK IMC2-S  YANG BERMANFAAN SECARA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NASIONAL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500" y="4666870"/>
            <a:ext cx="8448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BAKAMLA TELAH MEMILIKI BASIS COMMAND CONTROL SYSTEM YANG LENGKAP, SEHINGGA UNTUK MEMENUHI KEBUTUHAN KEDEPAN TINGGAL MELAKUKAN EKSPANSI.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INSTANSI LAIN DAPAT MENGGUNAKAN (DUPLIKAT) UNTUK PENGGUNAAN SEBAGAI NETWORK CENTRIX , PUSKODAL , ATAU APLIKASI COMMAND CONTROL LAINYA.</a:t>
            </a:r>
          </a:p>
          <a:p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 descr="Logo CMITek tanpa garis bawah.png">
            <a:extLst>
              <a:ext uri="{FF2B5EF4-FFF2-40B4-BE49-F238E27FC236}">
                <a16:creationId xmlns:a16="http://schemas.microsoft.com/office/drawing/2014/main" xmlns="" id="{AACF4D94-7CD3-4F2D-A0DD-1C8B01D8E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803" y="159467"/>
            <a:ext cx="1570297" cy="6631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121399" y="1736034"/>
            <a:ext cx="2644559" cy="238539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73079" y="123798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IMC2-SYSTEM</a:t>
            </a:r>
          </a:p>
        </p:txBody>
      </p:sp>
    </p:spTree>
    <p:extLst>
      <p:ext uri="{BB962C8B-B14F-4D97-AF65-F5344CB8AC3E}">
        <p14:creationId xmlns:p14="http://schemas.microsoft.com/office/powerpoint/2010/main" val="4094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CMITek tanpa garis bawah.png">
            <a:extLst>
              <a:ext uri="{FF2B5EF4-FFF2-40B4-BE49-F238E27FC236}">
                <a16:creationId xmlns:a16="http://schemas.microsoft.com/office/drawing/2014/main" xmlns="" id="{AACF4D94-7CD3-4F2D-A0DD-1C8B01D8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803" y="159467"/>
            <a:ext cx="1570297" cy="663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18" y="1316182"/>
            <a:ext cx="2868565" cy="4059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4" y="1316182"/>
            <a:ext cx="2868566" cy="4059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9" y="1316182"/>
            <a:ext cx="2868565" cy="4059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9813" y="265737"/>
            <a:ext cx="4121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IMC2-SYSTEM</a:t>
            </a:r>
          </a:p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BUATAN PT.CMI TEKNOLOGI</a:t>
            </a:r>
          </a:p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SUDAH BEROPERASI DI BAKAMLA</a:t>
            </a:r>
          </a:p>
        </p:txBody>
      </p:sp>
    </p:spTree>
    <p:extLst>
      <p:ext uri="{BB962C8B-B14F-4D97-AF65-F5344CB8AC3E}">
        <p14:creationId xmlns:p14="http://schemas.microsoft.com/office/powerpoint/2010/main" val="12037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CMITek tanpa garis bawah.png">
            <a:extLst>
              <a:ext uri="{FF2B5EF4-FFF2-40B4-BE49-F238E27FC236}">
                <a16:creationId xmlns:a16="http://schemas.microsoft.com/office/drawing/2014/main" xmlns="" id="{AACF4D94-7CD3-4F2D-A0DD-1C8B01D8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803" y="159467"/>
            <a:ext cx="1570297" cy="663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1289" y="689807"/>
            <a:ext cx="3454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PERBANDINGAN HARGA</a:t>
            </a:r>
          </a:p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IMC2-SYSTEM</a:t>
            </a:r>
          </a:p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BUATAN PT.CMI TEKNOLOGI</a:t>
            </a:r>
          </a:p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DENGAN PRODUK IMPORT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68" y="2212848"/>
            <a:ext cx="5396432" cy="3231989"/>
          </a:xfrm>
          <a:prstGeom prst="rect">
            <a:avLst/>
          </a:prstGeom>
          <a:ln w="34925">
            <a:solidFill>
              <a:srgbClr val="193F6D"/>
            </a:solidFill>
            <a:prstDash val="dash"/>
          </a:ln>
        </p:spPr>
      </p:pic>
      <p:sp>
        <p:nvSpPr>
          <p:cNvPr id="5" name="TextBox 4"/>
          <p:cNvSpPr txBox="1"/>
          <p:nvPr/>
        </p:nvSpPr>
        <p:spPr>
          <a:xfrm>
            <a:off x="187941" y="2212848"/>
            <a:ext cx="2860060" cy="249299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HARGA BAGIAN DASHBOARD PRODUK CMI BERKISAR RP 19 MILYAR TERPASANG TERMASUK WARRANTY.</a:t>
            </a:r>
          </a:p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HARGA PRODUK IMPORT MEREK LEONARDO (ITALY) &gt; 3 JUTA US$</a:t>
            </a:r>
          </a:p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FITUR DASHBOART PRODUK CMI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LEBIH BAIK DARIPADA LEONARDO</a:t>
            </a:r>
          </a:p>
          <a:p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 flipV="1">
            <a:off x="3048001" y="3459343"/>
            <a:ext cx="2544416" cy="82111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565" y="5767549"/>
            <a:ext cx="8017565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HARGA KESELURUHAN IMC2-SYSTEM PEDUK CMI DIMUNGKINKAN  1/3 DARI PRODUK SEJENIS ASAL IMPORT</a:t>
            </a:r>
          </a:p>
        </p:txBody>
      </p:sp>
    </p:spTree>
    <p:extLst>
      <p:ext uri="{BB962C8B-B14F-4D97-AF65-F5344CB8AC3E}">
        <p14:creationId xmlns:p14="http://schemas.microsoft.com/office/powerpoint/2010/main" val="17910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1212</TotalTime>
  <Words>820</Words>
  <Application>Microsoft Office PowerPoint</Application>
  <PresentationFormat>Tampilan Layar (4:3)</PresentationFormat>
  <Paragraphs>167</Paragraphs>
  <Slides>13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13</vt:i4>
      </vt:variant>
    </vt:vector>
  </HeadingPairs>
  <TitlesOfParts>
    <vt:vector size="19" baseType="lpstr">
      <vt:lpstr>Arial</vt:lpstr>
      <vt:lpstr>Avenir Black</vt:lpstr>
      <vt:lpstr>Calibri</vt:lpstr>
      <vt:lpstr>Calibri Light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Endang Sulistiowati</dc:creator>
  <cp:lastModifiedBy>setyawati pratjihno</cp:lastModifiedBy>
  <cp:revision>85</cp:revision>
  <cp:lastPrinted>2019-07-06T01:30:19Z</cp:lastPrinted>
  <dcterms:created xsi:type="dcterms:W3CDTF">2019-06-12T16:56:09Z</dcterms:created>
  <dcterms:modified xsi:type="dcterms:W3CDTF">2019-09-21T11:51:08Z</dcterms:modified>
</cp:coreProperties>
</file>