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4" r:id="rId2"/>
    <p:sldMasterId id="2147483650" r:id="rId3"/>
  </p:sldMasterIdLst>
  <p:notesMasterIdLst>
    <p:notesMasterId r:id="rId21"/>
  </p:notesMasterIdLst>
  <p:sldIdLst>
    <p:sldId id="267" r:id="rId4"/>
    <p:sldId id="260" r:id="rId5"/>
    <p:sldId id="268" r:id="rId6"/>
    <p:sldId id="259" r:id="rId7"/>
    <p:sldId id="269" r:id="rId8"/>
    <p:sldId id="261" r:id="rId9"/>
    <p:sldId id="262" r:id="rId10"/>
    <p:sldId id="273" r:id="rId11"/>
    <p:sldId id="263" r:id="rId12"/>
    <p:sldId id="264" r:id="rId13"/>
    <p:sldId id="274" r:id="rId14"/>
    <p:sldId id="266" r:id="rId15"/>
    <p:sldId id="270" r:id="rId16"/>
    <p:sldId id="271" r:id="rId17"/>
    <p:sldId id="272" r:id="rId18"/>
    <p:sldId id="275" r:id="rId19"/>
    <p:sldId id="258" r:id="rId20"/>
  </p:sldIdLst>
  <p:sldSz cx="13004800" cy="9753600"/>
  <p:notesSz cx="6858000" cy="9144000"/>
  <p:custDataLst>
    <p:tags r:id="rId22"/>
  </p:custDataLst>
  <p:defaultTextStyle>
    <a:defPPr>
      <a:defRPr lang="en-US"/>
    </a:defPPr>
    <a:lvl1pPr algn="l" rtl="0" fontAlgn="base">
      <a:spcBef>
        <a:spcPct val="0"/>
      </a:spcBef>
      <a:spcAft>
        <a:spcPct val="0"/>
      </a:spcAft>
      <a:defRPr sz="4200" kern="1200">
        <a:solidFill>
          <a:srgbClr val="000000"/>
        </a:solidFill>
        <a:latin typeface="Gill Sans"/>
        <a:ea typeface="ヒラギノ角ゴ ProN W3"/>
        <a:cs typeface="ヒラギノ角ゴ ProN W3"/>
        <a:sym typeface="Gill Sans"/>
      </a:defRPr>
    </a:lvl1pPr>
    <a:lvl2pPr marL="457200" algn="l" rtl="0" fontAlgn="base">
      <a:spcBef>
        <a:spcPct val="0"/>
      </a:spcBef>
      <a:spcAft>
        <a:spcPct val="0"/>
      </a:spcAft>
      <a:defRPr sz="4200" kern="1200">
        <a:solidFill>
          <a:srgbClr val="000000"/>
        </a:solidFill>
        <a:latin typeface="Gill Sans"/>
        <a:ea typeface="ヒラギノ角ゴ ProN W3"/>
        <a:cs typeface="ヒラギノ角ゴ ProN W3"/>
        <a:sym typeface="Gill Sans"/>
      </a:defRPr>
    </a:lvl2pPr>
    <a:lvl3pPr marL="914400" algn="l" rtl="0" fontAlgn="base">
      <a:spcBef>
        <a:spcPct val="0"/>
      </a:spcBef>
      <a:spcAft>
        <a:spcPct val="0"/>
      </a:spcAft>
      <a:defRPr sz="4200" kern="1200">
        <a:solidFill>
          <a:srgbClr val="000000"/>
        </a:solidFill>
        <a:latin typeface="Gill Sans"/>
        <a:ea typeface="ヒラギノ角ゴ ProN W3"/>
        <a:cs typeface="ヒラギノ角ゴ ProN W3"/>
        <a:sym typeface="Gill Sans"/>
      </a:defRPr>
    </a:lvl3pPr>
    <a:lvl4pPr marL="1371600" algn="l" rtl="0" fontAlgn="base">
      <a:spcBef>
        <a:spcPct val="0"/>
      </a:spcBef>
      <a:spcAft>
        <a:spcPct val="0"/>
      </a:spcAft>
      <a:defRPr sz="4200" kern="1200">
        <a:solidFill>
          <a:srgbClr val="000000"/>
        </a:solidFill>
        <a:latin typeface="Gill Sans"/>
        <a:ea typeface="ヒラギノ角ゴ ProN W3"/>
        <a:cs typeface="ヒラギノ角ゴ ProN W3"/>
        <a:sym typeface="Gill Sans"/>
      </a:defRPr>
    </a:lvl4pPr>
    <a:lvl5pPr marL="1828800" algn="l" rtl="0" fontAlgn="base">
      <a:spcBef>
        <a:spcPct val="0"/>
      </a:spcBef>
      <a:spcAft>
        <a:spcPct val="0"/>
      </a:spcAft>
      <a:defRPr sz="4200" kern="1200">
        <a:solidFill>
          <a:srgbClr val="000000"/>
        </a:solidFill>
        <a:latin typeface="Gill Sans"/>
        <a:ea typeface="ヒラギノ角ゴ ProN W3"/>
        <a:cs typeface="ヒラギノ角ゴ ProN W3"/>
        <a:sym typeface="Gill Sans"/>
      </a:defRPr>
    </a:lvl5pPr>
    <a:lvl6pPr marL="2286000" algn="l" defTabSz="914400" rtl="0" eaLnBrk="1" latinLnBrk="0" hangingPunct="1">
      <a:defRPr sz="4200" kern="1200">
        <a:solidFill>
          <a:srgbClr val="000000"/>
        </a:solidFill>
        <a:latin typeface="Gill Sans"/>
        <a:ea typeface="ヒラギノ角ゴ ProN W3"/>
        <a:cs typeface="ヒラギノ角ゴ ProN W3"/>
        <a:sym typeface="Gill Sans"/>
      </a:defRPr>
    </a:lvl6pPr>
    <a:lvl7pPr marL="2743200" algn="l" defTabSz="914400" rtl="0" eaLnBrk="1" latinLnBrk="0" hangingPunct="1">
      <a:defRPr sz="4200" kern="1200">
        <a:solidFill>
          <a:srgbClr val="000000"/>
        </a:solidFill>
        <a:latin typeface="Gill Sans"/>
        <a:ea typeface="ヒラギノ角ゴ ProN W3"/>
        <a:cs typeface="ヒラギノ角ゴ ProN W3"/>
        <a:sym typeface="Gill Sans"/>
      </a:defRPr>
    </a:lvl7pPr>
    <a:lvl8pPr marL="3200400" algn="l" defTabSz="914400" rtl="0" eaLnBrk="1" latinLnBrk="0" hangingPunct="1">
      <a:defRPr sz="4200" kern="1200">
        <a:solidFill>
          <a:srgbClr val="000000"/>
        </a:solidFill>
        <a:latin typeface="Gill Sans"/>
        <a:ea typeface="ヒラギノ角ゴ ProN W3"/>
        <a:cs typeface="ヒラギノ角ゴ ProN W3"/>
        <a:sym typeface="Gill Sans"/>
      </a:defRPr>
    </a:lvl8pPr>
    <a:lvl9pPr marL="3657600" algn="l" defTabSz="914400" rtl="0" eaLnBrk="1" latinLnBrk="0" hangingPunct="1">
      <a:defRPr sz="4200" kern="1200">
        <a:solidFill>
          <a:srgbClr val="000000"/>
        </a:solidFill>
        <a:latin typeface="Gill Sans"/>
        <a:ea typeface="ヒラギノ角ゴ ProN W3"/>
        <a:cs typeface="ヒラギノ角ゴ ProN W3"/>
        <a:sym typeface="Gill Sans"/>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D600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436" autoAdjust="0"/>
    <p:restoredTop sz="97496" autoAdjust="0"/>
  </p:normalViewPr>
  <p:slideViewPr>
    <p:cSldViewPr>
      <p:cViewPr varScale="1">
        <p:scale>
          <a:sx n="54" d="100"/>
          <a:sy n="54" d="100"/>
        </p:scale>
        <p:origin x="1944" y="82"/>
      </p:cViewPr>
      <p:guideLst>
        <p:guide orient="horz" pos="3072"/>
        <p:guide pos="4096"/>
      </p:guideLst>
    </p:cSldViewPr>
  </p:slideViewPr>
  <p:outlineViewPr>
    <p:cViewPr>
      <p:scale>
        <a:sx n="100" d="100"/>
        <a:sy n="100" d="100"/>
      </p:scale>
      <p:origin x="0" y="0"/>
    </p:cViewPr>
  </p:outlin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Gill Sans" pitchFamily="32" charset="0"/>
                <a:ea typeface="ヒラギノ角ゴ ProN W3" pitchFamily="32" charset="-128"/>
                <a:cs typeface="+mn-cs"/>
                <a:sym typeface="Gill Sans" pitchFamily="32"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Gill Sans" pitchFamily="32" charset="0"/>
                <a:ea typeface="ヒラギノ角ゴ ProN W3" pitchFamily="32" charset="-128"/>
                <a:cs typeface="+mn-cs"/>
                <a:sym typeface="Gill Sans" pitchFamily="32" charset="0"/>
              </a:defRPr>
            </a:lvl1pPr>
          </a:lstStyle>
          <a:p>
            <a:pPr>
              <a:defRPr/>
            </a:pPr>
            <a:fld id="{9ED7CDD5-598F-4902-BA85-6782C6BB2991}" type="datetimeFigureOut">
              <a:rPr lang="en-US"/>
              <a:pPr>
                <a:defRPr/>
              </a:pPr>
              <a:t>2/24/2023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Gill Sans" pitchFamily="32" charset="0"/>
                <a:ea typeface="ヒラギノ角ゴ ProN W3" pitchFamily="32" charset="-128"/>
                <a:cs typeface="+mn-cs"/>
                <a:sym typeface="Gill Sans" pitchFamily="32"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AF8D6D7A-9E1B-4CB9-9F38-AC6A131265C7}" type="slidenum">
              <a:rPr lang="en-US" altLang="en-US"/>
              <a:pPr/>
              <a:t>‹#›</a:t>
            </a:fld>
            <a:endParaRPr lang="en-US" altLang="en-US"/>
          </a:p>
        </p:txBody>
      </p:sp>
    </p:spTree>
    <p:extLst>
      <p:ext uri="{BB962C8B-B14F-4D97-AF65-F5344CB8AC3E}">
        <p14:creationId xmlns:p14="http://schemas.microsoft.com/office/powerpoint/2010/main" val="23774471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a:t>Click to edit Master title style</a:t>
            </a:r>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58615564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4507790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18600" y="1638300"/>
            <a:ext cx="2616200" cy="4521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70000" y="1638300"/>
            <a:ext cx="7696200" cy="452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54435484"/>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25600" y="1597025"/>
            <a:ext cx="9753600" cy="3395663"/>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625600" y="5122863"/>
            <a:ext cx="9753600" cy="23542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1C88E22-7353-4F6C-8F12-13802969EADC}" type="datetimeFigureOut">
              <a:rPr lang="en-US" smtClean="0"/>
              <a:t>2/24/2023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168FF5-D198-4D05-BCCD-342F750A7E70}" type="slidenum">
              <a:rPr lang="en-US" smtClean="0"/>
              <a:t>‹#›</a:t>
            </a:fld>
            <a:endParaRPr lang="en-US"/>
          </a:p>
        </p:txBody>
      </p:sp>
    </p:spTree>
    <p:extLst>
      <p:ext uri="{BB962C8B-B14F-4D97-AF65-F5344CB8AC3E}">
        <p14:creationId xmlns:p14="http://schemas.microsoft.com/office/powerpoint/2010/main" val="11536643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C88E22-7353-4F6C-8F12-13802969EADC}" type="datetimeFigureOut">
              <a:rPr lang="en-US" smtClean="0"/>
              <a:t>2/24/2023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168FF5-D198-4D05-BCCD-342F750A7E70}" type="slidenum">
              <a:rPr lang="en-US" smtClean="0"/>
              <a:t>‹#›</a:t>
            </a:fld>
            <a:endParaRPr lang="en-US"/>
          </a:p>
        </p:txBody>
      </p:sp>
    </p:spTree>
    <p:extLst>
      <p:ext uri="{BB962C8B-B14F-4D97-AF65-F5344CB8AC3E}">
        <p14:creationId xmlns:p14="http://schemas.microsoft.com/office/powerpoint/2010/main" val="33102341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87413" y="2432050"/>
            <a:ext cx="11217275" cy="4056063"/>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87413" y="6527800"/>
            <a:ext cx="11217275" cy="213360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C88E22-7353-4F6C-8F12-13802969EADC}" type="datetimeFigureOut">
              <a:rPr lang="en-US" smtClean="0"/>
              <a:t>2/24/2023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168FF5-D198-4D05-BCCD-342F750A7E70}" type="slidenum">
              <a:rPr lang="en-US" smtClean="0"/>
              <a:t>‹#›</a:t>
            </a:fld>
            <a:endParaRPr lang="en-US"/>
          </a:p>
        </p:txBody>
      </p:sp>
    </p:spTree>
    <p:extLst>
      <p:ext uri="{BB962C8B-B14F-4D97-AF65-F5344CB8AC3E}">
        <p14:creationId xmlns:p14="http://schemas.microsoft.com/office/powerpoint/2010/main" val="21040648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93763" y="2597150"/>
            <a:ext cx="5532437" cy="61880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78600" y="2597150"/>
            <a:ext cx="5532438" cy="61880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1C88E22-7353-4F6C-8F12-13802969EADC}" type="datetimeFigureOut">
              <a:rPr lang="en-US" smtClean="0"/>
              <a:t>2/24/2023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168FF5-D198-4D05-BCCD-342F750A7E70}" type="slidenum">
              <a:rPr lang="en-US" smtClean="0"/>
              <a:t>‹#›</a:t>
            </a:fld>
            <a:endParaRPr lang="en-US"/>
          </a:p>
        </p:txBody>
      </p:sp>
    </p:spTree>
    <p:extLst>
      <p:ext uri="{BB962C8B-B14F-4D97-AF65-F5344CB8AC3E}">
        <p14:creationId xmlns:p14="http://schemas.microsoft.com/office/powerpoint/2010/main" val="23957685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95350" y="519113"/>
            <a:ext cx="11217275" cy="1885950"/>
          </a:xfrm>
        </p:spPr>
        <p:txBody>
          <a:bodyPr/>
          <a:lstStyle/>
          <a:p>
            <a:r>
              <a:rPr lang="en-US"/>
              <a:t>Click to edit Master title style</a:t>
            </a:r>
          </a:p>
        </p:txBody>
      </p:sp>
      <p:sp>
        <p:nvSpPr>
          <p:cNvPr id="3" name="Text Placeholder 2"/>
          <p:cNvSpPr>
            <a:spLocks noGrp="1"/>
          </p:cNvSpPr>
          <p:nvPr>
            <p:ph type="body" idx="1"/>
          </p:nvPr>
        </p:nvSpPr>
        <p:spPr>
          <a:xfrm>
            <a:off x="895350" y="2390775"/>
            <a:ext cx="5502275" cy="11715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95350" y="3562350"/>
            <a:ext cx="5502275" cy="5240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83363" y="2390775"/>
            <a:ext cx="5529262" cy="11715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83363" y="3562350"/>
            <a:ext cx="5529262" cy="5240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1C88E22-7353-4F6C-8F12-13802969EADC}" type="datetimeFigureOut">
              <a:rPr lang="en-US" smtClean="0"/>
              <a:t>2/24/2023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168FF5-D198-4D05-BCCD-342F750A7E70}" type="slidenum">
              <a:rPr lang="en-US" smtClean="0"/>
              <a:t>‹#›</a:t>
            </a:fld>
            <a:endParaRPr lang="en-US"/>
          </a:p>
        </p:txBody>
      </p:sp>
    </p:spTree>
    <p:extLst>
      <p:ext uri="{BB962C8B-B14F-4D97-AF65-F5344CB8AC3E}">
        <p14:creationId xmlns:p14="http://schemas.microsoft.com/office/powerpoint/2010/main" val="28398314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1C88E22-7353-4F6C-8F12-13802969EADC}" type="datetimeFigureOut">
              <a:rPr lang="en-US" smtClean="0"/>
              <a:t>2/24/2023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168FF5-D198-4D05-BCCD-342F750A7E70}" type="slidenum">
              <a:rPr lang="en-US" smtClean="0"/>
              <a:t>‹#›</a:t>
            </a:fld>
            <a:endParaRPr lang="en-US"/>
          </a:p>
        </p:txBody>
      </p:sp>
    </p:spTree>
    <p:extLst>
      <p:ext uri="{BB962C8B-B14F-4D97-AF65-F5344CB8AC3E}">
        <p14:creationId xmlns:p14="http://schemas.microsoft.com/office/powerpoint/2010/main" val="2552052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C88E22-7353-4F6C-8F12-13802969EADC}" type="datetimeFigureOut">
              <a:rPr lang="en-US" smtClean="0"/>
              <a:t>2/24/2023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168FF5-D198-4D05-BCCD-342F750A7E70}" type="slidenum">
              <a:rPr lang="en-US" smtClean="0"/>
              <a:t>‹#›</a:t>
            </a:fld>
            <a:endParaRPr lang="en-US"/>
          </a:p>
        </p:txBody>
      </p:sp>
    </p:spTree>
    <p:extLst>
      <p:ext uri="{BB962C8B-B14F-4D97-AF65-F5344CB8AC3E}">
        <p14:creationId xmlns:p14="http://schemas.microsoft.com/office/powerpoint/2010/main" val="3296386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95350" y="650875"/>
            <a:ext cx="4194175" cy="2274888"/>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529263" y="1404938"/>
            <a:ext cx="6583362" cy="6931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95350" y="2925763"/>
            <a:ext cx="4194175" cy="542131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C88E22-7353-4F6C-8F12-13802969EADC}" type="datetimeFigureOut">
              <a:rPr lang="en-US" smtClean="0"/>
              <a:t>2/24/2023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168FF5-D198-4D05-BCCD-342F750A7E70}" type="slidenum">
              <a:rPr lang="en-US" smtClean="0"/>
              <a:t>‹#›</a:t>
            </a:fld>
            <a:endParaRPr lang="en-US"/>
          </a:p>
        </p:txBody>
      </p:sp>
    </p:spTree>
    <p:extLst>
      <p:ext uri="{BB962C8B-B14F-4D97-AF65-F5344CB8AC3E}">
        <p14:creationId xmlns:p14="http://schemas.microsoft.com/office/powerpoint/2010/main" val="1366818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37287468"/>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95350" y="650875"/>
            <a:ext cx="4194175" cy="2274888"/>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529263" y="1404938"/>
            <a:ext cx="6583362" cy="69310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95350" y="2925763"/>
            <a:ext cx="4194175" cy="542131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C88E22-7353-4F6C-8F12-13802969EADC}" type="datetimeFigureOut">
              <a:rPr lang="en-US" smtClean="0"/>
              <a:t>2/24/2023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168FF5-D198-4D05-BCCD-342F750A7E70}" type="slidenum">
              <a:rPr lang="en-US" smtClean="0"/>
              <a:t>‹#›</a:t>
            </a:fld>
            <a:endParaRPr lang="en-US"/>
          </a:p>
        </p:txBody>
      </p:sp>
    </p:spTree>
    <p:extLst>
      <p:ext uri="{BB962C8B-B14F-4D97-AF65-F5344CB8AC3E}">
        <p14:creationId xmlns:p14="http://schemas.microsoft.com/office/powerpoint/2010/main" val="33465972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C88E22-7353-4F6C-8F12-13802969EADC}" type="datetimeFigureOut">
              <a:rPr lang="en-US" smtClean="0"/>
              <a:t>2/24/2023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168FF5-D198-4D05-BCCD-342F750A7E70}" type="slidenum">
              <a:rPr lang="en-US" smtClean="0"/>
              <a:t>‹#›</a:t>
            </a:fld>
            <a:endParaRPr lang="en-US"/>
          </a:p>
        </p:txBody>
      </p:sp>
    </p:spTree>
    <p:extLst>
      <p:ext uri="{BB962C8B-B14F-4D97-AF65-F5344CB8AC3E}">
        <p14:creationId xmlns:p14="http://schemas.microsoft.com/office/powerpoint/2010/main" val="17881695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07513" y="519113"/>
            <a:ext cx="2803525" cy="8266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3763" y="519113"/>
            <a:ext cx="8261350" cy="8266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C88E22-7353-4F6C-8F12-13802969EADC}" type="datetimeFigureOut">
              <a:rPr lang="en-US" smtClean="0"/>
              <a:t>2/24/2023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168FF5-D198-4D05-BCCD-342F750A7E70}" type="slidenum">
              <a:rPr lang="en-US" smtClean="0"/>
              <a:t>‹#›</a:t>
            </a:fld>
            <a:endParaRPr lang="en-US"/>
          </a:p>
        </p:txBody>
      </p:sp>
    </p:spTree>
    <p:extLst>
      <p:ext uri="{BB962C8B-B14F-4D97-AF65-F5344CB8AC3E}">
        <p14:creationId xmlns:p14="http://schemas.microsoft.com/office/powerpoint/2010/main" val="13643254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a:t>Click to edit Master title style</a:t>
            </a:r>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451339115"/>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66335219"/>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077842642"/>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70000" y="2768600"/>
            <a:ext cx="515620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78600" y="2768600"/>
            <a:ext cx="515620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15654074"/>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50709972"/>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698831489"/>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069052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97914929"/>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09993790"/>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sym typeface="Gill Sans" pitchFamily="32"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04220968"/>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11233887"/>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18600" y="254000"/>
            <a:ext cx="2616200" cy="8229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70000" y="254000"/>
            <a:ext cx="7696200" cy="8229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72776591"/>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70000" y="5029200"/>
            <a:ext cx="5156200" cy="113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78600" y="5029200"/>
            <a:ext cx="5156200" cy="113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6211014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6370320"/>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88670854"/>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99347199"/>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80369592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sym typeface="Gill Sans" pitchFamily="32"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8025387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4.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body" idx="1"/>
          </p:nvPr>
        </p:nvSpPr>
        <p:spPr bwMode="auto">
          <a:xfrm>
            <a:off x="1270000" y="5029200"/>
            <a:ext cx="10464800" cy="113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50800" bIns="50800" numCol="1" anchor="t" anchorCtr="0" compatLnSpc="1">
            <a:prstTxWarp prst="textNoShape">
              <a:avLst/>
            </a:prstTxWarp>
          </a:bodyPr>
          <a:lstStyle/>
          <a:p>
            <a:pPr lvl="0"/>
            <a:r>
              <a:rPr lang="en-US" altLang="en-US">
                <a:sym typeface="Gill Sans"/>
              </a:rPr>
              <a:t>Click to edit Master text styles</a:t>
            </a:r>
          </a:p>
          <a:p>
            <a:pPr lvl="1"/>
            <a:r>
              <a:rPr lang="en-US" altLang="en-US">
                <a:sym typeface="Gill Sans"/>
              </a:rPr>
              <a:t>Second level</a:t>
            </a:r>
          </a:p>
          <a:p>
            <a:pPr lvl="2"/>
            <a:r>
              <a:rPr lang="en-US" altLang="en-US">
                <a:sym typeface="Gill Sans"/>
              </a:rPr>
              <a:t>Third level</a:t>
            </a:r>
          </a:p>
          <a:p>
            <a:pPr lvl="3"/>
            <a:r>
              <a:rPr lang="en-US" altLang="en-US">
                <a:sym typeface="Gill Sans"/>
              </a:rPr>
              <a:t>Fourth level</a:t>
            </a:r>
          </a:p>
          <a:p>
            <a:pPr lvl="4"/>
            <a:r>
              <a:rPr lang="en-US" altLang="en-US">
                <a:sym typeface="Gill Sans"/>
              </a:rPr>
              <a:t>Fifth level</a:t>
            </a:r>
          </a:p>
        </p:txBody>
      </p:sp>
      <p:sp>
        <p:nvSpPr>
          <p:cNvPr id="1027" name="Rectangle 2"/>
          <p:cNvSpPr>
            <a:spLocks noGrp="1" noChangeArrowheads="1"/>
          </p:cNvSpPr>
          <p:nvPr>
            <p:ph type="title"/>
          </p:nvPr>
        </p:nvSpPr>
        <p:spPr bwMode="auto">
          <a:xfrm>
            <a:off x="1270000" y="1638300"/>
            <a:ext cx="10464800" cy="330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50800" bIns="50800" numCol="1" anchor="b" anchorCtr="0" compatLnSpc="1">
            <a:prstTxWarp prst="textNoShape">
              <a:avLst/>
            </a:prstTxWarp>
          </a:bodyPr>
          <a:lstStyle/>
          <a:p>
            <a:pPr lvl="0"/>
            <a:r>
              <a:rPr lang="en-US" altLang="en-US">
                <a:sym typeface="Gill Sans"/>
              </a:rPr>
              <a:t>Click to edit Master title style</a:t>
            </a:r>
          </a:p>
        </p:txBody>
      </p:sp>
      <p:pic>
        <p:nvPicPr>
          <p:cNvPr id="1028" name="Picture 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93700" y="0"/>
            <a:ext cx="13792200" cy="975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txStyles>
    <p:titleStyle>
      <a:lvl1pPr algn="ctr" rtl="0" eaLnBrk="0" fontAlgn="base" hangingPunct="0">
        <a:spcBef>
          <a:spcPct val="0"/>
        </a:spcBef>
        <a:spcAft>
          <a:spcPct val="0"/>
        </a:spcAft>
        <a:defRPr sz="8400">
          <a:solidFill>
            <a:schemeClr val="tx1"/>
          </a:solidFill>
          <a:latin typeface="+mj-lt"/>
          <a:ea typeface="+mj-ea"/>
          <a:cs typeface="ヒラギノ角ゴ ProN W3"/>
          <a:sym typeface="Gill Sans"/>
        </a:defRPr>
      </a:lvl1pPr>
      <a:lvl2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2pPr>
      <a:lvl3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3pPr>
      <a:lvl4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4pPr>
      <a:lvl5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5pPr>
      <a:lvl6pPr marL="4572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6pPr>
      <a:lvl7pPr marL="9144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7pPr>
      <a:lvl8pPr marL="13716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8pPr>
      <a:lvl9pPr marL="18288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9pPr>
    </p:titleStyle>
    <p:bodyStyle>
      <a:lvl1pPr marL="342900" indent="-342900" algn="ctr" rtl="0" eaLnBrk="0" fontAlgn="base" hangingPunct="0">
        <a:spcBef>
          <a:spcPct val="0"/>
        </a:spcBef>
        <a:spcAft>
          <a:spcPct val="0"/>
        </a:spcAft>
        <a:buChar char="•"/>
        <a:defRPr sz="3600">
          <a:solidFill>
            <a:schemeClr val="tx1"/>
          </a:solidFill>
          <a:latin typeface="+mn-lt"/>
          <a:ea typeface="+mn-ea"/>
          <a:cs typeface="ヒラギノ角ゴ ProN W3"/>
          <a:sym typeface="Gill Sans"/>
        </a:defRPr>
      </a:lvl1pPr>
      <a:lvl2pPr marL="742950" indent="-285750" algn="ctr" rtl="0" eaLnBrk="0" fontAlgn="base" hangingPunct="0">
        <a:spcBef>
          <a:spcPct val="0"/>
        </a:spcBef>
        <a:spcAft>
          <a:spcPct val="0"/>
        </a:spcAft>
        <a:buChar char="–"/>
        <a:defRPr sz="3600">
          <a:solidFill>
            <a:schemeClr val="tx1"/>
          </a:solidFill>
          <a:latin typeface="+mn-lt"/>
          <a:ea typeface="+mn-ea"/>
          <a:cs typeface="ヒラギノ角ゴ ProN W3"/>
          <a:sym typeface="Gill Sans"/>
        </a:defRPr>
      </a:lvl2pPr>
      <a:lvl3pPr marL="1143000" indent="-228600" algn="ctr" rtl="0" eaLnBrk="0" fontAlgn="base" hangingPunct="0">
        <a:spcBef>
          <a:spcPct val="0"/>
        </a:spcBef>
        <a:spcAft>
          <a:spcPct val="0"/>
        </a:spcAft>
        <a:buChar char="•"/>
        <a:defRPr sz="3600">
          <a:solidFill>
            <a:schemeClr val="tx1"/>
          </a:solidFill>
          <a:latin typeface="+mn-lt"/>
          <a:ea typeface="+mn-ea"/>
          <a:cs typeface="ヒラギノ角ゴ ProN W3"/>
          <a:sym typeface="Gill Sans"/>
        </a:defRPr>
      </a:lvl3pPr>
      <a:lvl4pPr marL="1600200" indent="-228600" algn="ctr" rtl="0" eaLnBrk="0" fontAlgn="base" hangingPunct="0">
        <a:spcBef>
          <a:spcPct val="0"/>
        </a:spcBef>
        <a:spcAft>
          <a:spcPct val="0"/>
        </a:spcAft>
        <a:buChar char="–"/>
        <a:defRPr sz="3600">
          <a:solidFill>
            <a:schemeClr val="tx1"/>
          </a:solidFill>
          <a:latin typeface="+mn-lt"/>
          <a:ea typeface="+mn-ea"/>
          <a:cs typeface="ヒラギノ角ゴ ProN W3"/>
          <a:sym typeface="Gill Sans"/>
        </a:defRPr>
      </a:lvl4pPr>
      <a:lvl5pPr marL="2057400" indent="-228600" algn="ctr" rtl="0" eaLnBrk="0" fontAlgn="base" hangingPunct="0">
        <a:spcBef>
          <a:spcPct val="0"/>
        </a:spcBef>
        <a:spcAft>
          <a:spcPct val="0"/>
        </a:spcAft>
        <a:buChar char="»"/>
        <a:defRPr sz="3600">
          <a:solidFill>
            <a:schemeClr val="tx1"/>
          </a:solidFill>
          <a:latin typeface="+mn-lt"/>
          <a:ea typeface="+mn-ea"/>
          <a:cs typeface="ヒラギノ角ゴ ProN W3"/>
          <a:sym typeface="Gill Sans"/>
        </a:defRPr>
      </a:lvl5pPr>
      <a:lvl6pPr marL="457200" algn="ctr" rtl="0" fontAlgn="base">
        <a:spcBef>
          <a:spcPct val="0"/>
        </a:spcBef>
        <a:spcAft>
          <a:spcPct val="0"/>
        </a:spcAft>
        <a:defRPr sz="3600">
          <a:solidFill>
            <a:schemeClr val="tx1"/>
          </a:solidFill>
          <a:latin typeface="+mn-lt"/>
          <a:ea typeface="+mn-ea"/>
          <a:sym typeface="Gill Sans" pitchFamily="32" charset="0"/>
        </a:defRPr>
      </a:lvl6pPr>
      <a:lvl7pPr marL="914400" algn="ctr" rtl="0" fontAlgn="base">
        <a:spcBef>
          <a:spcPct val="0"/>
        </a:spcBef>
        <a:spcAft>
          <a:spcPct val="0"/>
        </a:spcAft>
        <a:defRPr sz="3600">
          <a:solidFill>
            <a:schemeClr val="tx1"/>
          </a:solidFill>
          <a:latin typeface="+mn-lt"/>
          <a:ea typeface="+mn-ea"/>
          <a:sym typeface="Gill Sans" pitchFamily="32" charset="0"/>
        </a:defRPr>
      </a:lvl7pPr>
      <a:lvl8pPr marL="1371600" algn="ctr" rtl="0" fontAlgn="base">
        <a:spcBef>
          <a:spcPct val="0"/>
        </a:spcBef>
        <a:spcAft>
          <a:spcPct val="0"/>
        </a:spcAft>
        <a:defRPr sz="3600">
          <a:solidFill>
            <a:schemeClr val="tx1"/>
          </a:solidFill>
          <a:latin typeface="+mn-lt"/>
          <a:ea typeface="+mn-ea"/>
          <a:sym typeface="Gill Sans" pitchFamily="32" charset="0"/>
        </a:defRPr>
      </a:lvl8pPr>
      <a:lvl9pPr marL="1828800" algn="ctr" rtl="0" fontAlgn="base">
        <a:spcBef>
          <a:spcPct val="0"/>
        </a:spcBef>
        <a:spcAft>
          <a:spcPct val="0"/>
        </a:spcAft>
        <a:defRPr sz="3600">
          <a:solidFill>
            <a:schemeClr val="tx1"/>
          </a:solidFill>
          <a:latin typeface="+mn-lt"/>
          <a:ea typeface="+mn-ea"/>
          <a:sym typeface="Gill Sans" pitchFamily="32"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3763" y="519113"/>
            <a:ext cx="11217275" cy="18859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93763" y="2597150"/>
            <a:ext cx="11217275" cy="618807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93763" y="9040813"/>
            <a:ext cx="2925762" cy="519112"/>
          </a:xfrm>
          <a:prstGeom prst="rect">
            <a:avLst/>
          </a:prstGeom>
        </p:spPr>
        <p:txBody>
          <a:bodyPr vert="horz" lIns="91440" tIns="45720" rIns="91440" bIns="45720" rtlCol="0" anchor="ctr"/>
          <a:lstStyle>
            <a:lvl1pPr algn="l">
              <a:defRPr sz="1200">
                <a:solidFill>
                  <a:schemeClr val="tx1">
                    <a:tint val="75000"/>
                  </a:schemeClr>
                </a:solidFill>
              </a:defRPr>
            </a:lvl1pPr>
          </a:lstStyle>
          <a:p>
            <a:fld id="{D1C88E22-7353-4F6C-8F12-13802969EADC}" type="datetimeFigureOut">
              <a:rPr lang="en-US" smtClean="0"/>
              <a:t>2/24/2023</a:t>
            </a:fld>
            <a:endParaRPr lang="en-US"/>
          </a:p>
        </p:txBody>
      </p:sp>
      <p:sp>
        <p:nvSpPr>
          <p:cNvPr id="5" name="Footer Placeholder 4"/>
          <p:cNvSpPr>
            <a:spLocks noGrp="1"/>
          </p:cNvSpPr>
          <p:nvPr>
            <p:ph type="ftr" sz="quarter" idx="3"/>
          </p:nvPr>
        </p:nvSpPr>
        <p:spPr>
          <a:xfrm>
            <a:off x="4308475" y="9040813"/>
            <a:ext cx="4387850" cy="51911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185275" y="9040813"/>
            <a:ext cx="2925763" cy="519112"/>
          </a:xfrm>
          <a:prstGeom prst="rect">
            <a:avLst/>
          </a:prstGeom>
        </p:spPr>
        <p:txBody>
          <a:bodyPr vert="horz" lIns="91440" tIns="45720" rIns="91440" bIns="45720" rtlCol="0" anchor="ctr"/>
          <a:lstStyle>
            <a:lvl1pPr algn="r">
              <a:defRPr sz="1200">
                <a:solidFill>
                  <a:schemeClr val="tx1">
                    <a:tint val="75000"/>
                  </a:schemeClr>
                </a:solidFill>
              </a:defRPr>
            </a:lvl1pPr>
          </a:lstStyle>
          <a:p>
            <a:fld id="{10168FF5-D198-4D05-BCCD-342F750A7E70}" type="slidenum">
              <a:rPr lang="en-US" smtClean="0"/>
              <a:t>‹#›</a:t>
            </a:fld>
            <a:endParaRPr lang="en-US"/>
          </a:p>
        </p:txBody>
      </p:sp>
      <p:pic>
        <p:nvPicPr>
          <p:cNvPr id="7" name="Picture 3"/>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93700" y="0"/>
            <a:ext cx="13792200" cy="975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76315546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bwMode="auto">
          <a:xfrm>
            <a:off x="1270000" y="254000"/>
            <a:ext cx="104648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50800" bIns="50800" numCol="1" anchor="ctr" anchorCtr="0" compatLnSpc="1">
            <a:prstTxWarp prst="textNoShape">
              <a:avLst/>
            </a:prstTxWarp>
          </a:bodyPr>
          <a:lstStyle/>
          <a:p>
            <a:pPr lvl="0"/>
            <a:r>
              <a:rPr lang="en-US" altLang="en-US">
                <a:sym typeface="Gill Sans"/>
              </a:rPr>
              <a:t>Click to edit Master title style</a:t>
            </a:r>
          </a:p>
        </p:txBody>
      </p:sp>
      <p:sp>
        <p:nvSpPr>
          <p:cNvPr id="3075" name="Rectangle 2"/>
          <p:cNvSpPr>
            <a:spLocks noGrp="1" noChangeArrowheads="1"/>
          </p:cNvSpPr>
          <p:nvPr>
            <p:ph type="body" idx="1"/>
          </p:nvPr>
        </p:nvSpPr>
        <p:spPr bwMode="auto">
          <a:xfrm>
            <a:off x="1270000" y="2768600"/>
            <a:ext cx="104648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50800" bIns="50800" numCol="1" anchor="t" anchorCtr="0" compatLnSpc="1">
            <a:prstTxWarp prst="textNoShape">
              <a:avLst/>
            </a:prstTxWarp>
          </a:bodyPr>
          <a:lstStyle/>
          <a:p>
            <a:pPr lvl="0"/>
            <a:r>
              <a:rPr lang="en-US" altLang="en-US">
                <a:sym typeface="Gill Sans"/>
              </a:rPr>
              <a:t>Click to edit Master text styles</a:t>
            </a:r>
          </a:p>
          <a:p>
            <a:pPr lvl="1"/>
            <a:r>
              <a:rPr lang="en-US" altLang="en-US">
                <a:sym typeface="Gill Sans"/>
              </a:rPr>
              <a:t>Second level</a:t>
            </a:r>
          </a:p>
          <a:p>
            <a:pPr lvl="2"/>
            <a:r>
              <a:rPr lang="en-US" altLang="en-US">
                <a:sym typeface="Gill Sans"/>
              </a:rPr>
              <a:t>Third level</a:t>
            </a:r>
          </a:p>
          <a:p>
            <a:pPr lvl="3"/>
            <a:r>
              <a:rPr lang="en-US" altLang="en-US">
                <a:sym typeface="Gill Sans"/>
              </a:rPr>
              <a:t>Fourth level</a:t>
            </a:r>
          </a:p>
          <a:p>
            <a:pPr lvl="4"/>
            <a:r>
              <a:rPr lang="en-US" altLang="en-US">
                <a:sym typeface="Gill Sans"/>
              </a:rPr>
              <a:t>Fifth level</a:t>
            </a:r>
          </a:p>
        </p:txBody>
      </p:sp>
      <p:pic>
        <p:nvPicPr>
          <p:cNvPr id="3076" name="Picture 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93700" y="0"/>
            <a:ext cx="13792200" cy="975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txStyles>
    <p:titleStyle>
      <a:lvl1pPr algn="ctr" rtl="0" eaLnBrk="0" fontAlgn="base" hangingPunct="0">
        <a:spcBef>
          <a:spcPct val="0"/>
        </a:spcBef>
        <a:spcAft>
          <a:spcPct val="0"/>
        </a:spcAft>
        <a:defRPr sz="8400">
          <a:solidFill>
            <a:schemeClr val="tx1"/>
          </a:solidFill>
          <a:latin typeface="+mj-lt"/>
          <a:ea typeface="+mj-ea"/>
          <a:cs typeface="ヒラギノ角ゴ ProN W3"/>
          <a:sym typeface="Gill Sans"/>
        </a:defRPr>
      </a:lvl1pPr>
      <a:lvl2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2pPr>
      <a:lvl3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3pPr>
      <a:lvl4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4pPr>
      <a:lvl5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5pPr>
      <a:lvl6pPr marL="4572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6pPr>
      <a:lvl7pPr marL="9144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7pPr>
      <a:lvl8pPr marL="13716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8pPr>
      <a:lvl9pPr marL="18288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9pPr>
    </p:titleStyle>
    <p:bodyStyle>
      <a:lvl1pPr marL="760413" indent="-493713" algn="l" rtl="0" eaLnBrk="0" fontAlgn="base" hangingPunct="0">
        <a:spcBef>
          <a:spcPts val="3800"/>
        </a:spcBef>
        <a:spcAft>
          <a:spcPct val="0"/>
        </a:spcAft>
        <a:buSzPct val="171000"/>
        <a:buFont typeface="Gill Sans"/>
        <a:buChar char="•"/>
        <a:defRPr sz="3200">
          <a:solidFill>
            <a:schemeClr val="tx1"/>
          </a:solidFill>
          <a:latin typeface="+mn-lt"/>
          <a:ea typeface="+mn-ea"/>
          <a:cs typeface="ヒラギノ角ゴ ProN W3"/>
          <a:sym typeface="Gill Sans"/>
        </a:defRPr>
      </a:lvl1pPr>
      <a:lvl2pPr marL="1204913" indent="-493713" algn="l" rtl="0" eaLnBrk="0" fontAlgn="base" hangingPunct="0">
        <a:spcBef>
          <a:spcPts val="3800"/>
        </a:spcBef>
        <a:spcAft>
          <a:spcPct val="0"/>
        </a:spcAft>
        <a:buSzPct val="171000"/>
        <a:buFont typeface="Gill Sans"/>
        <a:buChar char="•"/>
        <a:defRPr sz="3200">
          <a:solidFill>
            <a:schemeClr val="tx1"/>
          </a:solidFill>
          <a:latin typeface="+mn-lt"/>
          <a:ea typeface="+mn-ea"/>
          <a:cs typeface="ヒラギノ角ゴ ProN W3"/>
          <a:sym typeface="Gill Sans"/>
        </a:defRPr>
      </a:lvl2pPr>
      <a:lvl3pPr marL="1649413" indent="-493713" algn="l" rtl="0" eaLnBrk="0" fontAlgn="base" hangingPunct="0">
        <a:spcBef>
          <a:spcPts val="3800"/>
        </a:spcBef>
        <a:spcAft>
          <a:spcPct val="0"/>
        </a:spcAft>
        <a:buSzPct val="171000"/>
        <a:buFont typeface="Gill Sans"/>
        <a:buChar char="•"/>
        <a:defRPr sz="3200">
          <a:solidFill>
            <a:schemeClr val="tx1"/>
          </a:solidFill>
          <a:latin typeface="+mn-lt"/>
          <a:ea typeface="+mn-ea"/>
          <a:cs typeface="ヒラギノ角ゴ ProN W3"/>
          <a:sym typeface="Gill Sans"/>
        </a:defRPr>
      </a:lvl3pPr>
      <a:lvl4pPr marL="2093913" indent="-493713" algn="l" rtl="0" eaLnBrk="0" fontAlgn="base" hangingPunct="0">
        <a:spcBef>
          <a:spcPts val="3800"/>
        </a:spcBef>
        <a:spcAft>
          <a:spcPct val="0"/>
        </a:spcAft>
        <a:buSzPct val="171000"/>
        <a:buFont typeface="Gill Sans"/>
        <a:buChar char="•"/>
        <a:defRPr sz="3200">
          <a:solidFill>
            <a:schemeClr val="tx1"/>
          </a:solidFill>
          <a:latin typeface="+mn-lt"/>
          <a:ea typeface="+mn-ea"/>
          <a:cs typeface="ヒラギノ角ゴ ProN W3"/>
          <a:sym typeface="Gill Sans"/>
        </a:defRPr>
      </a:lvl4pPr>
      <a:lvl5pPr marL="2538413" indent="-493713" algn="l" rtl="0" eaLnBrk="0" fontAlgn="base" hangingPunct="0">
        <a:spcBef>
          <a:spcPts val="3800"/>
        </a:spcBef>
        <a:spcAft>
          <a:spcPct val="0"/>
        </a:spcAft>
        <a:buSzPct val="171000"/>
        <a:buFont typeface="Gill Sans"/>
        <a:buChar char="•"/>
        <a:defRPr sz="3200">
          <a:solidFill>
            <a:schemeClr val="tx1"/>
          </a:solidFill>
          <a:latin typeface="+mn-lt"/>
          <a:ea typeface="+mn-ea"/>
          <a:cs typeface="ヒラギノ角ゴ ProN W3"/>
          <a:sym typeface="Gill Sans"/>
        </a:defRPr>
      </a:lvl5pPr>
      <a:lvl6pPr marL="2995613" indent="-493713" algn="l" rtl="0" fontAlgn="base">
        <a:spcBef>
          <a:spcPts val="3800"/>
        </a:spcBef>
        <a:spcAft>
          <a:spcPct val="0"/>
        </a:spcAft>
        <a:buSzPct val="171000"/>
        <a:buFont typeface="Gill Sans" pitchFamily="32" charset="0"/>
        <a:buChar char="•"/>
        <a:defRPr sz="3200">
          <a:solidFill>
            <a:schemeClr val="tx1"/>
          </a:solidFill>
          <a:latin typeface="+mn-lt"/>
          <a:ea typeface="+mn-ea"/>
          <a:sym typeface="Gill Sans" pitchFamily="32" charset="0"/>
        </a:defRPr>
      </a:lvl6pPr>
      <a:lvl7pPr marL="3452813" indent="-493713" algn="l" rtl="0" fontAlgn="base">
        <a:spcBef>
          <a:spcPts val="3800"/>
        </a:spcBef>
        <a:spcAft>
          <a:spcPct val="0"/>
        </a:spcAft>
        <a:buSzPct val="171000"/>
        <a:buFont typeface="Gill Sans" pitchFamily="32" charset="0"/>
        <a:buChar char="•"/>
        <a:defRPr sz="3200">
          <a:solidFill>
            <a:schemeClr val="tx1"/>
          </a:solidFill>
          <a:latin typeface="+mn-lt"/>
          <a:ea typeface="+mn-ea"/>
          <a:sym typeface="Gill Sans" pitchFamily="32" charset="0"/>
        </a:defRPr>
      </a:lvl7pPr>
      <a:lvl8pPr marL="3910013" indent="-493713" algn="l" rtl="0" fontAlgn="base">
        <a:spcBef>
          <a:spcPts val="3800"/>
        </a:spcBef>
        <a:spcAft>
          <a:spcPct val="0"/>
        </a:spcAft>
        <a:buSzPct val="171000"/>
        <a:buFont typeface="Gill Sans" pitchFamily="32" charset="0"/>
        <a:buChar char="•"/>
        <a:defRPr sz="3200">
          <a:solidFill>
            <a:schemeClr val="tx1"/>
          </a:solidFill>
          <a:latin typeface="+mn-lt"/>
          <a:ea typeface="+mn-ea"/>
          <a:sym typeface="Gill Sans" pitchFamily="32" charset="0"/>
        </a:defRPr>
      </a:lvl8pPr>
      <a:lvl9pPr marL="4367213" indent="-493713" algn="l" rtl="0" fontAlgn="base">
        <a:spcBef>
          <a:spcPts val="3800"/>
        </a:spcBef>
        <a:spcAft>
          <a:spcPct val="0"/>
        </a:spcAft>
        <a:buSzPct val="171000"/>
        <a:buFont typeface="Gill Sans" pitchFamily="32" charset="0"/>
        <a:buChar char="•"/>
        <a:defRPr sz="3200">
          <a:solidFill>
            <a:schemeClr val="tx1"/>
          </a:solidFill>
          <a:latin typeface="+mn-lt"/>
          <a:ea typeface="+mn-ea"/>
          <a:sym typeface="Gill Sans" pitchFamily="32"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bwMode="auto">
          <a:xfrm>
            <a:off x="-196576" y="3508648"/>
            <a:ext cx="13035680" cy="2304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50800" bIns="50800" numCol="1" anchor="b" anchorCtr="0" compatLnSpc="1">
            <a:prstTxWarp prst="textNoShape">
              <a:avLst/>
            </a:prstTxWarp>
            <a:noAutofit/>
          </a:bodyPr>
          <a:lstStyle>
            <a:lvl1pPr algn="ctr" rtl="0" eaLnBrk="0" fontAlgn="base" hangingPunct="0">
              <a:spcBef>
                <a:spcPct val="0"/>
              </a:spcBef>
              <a:spcAft>
                <a:spcPct val="0"/>
              </a:spcAft>
              <a:defRPr sz="8400">
                <a:solidFill>
                  <a:schemeClr val="tx1"/>
                </a:solidFill>
                <a:latin typeface="+mj-lt"/>
                <a:ea typeface="+mj-ea"/>
                <a:cs typeface="ヒラギノ角ゴ ProN W3"/>
                <a:sym typeface="Gill Sans"/>
              </a:defRPr>
            </a:lvl1pPr>
            <a:lvl2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2pPr>
            <a:lvl3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3pPr>
            <a:lvl4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4pPr>
            <a:lvl5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5pPr>
            <a:lvl6pPr marL="4572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6pPr>
            <a:lvl7pPr marL="9144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7pPr>
            <a:lvl8pPr marL="13716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8pPr>
            <a:lvl9pPr marL="18288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9pPr>
          </a:lstStyle>
          <a:p>
            <a:r>
              <a:rPr lang="id-ID" sz="3200" b="1" dirty="0">
                <a:latin typeface="Times New Roman" panose="02020603050405020304" pitchFamily="18" charset="0"/>
                <a:cs typeface="Times New Roman" panose="02020603050405020304" pitchFamily="18" charset="0"/>
              </a:rPr>
              <a:t>NORMA HUKUM DAN NORMA SOSIAL LAINNYA</a:t>
            </a:r>
          </a:p>
          <a:p>
            <a:r>
              <a:rPr lang="id-ID" sz="3200" b="1" kern="0" dirty="0">
                <a:latin typeface="Times New Roman" panose="02020603050405020304" pitchFamily="18" charset="0"/>
                <a:cs typeface="Times New Roman" panose="02020603050405020304" pitchFamily="18" charset="0"/>
              </a:rPr>
              <a:t>Inisiasi Tuton Ke-2</a:t>
            </a:r>
          </a:p>
          <a:p>
            <a:r>
              <a:rPr lang="id-ID" sz="3200" b="1" kern="0" dirty="0">
                <a:latin typeface="Times New Roman" panose="02020603050405020304" pitchFamily="18" charset="0"/>
                <a:cs typeface="Times New Roman" panose="02020603050405020304" pitchFamily="18" charset="0"/>
              </a:rPr>
              <a:t>PIH/PTHI</a:t>
            </a:r>
          </a:p>
          <a:p>
            <a:r>
              <a:rPr lang="id-ID" sz="3200" b="1" kern="0" dirty="0">
                <a:latin typeface="Times New Roman" panose="02020603050405020304" pitchFamily="18" charset="0"/>
                <a:cs typeface="Times New Roman" panose="02020603050405020304" pitchFamily="18" charset="0"/>
              </a:rPr>
              <a:t>Program Studi Hukum</a:t>
            </a:r>
          </a:p>
          <a:p>
            <a:r>
              <a:rPr lang="id-ID" sz="3200" b="1" kern="0" dirty="0">
                <a:latin typeface="Times New Roman" panose="02020603050405020304" pitchFamily="18" charset="0"/>
                <a:cs typeface="Times New Roman" panose="02020603050405020304" pitchFamily="18" charset="0"/>
              </a:rPr>
              <a:t>Fakultas Hukum, Ilmu Sosial dan Ilmu Politik</a:t>
            </a:r>
          </a:p>
        </p:txBody>
      </p:sp>
      <p:sp>
        <p:nvSpPr>
          <p:cNvPr id="4" name="Title 1"/>
          <p:cNvSpPr txBox="1">
            <a:spLocks/>
          </p:cNvSpPr>
          <p:nvPr/>
        </p:nvSpPr>
        <p:spPr bwMode="auto">
          <a:xfrm>
            <a:off x="6502400" y="7757120"/>
            <a:ext cx="7772400" cy="79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50800" bIns="50800" numCol="1" anchor="b" anchorCtr="0" compatLnSpc="1">
            <a:prstTxWarp prst="textNoShape">
              <a:avLst/>
            </a:prstTxWarp>
            <a:noAutofit/>
          </a:bodyPr>
          <a:lstStyle>
            <a:lvl1pPr algn="ctr" rtl="0" eaLnBrk="0" fontAlgn="base" hangingPunct="0">
              <a:spcBef>
                <a:spcPct val="0"/>
              </a:spcBef>
              <a:spcAft>
                <a:spcPct val="0"/>
              </a:spcAft>
              <a:defRPr sz="8400">
                <a:solidFill>
                  <a:schemeClr val="tx1"/>
                </a:solidFill>
                <a:latin typeface="+mj-lt"/>
                <a:ea typeface="+mj-ea"/>
                <a:cs typeface="ヒラギノ角ゴ ProN W3"/>
                <a:sym typeface="Gill Sans"/>
              </a:defRPr>
            </a:lvl1pPr>
            <a:lvl2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2pPr>
            <a:lvl3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3pPr>
            <a:lvl4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4pPr>
            <a:lvl5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5pPr>
            <a:lvl6pPr marL="4572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6pPr>
            <a:lvl7pPr marL="9144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7pPr>
            <a:lvl8pPr marL="13716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8pPr>
            <a:lvl9pPr marL="18288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9pPr>
          </a:lstStyle>
          <a:p>
            <a:pPr>
              <a:lnSpc>
                <a:spcPct val="160000"/>
              </a:lnSpc>
            </a:pPr>
            <a:endParaRPr lang="id-ID" sz="2400" b="1" kern="0" dirty="0"/>
          </a:p>
        </p:txBody>
      </p:sp>
    </p:spTree>
    <p:extLst>
      <p:ext uri="{BB962C8B-B14F-4D97-AF65-F5344CB8AC3E}">
        <p14:creationId xmlns:p14="http://schemas.microsoft.com/office/powerpoint/2010/main" val="2585484910"/>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p:cNvSpPr>
          <p:nvPr/>
        </p:nvSpPr>
        <p:spPr>
          <a:xfrm>
            <a:off x="597744" y="1780456"/>
            <a:ext cx="11809312" cy="633670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spcBef>
                <a:spcPts val="0"/>
              </a:spcBef>
            </a:pPr>
            <a:endParaRPr lang="id-ID" sz="2000" dirty="0"/>
          </a:p>
          <a:p>
            <a:pPr marL="0" indent="0">
              <a:buNone/>
            </a:pPr>
            <a:endParaRPr lang="id-ID" sz="2000" dirty="0"/>
          </a:p>
        </p:txBody>
      </p:sp>
      <p:sp>
        <p:nvSpPr>
          <p:cNvPr id="3" name="Title 1"/>
          <p:cNvSpPr txBox="1">
            <a:spLocks/>
          </p:cNvSpPr>
          <p:nvPr/>
        </p:nvSpPr>
        <p:spPr bwMode="auto">
          <a:xfrm>
            <a:off x="2901999" y="700336"/>
            <a:ext cx="7785333" cy="72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50800" bIns="50800" numCol="1" anchor="b" anchorCtr="0" compatLnSpc="1">
            <a:prstTxWarp prst="textNoShape">
              <a:avLst/>
            </a:prstTxWarp>
            <a:noAutofit/>
          </a:bodyPr>
          <a:lstStyle>
            <a:lvl1pPr algn="ctr" rtl="0" eaLnBrk="0" fontAlgn="base" hangingPunct="0">
              <a:spcBef>
                <a:spcPct val="0"/>
              </a:spcBef>
              <a:spcAft>
                <a:spcPct val="0"/>
              </a:spcAft>
              <a:defRPr sz="8400">
                <a:solidFill>
                  <a:schemeClr val="tx1"/>
                </a:solidFill>
                <a:latin typeface="+mj-lt"/>
                <a:ea typeface="+mj-ea"/>
                <a:cs typeface="ヒラギノ角ゴ ProN W3"/>
                <a:sym typeface="Gill Sans"/>
              </a:defRPr>
            </a:lvl1pPr>
            <a:lvl2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2pPr>
            <a:lvl3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3pPr>
            <a:lvl4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4pPr>
            <a:lvl5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5pPr>
            <a:lvl6pPr marL="4572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6pPr>
            <a:lvl7pPr marL="9144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7pPr>
            <a:lvl8pPr marL="13716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8pPr>
            <a:lvl9pPr marL="18288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9pPr>
          </a:lstStyle>
          <a:p>
            <a:r>
              <a:rPr lang="id-ID" sz="2800" dirty="0"/>
              <a:t>NORMA KESOPANAN</a:t>
            </a:r>
          </a:p>
        </p:txBody>
      </p:sp>
      <p:sp>
        <p:nvSpPr>
          <p:cNvPr id="5" name="Subtitle 2"/>
          <p:cNvSpPr txBox="1">
            <a:spLocks/>
          </p:cNvSpPr>
          <p:nvPr/>
        </p:nvSpPr>
        <p:spPr>
          <a:xfrm>
            <a:off x="237704" y="1996480"/>
            <a:ext cx="12169352" cy="640871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id-ID" sz="2400" dirty="0"/>
              <a:t>Norma kesopanan berasal dari kata sopan santun. Arti dari sopan santun itu sendiri dapat diartikan sebagai suatu tingkah laku seseorang dalam kehidupan sehari-hari harus sesuai dengan kodratnya, tempat, waktu dan kondisi lingkungannya dimana siswa itu berada, sehingga membuat siswa itu akan sukses dalam pergaulannya atau dalam hubungan sosialnya dan akan sukses dalam kehidupan keseluruhannya.</a:t>
            </a:r>
          </a:p>
          <a:p>
            <a:pPr algn="just"/>
            <a:r>
              <a:rPr lang="id-ID" sz="2400" dirty="0"/>
              <a:t>Norma kesopanan merupakan kaidah yang berasal dari dalam masyarakat untuk mengatur pergaulan warganya agar masing-masing saling hormat menghormati. Norma kesopanan pada hakikatnya merupakan peraturan hidup yang timbul dari pergaulan dalam masyarakat tertentu.  Ia berdasar pada kepantasan dan kebiasaan atau kepatutan yang berlaku dalam kehidupan sosial masyarakat.</a:t>
            </a:r>
          </a:p>
          <a:p>
            <a:pPr algn="just"/>
            <a:r>
              <a:rPr lang="id-ID" sz="2400" dirty="0"/>
              <a:t>Norma kesopanan adalah aturan hidup bermasyarakat tentang tingkah laku yang baik dan tidak baik baik, patut dan tidak patut dilakukan, yang berlaku dalam suatu lingkungan masyarakat atau komunitas tertentu. Norma ini biasanya bersumber dari adat istiadat, budaya, atau nilai-nilai masyarakat.</a:t>
            </a:r>
          </a:p>
          <a:p>
            <a:pPr algn="just"/>
            <a:r>
              <a:rPr lang="id-ID" sz="2400" dirty="0"/>
              <a:t>Menurut Sudikno Mertokusumo, norma kesopanan adalah sesuatu hal yang didasarkan atas kebiasaan, kepatutan, atau kepantasan yang berlaku dalam masyarakat.</a:t>
            </a:r>
          </a:p>
          <a:p>
            <a:pPr marL="0" indent="0" algn="just">
              <a:lnSpc>
                <a:spcPct val="100000"/>
              </a:lnSpc>
              <a:spcBef>
                <a:spcPts val="0"/>
              </a:spcBef>
              <a:buNone/>
            </a:pPr>
            <a:endParaRPr lang="id-ID" sz="2000" dirty="0"/>
          </a:p>
        </p:txBody>
      </p:sp>
    </p:spTree>
    <p:extLst>
      <p:ext uri="{BB962C8B-B14F-4D97-AF65-F5344CB8AC3E}">
        <p14:creationId xmlns:p14="http://schemas.microsoft.com/office/powerpoint/2010/main" val="2196758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9712" y="1852464"/>
            <a:ext cx="12097343" cy="6932761"/>
          </a:xfrm>
        </p:spPr>
        <p:txBody>
          <a:bodyPr>
            <a:normAutofit fontScale="70000" lnSpcReduction="20000"/>
          </a:bodyPr>
          <a:lstStyle/>
          <a:p>
            <a:pPr algn="just"/>
            <a:r>
              <a:rPr lang="id-ID" dirty="0"/>
              <a:t>Kepatutan atau </a:t>
            </a:r>
            <a:r>
              <a:rPr lang="id-ID" i="1" dirty="0"/>
              <a:t>billijkheid</a:t>
            </a:r>
            <a:r>
              <a:rPr lang="id-ID" dirty="0"/>
              <a:t> sering disamakan dengan itikad baik (</a:t>
            </a:r>
            <a:r>
              <a:rPr lang="id-ID" i="1" dirty="0"/>
              <a:t>goede trouw</a:t>
            </a:r>
            <a:r>
              <a:rPr lang="id-ID" dirty="0"/>
              <a:t>). Itikad baik merupakan kerangka yuridis dari kepatutan. Itikad baik dalam ilmu hukum sering ditemukan dalam Kitab Undang-Undang Hukum Perdata, terutama berhubungan dengan perjanjian. Subekti menyatakan bahwa kepatutan terkait dengan isi perjanjian yang mengikat para pihak di samping hal-hal yang secara tegas dinyatakan dalam perjanjian itu sendiri, kebiasaan, dan undang-undang. Selain itu, Satrio juga mengemukakan bahwa kepatutan merupakan suatu sumber perikatan tersendiri, artinya kalau undang-undang, kebiasaan dan sepakat para pihak tinggal diam mengenai suatu segi tertentu dalam perjanjian, maka kepatutan mengisi kekosongan tersebut mengatur hak dan kewajiban para pihak atau dengan kata lain, melahirkan perikatan para pihak.</a:t>
            </a:r>
          </a:p>
          <a:p>
            <a:pPr algn="just"/>
            <a:r>
              <a:rPr lang="id-ID" dirty="0"/>
              <a:t>Kebiasaan adalah pengulangan sesuatu secara terus-menerus atau dalam sebagian besar waktu dengan cara yang sama dan tanpa hubungan akal, atau dia adalah sesuatu yang tertanam dalam jiwa dari hal-hal yang berulang kali terjadi dan diterima tabiat. Kebiasaan-kebiasaan ini, umumnya dianggap sebagai suatu cara yang lazim, wajar, atau benar. Oleh karena dianggap wajar dan benar, hal itu dilakukan berulang-ulang dan menjadi bagian dari kehidupan bermasyarakat. Kebiasaan dapat diartikan respons seseorang dalam menghadapi suatu hal tanpa melalui proses berpikir. Kebiasaan adalah respons dari seseorang dalam menghadapi suatu hal tanpa melalui proses berpikir.</a:t>
            </a:r>
          </a:p>
          <a:p>
            <a:pPr algn="just"/>
            <a:r>
              <a:rPr lang="id-ID" dirty="0"/>
              <a:t>Sanksi untuk orang yang melakukan pelanggaran terhadap norma kesopanan berasal dari kekuasaan luar (heteronom). Kekuasaan masyarakat secara tidak resmi yang mengancam dengan sanksi bila norma kesopanan dilanggar. Sanksi atas pelanggaran norma kesopanan biasanya berupa teguran, cemoohan, celaan, pengucilan, dan lain sebagainya. Sanksi yang diberikan ini bertujuan untuk memulihkan keseimbangan tatanan masyarakat yang telah terganggu ke keadaan semula. Akan tetapi sesuai dengan sifatnya yang “tergantung” (relatif), maka tidak jarang norma kesopanan ditafsirkan secara subyektif, sehingga menimbulkan perbedaan persepsi tentang sopan atau tidak sopannya perbuatan tertentu.</a:t>
            </a:r>
          </a:p>
          <a:p>
            <a:pPr algn="just"/>
            <a:r>
              <a:rPr lang="id-ID" dirty="0"/>
              <a:t>Dengan demikian norma kesopanan itu bersifat kultural, kontekstual, nasional atau bahkan lokal. Berbeda dengan norma kesusilaan, norma kesopanan itu tidak bersifat universal. Suatu perbuatan yang dianggap sopan oleh sekelompok masyarakat mungkin saja dianggap tidak sopan bagi sekelompok masyarakat yang lain.</a:t>
            </a:r>
          </a:p>
        </p:txBody>
      </p:sp>
    </p:spTree>
    <p:extLst>
      <p:ext uri="{BB962C8B-B14F-4D97-AF65-F5344CB8AC3E}">
        <p14:creationId xmlns:p14="http://schemas.microsoft.com/office/powerpoint/2010/main" val="968154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p:cNvSpPr>
          <p:nvPr/>
        </p:nvSpPr>
        <p:spPr>
          <a:xfrm>
            <a:off x="237704" y="1780456"/>
            <a:ext cx="12313368" cy="640871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spcBef>
                <a:spcPts val="0"/>
              </a:spcBef>
            </a:pPr>
            <a:r>
              <a:rPr lang="id-ID" sz="2000" dirty="0"/>
              <a:t>Van Kan berpendapat bahwa kepentingan-kepentingan manusia bisa saling berbenturan apabila tidak dikendalikan oleh norma, lahirlah norma agama, norma kesusilaan dan norma kesopanan sebagai usaha manusia untuk menyelaraskan kepentingan-kepentingan itu. Ketiga kaidah di atas ternyata mempunyai kelemahan:</a:t>
            </a:r>
          </a:p>
          <a:p>
            <a:pPr marL="627063" lvl="0" indent="-447675" algn="just">
              <a:lnSpc>
                <a:spcPct val="100000"/>
              </a:lnSpc>
              <a:spcBef>
                <a:spcPts val="0"/>
              </a:spcBef>
              <a:buFont typeface="+mj-lt"/>
              <a:buAutoNum type="arabicParenR"/>
            </a:pPr>
            <a:r>
              <a:rPr lang="id-ID" sz="2000" dirty="0"/>
              <a:t>Norma agama, kesusilaan dan kesopanan belum cukup melindungi kepentingan-kepentingan manusia dalam masyarakat sebab ketiga norma ini tidak mempunyai sanksi yang tegas dan dapat dipaksakan.</a:t>
            </a:r>
          </a:p>
          <a:p>
            <a:pPr marL="627063" lvl="0" indent="-447675" algn="just">
              <a:lnSpc>
                <a:spcPct val="100000"/>
              </a:lnSpc>
              <a:spcBef>
                <a:spcPts val="0"/>
              </a:spcBef>
              <a:buFont typeface="+mj-lt"/>
              <a:buAutoNum type="arabicParenR"/>
            </a:pPr>
            <a:r>
              <a:rPr lang="id-ID" sz="2000" dirty="0"/>
              <a:t>Norma agama, kesusilaan dan kesopanan belum mengatur secara keseluruhan kepentingan-kepentingan manusia seperti kepentingan manusia dalam bidang pertanahan, kehutanan, kelautan, udara dan lain-lain.</a:t>
            </a:r>
          </a:p>
          <a:p>
            <a:pPr algn="just">
              <a:lnSpc>
                <a:spcPct val="100000"/>
              </a:lnSpc>
              <a:spcBef>
                <a:spcPts val="0"/>
              </a:spcBef>
            </a:pPr>
            <a:r>
              <a:rPr lang="id-ID" sz="2000" dirty="0"/>
              <a:t>Oleh karena itu, diperlukan satu norma lagi yang dapat menjawab dua kelemahan di atas. Norma tersebut adalah norma hukum. Norma hukum juga mengisi kelemahan ketiga kaidah tadi yaitu dengan jalan berusaha mengatur seluruh peri kehidupan yang berhubungan dengan manusia sebagai anggota masyarakat maupun sebagai individu. </a:t>
            </a:r>
          </a:p>
          <a:p>
            <a:pPr algn="just">
              <a:lnSpc>
                <a:spcPct val="100000"/>
              </a:lnSpc>
              <a:spcBef>
                <a:spcPts val="0"/>
              </a:spcBef>
            </a:pPr>
            <a:r>
              <a:rPr lang="id-ID" sz="2000" dirty="0"/>
              <a:t>Norma hukum adalah aturan-aturan yang dibuat oleh lembaga negara yang berwenang, yang mengikat dan bersifat memaksa, demi terwujudnya ketertiban masyarakat. Norma atau kaidah hukum dalam sejarahnya tidak sama sifat dan macamnya dengan norma atau kaidah sosial lainnya. </a:t>
            </a:r>
          </a:p>
          <a:p>
            <a:pPr algn="just">
              <a:lnSpc>
                <a:spcPct val="100000"/>
              </a:lnSpc>
              <a:spcBef>
                <a:spcPts val="0"/>
              </a:spcBef>
            </a:pPr>
            <a:r>
              <a:rPr lang="id-ID" sz="2000" dirty="0"/>
              <a:t>Sifat “memaksa” dengan sanksinya yang tegas dan nyata inilah yang merupakan kelebihan norma hukum dibanding dengan ketiga norma yang lain. Negara berkuasa untuk memaksakan aturan-aturan hukum guna dipatuhi dan terhadap orang-orang yang bertindak melawan hukum diancam hukuman. Ancaman hukuman itu dapat berupa hukuman bandan atau hukuman benda. Hukuman bandan dapat berupa hukuman mati, hukuman penjara seumur hidup, atau hukuman penjara sementara.</a:t>
            </a:r>
          </a:p>
          <a:p>
            <a:pPr marL="538163" indent="-358775" algn="just">
              <a:lnSpc>
                <a:spcPct val="100000"/>
              </a:lnSpc>
              <a:spcBef>
                <a:spcPts val="0"/>
              </a:spcBef>
              <a:buAutoNum type="arabicPeriod"/>
            </a:pPr>
            <a:endParaRPr lang="id-ID" sz="2000" dirty="0"/>
          </a:p>
          <a:p>
            <a:pPr marL="358775" indent="717550" algn="just">
              <a:lnSpc>
                <a:spcPct val="140000"/>
              </a:lnSpc>
              <a:spcBef>
                <a:spcPts val="0"/>
              </a:spcBef>
              <a:buNone/>
              <a:tabLst>
                <a:tab pos="1076325" algn="l"/>
              </a:tabLst>
            </a:pPr>
            <a:endParaRPr lang="en-US" sz="2000" dirty="0">
              <a:latin typeface="Arial" panose="020B0604020202020204" pitchFamily="34" charset="0"/>
              <a:cs typeface="Arial" panose="020B0604020202020204" pitchFamily="34" charset="0"/>
            </a:endParaRPr>
          </a:p>
          <a:p>
            <a:pPr marL="0" indent="0" algn="just" fontAlgn="auto">
              <a:lnSpc>
                <a:spcPct val="140000"/>
              </a:lnSpc>
              <a:spcBef>
                <a:spcPts val="0"/>
              </a:spcBef>
              <a:spcAft>
                <a:spcPts val="0"/>
              </a:spcAft>
              <a:buNone/>
            </a:pPr>
            <a:endParaRPr lang="id-ID" sz="2000" b="1" dirty="0">
              <a:latin typeface="Arial" panose="020B0604020202020204" pitchFamily="34" charset="0"/>
              <a:cs typeface="Arial" panose="020B0604020202020204" pitchFamily="34" charset="0"/>
            </a:endParaRPr>
          </a:p>
        </p:txBody>
      </p:sp>
      <p:sp>
        <p:nvSpPr>
          <p:cNvPr id="3" name="Title 1"/>
          <p:cNvSpPr txBox="1">
            <a:spLocks/>
          </p:cNvSpPr>
          <p:nvPr/>
        </p:nvSpPr>
        <p:spPr bwMode="auto">
          <a:xfrm>
            <a:off x="2901999" y="700336"/>
            <a:ext cx="7785333" cy="72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50800" bIns="50800" numCol="1" anchor="b" anchorCtr="0" compatLnSpc="1">
            <a:prstTxWarp prst="textNoShape">
              <a:avLst/>
            </a:prstTxWarp>
            <a:noAutofit/>
          </a:bodyPr>
          <a:lstStyle>
            <a:lvl1pPr algn="ctr" rtl="0" eaLnBrk="0" fontAlgn="base" hangingPunct="0">
              <a:spcBef>
                <a:spcPct val="0"/>
              </a:spcBef>
              <a:spcAft>
                <a:spcPct val="0"/>
              </a:spcAft>
              <a:defRPr sz="8400">
                <a:solidFill>
                  <a:schemeClr val="tx1"/>
                </a:solidFill>
                <a:latin typeface="+mj-lt"/>
                <a:ea typeface="+mj-ea"/>
                <a:cs typeface="ヒラギノ角ゴ ProN W3"/>
                <a:sym typeface="Gill Sans"/>
              </a:defRPr>
            </a:lvl1pPr>
            <a:lvl2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2pPr>
            <a:lvl3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3pPr>
            <a:lvl4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4pPr>
            <a:lvl5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5pPr>
            <a:lvl6pPr marL="4572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6pPr>
            <a:lvl7pPr marL="9144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7pPr>
            <a:lvl8pPr marL="13716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8pPr>
            <a:lvl9pPr marL="18288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9pPr>
          </a:lstStyle>
          <a:p>
            <a:r>
              <a:rPr lang="id-ID" sz="2800" dirty="0"/>
              <a:t>NORMA HUKUM</a:t>
            </a:r>
          </a:p>
        </p:txBody>
      </p:sp>
    </p:spTree>
    <p:extLst>
      <p:ext uri="{BB962C8B-B14F-4D97-AF65-F5344CB8AC3E}">
        <p14:creationId xmlns:p14="http://schemas.microsoft.com/office/powerpoint/2010/main" val="38456622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5736" y="1924472"/>
            <a:ext cx="12025336" cy="6860753"/>
          </a:xfrm>
        </p:spPr>
        <p:txBody>
          <a:bodyPr>
            <a:normAutofit fontScale="77500" lnSpcReduction="20000"/>
          </a:bodyPr>
          <a:lstStyle/>
          <a:p>
            <a:pPr algn="just"/>
            <a:r>
              <a:rPr lang="id-ID" dirty="0"/>
              <a:t>Kenyataannya kaidah hukum yang kini berlaku dalam kehidupan masyarakat, ada yang berbentuk tertulis maupun tidak tertulis. Norma hukum adalah aturan yang dibuat secara resmi oleh penguasa negara, mengikat setiap orang dan berlakunya dapat dipaksakan oleh aparat negara yang berwenang, sehingga berlakunya dapat dipertahankan.</a:t>
            </a:r>
          </a:p>
          <a:p>
            <a:pPr algn="just"/>
            <a:r>
              <a:rPr lang="id-ID" dirty="0"/>
              <a:t>Hans Kelsen berpendapat bahwa norma hukum merupakan suatu susunan berjenjang yang mana setiap norma hukum yang lebih rendah memperoleh kekuatan hukum dari norma hukum yang lebih tinggi tingkatannya. Maksudnya suatu norma yang lebih rendah berlaku, bersumber dan berdasar pada norma yang lebih tinggi. Norma yang lebih tinggi berlaku, bersumber dan berdasar pada norma yang lebih tinggi lagi, demikian seterusnya sampai pada suatu norma yang tidak dapat ditelusuri lebih lanjut dan bersifat hipotesis dan fiktif yaitu Norma Dasar/Grundnorm.</a:t>
            </a:r>
          </a:p>
          <a:p>
            <a:pPr algn="just"/>
            <a:r>
              <a:rPr lang="id-ID" dirty="0"/>
              <a:t>Berikut adalah struktur tata hukum Indonesia:</a:t>
            </a:r>
          </a:p>
          <a:p>
            <a:pPr marL="717550" lvl="0" indent="-449263" algn="just">
              <a:buFont typeface="+mj-lt"/>
              <a:buAutoNum type="arabicParenR"/>
            </a:pPr>
            <a:r>
              <a:rPr lang="id-ID" dirty="0"/>
              <a:t>Staatsfundamentalnorm (Norma Fundamental Negara), Norma hukum yang tertinggi dan merupakan kelompok pertama dalam hierarki norma hukum negara adalah Staatsfundamentalnorm (Norma Fundamental Negara). Norma Fundamental Negara merupakan norma yang tidak dibentuk oleh suatu norma yang lebih tinggi lagi, tetapi bersifat pre-supposed atau ditetapkan terlebih dahulu oleh masyarakat dalam suatu negara dan merupakan norma yang menjadi tempat bergantungnya norma-norma hukum di bawahnya. Berdasarkan sistem norma hukum Negara Republik Indonesia, Pancasila merupakan norma fundamental negara yang merupakan norma hukum yang tertinggi yang sekaligus merupakan cita hukum. Pancasila yang dimaksud sebagaimana yang tertuang dalam pembukaan UUD 1945, ini berarti Pembukaan UUD 1945 merupakan norma dasar yang derajatnya tertinggi dalam negara, yaitu norma yang merupakan norma dasar bagi pembentukan konstitusi atau UUD termasuk norma pengubahannya. Carl Schmid dalam teori keputusan melihat konstitusi sebagai keputusan politik tertinggi dalam negara yang disepakati oleh suatu negara. Maka dari itu, hierarki norma hukum yang merupakan Staatsfundamentalnorm yaitu Pancasila.</a:t>
            </a:r>
          </a:p>
          <a:p>
            <a:pPr algn="just">
              <a:lnSpc>
                <a:spcPct val="110000"/>
              </a:lnSpc>
              <a:spcBef>
                <a:spcPts val="0"/>
              </a:spcBef>
            </a:pPr>
            <a:endParaRPr lang="id-ID" dirty="0"/>
          </a:p>
        </p:txBody>
      </p:sp>
    </p:spTree>
    <p:extLst>
      <p:ext uri="{BB962C8B-B14F-4D97-AF65-F5344CB8AC3E}">
        <p14:creationId xmlns:p14="http://schemas.microsoft.com/office/powerpoint/2010/main" val="41101415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3728" y="1924472"/>
            <a:ext cx="11953327" cy="6860753"/>
          </a:xfrm>
        </p:spPr>
        <p:txBody>
          <a:bodyPr>
            <a:normAutofit fontScale="85000" lnSpcReduction="20000"/>
          </a:bodyPr>
          <a:lstStyle/>
          <a:p>
            <a:pPr marL="514350" lvl="0" indent="-334963" algn="just">
              <a:buFont typeface="+mj-lt"/>
              <a:buAutoNum type="arabicParenR" startAt="2"/>
              <a:tabLst>
                <a:tab pos="627063" algn="l"/>
              </a:tabLst>
            </a:pPr>
            <a:r>
              <a:rPr lang="id-ID" sz="2600" i="1" dirty="0"/>
              <a:t>Staatgrundgesetz</a:t>
            </a:r>
            <a:r>
              <a:rPr lang="id-ID" sz="2600" dirty="0"/>
              <a:t> (Aturan Dasar Negara/Aturan Pokok Negara). Aturan Dasar Negara/Aturan Pokok Negara (Staatsgrundgesetz) merupakan kelompok norma hukum di bawah Norma Fundamental Negara. Norma-norma dari </a:t>
            </a:r>
            <a:r>
              <a:rPr lang="id-ID" sz="2600" i="1" dirty="0"/>
              <a:t>Staatsgrundgesetz</a:t>
            </a:r>
            <a:r>
              <a:rPr lang="id-ID" sz="2600" dirty="0"/>
              <a:t> ini merupakan aturan yang masih bersifat pokok dan merupakan aturan-aturan umum yang masih bersifat garis besar, sehingga masih merupakan norma hukum tunggal yang merupakan sumber dan dasar bagi terbentuknya suatu undang-undang yang merupakan Peraturan Perundang-undangan, yaitu peraturan yang mengikat secara langsung semua orang. Di dalam setiap Aturan Dasar Negara biasanya diatur hal-hal mengenai pembagian kekuasaan negara di puncak pemerintahan, dan selain itu mengatur juga hubungan antar lembaga-lembaga negara, serta mengatur hubungan antara negara dengan warga negaranya. </a:t>
            </a:r>
            <a:r>
              <a:rPr lang="id-ID" sz="2600" i="1" dirty="0"/>
              <a:t>Staatgrundgesetz</a:t>
            </a:r>
            <a:r>
              <a:rPr lang="id-ID" sz="2600" dirty="0"/>
              <a:t> (Aturan Dasar/Aturan Pokok Negara) di negara Republik Indonesia tertuang dalam Batang Tubuh UUD 1945 dan Ketetapan MPR, serta di dalam hukum dasar tidak tertulis yang sering disebut dengan Konvensi Ketatanegaraan. Aturan Dasar Negara/Aturan Pokok Negara ini merupakan landasan bagi pembentukan undang-undang dan peraturan lain yang lebih rendah.</a:t>
            </a:r>
          </a:p>
          <a:p>
            <a:pPr marL="514350" lvl="0" indent="-334963" algn="just">
              <a:buFont typeface="+mj-lt"/>
              <a:buAutoNum type="arabicParenR" startAt="2"/>
              <a:tabLst>
                <a:tab pos="627063" algn="l"/>
              </a:tabLst>
            </a:pPr>
            <a:r>
              <a:rPr lang="id-ID" sz="2600" i="1" dirty="0"/>
              <a:t>Formell Gesetz</a:t>
            </a:r>
            <a:r>
              <a:rPr lang="id-ID" sz="2600" dirty="0"/>
              <a:t> (Undang-Undang).	</a:t>
            </a:r>
            <a:r>
              <a:rPr lang="id-ID" sz="2600" i="1" dirty="0"/>
              <a:t>Formell Gesetz</a:t>
            </a:r>
            <a:r>
              <a:rPr lang="id-ID" sz="2600" dirty="0"/>
              <a:t> atau secara harfiah diterjemahkan menjadi undang-undang merupakan norma hukum yang lebih kongkret dan terinci, serta sudah dapat langsung berlaku di dalam masyarakat. Norma-norma hukum dalam undang-undang ini tidak saja norma hukum yang bersifat tunggal, tetapi norma-norma hukum itu dapat merupakan norma hukum yang berpasangan, sehingga terdapat norma hukum sekunder di samping norma hukum primernya, dengan demikian dalam suatu undang-undang sudah dapat dicantumkan norma-norma yang bersifat sanksi, baik itu sanksi pidana maupun sanksi pemaksa, selain itu undang-undang ini berbeda dengan peraturan lainnya, oleh karena suatu undang-undang merupakan norma huku yang selalu dibentuk oleh suatu lembaga legislatif. </a:t>
            </a:r>
          </a:p>
          <a:p>
            <a:pPr marL="514350" lvl="0" indent="-334963" algn="just">
              <a:buFont typeface="+mj-lt"/>
              <a:buAutoNum type="arabicParenR" startAt="2"/>
              <a:tabLst>
                <a:tab pos="627063" algn="l"/>
              </a:tabLst>
            </a:pPr>
            <a:r>
              <a:rPr lang="id-ID" sz="2600" dirty="0"/>
              <a:t>Verordnung &amp; Autonome (Peraturan Pelaksanaan dan Peraturan Otonom). Peraturan Pelaksanaan dan Peraturan Otonom ini merupakan peraturan-peraturan yang terletak di bawah undang-undang yang berfungsi menyelenggarakan ketentuan-ketentuan dalam undang-undang. Peraturan Pelaksanaan bersumber dari kewenangan delegasi sedangkan Peraturan Otonom bersumber dari kewenangan atribusi. </a:t>
            </a:r>
          </a:p>
          <a:p>
            <a:pPr lvl="0"/>
            <a:endParaRPr lang="id-ID" dirty="0"/>
          </a:p>
          <a:p>
            <a:endParaRPr lang="id-ID" dirty="0"/>
          </a:p>
        </p:txBody>
      </p:sp>
    </p:spTree>
    <p:extLst>
      <p:ext uri="{BB962C8B-B14F-4D97-AF65-F5344CB8AC3E}">
        <p14:creationId xmlns:p14="http://schemas.microsoft.com/office/powerpoint/2010/main" val="26460476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5736" y="2068488"/>
            <a:ext cx="11737303" cy="6716737"/>
          </a:xfrm>
        </p:spPr>
        <p:txBody>
          <a:bodyPr>
            <a:noAutofit/>
          </a:bodyPr>
          <a:lstStyle/>
          <a:p>
            <a:pPr algn="just">
              <a:lnSpc>
                <a:spcPct val="120000"/>
              </a:lnSpc>
              <a:spcBef>
                <a:spcPts val="0"/>
              </a:spcBef>
            </a:pPr>
            <a:r>
              <a:rPr lang="id-ID" sz="2000" dirty="0"/>
              <a:t>Norma hukum mempunyai dua sifat alternatif, yaitu imperatif dan fakultatif.  Norma hukum yang bersifat imperatif biasa dikenal dengan hukum yang memaksa (</a:t>
            </a:r>
            <a:r>
              <a:rPr lang="id-ID" sz="2000" i="1" dirty="0"/>
              <a:t>dwingendrecht</a:t>
            </a:r>
            <a:r>
              <a:rPr lang="id-ID" sz="2000" dirty="0"/>
              <a:t>), wajib ditaati. Norma atau kaidah ini tidak dapat dikesampingkan dalam suatu keadaan konkret. Norma hukum yang bersifat fakultatif dibedakan lagi antara norma hukum yang mengatur (</a:t>
            </a:r>
            <a:r>
              <a:rPr lang="id-ID" sz="2000" i="1" dirty="0"/>
              <a:t>regelendrecht</a:t>
            </a:r>
            <a:r>
              <a:rPr lang="id-ID" sz="2000" dirty="0"/>
              <a:t>) dan norma hukum yang menambah (</a:t>
            </a:r>
            <a:r>
              <a:rPr lang="id-ID" sz="2000" i="1" dirty="0"/>
              <a:t>aanvullendrecht</a:t>
            </a:r>
            <a:r>
              <a:rPr lang="id-ID" sz="2000" dirty="0"/>
              <a:t>). Selain itu, terdapat pula norma-norma atau kaidah-kaidah hukum yang bersifat campuran atau yang sekaligus bersifat memaksa dan mengatur.</a:t>
            </a:r>
          </a:p>
          <a:p>
            <a:pPr algn="just">
              <a:lnSpc>
                <a:spcPct val="120000"/>
              </a:lnSpc>
              <a:spcBef>
                <a:spcPts val="0"/>
              </a:spcBef>
            </a:pPr>
            <a:r>
              <a:rPr lang="id-ID" sz="2000" dirty="0"/>
              <a:t>Asal usul norma atau kaidah hukum pada pokoknya dapat dibedakan atas dua macam, yaitu:</a:t>
            </a:r>
          </a:p>
          <a:p>
            <a:pPr marL="514350" indent="-334963" algn="just">
              <a:lnSpc>
                <a:spcPct val="120000"/>
              </a:lnSpc>
              <a:spcBef>
                <a:spcPts val="0"/>
              </a:spcBef>
              <a:buFont typeface="+mj-lt"/>
              <a:buAutoNum type="arabicParenR"/>
            </a:pPr>
            <a:r>
              <a:rPr lang="id-ID" sz="2000" dirty="0"/>
              <a:t>Norma hukum yang berasal dari kaidah-kaidah sosial lain dalam masyarakat, yang dalam istilah Paul Bohannan sebagai “Norma hukum yang berasal dari proses </a:t>
            </a:r>
            <a:r>
              <a:rPr lang="id-ID" sz="2000" i="1" dirty="0"/>
              <a:t>double legitimacy</a:t>
            </a:r>
            <a:r>
              <a:rPr lang="id-ID" sz="2000" dirty="0"/>
              <a:t>” atau pemberian ulang legitimasi dari suatu kaidah sosial nonhukum menjadi suatu norma hukum. Pandangan Paul Bohannan dikenal sebagai </a:t>
            </a:r>
            <a:r>
              <a:rPr lang="id-ID" sz="2000" i="1" dirty="0"/>
              <a:t>teori re-institutionalization of norm. </a:t>
            </a:r>
            <a:r>
              <a:rPr lang="id-ID" sz="2000" dirty="0"/>
              <a:t>Keberadaan hukum yang terdiri atas kebiasaan-kebiasaan yang kemudian mengalami proses pelembagaan kembali (re</a:t>
            </a:r>
            <a:r>
              <a:rPr lang="id-ID" sz="2000" i="1" dirty="0"/>
              <a:t>-institutionalization</a:t>
            </a:r>
            <a:r>
              <a:rPr lang="id-ID" sz="2000" dirty="0"/>
              <a:t>) menjadi norma hukum, pada akhirnya digunakan oleh masyarakat sebagai aturan untuk menata kehidupannya. Inilah yang dinilai oleh Satjipto Rahardjo sebagai “pelembagaan dari konflik yang terdapat dalam masyarakat”.</a:t>
            </a:r>
          </a:p>
          <a:p>
            <a:pPr marL="514350" indent="-334963" algn="just">
              <a:lnSpc>
                <a:spcPct val="120000"/>
              </a:lnSpc>
              <a:spcBef>
                <a:spcPts val="0"/>
              </a:spcBef>
              <a:buFont typeface="+mj-lt"/>
              <a:buAutoNum type="arabicParenR"/>
            </a:pPr>
            <a:r>
              <a:rPr lang="id-ID" sz="2000" dirty="0"/>
              <a:t>Norma hukum yang diturunkan oleh otoritas tertinggi sesuai dengan kebutuhan masyarakat pada saat itu, langsung terwujud dalam wujud norma hukum, serta sama sekali tidak berasal dari kaidah sosial lain sebelumnya.</a:t>
            </a:r>
          </a:p>
        </p:txBody>
      </p:sp>
    </p:spTree>
    <p:extLst>
      <p:ext uri="{BB962C8B-B14F-4D97-AF65-F5344CB8AC3E}">
        <p14:creationId xmlns:p14="http://schemas.microsoft.com/office/powerpoint/2010/main" val="4225325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3763" y="2068488"/>
            <a:ext cx="11217275" cy="6716737"/>
          </a:xfrm>
        </p:spPr>
        <p:txBody>
          <a:bodyPr>
            <a:normAutofit fontScale="85000" lnSpcReduction="20000"/>
          </a:bodyPr>
          <a:lstStyle/>
          <a:p>
            <a:pPr marL="179388" indent="-179388" algn="just">
              <a:lnSpc>
                <a:spcPct val="120000"/>
              </a:lnSpc>
              <a:spcBef>
                <a:spcPts val="0"/>
              </a:spcBef>
            </a:pPr>
            <a:r>
              <a:rPr lang="id-ID" dirty="0"/>
              <a:t>Dari segi tujuannya, norma atau kaidah hukum tertuju kepada menciptakan kedamaian hidup antar pribadi. Tujuan tersebut dikaitkan pula dengan tugas norma hukum, untuk mewujudkan kepastian, keadilan, dan kebergunaan. Artinya, setiap norma hukum itu harus menghasilkan keseimbangan antara nilai kepastian, keadilan, dan kebergunaan. Fungsi kaidah hukum adalah untuk melindungi kepentingan manusia atau kelompok manusia. Sedangkan, Sudikno Mertokusumo mengemukakan bahwa tujuan norma hukum adalah untuk ketertiban masyarakat. Norma hukum bertugas mengusahakan keseimbangan tatanan di dalam masyarakat dan kepastian hukum agar tujuannya tercapai. Dalam arti sempit norma hukum adalah nilai yang terdapat dalam peraturan konkrit. Norma hukum dalam arti sempit ini pada umumnya berubah mengikuti perkembangan peraturan yang konkrit.</a:t>
            </a:r>
          </a:p>
          <a:p>
            <a:pPr marL="179388" indent="-179388" algn="just">
              <a:lnSpc>
                <a:spcPct val="120000"/>
              </a:lnSpc>
              <a:spcBef>
                <a:spcPts val="0"/>
              </a:spcBef>
            </a:pPr>
            <a:r>
              <a:rPr lang="id-ID" dirty="0"/>
              <a:t>Norma hukum dapat dibedakan antara yang bersifat umum dan abstrak (</a:t>
            </a:r>
            <a:r>
              <a:rPr lang="id-ID" i="1" dirty="0"/>
              <a:t>general and abstract norms</a:t>
            </a:r>
            <a:r>
              <a:rPr lang="id-ID" dirty="0"/>
              <a:t>) dengan yang bersifat konkret dan individual (</a:t>
            </a:r>
            <a:r>
              <a:rPr lang="id-ID" i="1" dirty="0"/>
              <a:t>concrete and individual norms</a:t>
            </a:r>
            <a:r>
              <a:rPr lang="id-ID" dirty="0"/>
              <a:t>). Norma hukum dari segi daya berlakunya dapat dibedakan antara norma hukum yang berlaku sekali selesai </a:t>
            </a:r>
            <a:r>
              <a:rPr lang="id-ID" i="1" dirty="0"/>
              <a:t>(einmahlig) </a:t>
            </a:r>
            <a:r>
              <a:rPr lang="id-ID" dirty="0"/>
              <a:t>dan norma hukum yang berlaku terus menerus </a:t>
            </a:r>
            <a:r>
              <a:rPr lang="id-ID" i="1" dirty="0"/>
              <a:t>(dauerhaftig)</a:t>
            </a:r>
            <a:r>
              <a:rPr lang="id-ID" dirty="0"/>
              <a:t>. Selain itu, Norma hukum tertulis dari segi bentuk isinya, dapat dibedakan antara norma hukum tunggal dan berpasangan.</a:t>
            </a:r>
          </a:p>
          <a:p>
            <a:endParaRPr lang="id-ID" dirty="0"/>
          </a:p>
        </p:txBody>
      </p:sp>
    </p:spTree>
    <p:extLst>
      <p:ext uri="{BB962C8B-B14F-4D97-AF65-F5344CB8AC3E}">
        <p14:creationId xmlns:p14="http://schemas.microsoft.com/office/powerpoint/2010/main" val="42689294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p:cNvSpPr>
          <p:nvPr/>
        </p:nvSpPr>
        <p:spPr bwMode="auto">
          <a:xfrm>
            <a:off x="813768" y="2428528"/>
            <a:ext cx="10571360" cy="3448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50800" bIns="50800" numCol="1" anchor="t" anchorCtr="0" compatLnSpc="1">
            <a:prstTxWarp prst="textNoShape">
              <a:avLst/>
            </a:prstTxWarp>
            <a:noAutofit/>
          </a:bodyPr>
          <a:lstStyle>
            <a:lvl1pPr marL="760413" indent="-493713" algn="l" rtl="0" eaLnBrk="0" fontAlgn="base" hangingPunct="0">
              <a:spcBef>
                <a:spcPts val="3800"/>
              </a:spcBef>
              <a:spcAft>
                <a:spcPct val="0"/>
              </a:spcAft>
              <a:buSzPct val="171000"/>
              <a:buFont typeface="Gill Sans"/>
              <a:buChar char="•"/>
              <a:defRPr sz="3200">
                <a:solidFill>
                  <a:schemeClr val="tx1"/>
                </a:solidFill>
                <a:latin typeface="+mn-lt"/>
                <a:ea typeface="+mn-ea"/>
                <a:cs typeface="ヒラギノ角ゴ ProN W3"/>
                <a:sym typeface="Gill Sans"/>
              </a:defRPr>
            </a:lvl1pPr>
            <a:lvl2pPr marL="1204913" indent="-493713" algn="l" rtl="0" eaLnBrk="0" fontAlgn="base" hangingPunct="0">
              <a:spcBef>
                <a:spcPts val="3800"/>
              </a:spcBef>
              <a:spcAft>
                <a:spcPct val="0"/>
              </a:spcAft>
              <a:buSzPct val="171000"/>
              <a:buFont typeface="Gill Sans"/>
              <a:buChar char="•"/>
              <a:defRPr sz="3200">
                <a:solidFill>
                  <a:schemeClr val="tx1"/>
                </a:solidFill>
                <a:latin typeface="+mn-lt"/>
                <a:ea typeface="+mn-ea"/>
                <a:cs typeface="ヒラギノ角ゴ ProN W3"/>
                <a:sym typeface="Gill Sans"/>
              </a:defRPr>
            </a:lvl2pPr>
            <a:lvl3pPr marL="1649413" indent="-493713" algn="l" rtl="0" eaLnBrk="0" fontAlgn="base" hangingPunct="0">
              <a:spcBef>
                <a:spcPts val="3800"/>
              </a:spcBef>
              <a:spcAft>
                <a:spcPct val="0"/>
              </a:spcAft>
              <a:buSzPct val="171000"/>
              <a:buFont typeface="Gill Sans"/>
              <a:buChar char="•"/>
              <a:defRPr sz="3200">
                <a:solidFill>
                  <a:schemeClr val="tx1"/>
                </a:solidFill>
                <a:latin typeface="+mn-lt"/>
                <a:ea typeface="+mn-ea"/>
                <a:cs typeface="ヒラギノ角ゴ ProN W3"/>
                <a:sym typeface="Gill Sans"/>
              </a:defRPr>
            </a:lvl3pPr>
            <a:lvl4pPr marL="2093913" indent="-493713" algn="l" rtl="0" eaLnBrk="0" fontAlgn="base" hangingPunct="0">
              <a:spcBef>
                <a:spcPts val="3800"/>
              </a:spcBef>
              <a:spcAft>
                <a:spcPct val="0"/>
              </a:spcAft>
              <a:buSzPct val="171000"/>
              <a:buFont typeface="Gill Sans"/>
              <a:buChar char="•"/>
              <a:defRPr sz="3200">
                <a:solidFill>
                  <a:schemeClr val="tx1"/>
                </a:solidFill>
                <a:latin typeface="+mn-lt"/>
                <a:ea typeface="+mn-ea"/>
                <a:cs typeface="ヒラギノ角ゴ ProN W3"/>
                <a:sym typeface="Gill Sans"/>
              </a:defRPr>
            </a:lvl4pPr>
            <a:lvl5pPr marL="2538413" indent="-493713" algn="l" rtl="0" eaLnBrk="0" fontAlgn="base" hangingPunct="0">
              <a:spcBef>
                <a:spcPts val="3800"/>
              </a:spcBef>
              <a:spcAft>
                <a:spcPct val="0"/>
              </a:spcAft>
              <a:buSzPct val="171000"/>
              <a:buFont typeface="Gill Sans"/>
              <a:buChar char="•"/>
              <a:defRPr sz="3200">
                <a:solidFill>
                  <a:schemeClr val="tx1"/>
                </a:solidFill>
                <a:latin typeface="+mn-lt"/>
                <a:ea typeface="+mn-ea"/>
                <a:cs typeface="ヒラギノ角ゴ ProN W3"/>
                <a:sym typeface="Gill Sans"/>
              </a:defRPr>
            </a:lvl5pPr>
            <a:lvl6pPr marL="2995613" indent="-493713" algn="l" rtl="0" fontAlgn="base">
              <a:spcBef>
                <a:spcPts val="3800"/>
              </a:spcBef>
              <a:spcAft>
                <a:spcPct val="0"/>
              </a:spcAft>
              <a:buSzPct val="171000"/>
              <a:buFont typeface="Gill Sans" pitchFamily="32" charset="0"/>
              <a:buChar char="•"/>
              <a:defRPr sz="3200">
                <a:solidFill>
                  <a:schemeClr val="tx1"/>
                </a:solidFill>
                <a:latin typeface="+mn-lt"/>
                <a:ea typeface="+mn-ea"/>
                <a:sym typeface="Gill Sans" pitchFamily="32" charset="0"/>
              </a:defRPr>
            </a:lvl6pPr>
            <a:lvl7pPr marL="3452813" indent="-493713" algn="l" rtl="0" fontAlgn="base">
              <a:spcBef>
                <a:spcPts val="3800"/>
              </a:spcBef>
              <a:spcAft>
                <a:spcPct val="0"/>
              </a:spcAft>
              <a:buSzPct val="171000"/>
              <a:buFont typeface="Gill Sans" pitchFamily="32" charset="0"/>
              <a:buChar char="•"/>
              <a:defRPr sz="3200">
                <a:solidFill>
                  <a:schemeClr val="tx1"/>
                </a:solidFill>
                <a:latin typeface="+mn-lt"/>
                <a:ea typeface="+mn-ea"/>
                <a:sym typeface="Gill Sans" pitchFamily="32" charset="0"/>
              </a:defRPr>
            </a:lvl7pPr>
            <a:lvl8pPr marL="3910013" indent="-493713" algn="l" rtl="0" fontAlgn="base">
              <a:spcBef>
                <a:spcPts val="3800"/>
              </a:spcBef>
              <a:spcAft>
                <a:spcPct val="0"/>
              </a:spcAft>
              <a:buSzPct val="171000"/>
              <a:buFont typeface="Gill Sans" pitchFamily="32" charset="0"/>
              <a:buChar char="•"/>
              <a:defRPr sz="3200">
                <a:solidFill>
                  <a:schemeClr val="tx1"/>
                </a:solidFill>
                <a:latin typeface="+mn-lt"/>
                <a:ea typeface="+mn-ea"/>
                <a:sym typeface="Gill Sans" pitchFamily="32" charset="0"/>
              </a:defRPr>
            </a:lvl8pPr>
            <a:lvl9pPr marL="4367213" indent="-493713" algn="l" rtl="0" fontAlgn="base">
              <a:spcBef>
                <a:spcPts val="3800"/>
              </a:spcBef>
              <a:spcAft>
                <a:spcPct val="0"/>
              </a:spcAft>
              <a:buSzPct val="171000"/>
              <a:buFont typeface="Gill Sans" pitchFamily="32" charset="0"/>
              <a:buChar char="•"/>
              <a:defRPr sz="3200">
                <a:solidFill>
                  <a:schemeClr val="tx1"/>
                </a:solidFill>
                <a:latin typeface="+mn-lt"/>
                <a:ea typeface="+mn-ea"/>
                <a:sym typeface="Gill Sans" pitchFamily="32" charset="0"/>
              </a:defRPr>
            </a:lvl9pPr>
          </a:lstStyle>
          <a:p>
            <a:pPr marL="266700" indent="0" algn="ctr">
              <a:lnSpc>
                <a:spcPct val="150000"/>
              </a:lnSpc>
              <a:spcBef>
                <a:spcPts val="0"/>
              </a:spcBef>
              <a:buNone/>
            </a:pPr>
            <a:r>
              <a:rPr lang="id-ID" sz="6000" b="1" kern="0" dirty="0">
                <a:solidFill>
                  <a:srgbClr val="FF0000"/>
                </a:solidFill>
                <a:latin typeface="Algerian" panose="04020705040A02060702" pitchFamily="82" charset="0"/>
                <a:cs typeface="Arial" panose="020B0604020202020204" pitchFamily="34" charset="0"/>
              </a:rPr>
              <a:t>S E K I A N </a:t>
            </a:r>
          </a:p>
          <a:p>
            <a:pPr marL="266700" indent="0" algn="ctr">
              <a:lnSpc>
                <a:spcPct val="150000"/>
              </a:lnSpc>
              <a:spcBef>
                <a:spcPts val="0"/>
              </a:spcBef>
              <a:buNone/>
            </a:pPr>
            <a:r>
              <a:rPr lang="id-ID" sz="6000" b="1" kern="0" dirty="0">
                <a:solidFill>
                  <a:srgbClr val="FF0000"/>
                </a:solidFill>
                <a:latin typeface="Algerian" panose="04020705040A02060702" pitchFamily="82" charset="0"/>
                <a:cs typeface="Arial" panose="020B0604020202020204" pitchFamily="34" charset="0"/>
              </a:rPr>
              <a:t>D A N</a:t>
            </a:r>
          </a:p>
          <a:p>
            <a:pPr marL="266700" indent="0" algn="ctr">
              <a:lnSpc>
                <a:spcPct val="150000"/>
              </a:lnSpc>
              <a:spcBef>
                <a:spcPts val="0"/>
              </a:spcBef>
              <a:buNone/>
            </a:pPr>
            <a:r>
              <a:rPr lang="id-ID" sz="6000" b="1" kern="0" dirty="0">
                <a:solidFill>
                  <a:srgbClr val="FF0000"/>
                </a:solidFill>
                <a:latin typeface="Algerian" panose="04020705040A02060702" pitchFamily="82" charset="0"/>
                <a:cs typeface="Arial" panose="020B0604020202020204" pitchFamily="34" charset="0"/>
              </a:rPr>
              <a:t>T E R I M A  K A S I H</a:t>
            </a:r>
            <a:endParaRPr lang="en-US" sz="6000" b="1" kern="0" dirty="0">
              <a:solidFill>
                <a:srgbClr val="FF0000"/>
              </a:solidFill>
              <a:latin typeface="Algerian" panose="04020705040A02060702" pitchFamily="82" charset="0"/>
              <a:cs typeface="Arial" panose="020B0604020202020204" pitchFamily="34"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p:cNvSpPr>
          <p:nvPr/>
        </p:nvSpPr>
        <p:spPr>
          <a:xfrm>
            <a:off x="597744" y="2500536"/>
            <a:ext cx="11953328" cy="547260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pPr>
            <a:r>
              <a:rPr lang="id-ID" sz="2400" dirty="0"/>
              <a:t>Norma berasal dari bahasa Latin yaitu </a:t>
            </a:r>
            <a:r>
              <a:rPr lang="id-ID" sz="2400" i="1" dirty="0"/>
              <a:t>nomos </a:t>
            </a:r>
            <a:r>
              <a:rPr lang="id-ID" sz="2400" dirty="0"/>
              <a:t>yang berarti nilai, sedangkan kaidah atau kaidah berasal dari bahasa Arab yang biasa disebut kaidah atau </a:t>
            </a:r>
            <a:r>
              <a:rPr lang="id-ID" sz="2400" i="1" dirty="0"/>
              <a:t>qo’idah </a:t>
            </a:r>
            <a:r>
              <a:rPr lang="id-ID" sz="2400" dirty="0"/>
              <a:t>yang berarti nilai pengukur. </a:t>
            </a:r>
          </a:p>
          <a:p>
            <a:pPr>
              <a:lnSpc>
                <a:spcPct val="100000"/>
              </a:lnSpc>
              <a:spcBef>
                <a:spcPts val="0"/>
              </a:spcBef>
            </a:pPr>
            <a:r>
              <a:rPr lang="id-ID" sz="2400" dirty="0"/>
              <a:t>Pengertian norma menurut para ahli:</a:t>
            </a:r>
          </a:p>
          <a:p>
            <a:pPr marL="806450" lvl="0" indent="-538163">
              <a:lnSpc>
                <a:spcPct val="100000"/>
              </a:lnSpc>
              <a:spcBef>
                <a:spcPts val="0"/>
              </a:spcBef>
              <a:buFont typeface="+mj-lt"/>
              <a:buAutoNum type="arabicParenR"/>
            </a:pPr>
            <a:r>
              <a:rPr lang="id-ID" sz="2400" dirty="0"/>
              <a:t>Jimly Asshidiqqie, Norma atau kaidah merupakan pelembagaan nilai-nilai baik dan buruk dalam bentuk tata aturan yang berisi kebolehan, anjuran, atau perintah.</a:t>
            </a:r>
          </a:p>
          <a:p>
            <a:pPr marL="806450" lvl="0" indent="-538163">
              <a:lnSpc>
                <a:spcPct val="100000"/>
              </a:lnSpc>
              <a:spcBef>
                <a:spcPts val="0"/>
              </a:spcBef>
              <a:buFont typeface="+mj-lt"/>
              <a:buAutoNum type="arabicParenR"/>
            </a:pPr>
            <a:r>
              <a:rPr lang="id-ID" sz="2400" dirty="0"/>
              <a:t>Maria Farida, Norma adalah suatu ukuran yang harus dipatuhi oleh seseorang dalam hubungannya dengan sesamanya ataupun lingkungannya.</a:t>
            </a:r>
          </a:p>
          <a:p>
            <a:pPr marL="806450" lvl="0" indent="-538163">
              <a:lnSpc>
                <a:spcPct val="100000"/>
              </a:lnSpc>
              <a:spcBef>
                <a:spcPts val="0"/>
              </a:spcBef>
              <a:buFont typeface="+mj-lt"/>
              <a:buAutoNum type="arabicParenR"/>
            </a:pPr>
            <a:r>
              <a:rPr lang="id-ID" sz="2400" dirty="0"/>
              <a:t>Soerjono Soekanto, Norma adalah suatu perangkat agar hubungan antar masyarakat terjalin dengan baik.</a:t>
            </a:r>
          </a:p>
          <a:p>
            <a:pPr>
              <a:lnSpc>
                <a:spcPct val="100000"/>
              </a:lnSpc>
              <a:spcBef>
                <a:spcPts val="0"/>
              </a:spcBef>
            </a:pPr>
            <a:r>
              <a:rPr lang="id-ID" sz="2400" dirty="0"/>
              <a:t>Norma-norma berdasarkan kekuatan mengikatnya ada empat, antara lain:</a:t>
            </a:r>
          </a:p>
          <a:p>
            <a:pPr marL="627063" lvl="0" indent="-447675" algn="just">
              <a:lnSpc>
                <a:spcPct val="100000"/>
              </a:lnSpc>
              <a:spcBef>
                <a:spcPts val="0"/>
              </a:spcBef>
              <a:buFont typeface="+mj-lt"/>
              <a:buAutoNum type="arabicParenR"/>
            </a:pPr>
            <a:r>
              <a:rPr lang="id-ID" sz="2400" dirty="0"/>
              <a:t>Cara (</a:t>
            </a:r>
            <a:r>
              <a:rPr lang="id-ID" sz="2400" i="1" dirty="0"/>
              <a:t>Usage</a:t>
            </a:r>
            <a:r>
              <a:rPr lang="id-ID" sz="2400" dirty="0"/>
              <a:t>), Cara adalah suatu bentuk perbuatan yang dilakukan individu dalam suatu masyarakat tetapi tidak secara terus menerus. Kekuatan mengikatnya paling lemah, karena orang yang melanggarnya hanya mendapat sanksi dari masyarakat berupa cemoohan atau ejekan</a:t>
            </a:r>
          </a:p>
          <a:p>
            <a:pPr marL="0" lvl="0" indent="0">
              <a:lnSpc>
                <a:spcPct val="100000"/>
              </a:lnSpc>
              <a:spcBef>
                <a:spcPts val="0"/>
              </a:spcBef>
              <a:buNone/>
            </a:pPr>
            <a:endParaRPr lang="id-ID" sz="2400" dirty="0"/>
          </a:p>
        </p:txBody>
      </p:sp>
    </p:spTree>
    <p:extLst>
      <p:ext uri="{BB962C8B-B14F-4D97-AF65-F5344CB8AC3E}">
        <p14:creationId xmlns:p14="http://schemas.microsoft.com/office/powerpoint/2010/main" val="407436522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5736" y="2572544"/>
            <a:ext cx="11737304" cy="5832648"/>
          </a:xfrm>
        </p:spPr>
        <p:txBody>
          <a:bodyPr/>
          <a:lstStyle/>
          <a:p>
            <a:pPr marL="457200" lvl="0" indent="-457200" algn="just">
              <a:buFont typeface="+mj-lt"/>
              <a:buAutoNum type="arabicParenR" startAt="2"/>
            </a:pPr>
            <a:r>
              <a:rPr lang="id-ID" sz="2000" dirty="0"/>
              <a:t>Kebiasaan (</a:t>
            </a:r>
            <a:r>
              <a:rPr lang="id-ID" sz="2000" i="1" dirty="0"/>
              <a:t>Folkways</a:t>
            </a:r>
            <a:r>
              <a:rPr lang="id-ID" sz="2000" dirty="0"/>
              <a:t>), Kebiasaan merupakan suatu bentuk perbuatan berulang-ulang bentuk yang sama yang dilakukan secara sadar dan mempunyai tujuan-tujuan jelas dan dianggap baik dan benar. Kebiasaan ini apabila dilakukan oleh sebagian besar anggota masyarakat disebut dengan tradisi. Memiliki kekuatan mengikat yang lebih kuat daripada cara.</a:t>
            </a:r>
          </a:p>
          <a:p>
            <a:pPr marL="457200" lvl="0" indent="-457200" algn="just">
              <a:buFont typeface="+mj-lt"/>
              <a:buAutoNum type="arabicParenR" startAt="2"/>
            </a:pPr>
            <a:r>
              <a:rPr lang="id-ID" sz="2000" dirty="0"/>
              <a:t>Tata kelakuan (</a:t>
            </a:r>
            <a:r>
              <a:rPr lang="id-ID" sz="2000" i="1" dirty="0"/>
              <a:t>Mores</a:t>
            </a:r>
            <a:r>
              <a:rPr lang="id-ID" sz="2000" dirty="0"/>
              <a:t>), Tata kelakuan adalah sekumpulan perbuatan yang mencerminkan sifat-sifat hidup dari sekelompok manusia yang dilakukan secara sadar guna melaksanakan pengawasan oleh sekelompok masyarakat terhadap anggota-anggotanya. Dalam tata kelakuan terdapat unsur memaksa atau melarang suatu perbuatan lain. Fungsinya sebagai alat agar para anggota masyarakat menyesuaikan perbuatan-perbuatannya dengan tata kelakuan tersebut.</a:t>
            </a:r>
          </a:p>
          <a:p>
            <a:pPr marL="457200" indent="-457200" algn="just">
              <a:buFont typeface="+mj-lt"/>
              <a:buAutoNum type="arabicParenR" startAt="2"/>
            </a:pPr>
            <a:r>
              <a:rPr lang="id-ID" sz="2000" dirty="0"/>
              <a:t>Adat Istiadat (</a:t>
            </a:r>
            <a:r>
              <a:rPr lang="id-ID" sz="2000" i="1" dirty="0"/>
              <a:t>Customs</a:t>
            </a:r>
            <a:r>
              <a:rPr lang="id-ID" sz="2000" dirty="0"/>
              <a:t>), Adat-istiadat dapat mencerminkan jiwa suatu masyarakat atau bangsa dan merupakan suatu kepribadian dari suatu masyarakat atau bangsa. Adat istiadat adalah bagian dari tradisi yang sudah mencakup dalam pengertian kebudayaan. Karena itu, adat atau tradisi dapat dipahami sebagai pewarisan atau penerimaan norma-norma adat istiadat. Rumusannya sangat abstrak, karena itu memerlukan usaha untuk memahami dan merincinya lebih lanjut. Adat dalam pengertian ini berfungsi sebagai dasar pembangunan hukum adat positif yang lain. </a:t>
            </a:r>
          </a:p>
          <a:p>
            <a:pPr marL="0" indent="0" algn="just">
              <a:buNone/>
            </a:pPr>
            <a:endParaRPr lang="id-ID" sz="3200" dirty="0"/>
          </a:p>
        </p:txBody>
      </p:sp>
    </p:spTree>
    <p:extLst>
      <p:ext uri="{BB962C8B-B14F-4D97-AF65-F5344CB8AC3E}">
        <p14:creationId xmlns:p14="http://schemas.microsoft.com/office/powerpoint/2010/main" val="378688480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p:cNvSpPr>
          <p:nvPr/>
        </p:nvSpPr>
        <p:spPr>
          <a:xfrm>
            <a:off x="309712" y="2212504"/>
            <a:ext cx="12097344" cy="547260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358775" algn="just">
              <a:lnSpc>
                <a:spcPct val="100000"/>
              </a:lnSpc>
              <a:spcBef>
                <a:spcPts val="0"/>
              </a:spcBef>
            </a:pPr>
            <a:r>
              <a:rPr lang="id-ID" sz="2400" dirty="0"/>
              <a:t>Menurut Koentjaraningrat, ada lima upaya pengendalian sosial:</a:t>
            </a:r>
          </a:p>
          <a:p>
            <a:pPr marL="896938" lvl="0" indent="-538163" algn="just">
              <a:lnSpc>
                <a:spcPct val="100000"/>
              </a:lnSpc>
              <a:spcBef>
                <a:spcPts val="0"/>
              </a:spcBef>
              <a:buFont typeface="+mj-lt"/>
              <a:buAutoNum type="arabicParenR"/>
            </a:pPr>
            <a:r>
              <a:rPr lang="id-ID" sz="2400" dirty="0"/>
              <a:t>Mempertebal keyakinan para warga masyarakat akan kebaikan adat istiadat dalam berbagai masyarakat melalui pendidikan, baik dalam lingkungan keluarga, masyarakat maupun sekolah. </a:t>
            </a:r>
          </a:p>
          <a:p>
            <a:pPr marL="896938" lvl="0" indent="-538163" algn="just">
              <a:lnSpc>
                <a:spcPct val="100000"/>
              </a:lnSpc>
              <a:spcBef>
                <a:spcPts val="0"/>
              </a:spcBef>
              <a:buFont typeface="+mj-lt"/>
              <a:buAutoNum type="arabicParenR"/>
            </a:pPr>
            <a:r>
              <a:rPr lang="id-ID" sz="2400" dirty="0"/>
              <a:t>Memberi penghargaan kepada warga masyarakat yang mematuhi adat istiadat supaya mereka tetap berbuat baik dan selanjutnya menjadi contoh bagi warga selanjutnya.</a:t>
            </a:r>
          </a:p>
          <a:p>
            <a:pPr marL="896938" lvl="0" indent="-538163" algn="just">
              <a:lnSpc>
                <a:spcPct val="100000"/>
              </a:lnSpc>
              <a:spcBef>
                <a:spcPts val="0"/>
              </a:spcBef>
              <a:buFont typeface="+mj-lt"/>
              <a:buAutoNum type="arabicParenR"/>
            </a:pPr>
            <a:r>
              <a:rPr lang="id-ID" sz="2400" dirty="0"/>
              <a:t>Mengembangkan rasa malu dalam jiwa warga masyarakat yang tidak mematuhi adat istiadat. Biasanya kegiatan yang dianggap menyimpang dari norma akan mendapat celaan dari warga masyarakat dan hal ini akan mempengaruhi jiwa seseorang yang melakukan penyimpangan tersebut.</a:t>
            </a:r>
          </a:p>
          <a:p>
            <a:pPr marL="896938" lvl="0" indent="-538163" algn="just">
              <a:lnSpc>
                <a:spcPct val="100000"/>
              </a:lnSpc>
              <a:spcBef>
                <a:spcPts val="0"/>
              </a:spcBef>
              <a:buFont typeface="+mj-lt"/>
              <a:buAutoNum type="arabicParenR"/>
            </a:pPr>
            <a:r>
              <a:rPr lang="id-ID" sz="2400" dirty="0"/>
              <a:t>Mengembangkan rasa takut dalam jiwa masyarakat yang hendak menyeleweng dari adat dengan ancaman dan kekerasan. Dengan begitu, seseorang akan menghindarkan diri dari suatu perbuatan yang dianggap menyimpang dan mengandung risiko jika dia melanggarnya.</a:t>
            </a:r>
          </a:p>
          <a:p>
            <a:pPr marL="896938" lvl="0" indent="-538163" algn="just">
              <a:lnSpc>
                <a:spcPct val="100000"/>
              </a:lnSpc>
              <a:spcBef>
                <a:spcPts val="0"/>
              </a:spcBef>
              <a:buFont typeface="+mj-lt"/>
              <a:buAutoNum type="arabicParenR"/>
            </a:pPr>
            <a:r>
              <a:rPr lang="id-ID" sz="2400" dirty="0"/>
              <a:t>Memberlakukan hukuman yang merajuk pada sistem hukum yang ada dengan mengenakan sanksi yang tegas bagi pelanggarnya. Wujudnya berupa hukuman pidana, kompensasi, terapi dan konsiliasi.</a:t>
            </a:r>
          </a:p>
          <a:p>
            <a:pPr algn="just"/>
            <a:endParaRPr lang="id-ID" sz="1800" dirty="0"/>
          </a:p>
        </p:txBody>
      </p:sp>
    </p:spTree>
    <p:extLst>
      <p:ext uri="{BB962C8B-B14F-4D97-AF65-F5344CB8AC3E}">
        <p14:creationId xmlns:p14="http://schemas.microsoft.com/office/powerpoint/2010/main" val="3324111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720" y="2356520"/>
            <a:ext cx="12025336" cy="6120680"/>
          </a:xfrm>
        </p:spPr>
        <p:txBody>
          <a:bodyPr/>
          <a:lstStyle/>
          <a:p>
            <a:pPr algn="just"/>
            <a:r>
              <a:rPr lang="id-ID" sz="2400" dirty="0"/>
              <a:t>Istilah-istilah agama dalam norma agama adalah sebagai berikut:</a:t>
            </a:r>
          </a:p>
          <a:p>
            <a:pPr algn="just"/>
            <a:r>
              <a:rPr lang="id-ID" sz="2400" dirty="0"/>
              <a:t>Dalam bahasa Arab agama berasal dari kata Ad-din, kata ini mengandung arti menguasai, menundukkan, patuh, dan kebiasaan. Kata agama selain disebut dengan kata </a:t>
            </a:r>
            <a:r>
              <a:rPr lang="id-ID" sz="2400" i="1" dirty="0"/>
              <a:t>diin</a:t>
            </a:r>
            <a:r>
              <a:rPr lang="id-ID" sz="2400" dirty="0"/>
              <a:t> dapat juga disebut syara, syari’at/millah. Terkadang </a:t>
            </a:r>
            <a:r>
              <a:rPr lang="id-ID" sz="2400" i="1" dirty="0"/>
              <a:t>syara'</a:t>
            </a:r>
            <a:r>
              <a:rPr lang="id-ID" sz="2400" dirty="0"/>
              <a:t> itu dinamakan juga </a:t>
            </a:r>
            <a:r>
              <a:rPr lang="id-ID" sz="2400" i="1" dirty="0"/>
              <a:t>addiin</a:t>
            </a:r>
            <a:r>
              <a:rPr lang="id-ID" sz="2400" dirty="0"/>
              <a:t>/millah. Karena hukum itu wajib dipatuhi, maka disebut ad-din dan karena hukum itu dicatat serta dibukukan, dinamakan millah. Kemudian karena hukum itu wajib dijalankan, maka dinamakan syara.</a:t>
            </a:r>
          </a:p>
          <a:p>
            <a:pPr algn="just"/>
            <a:r>
              <a:rPr lang="id-ID" sz="2400" dirty="0"/>
              <a:t>Menurut Marwan Mas, norma agama merupakan aturan-aturan yang berisi kewajiban-kewajiban, larangan-larangan, perintah-perintah, dan anjuran-anjuran oleh pemeluk atau penganutnya diyakini sebagai kaidah yang berasal dari Tuhan. Menurut C.S.T. Kansil, Norma atau Kaidah agama adalah aturan tingkah laku yang berupa perintah-perintah, larangan, dan anjuran yang diyakini oleh penganutnya sebagai berasal dari Tuhan.</a:t>
            </a:r>
          </a:p>
        </p:txBody>
      </p:sp>
      <p:sp>
        <p:nvSpPr>
          <p:cNvPr id="5" name="Title 1"/>
          <p:cNvSpPr txBox="1">
            <a:spLocks/>
          </p:cNvSpPr>
          <p:nvPr/>
        </p:nvSpPr>
        <p:spPr bwMode="auto">
          <a:xfrm>
            <a:off x="2901999" y="988368"/>
            <a:ext cx="7785333" cy="648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50800" bIns="50800" numCol="1" anchor="b" anchorCtr="0" compatLnSpc="1">
            <a:prstTxWarp prst="textNoShape">
              <a:avLst/>
            </a:prstTxWarp>
            <a:noAutofit/>
          </a:bodyPr>
          <a:lstStyle>
            <a:lvl1pPr algn="ctr" rtl="0" eaLnBrk="0" fontAlgn="base" hangingPunct="0">
              <a:spcBef>
                <a:spcPct val="0"/>
              </a:spcBef>
              <a:spcAft>
                <a:spcPct val="0"/>
              </a:spcAft>
              <a:defRPr sz="8400">
                <a:solidFill>
                  <a:schemeClr val="tx1"/>
                </a:solidFill>
                <a:latin typeface="+mj-lt"/>
                <a:ea typeface="+mj-ea"/>
                <a:cs typeface="ヒラギノ角ゴ ProN W3"/>
                <a:sym typeface="Gill Sans"/>
              </a:defRPr>
            </a:lvl1pPr>
            <a:lvl2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2pPr>
            <a:lvl3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3pPr>
            <a:lvl4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4pPr>
            <a:lvl5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5pPr>
            <a:lvl6pPr marL="4572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6pPr>
            <a:lvl7pPr marL="9144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7pPr>
            <a:lvl8pPr marL="13716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8pPr>
            <a:lvl9pPr marL="18288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9pPr>
          </a:lstStyle>
          <a:p>
            <a:r>
              <a:rPr lang="id-ID" sz="2800" b="1" dirty="0"/>
              <a:t>NORMA AGAMA</a:t>
            </a:r>
            <a:endParaRPr lang="id-ID" sz="2400" b="1" kern="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734720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p:cNvSpPr>
          <p:nvPr/>
        </p:nvSpPr>
        <p:spPr>
          <a:xfrm>
            <a:off x="597744" y="1996480"/>
            <a:ext cx="11809312" cy="640871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id-ID" sz="2400" dirty="0"/>
              <a:t>Fungsi agama dalam masyarakat, antara lain: </a:t>
            </a:r>
          </a:p>
          <a:p>
            <a:pPr marL="717550" lvl="0" indent="-449263" algn="just">
              <a:buFont typeface="+mj-lt"/>
              <a:buAutoNum type="arabicParenR"/>
            </a:pPr>
            <a:r>
              <a:rPr lang="id-ID" sz="2400" dirty="0"/>
              <a:t>Fungsi Edukatif (Pendidikan), ajaran agama secara yuridis (hukum) berfungsi menyuruh/mengajak dan melarang yang harus dipatuhi agar pribagi penganutnya menjadi baik dan benar, dan terbiasa dengan yang baik dan yang benar menurut ajaran agama masing-masing.</a:t>
            </a:r>
          </a:p>
          <a:p>
            <a:pPr marL="717550" lvl="0" indent="-449263" algn="just">
              <a:buFont typeface="+mj-lt"/>
              <a:buAutoNum type="arabicParenR"/>
            </a:pPr>
            <a:r>
              <a:rPr lang="id-ID" sz="2400" dirty="0"/>
              <a:t>Fungsi Penyelamat, di manapun manusia berada, dia selalu menginginkan dirinya selamat. Keselamatan yang diberikan oleh agama meliputi kehidupan dunia dan akhirat.</a:t>
            </a:r>
          </a:p>
          <a:p>
            <a:pPr marL="717550" lvl="0" indent="-449263" algn="just">
              <a:buFont typeface="+mj-lt"/>
              <a:buAutoNum type="arabicParenR"/>
            </a:pPr>
            <a:r>
              <a:rPr lang="id-ID" sz="2400" dirty="0"/>
              <a:t>Fungsi Perdamaian, melalui tuntunan agama seorang/sekelompok orang yang bersalah atau berdosa mencapai kedamaian batin dan perdamaian dengan diri sendiri, sesama, semesta dan Allah. Tentu dia/mereka harus bertaubat dan mengubah cara hidup.</a:t>
            </a:r>
          </a:p>
          <a:p>
            <a:pPr marL="717550" lvl="0" indent="-449263" algn="just">
              <a:buFont typeface="+mj-lt"/>
              <a:buAutoNum type="arabicParenR"/>
            </a:pPr>
            <a:r>
              <a:rPr lang="id-ID" sz="2400" dirty="0"/>
              <a:t>Fungsi Kontrol Sosial, ajaran agama membentuk penganutnya makin peka terhadap masalah-masalah sosial seperti, kemaksiatan, kemiskinan, keadilan, kesejahteraan dan kemanusiaan. Kepekaan ini juga mendorong untuk tidak bisa berdiam diri menyaksikan kebatilan yang merasuki sistem kehidupan yang ada.</a:t>
            </a:r>
          </a:p>
          <a:p>
            <a:pPr marL="717550" lvl="0" indent="-449263" algn="just">
              <a:buFont typeface="+mj-lt"/>
              <a:buAutoNum type="arabicParenR"/>
            </a:pPr>
            <a:r>
              <a:rPr lang="id-ID" sz="2400" dirty="0"/>
              <a:t>Fungsi Pemupuk Rasa Solidaritas, bila fungsi ini dibangun secara serius dan tulus, maka persaudaraan yang kokoh akan berdiri tegak menjadi pilar "</a:t>
            </a:r>
            <a:r>
              <a:rPr lang="id-ID" sz="2400" i="1" dirty="0"/>
              <a:t>Civil Society</a:t>
            </a:r>
            <a:r>
              <a:rPr lang="id-ID" sz="2400" dirty="0"/>
              <a:t>" (kehidupan masyarakat) yang memukau.</a:t>
            </a:r>
          </a:p>
          <a:p>
            <a:pPr marL="717550" lvl="0" indent="-449263" algn="just">
              <a:buFont typeface="+mj-lt"/>
              <a:buAutoNum type="arabicParenR"/>
            </a:pPr>
            <a:endParaRPr lang="id-ID" sz="2400" dirty="0"/>
          </a:p>
          <a:p>
            <a:pPr lvl="0"/>
            <a:endParaRPr lang="id-ID" sz="2400" dirty="0"/>
          </a:p>
        </p:txBody>
      </p:sp>
    </p:spTree>
    <p:extLst>
      <p:ext uri="{BB962C8B-B14F-4D97-AF65-F5344CB8AC3E}">
        <p14:creationId xmlns:p14="http://schemas.microsoft.com/office/powerpoint/2010/main" val="1882418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p:cNvSpPr>
          <p:nvPr/>
        </p:nvSpPr>
        <p:spPr>
          <a:xfrm>
            <a:off x="309712" y="1924472"/>
            <a:ext cx="12097344" cy="648072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17550" indent="-449263">
              <a:buFont typeface="+mj-lt"/>
              <a:buAutoNum type="arabicParenR" startAt="6"/>
            </a:pPr>
            <a:r>
              <a:rPr lang="id-ID" sz="2000" dirty="0"/>
              <a:t>Fungsi Pembaharuan, ajaran agama dapat mengubah kehidupan pribadi seseorang atau kelompok menjadi kehidupan baru. Dengan fungsi ini seharusnya agama terus-menerus menjadi agen perubahan basis-basis nilai dan moral bagi kehidupan bermasyarakat, berbangsa dan bernegara.</a:t>
            </a:r>
          </a:p>
          <a:p>
            <a:pPr marL="717550" lvl="0" indent="-449263">
              <a:buFont typeface="+mj-lt"/>
              <a:buAutoNum type="arabicParenR" startAt="6"/>
            </a:pPr>
            <a:r>
              <a:rPr lang="id-ID" sz="2000" dirty="0"/>
              <a:t>Fungsi Kreatif, fungsi ini menopang dan mendorong fungsi pembaharuan untuk mengajak umat beragama bekerja produktif dan inovatif bukan hanya bagi diri sendiri tetapi juga bagi orang lain.</a:t>
            </a:r>
          </a:p>
          <a:p>
            <a:pPr marL="717550" lvl="0" indent="-449263">
              <a:buFont typeface="+mj-lt"/>
              <a:buAutoNum type="arabicParenR" startAt="6"/>
            </a:pPr>
            <a:r>
              <a:rPr lang="id-ID" sz="2000" dirty="0"/>
              <a:t>Fungsi Sublimatif (bersifat perubahan emosi), ajaran agama mensucikan segala usaha manusia, bukan saja yang bersifat agamawi, melainkan juga bersifat duniawi. Usaha manusia selama tidak bertentangan dengan norma-norma agama, bila dilakukan atas niat yang tulus, karena untuk Tuhan, itu adalah ibadah.</a:t>
            </a:r>
          </a:p>
          <a:p>
            <a:r>
              <a:rPr lang="id-ID" sz="2000" dirty="0"/>
              <a:t>Ciri-ciri norma agama dalam masyarakat yaitu:</a:t>
            </a:r>
          </a:p>
          <a:p>
            <a:pPr marL="717550" lvl="0" indent="-538163">
              <a:buFont typeface="+mj-lt"/>
              <a:buAutoNum type="arabicParenR"/>
              <a:tabLst>
                <a:tab pos="717550" algn="l"/>
              </a:tabLst>
            </a:pPr>
            <a:r>
              <a:rPr lang="id-ID" sz="2000" dirty="0"/>
              <a:t>Bersumber dari Tuhan</a:t>
            </a:r>
          </a:p>
          <a:p>
            <a:pPr marL="717550" lvl="0" indent="-538163">
              <a:buFont typeface="+mj-lt"/>
              <a:buAutoNum type="arabicParenR"/>
              <a:tabLst>
                <a:tab pos="717550" algn="l"/>
              </a:tabLst>
            </a:pPr>
            <a:r>
              <a:rPr lang="id-ID" sz="2000" dirty="0"/>
              <a:t>Sanksinya bersifat internal, yaitu dosa (kecuali agama Islam karena merupakan ajaran dunia dan akhirat, maka kaidah agama Islam memiliki sanksi eksternal yang bersumber dari Tuhan dan diterapkan di dunia oleh pemimpin umat yang diberi wewenang untuk itu).</a:t>
            </a:r>
          </a:p>
          <a:p>
            <a:pPr marL="717550" lvl="0" indent="-538163">
              <a:buFont typeface="+mj-lt"/>
              <a:buAutoNum type="arabicParenR"/>
              <a:tabLst>
                <a:tab pos="717550" algn="l"/>
              </a:tabLst>
            </a:pPr>
            <a:r>
              <a:rPr lang="id-ID" sz="2000" dirty="0"/>
              <a:t>Isinya ditujukan kepada sikap batin</a:t>
            </a:r>
          </a:p>
          <a:p>
            <a:pPr marL="717550" indent="-538163">
              <a:buFont typeface="+mj-lt"/>
              <a:buAutoNum type="arabicParenR"/>
              <a:tabLst>
                <a:tab pos="717550" algn="l"/>
              </a:tabLst>
            </a:pPr>
            <a:r>
              <a:rPr lang="id-ID" sz="2000" dirty="0"/>
              <a:t>Norma atau kaidah agama bertujuan demi kepentingan pelakunya, yaitu agar manusia tersebut bebas dari azab dunia maupun akhirat.</a:t>
            </a:r>
            <a:endParaRPr lang="id-ID"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6411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720" y="2356520"/>
            <a:ext cx="12025336" cy="6120680"/>
          </a:xfrm>
        </p:spPr>
        <p:txBody>
          <a:bodyPr>
            <a:normAutofit/>
          </a:bodyPr>
          <a:lstStyle/>
          <a:p>
            <a:pPr algn="just">
              <a:lnSpc>
                <a:spcPct val="120000"/>
              </a:lnSpc>
              <a:spcBef>
                <a:spcPts val="0"/>
              </a:spcBef>
            </a:pPr>
            <a:r>
              <a:rPr lang="id-ID" sz="2400" dirty="0"/>
              <a:t>Arti dari susila  yaitu: baik budi bahasanya, beradab, sopan, tertib; Adat istiadat yang baik, sopan santun, kesopanan, keadaban; Pengetahuan tentang adat.</a:t>
            </a:r>
          </a:p>
          <a:p>
            <a:pPr algn="just">
              <a:lnSpc>
                <a:spcPct val="120000"/>
              </a:lnSpc>
              <a:spcBef>
                <a:spcPts val="0"/>
              </a:spcBef>
            </a:pPr>
            <a:r>
              <a:rPr lang="id-ID" sz="2400" dirty="0"/>
              <a:t>Norma kesusilaan adalah kaidah yang dianggap paling asli yang berasal dari sanubari manusia itu sendiri. Norma kesusilaan merupakan norma yang tertua dan menyangkut kehidupan pribadi manusia, bukan dalam kualitasnya sebagai makhluk sosial. Norma kesusilaan adalah aturan-aturan hidup tentang tingkah laku yang baik dan buruk, yang berupa “bisikan-bisikan” atau suara batin yang berasal dari hati nurani manusia.</a:t>
            </a:r>
          </a:p>
          <a:p>
            <a:pPr algn="just">
              <a:lnSpc>
                <a:spcPct val="120000"/>
              </a:lnSpc>
              <a:spcBef>
                <a:spcPts val="0"/>
              </a:spcBef>
            </a:pPr>
            <a:r>
              <a:rPr lang="id-ID" sz="2400" dirty="0"/>
              <a:t>Contoh-contoh dari norma kesusilaan dalam kehidupan sehari-hari antara lain:</a:t>
            </a:r>
          </a:p>
          <a:p>
            <a:pPr marL="717550" indent="-538163" algn="just">
              <a:lnSpc>
                <a:spcPct val="120000"/>
              </a:lnSpc>
              <a:spcBef>
                <a:spcPts val="0"/>
              </a:spcBef>
              <a:buFont typeface="+mj-lt"/>
              <a:buAutoNum type="arabicParenR"/>
            </a:pPr>
            <a:r>
              <a:rPr lang="id-ID" sz="2400" dirty="0"/>
              <a:t>Meminta Maaf Bila Melakukan Kesalahan</a:t>
            </a:r>
          </a:p>
          <a:p>
            <a:pPr marL="717550" indent="-538163" algn="just">
              <a:lnSpc>
                <a:spcPct val="120000"/>
              </a:lnSpc>
              <a:spcBef>
                <a:spcPts val="0"/>
              </a:spcBef>
              <a:buFont typeface="+mj-lt"/>
              <a:buAutoNum type="arabicParenR"/>
            </a:pPr>
            <a:r>
              <a:rPr lang="id-ID" sz="2400" dirty="0"/>
              <a:t>Berpakaian sesuai dengan situasi</a:t>
            </a:r>
          </a:p>
          <a:p>
            <a:pPr marL="717550" indent="-538163" algn="just">
              <a:lnSpc>
                <a:spcPct val="120000"/>
              </a:lnSpc>
              <a:spcBef>
                <a:spcPts val="0"/>
              </a:spcBef>
              <a:buFont typeface="+mj-lt"/>
              <a:buAutoNum type="arabicParenR"/>
            </a:pPr>
            <a:r>
              <a:rPr lang="id-ID" sz="2400" dirty="0"/>
              <a:t>Menghormati orang yang lebih tua dan menghargai yang muda</a:t>
            </a:r>
          </a:p>
          <a:p>
            <a:pPr marL="717550" indent="-538163" algn="just">
              <a:lnSpc>
                <a:spcPct val="120000"/>
              </a:lnSpc>
              <a:spcBef>
                <a:spcPts val="0"/>
              </a:spcBef>
              <a:buFont typeface="+mj-lt"/>
              <a:buAutoNum type="arabicParenR"/>
            </a:pPr>
            <a:r>
              <a:rPr lang="id-ID" sz="2400" dirty="0"/>
              <a:t>Tidak boleh mengambil hak orang lain</a:t>
            </a:r>
          </a:p>
        </p:txBody>
      </p:sp>
      <p:sp>
        <p:nvSpPr>
          <p:cNvPr id="5" name="Title 1"/>
          <p:cNvSpPr txBox="1">
            <a:spLocks/>
          </p:cNvSpPr>
          <p:nvPr/>
        </p:nvSpPr>
        <p:spPr bwMode="auto">
          <a:xfrm>
            <a:off x="2901999" y="700336"/>
            <a:ext cx="7785333" cy="72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50800" bIns="50800" numCol="1" anchor="b" anchorCtr="0" compatLnSpc="1">
            <a:prstTxWarp prst="textNoShape">
              <a:avLst/>
            </a:prstTxWarp>
            <a:noAutofit/>
          </a:bodyPr>
          <a:lstStyle>
            <a:lvl1pPr algn="ctr" rtl="0" eaLnBrk="0" fontAlgn="base" hangingPunct="0">
              <a:spcBef>
                <a:spcPct val="0"/>
              </a:spcBef>
              <a:spcAft>
                <a:spcPct val="0"/>
              </a:spcAft>
              <a:defRPr sz="8400">
                <a:solidFill>
                  <a:schemeClr val="tx1"/>
                </a:solidFill>
                <a:latin typeface="+mj-lt"/>
                <a:ea typeface="+mj-ea"/>
                <a:cs typeface="ヒラギノ角ゴ ProN W3"/>
                <a:sym typeface="Gill Sans"/>
              </a:defRPr>
            </a:lvl1pPr>
            <a:lvl2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2pPr>
            <a:lvl3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3pPr>
            <a:lvl4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4pPr>
            <a:lvl5pPr algn="ctr" rtl="0" eaLnBrk="0" fontAlgn="base" hangingPunct="0">
              <a:spcBef>
                <a:spcPct val="0"/>
              </a:spcBef>
              <a:spcAft>
                <a:spcPct val="0"/>
              </a:spcAft>
              <a:defRPr sz="8400">
                <a:solidFill>
                  <a:schemeClr val="tx1"/>
                </a:solidFill>
                <a:latin typeface="Gill Sans" pitchFamily="32" charset="0"/>
                <a:ea typeface="ヒラギノ角ゴ ProN W3" pitchFamily="32" charset="-128"/>
                <a:cs typeface="ヒラギノ角ゴ ProN W3"/>
                <a:sym typeface="Gill Sans"/>
              </a:defRPr>
            </a:lvl5pPr>
            <a:lvl6pPr marL="4572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6pPr>
            <a:lvl7pPr marL="9144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7pPr>
            <a:lvl8pPr marL="13716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8pPr>
            <a:lvl9pPr marL="1828800" algn="ctr" rtl="0" fontAlgn="base">
              <a:spcBef>
                <a:spcPct val="0"/>
              </a:spcBef>
              <a:spcAft>
                <a:spcPct val="0"/>
              </a:spcAft>
              <a:defRPr sz="8400">
                <a:solidFill>
                  <a:schemeClr val="tx1"/>
                </a:solidFill>
                <a:latin typeface="Gill Sans" pitchFamily="32" charset="0"/>
                <a:ea typeface="ヒラギノ角ゴ ProN W3" pitchFamily="32" charset="-128"/>
                <a:sym typeface="Gill Sans" pitchFamily="32" charset="0"/>
              </a:defRPr>
            </a:lvl9pPr>
          </a:lstStyle>
          <a:p>
            <a:r>
              <a:rPr lang="id-ID" sz="2800" dirty="0"/>
              <a:t>NORMA KESUSILAAN</a:t>
            </a:r>
          </a:p>
        </p:txBody>
      </p:sp>
    </p:spTree>
    <p:extLst>
      <p:ext uri="{BB962C8B-B14F-4D97-AF65-F5344CB8AC3E}">
        <p14:creationId xmlns:p14="http://schemas.microsoft.com/office/powerpoint/2010/main" val="2718303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p:cNvSpPr>
          <p:nvPr/>
        </p:nvSpPr>
        <p:spPr>
          <a:xfrm>
            <a:off x="597744" y="1996480"/>
            <a:ext cx="11809312" cy="640871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spcBef>
                <a:spcPts val="0"/>
              </a:spcBef>
            </a:pPr>
            <a:r>
              <a:rPr lang="id-ID" sz="2400" dirty="0"/>
              <a:t>Sebagai makhluk sosial, manusia hidup bersama orang lain. Dalam hidup bersama, tentu seorang manusia tidak dapat bertindak sesukanya. Mengambil hak orang lain merupakan perbuatan yang sangat merugikan bagi orang yang diambil haknya.</a:t>
            </a:r>
          </a:p>
          <a:p>
            <a:pPr algn="just">
              <a:lnSpc>
                <a:spcPct val="100000"/>
              </a:lnSpc>
              <a:spcBef>
                <a:spcPts val="0"/>
              </a:spcBef>
            </a:pPr>
            <a:r>
              <a:rPr lang="id-ID" sz="2400" dirty="0"/>
              <a:t>Dalam kesusilaan terdapat </a:t>
            </a:r>
            <a:r>
              <a:rPr lang="id-ID" sz="2400" i="1" dirty="0"/>
              <a:t>Chaos Theory of Law</a:t>
            </a:r>
            <a:r>
              <a:rPr lang="id-ID" sz="2400" dirty="0"/>
              <a:t> berarti teori yang memandang ketidakteraturan (terjadinya kejahatan kesusilaan) sebagai bagian kecil dari sebuah sistem yang teratur secara holistik Terjadinya sebuah perkara kesusilaan tidak menunjukkan adanya perubahan norma kesusilaan yang dianut sebuah masyarakat sebaliknya merupakan tanda keteraturan sejati dari norma kesusilaan. Tahap penanganan perkara kesusilaan menjadi batu uji sejauh mana norma kesusilaan dijadikan standar penilaian. Pemahaman </a:t>
            </a:r>
            <a:r>
              <a:rPr lang="id-ID" sz="2400" i="1" dirty="0"/>
              <a:t>Chaos Theory of Law</a:t>
            </a:r>
            <a:r>
              <a:rPr lang="id-ID" sz="2400" dirty="0"/>
              <a:t> tersebut ternyata memiliki titik temu dengan konsep penemuan hukum progresif. Pemahaman hukum dilihat sebagai sarana bagi tercapainya kebutuhan manusia yang terus menerus bergerak dalam kestabilan.</a:t>
            </a:r>
          </a:p>
          <a:p>
            <a:pPr algn="just">
              <a:lnSpc>
                <a:spcPct val="100000"/>
              </a:lnSpc>
              <a:spcBef>
                <a:spcPts val="0"/>
              </a:spcBef>
            </a:pPr>
            <a:r>
              <a:rPr lang="id-ID" sz="2400" dirty="0"/>
              <a:t>Menurut Barda Nawawi Arief, delik kesusilaan adalah delik yang berhubungan dengan (masalah) kesusilaan. Sedangkan pengertian dan batas-batas kesusilaan itu cukup luas dan dapat, berbeda-beda menurut pandangan dengan nila-nilai yang berlaku di masyarakat. Pada dasarnya setiap delik atau tindak pidana mengandung pelanggaran terhadap nilai-nilai kesusilaan, bahkan dapat dikatakan bahwa hukum itu sendiri merupakan nilai-nilai kesusilaan yang minimal (</a:t>
            </a:r>
            <a:r>
              <a:rPr lang="id-ID" sz="2400" i="1" dirty="0"/>
              <a:t>das recht ist das ethische minimum</a:t>
            </a:r>
            <a:r>
              <a:rPr lang="id-ID" sz="2400" dirty="0"/>
              <a:t>).</a:t>
            </a:r>
            <a:endParaRPr lang="id-ID" sz="2000" dirty="0"/>
          </a:p>
          <a:p>
            <a:pPr algn="just">
              <a:lnSpc>
                <a:spcPct val="100000"/>
              </a:lnSpc>
              <a:spcBef>
                <a:spcPts val="0"/>
              </a:spcBef>
            </a:pPr>
            <a:endParaRPr lang="id-ID" sz="2000" dirty="0"/>
          </a:p>
        </p:txBody>
      </p:sp>
    </p:spTree>
    <p:extLst>
      <p:ext uri="{BB962C8B-B14F-4D97-AF65-F5344CB8AC3E}">
        <p14:creationId xmlns:p14="http://schemas.microsoft.com/office/powerpoint/2010/main" val="357155602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 val="b44e663bd468ed97ce8eaafb5ef46aa90474a9d"/>
  <p:tag name="ISPRING_RESOURCE_PATHS_HASH_PRESENTER" val="7a43c722c2fdab5e9ba4506e6d69bdc3cd5d216"/>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itle &amp; Subtitle">
  <a:themeElements>
    <a:clrScheme name="Title &amp; Sub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amp; Subtitle">
      <a:majorFont>
        <a:latin typeface="Gill Sans"/>
        <a:ea typeface="ヒラギノ角ゴ ProN W3"/>
        <a:cs typeface=""/>
      </a:majorFont>
      <a:minorFont>
        <a:latin typeface="Gill Sans"/>
        <a:ea typeface="ヒラギノ角ゴ ProN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pitchFamily="32" charset="0"/>
            <a:ea typeface="ヒラギノ角ゴ ProN W3" pitchFamily="32" charset="-128"/>
            <a:sym typeface="Gill Sans" pitchFamily="32"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pitchFamily="32" charset="0"/>
            <a:ea typeface="ヒラギノ角ゴ ProN W3" pitchFamily="32" charset="-128"/>
            <a:sym typeface="Gill Sans" pitchFamily="32" charset="0"/>
          </a:defRPr>
        </a:defPPr>
      </a:lstStyle>
    </a:lnDef>
  </a:objectDefaults>
  <a:extraClrSchemeLst>
    <a:extraClrScheme>
      <a:clrScheme name="Title &amp; Sub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itle &amp; Bullets - 2 Column">
  <a:themeElements>
    <a:clrScheme name="Title &amp; Bullets - 2 Colum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amp; Bullets - 2 Column">
      <a:majorFont>
        <a:latin typeface="Gill Sans"/>
        <a:ea typeface="ヒラギノ角ゴ ProN W3"/>
        <a:cs typeface=""/>
      </a:majorFont>
      <a:minorFont>
        <a:latin typeface="Gill Sans"/>
        <a:ea typeface="ヒラギノ角ゴ ProN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pitchFamily="32" charset="0"/>
            <a:ea typeface="ヒラギノ角ゴ ProN W3" pitchFamily="32" charset="-128"/>
            <a:sym typeface="Gill Sans" pitchFamily="32"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pitchFamily="32" charset="0"/>
            <a:ea typeface="ヒラギノ角ゴ ProN W3" pitchFamily="32" charset="-128"/>
            <a:sym typeface="Gill Sans" pitchFamily="32" charset="0"/>
          </a:defRPr>
        </a:defPPr>
      </a:lstStyle>
    </a:lnDef>
  </a:objectDefaults>
  <a:extraClrSchemeLst>
    <a:extraClrScheme>
      <a:clrScheme name="Title &amp; Bullets - 2 Colum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1805</TotalTime>
  <Pages>0</Pages>
  <Words>3259</Words>
  <Characters>0</Characters>
  <Application>Microsoft Office PowerPoint</Application>
  <PresentationFormat>Custom</PresentationFormat>
  <Lines>0</Lines>
  <Paragraphs>83</Paragraphs>
  <Slides>17</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17</vt:i4>
      </vt:variant>
    </vt:vector>
  </HeadingPairs>
  <TitlesOfParts>
    <vt:vector size="26" baseType="lpstr">
      <vt:lpstr>Algerian</vt:lpstr>
      <vt:lpstr>Arial</vt:lpstr>
      <vt:lpstr>Calibri</vt:lpstr>
      <vt:lpstr>Calibri Light</vt:lpstr>
      <vt:lpstr>Gill Sans</vt:lpstr>
      <vt:lpstr>Times New Roman</vt:lpstr>
      <vt:lpstr>Title &amp; Subtitle</vt:lpstr>
      <vt:lpstr>Custom Design</vt:lpstr>
      <vt:lpstr>Title &amp; Bullets - 2 Column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KARTONO</dc:creator>
  <cp:lastModifiedBy>Hanif Hardianto</cp:lastModifiedBy>
  <cp:revision>212</cp:revision>
  <dcterms:modified xsi:type="dcterms:W3CDTF">2023-02-24T02:34:33Z</dcterms:modified>
</cp:coreProperties>
</file>