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4" r:id="rId2"/>
    <p:sldMasterId id="2147483650" r:id="rId3"/>
  </p:sldMasterIdLst>
  <p:notesMasterIdLst>
    <p:notesMasterId r:id="rId16"/>
  </p:notesMasterIdLst>
  <p:sldIdLst>
    <p:sldId id="267" r:id="rId4"/>
    <p:sldId id="260" r:id="rId5"/>
    <p:sldId id="268" r:id="rId6"/>
    <p:sldId id="259" r:id="rId7"/>
    <p:sldId id="269" r:id="rId8"/>
    <p:sldId id="261" r:id="rId9"/>
    <p:sldId id="262" r:id="rId10"/>
    <p:sldId id="273" r:id="rId11"/>
    <p:sldId id="263" r:id="rId12"/>
    <p:sldId id="264" r:id="rId13"/>
    <p:sldId id="274" r:id="rId14"/>
    <p:sldId id="258" r:id="rId15"/>
  </p:sldIdLst>
  <p:sldSz cx="13004800" cy="9753600"/>
  <p:notesSz cx="6858000" cy="9144000"/>
  <p:custDataLst>
    <p:tags r:id="rId17"/>
  </p:custDataLst>
  <p:defaultTextStyle>
    <a:defPPr>
      <a:defRPr lang="en-US"/>
    </a:defPPr>
    <a:lvl1pPr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1pPr>
    <a:lvl2pPr marL="4572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2pPr>
    <a:lvl3pPr marL="9144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3pPr>
    <a:lvl4pPr marL="13716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4pPr>
    <a:lvl5pPr marL="18288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5pPr>
    <a:lvl6pPr marL="2286000" algn="l" defTabSz="914400" rtl="0" eaLnBrk="1" latinLnBrk="0" hangingPunct="1">
      <a:defRPr sz="4200" kern="1200">
        <a:solidFill>
          <a:srgbClr val="000000"/>
        </a:solidFill>
        <a:latin typeface="Gill Sans"/>
        <a:ea typeface="ヒラギノ角ゴ ProN W3"/>
        <a:cs typeface="ヒラギノ角ゴ ProN W3"/>
        <a:sym typeface="Gill Sans"/>
      </a:defRPr>
    </a:lvl6pPr>
    <a:lvl7pPr marL="2743200" algn="l" defTabSz="914400" rtl="0" eaLnBrk="1" latinLnBrk="0" hangingPunct="1">
      <a:defRPr sz="4200" kern="1200">
        <a:solidFill>
          <a:srgbClr val="000000"/>
        </a:solidFill>
        <a:latin typeface="Gill Sans"/>
        <a:ea typeface="ヒラギノ角ゴ ProN W3"/>
        <a:cs typeface="ヒラギノ角ゴ ProN W3"/>
        <a:sym typeface="Gill Sans"/>
      </a:defRPr>
    </a:lvl7pPr>
    <a:lvl8pPr marL="3200400" algn="l" defTabSz="914400" rtl="0" eaLnBrk="1" latinLnBrk="0" hangingPunct="1">
      <a:defRPr sz="4200" kern="1200">
        <a:solidFill>
          <a:srgbClr val="000000"/>
        </a:solidFill>
        <a:latin typeface="Gill Sans"/>
        <a:ea typeface="ヒラギノ角ゴ ProN W3"/>
        <a:cs typeface="ヒラギノ角ゴ ProN W3"/>
        <a:sym typeface="Gill Sans"/>
      </a:defRPr>
    </a:lvl8pPr>
    <a:lvl9pPr marL="3657600" algn="l" defTabSz="914400" rtl="0" eaLnBrk="1" latinLnBrk="0" hangingPunct="1">
      <a:defRPr sz="4200" kern="1200">
        <a:solidFill>
          <a:srgbClr val="000000"/>
        </a:solidFill>
        <a:latin typeface="Gill Sans"/>
        <a:ea typeface="ヒラギノ角ゴ ProN W3"/>
        <a:cs typeface="ヒラギノ角ゴ ProN W3"/>
        <a:sym typeface="Gill Sans"/>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436" autoAdjust="0"/>
    <p:restoredTop sz="97496" autoAdjust="0"/>
  </p:normalViewPr>
  <p:slideViewPr>
    <p:cSldViewPr>
      <p:cViewPr varScale="1">
        <p:scale>
          <a:sx n="54" d="100"/>
          <a:sy n="54" d="100"/>
        </p:scale>
        <p:origin x="1944" y="82"/>
      </p:cViewPr>
      <p:guideLst>
        <p:guide orient="horz" pos="3072"/>
        <p:guide pos="4096"/>
      </p:guideLst>
    </p:cSldViewPr>
  </p:slideViewPr>
  <p:outlineViewPr>
    <p:cViewPr>
      <p:scale>
        <a:sx n="100" d="100"/>
        <a:sy n="100" d="100"/>
      </p:scale>
      <p:origin x="0" y="0"/>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Gill Sans" pitchFamily="32" charset="0"/>
                <a:ea typeface="ヒラギノ角ゴ ProN W3" pitchFamily="32" charset="-128"/>
                <a:cs typeface="+mn-cs"/>
                <a:sym typeface="Gill Sans" pitchFamily="32"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Gill Sans" pitchFamily="32" charset="0"/>
                <a:ea typeface="ヒラギノ角ゴ ProN W3" pitchFamily="32" charset="-128"/>
                <a:cs typeface="+mn-cs"/>
                <a:sym typeface="Gill Sans" pitchFamily="32" charset="0"/>
              </a:defRPr>
            </a:lvl1pPr>
          </a:lstStyle>
          <a:p>
            <a:pPr>
              <a:defRPr/>
            </a:pPr>
            <a:fld id="{9ED7CDD5-598F-4902-BA85-6782C6BB2991}" type="datetimeFigureOut">
              <a:rPr lang="en-US"/>
              <a:pPr>
                <a:defRPr/>
              </a:pPr>
              <a:t>2/24/2023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Gill Sans" pitchFamily="32" charset="0"/>
                <a:ea typeface="ヒラギノ角ゴ ProN W3" pitchFamily="32" charset="-128"/>
                <a:cs typeface="+mn-cs"/>
                <a:sym typeface="Gill Sans" pitchFamily="32"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F8D6D7A-9E1B-4CB9-9F38-AC6A131265C7}" type="slidenum">
              <a:rPr lang="en-US" altLang="en-US"/>
              <a:pPr/>
              <a:t>‹#›</a:t>
            </a:fld>
            <a:endParaRPr lang="en-US" altLang="en-US"/>
          </a:p>
        </p:txBody>
      </p:sp>
    </p:spTree>
    <p:extLst>
      <p:ext uri="{BB962C8B-B14F-4D97-AF65-F5344CB8AC3E}">
        <p14:creationId xmlns:p14="http://schemas.microsoft.com/office/powerpoint/2010/main" val="23774471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58615564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507790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1638300"/>
            <a:ext cx="2616200" cy="452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1638300"/>
            <a:ext cx="7696200" cy="452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443548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25600" y="1597025"/>
            <a:ext cx="9753600" cy="3395663"/>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625600" y="5122863"/>
            <a:ext cx="9753600" cy="23542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1C88E22-7353-4F6C-8F12-13802969EADC}" type="datetimeFigureOut">
              <a:rPr lang="en-US" smtClean="0"/>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1153664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C88E22-7353-4F6C-8F12-13802969EADC}" type="datetimeFigureOut">
              <a:rPr lang="en-US" smtClean="0"/>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33102341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87413" y="2432050"/>
            <a:ext cx="11217275" cy="4056063"/>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87413" y="6527800"/>
            <a:ext cx="11217275" cy="213360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C88E22-7353-4F6C-8F12-13802969EADC}" type="datetimeFigureOut">
              <a:rPr lang="en-US" smtClean="0"/>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21040648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3763" y="2597150"/>
            <a:ext cx="5532437" cy="61880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597150"/>
            <a:ext cx="5532438" cy="61880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C88E22-7353-4F6C-8F12-13802969EADC}" type="datetimeFigureOut">
              <a:rPr lang="en-US" smtClean="0"/>
              <a:t>2/24/2023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23957685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95350" y="519113"/>
            <a:ext cx="11217275" cy="1885950"/>
          </a:xfrm>
        </p:spPr>
        <p:txBody>
          <a:bodyPr/>
          <a:lstStyle/>
          <a:p>
            <a:r>
              <a:rPr lang="en-US"/>
              <a:t>Click to edit Master title style</a:t>
            </a:r>
          </a:p>
        </p:txBody>
      </p:sp>
      <p:sp>
        <p:nvSpPr>
          <p:cNvPr id="3" name="Text Placeholder 2"/>
          <p:cNvSpPr>
            <a:spLocks noGrp="1"/>
          </p:cNvSpPr>
          <p:nvPr>
            <p:ph type="body" idx="1"/>
          </p:nvPr>
        </p:nvSpPr>
        <p:spPr>
          <a:xfrm>
            <a:off x="895350" y="2390775"/>
            <a:ext cx="5502275"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95350" y="3562350"/>
            <a:ext cx="5502275" cy="5240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83363" y="2390775"/>
            <a:ext cx="5529262"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83363" y="3562350"/>
            <a:ext cx="5529262" cy="5240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C88E22-7353-4F6C-8F12-13802969EADC}" type="datetimeFigureOut">
              <a:rPr lang="en-US" smtClean="0"/>
              <a:t>2/24/2023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28398314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C88E22-7353-4F6C-8F12-13802969EADC}" type="datetimeFigureOut">
              <a:rPr lang="en-US" smtClean="0"/>
              <a:t>2/24/2023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2552052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C88E22-7353-4F6C-8F12-13802969EADC}" type="datetimeFigureOut">
              <a:rPr lang="en-US" smtClean="0"/>
              <a:t>2/24/2023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3296386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350" y="650875"/>
            <a:ext cx="4194175" cy="2274888"/>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529263" y="1404938"/>
            <a:ext cx="6583362" cy="6931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C88E22-7353-4F6C-8F12-13802969EADC}" type="datetimeFigureOut">
              <a:rPr lang="en-US" smtClean="0"/>
              <a:t>2/24/2023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1366818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37287468"/>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350" y="650875"/>
            <a:ext cx="4194175" cy="2274888"/>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529263" y="1404938"/>
            <a:ext cx="6583362" cy="6931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C88E22-7353-4F6C-8F12-13802969EADC}" type="datetimeFigureOut">
              <a:rPr lang="en-US" smtClean="0"/>
              <a:t>2/24/2023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33465972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C88E22-7353-4F6C-8F12-13802969EADC}" type="datetimeFigureOut">
              <a:rPr lang="en-US" smtClean="0"/>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17881695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07513" y="519113"/>
            <a:ext cx="2803525" cy="8266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3763" y="519113"/>
            <a:ext cx="8261350" cy="8266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C88E22-7353-4F6C-8F12-13802969EADC}" type="datetimeFigureOut">
              <a:rPr lang="en-US" smtClean="0"/>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13643254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51339115"/>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66335219"/>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7784264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1565407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5070997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98831489"/>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069052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97914929"/>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0999379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pitchFamily="32"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4220968"/>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11233887"/>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229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254000"/>
            <a:ext cx="7696200" cy="8229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277659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211014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37032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8867085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934719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0369592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pitchFamily="32"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8025387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body" idx="1"/>
          </p:nvPr>
        </p:nvSpPr>
        <p:spPr bwMode="auto">
          <a:xfrm>
            <a:off x="1270000" y="5029200"/>
            <a:ext cx="104648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t" anchorCtr="0" compatLnSpc="1">
            <a:prstTxWarp prst="textNoShape">
              <a:avLst/>
            </a:prstTxWarp>
          </a:bodyPr>
          <a:lstStyle/>
          <a:p>
            <a:pPr lvl="0"/>
            <a:r>
              <a:rPr lang="en-US" altLang="en-US">
                <a:sym typeface="Gill Sans"/>
              </a:rPr>
              <a:t>Click to edit Master text styles</a:t>
            </a:r>
          </a:p>
          <a:p>
            <a:pPr lvl="1"/>
            <a:r>
              <a:rPr lang="en-US" altLang="en-US">
                <a:sym typeface="Gill Sans"/>
              </a:rPr>
              <a:t>Second level</a:t>
            </a:r>
          </a:p>
          <a:p>
            <a:pPr lvl="2"/>
            <a:r>
              <a:rPr lang="en-US" altLang="en-US">
                <a:sym typeface="Gill Sans"/>
              </a:rPr>
              <a:t>Third level</a:t>
            </a:r>
          </a:p>
          <a:p>
            <a:pPr lvl="3"/>
            <a:r>
              <a:rPr lang="en-US" altLang="en-US">
                <a:sym typeface="Gill Sans"/>
              </a:rPr>
              <a:t>Fourth level</a:t>
            </a:r>
          </a:p>
          <a:p>
            <a:pPr lvl="4"/>
            <a:r>
              <a:rPr lang="en-US" altLang="en-US">
                <a:sym typeface="Gill Sans"/>
              </a:rPr>
              <a:t>Fifth level</a:t>
            </a:r>
          </a:p>
        </p:txBody>
      </p:sp>
      <p:sp>
        <p:nvSpPr>
          <p:cNvPr id="1027" name="Rectangle 2"/>
          <p:cNvSpPr>
            <a:spLocks noGrp="1" noChangeArrowheads="1"/>
          </p:cNvSpPr>
          <p:nvPr>
            <p:ph type="title"/>
          </p:nvPr>
        </p:nvSpPr>
        <p:spPr bwMode="auto">
          <a:xfrm>
            <a:off x="1270000" y="1638300"/>
            <a:ext cx="10464800" cy="330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b" anchorCtr="0" compatLnSpc="1">
            <a:prstTxWarp prst="textNoShape">
              <a:avLst/>
            </a:prstTxWarp>
          </a:bodyPr>
          <a:lstStyle/>
          <a:p>
            <a:pPr lvl="0"/>
            <a:r>
              <a:rPr lang="en-US" altLang="en-US">
                <a:sym typeface="Gill Sans"/>
              </a:rPr>
              <a:t>Click to edit Master title style</a:t>
            </a:r>
          </a:p>
        </p:txBody>
      </p:sp>
      <p:pic>
        <p:nvPicPr>
          <p:cNvPr id="1028"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3700" y="0"/>
            <a:ext cx="13792200" cy="975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p:titleStyle>
    <p:bodyStyle>
      <a:lvl1pPr marL="342900" indent="-3429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1pPr>
      <a:lvl2pPr marL="742950" indent="-28575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2pPr>
      <a:lvl3pPr marL="1143000" indent="-2286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3pPr>
      <a:lvl4pPr marL="1600200" indent="-2286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4pPr>
      <a:lvl5pPr marL="2057400" indent="-2286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5pPr>
      <a:lvl6pPr marL="457200" algn="ctr" rtl="0" fontAlgn="base">
        <a:spcBef>
          <a:spcPct val="0"/>
        </a:spcBef>
        <a:spcAft>
          <a:spcPct val="0"/>
        </a:spcAft>
        <a:defRPr sz="3600">
          <a:solidFill>
            <a:schemeClr val="tx1"/>
          </a:solidFill>
          <a:latin typeface="+mn-lt"/>
          <a:ea typeface="+mn-ea"/>
          <a:sym typeface="Gill Sans" pitchFamily="32" charset="0"/>
        </a:defRPr>
      </a:lvl6pPr>
      <a:lvl7pPr marL="914400" algn="ctr" rtl="0" fontAlgn="base">
        <a:spcBef>
          <a:spcPct val="0"/>
        </a:spcBef>
        <a:spcAft>
          <a:spcPct val="0"/>
        </a:spcAft>
        <a:defRPr sz="3600">
          <a:solidFill>
            <a:schemeClr val="tx1"/>
          </a:solidFill>
          <a:latin typeface="+mn-lt"/>
          <a:ea typeface="+mn-ea"/>
          <a:sym typeface="Gill Sans" pitchFamily="32" charset="0"/>
        </a:defRPr>
      </a:lvl7pPr>
      <a:lvl8pPr marL="1371600" algn="ctr" rtl="0" fontAlgn="base">
        <a:spcBef>
          <a:spcPct val="0"/>
        </a:spcBef>
        <a:spcAft>
          <a:spcPct val="0"/>
        </a:spcAft>
        <a:defRPr sz="3600">
          <a:solidFill>
            <a:schemeClr val="tx1"/>
          </a:solidFill>
          <a:latin typeface="+mn-lt"/>
          <a:ea typeface="+mn-ea"/>
          <a:sym typeface="Gill Sans" pitchFamily="32" charset="0"/>
        </a:defRPr>
      </a:lvl8pPr>
      <a:lvl9pPr marL="1828800" algn="ctr" rtl="0" fontAlgn="base">
        <a:spcBef>
          <a:spcPct val="0"/>
        </a:spcBef>
        <a:spcAft>
          <a:spcPct val="0"/>
        </a:spcAft>
        <a:defRPr sz="3600">
          <a:solidFill>
            <a:schemeClr val="tx1"/>
          </a:solidFill>
          <a:latin typeface="+mn-lt"/>
          <a:ea typeface="+mn-ea"/>
          <a:sym typeface="Gill Sans" pitchFamily="32"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3763" y="519113"/>
            <a:ext cx="11217275" cy="18859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93763" y="2597150"/>
            <a:ext cx="11217275" cy="61880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93763" y="9040813"/>
            <a:ext cx="2925762" cy="519112"/>
          </a:xfrm>
          <a:prstGeom prst="rect">
            <a:avLst/>
          </a:prstGeom>
        </p:spPr>
        <p:txBody>
          <a:bodyPr vert="horz" lIns="91440" tIns="45720" rIns="91440" bIns="45720" rtlCol="0" anchor="ctr"/>
          <a:lstStyle>
            <a:lvl1pPr algn="l">
              <a:defRPr sz="1200">
                <a:solidFill>
                  <a:schemeClr val="tx1">
                    <a:tint val="75000"/>
                  </a:schemeClr>
                </a:solidFill>
              </a:defRPr>
            </a:lvl1pPr>
          </a:lstStyle>
          <a:p>
            <a:fld id="{D1C88E22-7353-4F6C-8F12-13802969EADC}" type="datetimeFigureOut">
              <a:rPr lang="en-US" smtClean="0"/>
              <a:t>2/24/2023</a:t>
            </a:fld>
            <a:endParaRPr lang="en-US"/>
          </a:p>
        </p:txBody>
      </p:sp>
      <p:sp>
        <p:nvSpPr>
          <p:cNvPr id="5" name="Footer Placeholder 4"/>
          <p:cNvSpPr>
            <a:spLocks noGrp="1"/>
          </p:cNvSpPr>
          <p:nvPr>
            <p:ph type="ftr" sz="quarter" idx="3"/>
          </p:nvPr>
        </p:nvSpPr>
        <p:spPr>
          <a:xfrm>
            <a:off x="4308475" y="9040813"/>
            <a:ext cx="4387850" cy="5191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185275" y="9040813"/>
            <a:ext cx="2925763" cy="519112"/>
          </a:xfrm>
          <a:prstGeom prst="rect">
            <a:avLst/>
          </a:prstGeom>
        </p:spPr>
        <p:txBody>
          <a:bodyPr vert="horz" lIns="91440" tIns="45720" rIns="91440" bIns="45720" rtlCol="0" anchor="ctr"/>
          <a:lstStyle>
            <a:lvl1pPr algn="r">
              <a:defRPr sz="1200">
                <a:solidFill>
                  <a:schemeClr val="tx1">
                    <a:tint val="75000"/>
                  </a:schemeClr>
                </a:solidFill>
              </a:defRPr>
            </a:lvl1pPr>
          </a:lstStyle>
          <a:p>
            <a:fld id="{10168FF5-D198-4D05-BCCD-342F750A7E70}" type="slidenum">
              <a:rPr lang="en-US" smtClean="0"/>
              <a:t>‹#›</a:t>
            </a:fld>
            <a:endParaRPr lang="en-US"/>
          </a:p>
        </p:txBody>
      </p:sp>
      <p:pic>
        <p:nvPicPr>
          <p:cNvPr id="7" name="Picture 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3700" y="0"/>
            <a:ext cx="13792200" cy="975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7631554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1270000" y="254000"/>
            <a:ext cx="10464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ctr" anchorCtr="0" compatLnSpc="1">
            <a:prstTxWarp prst="textNoShape">
              <a:avLst/>
            </a:prstTxWarp>
          </a:bodyPr>
          <a:lstStyle/>
          <a:p>
            <a:pPr lvl="0"/>
            <a:r>
              <a:rPr lang="en-US" altLang="en-US">
                <a:sym typeface="Gill Sans"/>
              </a:rPr>
              <a:t>Click to edit Master title style</a:t>
            </a:r>
          </a:p>
        </p:txBody>
      </p:sp>
      <p:sp>
        <p:nvSpPr>
          <p:cNvPr id="3075" name="Rectangle 2"/>
          <p:cNvSpPr>
            <a:spLocks noGrp="1" noChangeArrowheads="1"/>
          </p:cNvSpPr>
          <p:nvPr>
            <p:ph type="body" idx="1"/>
          </p:nvPr>
        </p:nvSpPr>
        <p:spPr bwMode="auto">
          <a:xfrm>
            <a:off x="1270000" y="2768600"/>
            <a:ext cx="104648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t" anchorCtr="0" compatLnSpc="1">
            <a:prstTxWarp prst="textNoShape">
              <a:avLst/>
            </a:prstTxWarp>
          </a:bodyPr>
          <a:lstStyle/>
          <a:p>
            <a:pPr lvl="0"/>
            <a:r>
              <a:rPr lang="en-US" altLang="en-US">
                <a:sym typeface="Gill Sans"/>
              </a:rPr>
              <a:t>Click to edit Master text styles</a:t>
            </a:r>
          </a:p>
          <a:p>
            <a:pPr lvl="1"/>
            <a:r>
              <a:rPr lang="en-US" altLang="en-US">
                <a:sym typeface="Gill Sans"/>
              </a:rPr>
              <a:t>Second level</a:t>
            </a:r>
          </a:p>
          <a:p>
            <a:pPr lvl="2"/>
            <a:r>
              <a:rPr lang="en-US" altLang="en-US">
                <a:sym typeface="Gill Sans"/>
              </a:rPr>
              <a:t>Third level</a:t>
            </a:r>
          </a:p>
          <a:p>
            <a:pPr lvl="3"/>
            <a:r>
              <a:rPr lang="en-US" altLang="en-US">
                <a:sym typeface="Gill Sans"/>
              </a:rPr>
              <a:t>Fourth level</a:t>
            </a:r>
          </a:p>
          <a:p>
            <a:pPr lvl="4"/>
            <a:r>
              <a:rPr lang="en-US" altLang="en-US">
                <a:sym typeface="Gill Sans"/>
              </a:rPr>
              <a:t>Fifth level</a:t>
            </a:r>
          </a:p>
        </p:txBody>
      </p:sp>
      <p:pic>
        <p:nvPicPr>
          <p:cNvPr id="3076"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3700" y="0"/>
            <a:ext cx="13792200" cy="975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p:titleStyle>
    <p:bodyStyle>
      <a:lvl1pPr marL="760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1pPr>
      <a:lvl2pPr marL="12049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2pPr>
      <a:lvl3pPr marL="1649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3pPr>
      <a:lvl4pPr marL="20939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4pPr>
      <a:lvl5pPr marL="2538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5pPr>
      <a:lvl6pPr marL="29956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6pPr>
      <a:lvl7pPr marL="34528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7pPr>
      <a:lvl8pPr marL="39100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8pPr>
      <a:lvl9pPr marL="43672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1102916" y="3220616"/>
            <a:ext cx="10798968" cy="2304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b" anchorCtr="0" compatLnSpc="1">
            <a:prstTxWarp prst="textNoShape">
              <a:avLst/>
            </a:prstTxWarp>
            <a:noAutofit/>
          </a:bodyPr>
          <a:lst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a:lstStyle>
          <a:p>
            <a:r>
              <a:rPr lang="id-ID" sz="3200" b="1" dirty="0">
                <a:latin typeface="Times New Roman" panose="02020603050405020304" pitchFamily="18" charset="0"/>
                <a:cs typeface="Times New Roman" panose="02020603050405020304" pitchFamily="18" charset="0"/>
              </a:rPr>
              <a:t>HUKUM OBJEKTIF DAN HUKUM SUBJEKTIF</a:t>
            </a:r>
          </a:p>
          <a:p>
            <a:r>
              <a:rPr lang="id-ID" sz="3200" b="1" kern="0" dirty="0">
                <a:latin typeface="Times New Roman" panose="02020603050405020304" pitchFamily="18" charset="0"/>
                <a:cs typeface="Times New Roman" panose="02020603050405020304" pitchFamily="18" charset="0"/>
              </a:rPr>
              <a:t>Inisiasi Tuton Ke-3</a:t>
            </a:r>
          </a:p>
          <a:p>
            <a:r>
              <a:rPr lang="id-ID" sz="3200" b="1" kern="0" dirty="0">
                <a:latin typeface="Times New Roman" panose="02020603050405020304" pitchFamily="18" charset="0"/>
                <a:cs typeface="Times New Roman" panose="02020603050405020304" pitchFamily="18" charset="0"/>
              </a:rPr>
              <a:t>PIH/PTHI</a:t>
            </a:r>
          </a:p>
          <a:p>
            <a:r>
              <a:rPr lang="id-ID" sz="3200" b="1" kern="0" dirty="0">
                <a:latin typeface="Times New Roman" panose="02020603050405020304" pitchFamily="18" charset="0"/>
                <a:cs typeface="Times New Roman" panose="02020603050405020304" pitchFamily="18" charset="0"/>
              </a:rPr>
              <a:t>Program Studi Hukum</a:t>
            </a:r>
          </a:p>
          <a:p>
            <a:r>
              <a:rPr lang="id-ID" sz="3200" b="1" kern="0" dirty="0">
                <a:latin typeface="Times New Roman" panose="02020603050405020304" pitchFamily="18" charset="0"/>
                <a:cs typeface="Times New Roman" panose="02020603050405020304" pitchFamily="18" charset="0"/>
              </a:rPr>
              <a:t>Fakultas Hukum, Ilmu Sosial dan Ilmu Politik</a:t>
            </a:r>
          </a:p>
        </p:txBody>
      </p:sp>
      <p:sp>
        <p:nvSpPr>
          <p:cNvPr id="4" name="Title 1"/>
          <p:cNvSpPr txBox="1">
            <a:spLocks/>
          </p:cNvSpPr>
          <p:nvPr/>
        </p:nvSpPr>
        <p:spPr bwMode="auto">
          <a:xfrm>
            <a:off x="6502400" y="7757120"/>
            <a:ext cx="7772400" cy="7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b" anchorCtr="0" compatLnSpc="1">
            <a:prstTxWarp prst="textNoShape">
              <a:avLst/>
            </a:prstTxWarp>
            <a:noAutofit/>
          </a:bodyPr>
          <a:lst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a:lstStyle>
          <a:p>
            <a:pPr>
              <a:lnSpc>
                <a:spcPct val="160000"/>
              </a:lnSpc>
            </a:pPr>
            <a:endParaRPr lang="id-ID" sz="2400" b="1" kern="0" dirty="0"/>
          </a:p>
        </p:txBody>
      </p:sp>
    </p:spTree>
    <p:extLst>
      <p:ext uri="{BB962C8B-B14F-4D97-AF65-F5344CB8AC3E}">
        <p14:creationId xmlns:p14="http://schemas.microsoft.com/office/powerpoint/2010/main" val="258548491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597744" y="1780456"/>
            <a:ext cx="11809312" cy="633670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pPr>
            <a:endParaRPr lang="id-ID" sz="2000" dirty="0"/>
          </a:p>
          <a:p>
            <a:pPr marL="0" indent="0">
              <a:buNone/>
            </a:pPr>
            <a:endParaRPr lang="id-ID" sz="2000" dirty="0"/>
          </a:p>
        </p:txBody>
      </p:sp>
      <p:sp>
        <p:nvSpPr>
          <p:cNvPr id="3" name="Title 1"/>
          <p:cNvSpPr txBox="1">
            <a:spLocks/>
          </p:cNvSpPr>
          <p:nvPr/>
        </p:nvSpPr>
        <p:spPr bwMode="auto">
          <a:xfrm>
            <a:off x="2901999" y="700336"/>
            <a:ext cx="7785333"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b" anchorCtr="0" compatLnSpc="1">
            <a:prstTxWarp prst="textNoShape">
              <a:avLst/>
            </a:prstTxWarp>
            <a:noAutofit/>
          </a:bodyPr>
          <a:lst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a:lstStyle>
          <a:p>
            <a:r>
              <a:rPr lang="id-ID" sz="2800" dirty="0"/>
              <a:t>HAK DAN KEWAJIBAN</a:t>
            </a:r>
          </a:p>
        </p:txBody>
      </p:sp>
      <p:sp>
        <p:nvSpPr>
          <p:cNvPr id="5" name="Subtitle 2"/>
          <p:cNvSpPr txBox="1">
            <a:spLocks/>
          </p:cNvSpPr>
          <p:nvPr/>
        </p:nvSpPr>
        <p:spPr>
          <a:xfrm>
            <a:off x="237704" y="1996480"/>
            <a:ext cx="12169352" cy="64087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pPr>
            <a:r>
              <a:rPr lang="id-ID" sz="2400" dirty="0"/>
              <a:t>Hak didefinisikan sebagai suatu tuntutan atau dapat juga dibuat oleh atau atas nama seorang individu atau kelompok pada beberapa kondisi atau kekuasaan. Hak adalah segala sesuatu yang harus di dapatkan oleh setiap orang yang telah ada sejak lahir bahkan sebelum lahir.</a:t>
            </a:r>
          </a:p>
          <a:p>
            <a:pPr algn="just">
              <a:lnSpc>
                <a:spcPct val="100000"/>
              </a:lnSpc>
              <a:spcBef>
                <a:spcPts val="0"/>
              </a:spcBef>
            </a:pPr>
            <a:r>
              <a:rPr lang="id-ID" sz="2400" dirty="0"/>
              <a:t>Teori-teori tentang hak antara lain:</a:t>
            </a:r>
          </a:p>
          <a:p>
            <a:pPr marL="627063" lvl="0" indent="-447675" algn="just">
              <a:lnSpc>
                <a:spcPct val="100000"/>
              </a:lnSpc>
              <a:spcBef>
                <a:spcPts val="0"/>
              </a:spcBef>
              <a:buFont typeface="+mj-lt"/>
              <a:buAutoNum type="arabicParenR"/>
            </a:pPr>
            <a:r>
              <a:rPr lang="id-ID" sz="2400" dirty="0"/>
              <a:t>Teori kepentingan (</a:t>
            </a:r>
            <a:r>
              <a:rPr lang="id-ID" sz="2400" i="1" dirty="0"/>
              <a:t>Belangen Theorie</a:t>
            </a:r>
            <a:r>
              <a:rPr lang="id-ID" sz="2400" dirty="0"/>
              <a:t>)</a:t>
            </a:r>
          </a:p>
          <a:p>
            <a:pPr marL="627063" lvl="0" indent="-447675" algn="just">
              <a:lnSpc>
                <a:spcPct val="100000"/>
              </a:lnSpc>
              <a:spcBef>
                <a:spcPts val="0"/>
              </a:spcBef>
              <a:buFont typeface="+mj-lt"/>
              <a:buAutoNum type="arabicParenR"/>
            </a:pPr>
            <a:r>
              <a:rPr lang="id-ID" sz="2400" dirty="0"/>
              <a:t>Teori kekuatan (</a:t>
            </a:r>
            <a:r>
              <a:rPr lang="id-ID" sz="2400" i="1" dirty="0"/>
              <a:t>Wilsmachts Theorie</a:t>
            </a:r>
            <a:r>
              <a:rPr lang="id-ID" sz="2400" dirty="0"/>
              <a:t>)</a:t>
            </a:r>
          </a:p>
          <a:p>
            <a:pPr marL="627063" lvl="0" indent="-447675" algn="just">
              <a:lnSpc>
                <a:spcPct val="100000"/>
              </a:lnSpc>
              <a:spcBef>
                <a:spcPts val="0"/>
              </a:spcBef>
              <a:buFont typeface="+mj-lt"/>
              <a:buAutoNum type="arabicParenR"/>
            </a:pPr>
            <a:r>
              <a:rPr lang="id-ID" sz="2400" dirty="0"/>
              <a:t>Teori fungsi sosial</a:t>
            </a:r>
          </a:p>
          <a:p>
            <a:pPr algn="just">
              <a:lnSpc>
                <a:spcPct val="100000"/>
              </a:lnSpc>
              <a:spcBef>
                <a:spcPts val="0"/>
              </a:spcBef>
            </a:pPr>
            <a:r>
              <a:rPr lang="id-ID" sz="2400" dirty="0"/>
              <a:t>Ciri-ciri yang melekat pada hak menurut hukum yaitu:</a:t>
            </a:r>
          </a:p>
          <a:p>
            <a:pPr marL="717550" lvl="0" indent="-449263" algn="just">
              <a:lnSpc>
                <a:spcPct val="100000"/>
              </a:lnSpc>
              <a:spcBef>
                <a:spcPts val="0"/>
              </a:spcBef>
              <a:buFont typeface="+mj-lt"/>
              <a:buAutoNum type="arabicParenR"/>
            </a:pPr>
            <a:r>
              <a:rPr lang="id-ID" sz="2400" dirty="0"/>
              <a:t>Hak itu dilekatkan kepada seseorang yang disebut sebagai pemilik atau subjek dari hak itu. Ia juga disebut sebagai orang yang memiliki titel atas barang yang menjadi sasaran dari hak.</a:t>
            </a:r>
          </a:p>
          <a:p>
            <a:pPr marL="717550" lvl="0" indent="-449263" algn="just">
              <a:lnSpc>
                <a:spcPct val="100000"/>
              </a:lnSpc>
              <a:spcBef>
                <a:spcPts val="0"/>
              </a:spcBef>
              <a:buFont typeface="+mj-lt"/>
              <a:buAutoNum type="arabicParenR"/>
            </a:pPr>
            <a:r>
              <a:rPr lang="id-ID" sz="2400" dirty="0"/>
              <a:t>Hak itu tertuju kepada orang lain, yaitu yang menjadi pemegang kewajiban. Antara hak dan kewajiban terdapat hubungan korelatif.</a:t>
            </a:r>
          </a:p>
          <a:p>
            <a:pPr marL="717550" lvl="0" indent="-449263" algn="just">
              <a:lnSpc>
                <a:spcPct val="100000"/>
              </a:lnSpc>
              <a:spcBef>
                <a:spcPts val="0"/>
              </a:spcBef>
              <a:buFont typeface="+mj-lt"/>
              <a:buAutoNum type="arabicParenR"/>
            </a:pPr>
            <a:r>
              <a:rPr lang="id-ID" sz="2400" dirty="0"/>
              <a:t>Hak yang ada pada seseorang ini mewajibkan pihak lain untuk melakukan atau tidak melakukan suatu perbuatan. Hal ini bisa disebut sebagai isi dari hak.</a:t>
            </a:r>
          </a:p>
          <a:p>
            <a:pPr marL="717550" lvl="0" indent="-449263" algn="just">
              <a:lnSpc>
                <a:spcPct val="100000"/>
              </a:lnSpc>
              <a:spcBef>
                <a:spcPts val="0"/>
              </a:spcBef>
              <a:buFont typeface="+mj-lt"/>
              <a:buAutoNum type="arabicParenR"/>
            </a:pPr>
            <a:r>
              <a:rPr lang="id-ID" sz="2400" i="1" dirty="0"/>
              <a:t>Commission</a:t>
            </a:r>
            <a:r>
              <a:rPr lang="id-ID" sz="2400" dirty="0"/>
              <a:t> atau </a:t>
            </a:r>
            <a:r>
              <a:rPr lang="id-ID" sz="2400" i="1" dirty="0"/>
              <a:t>omission</a:t>
            </a:r>
            <a:r>
              <a:rPr lang="id-ID" sz="2400" dirty="0"/>
              <a:t> menyangkut sesuatu yang bisa disebut sebagai objek dari hak.</a:t>
            </a:r>
          </a:p>
          <a:p>
            <a:pPr marL="717550" lvl="0" indent="-449263" algn="just">
              <a:lnSpc>
                <a:spcPct val="100000"/>
              </a:lnSpc>
              <a:spcBef>
                <a:spcPts val="0"/>
              </a:spcBef>
              <a:buFont typeface="+mj-lt"/>
              <a:buAutoNum type="arabicParenR"/>
            </a:pPr>
            <a:r>
              <a:rPr lang="id-ID" sz="2400" dirty="0"/>
              <a:t>Setiap hak menurut hukum itu mempunyai titel, yaitu suatu peristiwa tertentu yang menjadi alasan melekatnya hak itu pada pemiliknya.</a:t>
            </a:r>
          </a:p>
        </p:txBody>
      </p:sp>
    </p:spTree>
    <p:extLst>
      <p:ext uri="{BB962C8B-B14F-4D97-AF65-F5344CB8AC3E}">
        <p14:creationId xmlns:p14="http://schemas.microsoft.com/office/powerpoint/2010/main" val="2196758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712" y="1852464"/>
            <a:ext cx="12097343" cy="6932761"/>
          </a:xfrm>
        </p:spPr>
        <p:txBody>
          <a:bodyPr>
            <a:normAutofit fontScale="92500" lnSpcReduction="20000"/>
          </a:bodyPr>
          <a:lstStyle/>
          <a:p>
            <a:pPr algn="just"/>
            <a:r>
              <a:rPr lang="id-ID" dirty="0"/>
              <a:t>Curzon mengelompokkan hak sebagai berikut:</a:t>
            </a:r>
          </a:p>
          <a:p>
            <a:pPr marL="806450" lvl="0" indent="-538163" algn="just">
              <a:buFont typeface="+mj-lt"/>
              <a:buAutoNum type="arabicParenR"/>
            </a:pPr>
            <a:r>
              <a:rPr lang="id-ID" dirty="0"/>
              <a:t>Hak-hak yang sempurna dan tidak sempurna</a:t>
            </a:r>
          </a:p>
          <a:p>
            <a:pPr marL="806450" lvl="0" indent="-538163" algn="just">
              <a:buFont typeface="+mj-lt"/>
              <a:buAutoNum type="arabicParenR"/>
            </a:pPr>
            <a:r>
              <a:rPr lang="id-ID" dirty="0"/>
              <a:t>Hak-hak utama dan tambahan</a:t>
            </a:r>
          </a:p>
          <a:p>
            <a:pPr marL="806450" lvl="0" indent="-538163" algn="just">
              <a:buFont typeface="+mj-lt"/>
              <a:buAutoNum type="arabicParenR"/>
            </a:pPr>
            <a:r>
              <a:rPr lang="id-ID" dirty="0"/>
              <a:t>Hak-hak publik dan perdata</a:t>
            </a:r>
          </a:p>
          <a:p>
            <a:pPr marL="806450" lvl="0" indent="-538163" algn="just">
              <a:buFont typeface="+mj-lt"/>
              <a:buAutoNum type="arabicParenR"/>
            </a:pPr>
            <a:r>
              <a:rPr lang="id-ID" dirty="0"/>
              <a:t>Hak-hak positif dan negatif</a:t>
            </a:r>
          </a:p>
          <a:p>
            <a:pPr marL="806450" lvl="0" indent="-538163" algn="just">
              <a:buFont typeface="+mj-lt"/>
              <a:buAutoNum type="arabicParenR"/>
            </a:pPr>
            <a:r>
              <a:rPr lang="id-ID" dirty="0"/>
              <a:t>Hak-hak milik dan pribadi</a:t>
            </a:r>
          </a:p>
          <a:p>
            <a:pPr algn="just"/>
            <a:r>
              <a:rPr lang="id-ID" dirty="0"/>
              <a:t>Hak dan kewajiban termasuk dua hal yang tidak dapat dipisahkan kedua hal tersebut memiliki keterkaitan yang erat, dimana disitu ada hak yang dapat diperoleh  disitu pula  ada kewajiban yang harus dijalankan. Kewajiban adalah pemenuhan kepentingan yang diakui dan dilindungi oleh hukum. Kewajiban bisa timbul dengan sebab: diperolehnya suatu hak dengan syarat harus memenuhi kewajiban tertentu; adanya suatu perjanjian yang telah disepakati bersama; telah menikmati hak tertentu harus diimbangi dengan kewajiban tertentu; dan kadaluwarsa.</a:t>
            </a:r>
          </a:p>
          <a:p>
            <a:pPr algn="just"/>
            <a:r>
              <a:rPr lang="id-ID" dirty="0"/>
              <a:t>Kewajiban dapat timbul kewajiban juga dapat lenyap atas beberapa sebab Meninggalnya seseorang yang mempunyai kewajiban tanpa ada yang menggantikannya; Masa berlakunya telah habis dan tidak dapat diperpanjang kembali; Kewajiban tersebut telah dipenuhi oleh yang bersangkutan; Hak yang melahirkan kewajiban telah hilang; Kadaluwarsa yang ekstingtif, yaitu kadaluwarsa yang menghapuskan kewajiban; Ketentuan undang-undang; Kewajiban telah dialihkan kepada orang lain; serta di luar kemampuan manusia, sehingga manusia itu tidak dapat memenuhi kewajiban tersebut.</a:t>
            </a:r>
          </a:p>
          <a:p>
            <a:pPr marL="0" indent="0" algn="just">
              <a:lnSpc>
                <a:spcPct val="100000"/>
              </a:lnSpc>
              <a:spcBef>
                <a:spcPts val="0"/>
              </a:spcBef>
              <a:buNone/>
            </a:pPr>
            <a:endParaRPr lang="id-ID" sz="2400" dirty="0"/>
          </a:p>
        </p:txBody>
      </p:sp>
    </p:spTree>
    <p:extLst>
      <p:ext uri="{BB962C8B-B14F-4D97-AF65-F5344CB8AC3E}">
        <p14:creationId xmlns:p14="http://schemas.microsoft.com/office/powerpoint/2010/main" val="968154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bwMode="auto">
          <a:xfrm>
            <a:off x="2974008" y="3372272"/>
            <a:ext cx="6134496" cy="3448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t" anchorCtr="0" compatLnSpc="1">
            <a:prstTxWarp prst="textNoShape">
              <a:avLst/>
            </a:prstTxWarp>
            <a:normAutofit/>
          </a:bodyPr>
          <a:lstStyle>
            <a:lvl1pPr marL="760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1pPr>
            <a:lvl2pPr marL="12049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2pPr>
            <a:lvl3pPr marL="1649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3pPr>
            <a:lvl4pPr marL="20939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4pPr>
            <a:lvl5pPr marL="2538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5pPr>
            <a:lvl6pPr marL="29956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6pPr>
            <a:lvl7pPr marL="34528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7pPr>
            <a:lvl8pPr marL="39100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8pPr>
            <a:lvl9pPr marL="43672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9pPr>
          </a:lstStyle>
          <a:p>
            <a:pPr marL="266700" indent="0" algn="ctr">
              <a:lnSpc>
                <a:spcPct val="150000"/>
              </a:lnSpc>
              <a:spcBef>
                <a:spcPts val="0"/>
              </a:spcBef>
              <a:buNone/>
            </a:pPr>
            <a:r>
              <a:rPr lang="id-ID" sz="2400" b="1" kern="0" dirty="0">
                <a:latin typeface="Arial" panose="020B0604020202020204" pitchFamily="34" charset="0"/>
                <a:cs typeface="Arial" panose="020B0604020202020204" pitchFamily="34" charset="0"/>
              </a:rPr>
              <a:t>S E K I A N </a:t>
            </a:r>
          </a:p>
          <a:p>
            <a:pPr marL="266700" indent="0" algn="ctr">
              <a:lnSpc>
                <a:spcPct val="150000"/>
              </a:lnSpc>
              <a:spcBef>
                <a:spcPts val="0"/>
              </a:spcBef>
              <a:buNone/>
            </a:pPr>
            <a:r>
              <a:rPr lang="id-ID" sz="2400" b="1" kern="0" dirty="0">
                <a:latin typeface="Arial" panose="020B0604020202020204" pitchFamily="34" charset="0"/>
                <a:cs typeface="Arial" panose="020B0604020202020204" pitchFamily="34" charset="0"/>
              </a:rPr>
              <a:t>D A N</a:t>
            </a:r>
          </a:p>
          <a:p>
            <a:pPr marL="266700" indent="0" algn="ctr">
              <a:lnSpc>
                <a:spcPct val="150000"/>
              </a:lnSpc>
              <a:spcBef>
                <a:spcPts val="0"/>
              </a:spcBef>
              <a:buNone/>
            </a:pPr>
            <a:r>
              <a:rPr lang="id-ID" sz="2400" b="1" kern="0" dirty="0">
                <a:latin typeface="Arial" panose="020B0604020202020204" pitchFamily="34" charset="0"/>
                <a:cs typeface="Arial" panose="020B0604020202020204" pitchFamily="34" charset="0"/>
              </a:rPr>
              <a:t>T E R I M A  K A S I H</a:t>
            </a:r>
            <a:endParaRPr lang="en-US" sz="2400" b="1" kern="0" dirty="0">
              <a:latin typeface="Arial" panose="020B0604020202020204" pitchFamily="34" charset="0"/>
              <a:cs typeface="Arial" panose="020B0604020202020204"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597744" y="2500536"/>
            <a:ext cx="11809312" cy="547260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d-ID" sz="2400" dirty="0"/>
              <a:t>Hukum objektif merupakan hukum yang mengatur hubungan antara dua orang atau lebih yang berlaku umum. Hukum objektif merupakan isi atau substansi peraturannya. Hubungan antara sesama anggota masyarakat yang diatur oleh hukum, dinamakan hubungan hukum, sedangkan bagi warga masyarakat yang saling mengadakan hubungan hukum, dinamakan subjek hukum. Hukum objektif berlaku umum, dan tidak hanya mengatur hubungan hukum antara anggota masyarakat, tetapi juga mengatur hubungan antara anggota masyarakat dengan masyarakat, serta antara masyarakat dengan negara.</a:t>
            </a:r>
          </a:p>
          <a:p>
            <a:pPr algn="just"/>
            <a:r>
              <a:rPr lang="id-ID" sz="2400" dirty="0"/>
              <a:t>Hukum subyektif merupakan hukum yang timbul dari hukum obyektif dan berlaku terhadap orang tertentu atau lebih. Hukum subyektif ada juga yang menyebut sebagai hak, dan ada juga yang mengartikan sebagai hak dan kewajiban. Hukum subjektif merupakan konkretisasi dari hukum objektif, yang tertuju kepada subjek hukum atau orang yang melaksanakan hukum tersebut. Seseorang yang mengadakan hubungan hukum dengan orang lain akan memperoleh hak dan kewajiban. Hak dan kewajiban seseorang yang diperoleh karena saling mengadakan hubungan hukum dinamakan hukum subjektif.</a:t>
            </a:r>
          </a:p>
        </p:txBody>
      </p:sp>
      <p:sp>
        <p:nvSpPr>
          <p:cNvPr id="3" name="Title 1"/>
          <p:cNvSpPr txBox="1">
            <a:spLocks/>
          </p:cNvSpPr>
          <p:nvPr/>
        </p:nvSpPr>
        <p:spPr bwMode="auto">
          <a:xfrm>
            <a:off x="2901999" y="988368"/>
            <a:ext cx="7785333" cy="64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b" anchorCtr="0" compatLnSpc="1">
            <a:prstTxWarp prst="textNoShape">
              <a:avLst/>
            </a:prstTxWarp>
            <a:noAutofit/>
          </a:bodyPr>
          <a:lst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a:lstStyle>
          <a:p>
            <a:r>
              <a:rPr lang="id-ID" sz="2800" b="1" dirty="0"/>
              <a:t>DEFINISI</a:t>
            </a:r>
            <a:endParaRPr lang="id-ID" sz="2400" b="1"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436522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5736" y="2572544"/>
            <a:ext cx="11737304" cy="5832648"/>
          </a:xfrm>
        </p:spPr>
        <p:txBody>
          <a:bodyPr/>
          <a:lstStyle/>
          <a:p>
            <a:pPr algn="just"/>
            <a:r>
              <a:rPr lang="id-ID" sz="2000" dirty="0"/>
              <a:t>Istilah-istilah hukum meliputi:</a:t>
            </a:r>
          </a:p>
          <a:p>
            <a:pPr marL="717550" lvl="0" indent="-358775" algn="just">
              <a:buFont typeface="+mj-lt"/>
              <a:buAutoNum type="arabicPeriod"/>
            </a:pPr>
            <a:r>
              <a:rPr lang="id-ID" sz="2000" dirty="0"/>
              <a:t>Masyarakat hukum</a:t>
            </a:r>
          </a:p>
          <a:p>
            <a:pPr marL="717550" lvl="0" indent="-358775" algn="just">
              <a:buFont typeface="+mj-lt"/>
              <a:buAutoNum type="arabicPeriod"/>
            </a:pPr>
            <a:r>
              <a:rPr lang="id-ID" sz="2000" dirty="0"/>
              <a:t>Subjek hukum</a:t>
            </a:r>
          </a:p>
          <a:p>
            <a:pPr marL="717550" lvl="0" indent="-358775" algn="just">
              <a:buFont typeface="+mj-lt"/>
              <a:buAutoNum type="arabicPeriod"/>
            </a:pPr>
            <a:r>
              <a:rPr lang="id-ID" sz="2000" dirty="0"/>
              <a:t>Objek hukum</a:t>
            </a:r>
          </a:p>
          <a:p>
            <a:pPr marL="717550" lvl="0" indent="-358775" algn="just">
              <a:buFont typeface="+mj-lt"/>
              <a:buAutoNum type="arabicPeriod"/>
            </a:pPr>
            <a:r>
              <a:rPr lang="id-ID" sz="2000" dirty="0"/>
              <a:t>Peristiwa hukum</a:t>
            </a:r>
          </a:p>
          <a:p>
            <a:pPr marL="717550" lvl="0" indent="-358775" algn="just">
              <a:buFont typeface="+mj-lt"/>
              <a:buAutoNum type="arabicPeriod"/>
            </a:pPr>
            <a:r>
              <a:rPr lang="id-ID" sz="2000" dirty="0"/>
              <a:t>Perbuatan hukum</a:t>
            </a:r>
          </a:p>
          <a:p>
            <a:pPr marL="717550" lvl="0" indent="-358775" algn="just">
              <a:buFont typeface="+mj-lt"/>
              <a:buAutoNum type="arabicPeriod"/>
            </a:pPr>
            <a:r>
              <a:rPr lang="id-ID" sz="2000" dirty="0"/>
              <a:t>Hubungan hukum</a:t>
            </a:r>
          </a:p>
          <a:p>
            <a:pPr marL="717550" lvl="0" indent="-358775" algn="just">
              <a:buFont typeface="+mj-lt"/>
              <a:buAutoNum type="arabicPeriod"/>
            </a:pPr>
            <a:r>
              <a:rPr lang="id-ID" sz="2000" dirty="0"/>
              <a:t>Akibat hukum</a:t>
            </a:r>
          </a:p>
          <a:p>
            <a:pPr marL="717550" lvl="0" indent="-358775" algn="just">
              <a:buFont typeface="+mj-lt"/>
              <a:buAutoNum type="arabicPeriod"/>
            </a:pPr>
            <a:r>
              <a:rPr lang="id-ID" sz="2000" dirty="0"/>
              <a:t>Fungsi hukum</a:t>
            </a:r>
          </a:p>
          <a:p>
            <a:pPr algn="just"/>
            <a:r>
              <a:rPr lang="id-ID" sz="2000" dirty="0"/>
              <a:t>Masyarakat hukum atau </a:t>
            </a:r>
            <a:r>
              <a:rPr lang="id-ID" sz="2000" i="1" dirty="0"/>
              <a:t>rechts sociale </a:t>
            </a:r>
            <a:r>
              <a:rPr lang="id-ID" sz="2000" dirty="0"/>
              <a:t>adalah sekelompok orang yang berdiam dalam suatu wilayah tertentu di mana di dalam kelompok tersebut berlaku serangkaian peraturan yang menjadi pedoman bertingkah laku bagi setiap anggota kelompok dalam pergaulan hidup mereka. Masyarakat secara umum didasarkan atas hubungan yang diciptakan anggotanya yang terdiri atas masyarakat paguyuban (</a:t>
            </a:r>
            <a:r>
              <a:rPr lang="id-ID" sz="2000" i="1" dirty="0"/>
              <a:t>Gemeinschaft</a:t>
            </a:r>
            <a:r>
              <a:rPr lang="id-ID" sz="2000" dirty="0"/>
              <a:t>) dan masyarakat patembayan (</a:t>
            </a:r>
            <a:r>
              <a:rPr lang="id-ID" sz="2000" i="1" dirty="0"/>
              <a:t>Gesselschaft</a:t>
            </a:r>
            <a:r>
              <a:rPr lang="id-ID" sz="2000" dirty="0"/>
              <a:t>).</a:t>
            </a:r>
          </a:p>
          <a:p>
            <a:pPr algn="just"/>
            <a:r>
              <a:rPr lang="id-ID" sz="2000" dirty="0"/>
              <a:t>Subjek hukum adalah sesuatu yang menurut hukum dapat memiliki hak dan kewajiban atau sebagai pendukung hak dan kewajiban. Subjek hukum terdiri atas manusia (</a:t>
            </a:r>
            <a:r>
              <a:rPr lang="id-ID" sz="2000" i="1" dirty="0"/>
              <a:t>natuurlijke persoon</a:t>
            </a:r>
            <a:r>
              <a:rPr lang="id-ID" sz="2000" dirty="0"/>
              <a:t>) dan badan hukum (</a:t>
            </a:r>
            <a:r>
              <a:rPr lang="id-ID" sz="2000" i="1" dirty="0"/>
              <a:t>rechts persoon</a:t>
            </a:r>
            <a:r>
              <a:rPr lang="id-ID" sz="2000" dirty="0"/>
              <a:t>). Pada dasarnya, seseorang dinyatakan sebagai subjek hukum ketika dilahirkan dan berakhir ketika meninggal dunia.</a:t>
            </a:r>
          </a:p>
        </p:txBody>
      </p:sp>
      <p:sp>
        <p:nvSpPr>
          <p:cNvPr id="4" name="Title 1"/>
          <p:cNvSpPr txBox="1">
            <a:spLocks/>
          </p:cNvSpPr>
          <p:nvPr/>
        </p:nvSpPr>
        <p:spPr bwMode="auto">
          <a:xfrm>
            <a:off x="2901999" y="988368"/>
            <a:ext cx="7785333" cy="64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b" anchorCtr="0" compatLnSpc="1">
            <a:prstTxWarp prst="textNoShape">
              <a:avLst/>
            </a:prstTxWarp>
            <a:noAutofit/>
          </a:bodyPr>
          <a:lst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a:lstStyle>
          <a:p>
            <a:r>
              <a:rPr lang="id-ID" sz="2800" b="1" dirty="0"/>
              <a:t>ISTILAH-ISTILAH HUKUM</a:t>
            </a:r>
            <a:endParaRPr lang="id-ID" sz="2400" b="1"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688480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309712" y="2212504"/>
            <a:ext cx="12097344" cy="604867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pPr>
            <a:r>
              <a:rPr lang="id-ID" sz="2000" dirty="0"/>
              <a:t>Objek hukum singkatnya disebut sebagai hak atau benda yang dapat dikuasai dan/atau dimiliki subjek hukum dan memiliki nilai ekonomis. Pasal 499 KUH Perdata menyebutkan bahwa objek hukum adalah benda yaitu segala sesuatu yang berguna bagi subjek hukum atau menjadi pokok permasalahan dan kepentingan bagi para subjek hukum atau segala sesuatu yang menjadi objek dari hak milik (</a:t>
            </a:r>
            <a:r>
              <a:rPr lang="id-ID" sz="2000" i="1" dirty="0"/>
              <a:t>eigendom</a:t>
            </a:r>
            <a:r>
              <a:rPr lang="id-ID" sz="2000" dirty="0"/>
              <a:t>).</a:t>
            </a:r>
          </a:p>
          <a:p>
            <a:pPr algn="just">
              <a:lnSpc>
                <a:spcPct val="100000"/>
              </a:lnSpc>
              <a:spcBef>
                <a:spcPts val="0"/>
              </a:spcBef>
            </a:pPr>
            <a:r>
              <a:rPr lang="id-ID" sz="2000" dirty="0"/>
              <a:t>Peristiwa hukum atau kejadian hukum atau </a:t>
            </a:r>
            <a:r>
              <a:rPr lang="id-ID" sz="2000" i="1" dirty="0"/>
              <a:t>rechtsfeit </a:t>
            </a:r>
            <a:r>
              <a:rPr lang="id-ID" sz="2000" dirty="0"/>
              <a:t>adalah peristiwa kemasyarakatan yang akibatnya diatur oleh hukum. Menurut Soedjono Dirdjosisworo, bahwa peristiwa hukum sebagai peristiwa atau kejadian yang dapat menimbulkan akibat hukum antara pihak-pihak yang mempunyai hubungan hukum.</a:t>
            </a:r>
          </a:p>
          <a:p>
            <a:pPr algn="just">
              <a:lnSpc>
                <a:spcPct val="100000"/>
              </a:lnSpc>
              <a:spcBef>
                <a:spcPts val="0"/>
              </a:spcBef>
            </a:pPr>
            <a:r>
              <a:rPr lang="id-ID" sz="2000" dirty="0"/>
              <a:t>Peristiwa hukum sebagai peristiwa atau kejadian yang dapat menimbulkan akibat hukum antara pihak-pihak yang mempunyai hubungan hukum. Peristiwa hukum dibedakan menjadi dua:</a:t>
            </a:r>
          </a:p>
          <a:p>
            <a:pPr marL="717550" lvl="0" indent="-538163" algn="just">
              <a:lnSpc>
                <a:spcPct val="100000"/>
              </a:lnSpc>
              <a:spcBef>
                <a:spcPts val="0"/>
              </a:spcBef>
              <a:buFont typeface="+mj-lt"/>
              <a:buAutoNum type="arabicPeriod"/>
            </a:pPr>
            <a:r>
              <a:rPr lang="id-ID" sz="2000" dirty="0"/>
              <a:t>Peristiwa hukum karena perbuatan subjek hukum, yaitu semua perbuatan yang dilakukan manusia atau badan hukum yang dapat menimbulkan akibat hukum. Peristiwa hukum karena perbuatan subjek hukum meliputi perbuatan hukum, meliputi perbuatan hukum bersegi satu, perbuatan hukum bersegi dua, dan perbuatan hukum bersegi banyak. Selain itu terdapat perbuatan yang bukan perbuatan hukum, meliputi </a:t>
            </a:r>
            <a:r>
              <a:rPr lang="id-ID" sz="2000" i="1" dirty="0"/>
              <a:t>Zaakwarneming</a:t>
            </a:r>
            <a:r>
              <a:rPr lang="id-ID" sz="2000" dirty="0"/>
              <a:t> dan </a:t>
            </a:r>
            <a:r>
              <a:rPr lang="id-ID" sz="2000" i="1" dirty="0"/>
              <a:t>Onrechtmatige daad</a:t>
            </a:r>
            <a:r>
              <a:rPr lang="id-ID" sz="2000" dirty="0"/>
              <a:t>.</a:t>
            </a:r>
          </a:p>
          <a:p>
            <a:pPr marL="717550" lvl="0" indent="-538163" algn="just">
              <a:lnSpc>
                <a:spcPct val="100000"/>
              </a:lnSpc>
              <a:spcBef>
                <a:spcPts val="0"/>
              </a:spcBef>
              <a:buFont typeface="+mj-lt"/>
              <a:buAutoNum type="arabicPeriod"/>
            </a:pPr>
            <a:r>
              <a:rPr lang="id-ID" sz="2000" dirty="0"/>
              <a:t>Peristiwa hukum yang bukan perbuatan subjek hukum, yaitu semua peristiwa hukum yang timbul karena perbuatan subjek hukum, akan tetapi apabila terjadi dapat menimbulkan akibat-akibat hukum tertentu. Peristiwa hukum yang bukan perbuatan subjek hukum meliputi kelahiran, kematian, dan kadaluwarsa.</a:t>
            </a:r>
          </a:p>
        </p:txBody>
      </p:sp>
    </p:spTree>
    <p:extLst>
      <p:ext uri="{BB962C8B-B14F-4D97-AF65-F5344CB8AC3E}">
        <p14:creationId xmlns:p14="http://schemas.microsoft.com/office/powerpoint/2010/main" val="3324111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720" y="2356520"/>
            <a:ext cx="12025336" cy="6120680"/>
          </a:xfrm>
        </p:spPr>
        <p:txBody>
          <a:bodyPr/>
          <a:lstStyle/>
          <a:p>
            <a:pPr algn="just"/>
            <a:r>
              <a:rPr lang="id-ID" sz="2000" dirty="0"/>
              <a:t>Perbuatan hukum adalah perbuatan subjek hukum yang akibat hukumnya dikehendaki pelaku. Perbuatan hukum menurut para ahli yaitu:</a:t>
            </a:r>
          </a:p>
          <a:p>
            <a:pPr marL="717550" lvl="0" indent="-358775" algn="just">
              <a:buFont typeface="+mj-lt"/>
              <a:buAutoNum type="arabicParenR"/>
            </a:pPr>
            <a:r>
              <a:rPr lang="id-ID" sz="2000" dirty="0"/>
              <a:t>Van Apeldoorn, perbuatan hukum ialah perbuatan, yang oleh hukum objektif diikatkan kepada terjadinya dan lenyapnya suatu hak subjektif sebagai akibat perbuatan itu karena hukum objektif menduga bahwa akibat tersebut dikehendaki oleh orang yang bertindak. Jadi, setiap perbuatan hukum berdasarkan suatu kehendak yang dikuatkan oleh hukum objektif.</a:t>
            </a:r>
          </a:p>
          <a:p>
            <a:pPr marL="717550" lvl="0" indent="-358775" algn="just">
              <a:buFont typeface="+mj-lt"/>
              <a:buAutoNum type="arabicParenR"/>
            </a:pPr>
            <a:r>
              <a:rPr lang="id-ID" sz="2000" dirty="0"/>
              <a:t>Soeroso, Perbuatan hukum adalah setiap perbuatan manusia yang dilakukan dengan sengaja untuk menimbulkan hak dan kewajiban. Perbuatan hukum merupakan perbuatan subyek hukum yang akibat hukumnya dikehendaki pelaku.</a:t>
            </a:r>
          </a:p>
          <a:p>
            <a:pPr marL="717550" lvl="0" indent="-358775" algn="just">
              <a:buFont typeface="+mj-lt"/>
              <a:buAutoNum type="arabicParenR"/>
            </a:pPr>
            <a:r>
              <a:rPr lang="id-ID" sz="2000" dirty="0"/>
              <a:t>Logemann, perbuatan hukum adalah perbuatan yang bermaksud menimbulkan kewajiban hukum (melenyapkan atau mengubah kewajiban hukum).</a:t>
            </a:r>
          </a:p>
          <a:p>
            <a:pPr algn="just"/>
            <a:r>
              <a:rPr lang="id-ID" sz="2000" dirty="0"/>
              <a:t>Perbuatan hukum dapat dibedakan menjadi perbuatan hukum bersegi satu dan bersegi dua:</a:t>
            </a:r>
          </a:p>
          <a:p>
            <a:pPr marL="717550" lvl="0" indent="-449263" algn="just">
              <a:buFont typeface="+mj-lt"/>
              <a:buAutoNum type="arabicParenR"/>
            </a:pPr>
            <a:r>
              <a:rPr lang="id-ID" sz="2000" dirty="0"/>
              <a:t>Perbuatan hukum bersegi satu (sepihak). Perbuatan hukum yang sepihak merupakan perbuatan-perbuatan yang hanya memerlukan pernyataan kehendak dari satu orang saja untuk menyebabkan suatu akibat hukum. Misalnya, perbuatan hukum yang dilakukan seseorang ketika membuat surat wasiat.</a:t>
            </a:r>
          </a:p>
          <a:p>
            <a:pPr marL="717550" indent="-449263" algn="just">
              <a:buFont typeface="+mj-lt"/>
              <a:buAutoNum type="arabicParenR"/>
            </a:pPr>
            <a:r>
              <a:rPr lang="id-ID" sz="2000" dirty="0"/>
              <a:t>Perbuatan hukum bersegi dua (dua pihak). Perbuatan hukum yang dua pihak atau berpihak dua atau perjanjian adalah perbuatan hukum, yang memerlukan persesuaian pernyataan kehendak dari dua orang atau lebih.</a:t>
            </a:r>
          </a:p>
        </p:txBody>
      </p:sp>
    </p:spTree>
    <p:extLst>
      <p:ext uri="{BB962C8B-B14F-4D97-AF65-F5344CB8AC3E}">
        <p14:creationId xmlns:p14="http://schemas.microsoft.com/office/powerpoint/2010/main" val="385734720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597744" y="1996480"/>
            <a:ext cx="11809312" cy="64087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r>
              <a:rPr lang="id-ID" sz="2000" dirty="0"/>
              <a:t>Perbuatan hukum bersegi dua, dibagi menjadi:</a:t>
            </a:r>
          </a:p>
          <a:p>
            <a:pPr marL="627063" lvl="1" indent="-358775" algn="just">
              <a:buFont typeface="+mj-lt"/>
              <a:buAutoNum type="arabicParenR"/>
            </a:pPr>
            <a:r>
              <a:rPr lang="id-ID" sz="2000" dirty="0"/>
              <a:t>Persetujuan-persetujuan dalam hukum keluarga, seperti perkawinan, syarat-syarat perkawinan</a:t>
            </a:r>
          </a:p>
          <a:p>
            <a:pPr marL="627063" lvl="1" indent="-358775" algn="just">
              <a:buFont typeface="+mj-lt"/>
              <a:buAutoNum type="arabicParenR"/>
            </a:pPr>
            <a:r>
              <a:rPr lang="id-ID" sz="2000" dirty="0"/>
              <a:t>Persetujuan-persetujuan kebendaan, yaitu persetujuan-persetujuan yang mengakibatkan terbentuknya atau dipindahkannya hak atas suatu benda.</a:t>
            </a:r>
          </a:p>
          <a:p>
            <a:pPr marL="627063" lvl="1" indent="-358775" algn="just">
              <a:buFont typeface="+mj-lt"/>
              <a:buAutoNum type="arabicParenR"/>
            </a:pPr>
            <a:r>
              <a:rPr lang="id-ID" sz="2000" dirty="0"/>
              <a:t>Persetujuan-persetujuan yang membentuk ikatan (</a:t>
            </a:r>
            <a:r>
              <a:rPr lang="id-ID" sz="2000" i="1" dirty="0"/>
              <a:t>obligatoir</a:t>
            </a:r>
            <a:r>
              <a:rPr lang="id-ID" sz="2000" dirty="0"/>
              <a:t>), yaitu persetujuan-persetujuan yang menyebabkan timbulnya suatu utang atau ikatan.</a:t>
            </a:r>
          </a:p>
          <a:p>
            <a:pPr marL="627063" lvl="1" indent="-358775" algn="just">
              <a:buFont typeface="+mj-lt"/>
              <a:buAutoNum type="arabicParenR"/>
            </a:pPr>
            <a:r>
              <a:rPr lang="id-ID" sz="2000" dirty="0"/>
              <a:t>Dalam perbuatan hukum terdapat perbuatan hukum sebagai perbuatan subyek hukum dan terdapat pula perbuatan yang melawan hukum. </a:t>
            </a:r>
          </a:p>
          <a:p>
            <a:pPr algn="just"/>
            <a:r>
              <a:rPr lang="id-ID" sz="2000" dirty="0"/>
              <a:t>Munir Faudy mengemukakan bahwa perbuatan melawan hukum adalah sebagai suatu kumpulan dari prinsip-prinsip hukum yang bertujuan untuk mengontrol atau mengatur perilaku bahaya, untuk memberikan tanggung jawab atas suatu kerugian yang terbit dari interaksi sosial, dan untuk menyediakan ganti rugi terhadap korban dengan suatu gugatan yang tepat. </a:t>
            </a:r>
          </a:p>
          <a:p>
            <a:pPr algn="just"/>
            <a:r>
              <a:rPr lang="id-ID" sz="2000" dirty="0"/>
              <a:t>Wirjono Projodikoro mengemukakan bahwa perbuatan melawan hukum diartikan sebagai perbuatan melanggar hukum ialah bahwa perbuatan itu mengakibatkan keguncangan dalam neraca keseimbangan dari masyarakat. Lebih lanjut Wirjono Prodjodikoro mengatakan, bahwa istilah </a:t>
            </a:r>
            <a:r>
              <a:rPr lang="id-ID" sz="2000" i="1" dirty="0"/>
              <a:t>onrechtmatige daad dirafsirkan</a:t>
            </a:r>
            <a:r>
              <a:rPr lang="id-ID" sz="2000" dirty="0"/>
              <a:t> secara luas, sehingga meliputi juga suatu hubungan yang bertentangan dengan kesusilaan atau dengan yang dianggap pantas dalam pergaulan hidup masyarakat. Perbuatan melanggar hukum diatur dalam Pasal 1365 KUH Perdata.</a:t>
            </a:r>
          </a:p>
        </p:txBody>
      </p:sp>
    </p:spTree>
    <p:extLst>
      <p:ext uri="{BB962C8B-B14F-4D97-AF65-F5344CB8AC3E}">
        <p14:creationId xmlns:p14="http://schemas.microsoft.com/office/powerpoint/2010/main" val="1882418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309712" y="1924472"/>
            <a:ext cx="12097344" cy="64807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pPr>
            <a:r>
              <a:rPr lang="id-ID" sz="2000" dirty="0"/>
              <a:t>Unsur-unsur perbuatan melawan hukum adalah sebagai berikut:</a:t>
            </a:r>
          </a:p>
          <a:p>
            <a:pPr marL="538163" lvl="0" indent="-358775" algn="just">
              <a:lnSpc>
                <a:spcPct val="100000"/>
              </a:lnSpc>
              <a:spcBef>
                <a:spcPts val="0"/>
              </a:spcBef>
              <a:buFont typeface="+mj-lt"/>
              <a:buAutoNum type="arabicParenR"/>
            </a:pPr>
            <a:r>
              <a:rPr lang="id-ID" sz="2000" dirty="0"/>
              <a:t>Perbuatan itu harus melawan hukum (</a:t>
            </a:r>
            <a:r>
              <a:rPr lang="id-ID" sz="2000" i="1" dirty="0"/>
              <a:t>onrechtmatig</a:t>
            </a:r>
            <a:r>
              <a:rPr lang="id-ID" sz="2000" dirty="0"/>
              <a:t>). </a:t>
            </a:r>
          </a:p>
          <a:p>
            <a:pPr marL="538163" lvl="0" indent="-358775" algn="just">
              <a:lnSpc>
                <a:spcPct val="100000"/>
              </a:lnSpc>
              <a:spcBef>
                <a:spcPts val="0"/>
              </a:spcBef>
              <a:buFont typeface="+mj-lt"/>
              <a:buAutoNum type="arabicParenR"/>
            </a:pPr>
            <a:r>
              <a:rPr lang="id-ID" sz="2000" dirty="0"/>
              <a:t>Perbuatan itu harus menimbulkan kerugian. </a:t>
            </a:r>
          </a:p>
          <a:p>
            <a:pPr marL="538163" lvl="0" indent="-358775" algn="just">
              <a:lnSpc>
                <a:spcPct val="100000"/>
              </a:lnSpc>
              <a:spcBef>
                <a:spcPts val="0"/>
              </a:spcBef>
              <a:buFont typeface="+mj-lt"/>
              <a:buAutoNum type="arabicParenR"/>
            </a:pPr>
            <a:r>
              <a:rPr lang="id-ID" sz="2000" dirty="0"/>
              <a:t>Perbuatan itu harus dilakukan dengan kesalahan (kelalaian). </a:t>
            </a:r>
          </a:p>
          <a:p>
            <a:pPr marL="538163" lvl="0" indent="-358775" algn="just">
              <a:lnSpc>
                <a:spcPct val="100000"/>
              </a:lnSpc>
              <a:spcBef>
                <a:spcPts val="0"/>
              </a:spcBef>
              <a:buFont typeface="+mj-lt"/>
              <a:buAutoNum type="arabicParenR"/>
            </a:pPr>
            <a:r>
              <a:rPr lang="id-ID" sz="2000" dirty="0"/>
              <a:t>Antara perbuatan dan kerugian yang timbul harus ada hubungan kausal</a:t>
            </a:r>
          </a:p>
          <a:p>
            <a:pPr algn="just">
              <a:lnSpc>
                <a:spcPct val="100000"/>
              </a:lnSpc>
              <a:spcBef>
                <a:spcPts val="0"/>
              </a:spcBef>
            </a:pPr>
            <a:r>
              <a:rPr lang="id-ID" sz="2000" dirty="0"/>
              <a:t>Menurut R. Suryatin, unsur perbuatan melawan hukum yaitu:</a:t>
            </a:r>
          </a:p>
          <a:p>
            <a:pPr marL="538163" lvl="0" indent="-358775" algn="just">
              <a:lnSpc>
                <a:spcPct val="100000"/>
              </a:lnSpc>
              <a:spcBef>
                <a:spcPts val="0"/>
              </a:spcBef>
              <a:buFont typeface="+mj-lt"/>
              <a:buAutoNum type="arabicParenR"/>
            </a:pPr>
            <a:r>
              <a:rPr lang="id-ID" sz="2000" dirty="0"/>
              <a:t>Perbuatan itu harus melanggar undang-undang</a:t>
            </a:r>
          </a:p>
          <a:p>
            <a:pPr marL="538163" lvl="0" indent="-358775" algn="just">
              <a:lnSpc>
                <a:spcPct val="100000"/>
              </a:lnSpc>
              <a:spcBef>
                <a:spcPts val="0"/>
              </a:spcBef>
              <a:buFont typeface="+mj-lt"/>
              <a:buAutoNum type="arabicParenR"/>
            </a:pPr>
            <a:r>
              <a:rPr lang="id-ID" sz="2000" dirty="0"/>
              <a:t>Perbuatan itu mengakibatkan kerugian, sehingga antara perbuatan dan akibat harus ada sebab</a:t>
            </a:r>
          </a:p>
          <a:p>
            <a:pPr marL="538163" lvl="0" indent="-358775" algn="just">
              <a:lnSpc>
                <a:spcPct val="100000"/>
              </a:lnSpc>
              <a:spcBef>
                <a:spcPts val="0"/>
              </a:spcBef>
              <a:buFont typeface="+mj-lt"/>
              <a:buAutoNum type="arabicParenR"/>
            </a:pPr>
            <a:r>
              <a:rPr lang="id-ID" sz="2000" dirty="0"/>
              <a:t>Harus ada kesalahan di pihak yang berbuat</a:t>
            </a:r>
          </a:p>
          <a:p>
            <a:pPr algn="just">
              <a:lnSpc>
                <a:spcPct val="100000"/>
              </a:lnSpc>
              <a:spcBef>
                <a:spcPts val="0"/>
              </a:spcBef>
            </a:pPr>
            <a:r>
              <a:rPr lang="id-ID" sz="2000" dirty="0"/>
              <a:t>Abdulkadir Muhammad mengemukakan bahwa unsur-unsur perbuatan melawan hukum yaitu:</a:t>
            </a:r>
          </a:p>
          <a:p>
            <a:pPr marL="538163" lvl="0" indent="-358775" algn="just">
              <a:lnSpc>
                <a:spcPct val="100000"/>
              </a:lnSpc>
              <a:spcBef>
                <a:spcPts val="0"/>
              </a:spcBef>
              <a:buFont typeface="+mj-lt"/>
              <a:buAutoNum type="arabicParenR"/>
            </a:pPr>
            <a:r>
              <a:rPr lang="id-ID" sz="2000" dirty="0"/>
              <a:t>Perbuatan itu harus melawan hukum</a:t>
            </a:r>
          </a:p>
          <a:p>
            <a:pPr marL="538163" lvl="0" indent="-358775" algn="just">
              <a:lnSpc>
                <a:spcPct val="100000"/>
              </a:lnSpc>
              <a:spcBef>
                <a:spcPts val="0"/>
              </a:spcBef>
              <a:buFont typeface="+mj-lt"/>
              <a:buAutoNum type="arabicParenR"/>
            </a:pPr>
            <a:r>
              <a:rPr lang="id-ID" sz="2000" dirty="0"/>
              <a:t>Perbuatan itu harus menimbulkan kerugian</a:t>
            </a:r>
          </a:p>
          <a:p>
            <a:pPr marL="538163" lvl="0" indent="-358775" algn="just">
              <a:lnSpc>
                <a:spcPct val="100000"/>
              </a:lnSpc>
              <a:spcBef>
                <a:spcPts val="0"/>
              </a:spcBef>
              <a:buFont typeface="+mj-lt"/>
              <a:buAutoNum type="arabicParenR"/>
            </a:pPr>
            <a:r>
              <a:rPr lang="id-ID" sz="2000" dirty="0"/>
              <a:t>Perbuatan itu hanya dilakukan dengan kesalahan</a:t>
            </a:r>
          </a:p>
          <a:p>
            <a:pPr marL="538163" indent="-358775" algn="just">
              <a:lnSpc>
                <a:spcPct val="100000"/>
              </a:lnSpc>
              <a:spcBef>
                <a:spcPts val="0"/>
              </a:spcBef>
              <a:buFont typeface="+mj-lt"/>
              <a:buAutoNum type="arabicParenR"/>
            </a:pPr>
            <a:r>
              <a:rPr lang="id-ID" sz="2000" dirty="0"/>
              <a:t>Antara perbuatan dan kerugian ada hubungan kausal</a:t>
            </a:r>
            <a:endParaRPr lang="id-ID" sz="2000" b="1" dirty="0">
              <a:latin typeface="Arial" panose="020B0604020202020204" pitchFamily="34" charset="0"/>
              <a:cs typeface="Arial" panose="020B0604020202020204" pitchFamily="34" charset="0"/>
            </a:endParaRPr>
          </a:p>
          <a:p>
            <a:pPr marL="179388" indent="-179388" algn="just">
              <a:lnSpc>
                <a:spcPct val="100000"/>
              </a:lnSpc>
              <a:spcBef>
                <a:spcPts val="0"/>
              </a:spcBef>
            </a:pPr>
            <a:r>
              <a:rPr lang="id-ID" sz="2000" dirty="0"/>
              <a:t>Van Apeldoorn mengemukakan bahwa perbuatan-perbuatan lainnya yaitu perbuatan-perbuatan dimana hukum objektif mengikatkan suatu akibat, bebas dari kehendak orang-orang yang bertindak, artinya tidak peduli apakah akibat tersebut dikehendaki atau tidak; dan Perbuatan-perbuatan tanpa hak. Pada perbuatan-perbuatan tersebut hukum mengikatkan suatu akibat yang tidak diinginkan oleh yang bertindak, yaitu suatu ikatan untuk membayar kerugian yang disebabkan oleh perbuatan itu.</a:t>
            </a:r>
            <a:endParaRPr lang="id-ID" sz="2400" dirty="0"/>
          </a:p>
          <a:p>
            <a:pPr marL="179388" indent="0">
              <a:lnSpc>
                <a:spcPct val="100000"/>
              </a:lnSpc>
              <a:spcBef>
                <a:spcPts val="0"/>
              </a:spcBef>
              <a:buNone/>
            </a:pPr>
            <a:endParaRPr lang="id-ID" sz="2400" dirty="0"/>
          </a:p>
        </p:txBody>
      </p:sp>
    </p:spTree>
    <p:extLst>
      <p:ext uri="{BB962C8B-B14F-4D97-AF65-F5344CB8AC3E}">
        <p14:creationId xmlns:p14="http://schemas.microsoft.com/office/powerpoint/2010/main" val="666411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720" y="2356520"/>
            <a:ext cx="12025336" cy="6120680"/>
          </a:xfrm>
        </p:spPr>
        <p:txBody>
          <a:bodyPr>
            <a:normAutofit fontScale="85000" lnSpcReduction="10000"/>
          </a:bodyPr>
          <a:lstStyle/>
          <a:p>
            <a:pPr algn="just">
              <a:lnSpc>
                <a:spcPct val="120000"/>
              </a:lnSpc>
              <a:spcBef>
                <a:spcPts val="0"/>
              </a:spcBef>
            </a:pPr>
            <a:r>
              <a:rPr lang="id-ID" sz="2400" dirty="0"/>
              <a:t>Utrecht mengemukakan bahwa perbuatan-perbuatan lain yang bukan perbuatan hukum ada dua macam, yaitu:</a:t>
            </a:r>
          </a:p>
          <a:p>
            <a:pPr marL="627063" lvl="0" indent="-358775" algn="just">
              <a:lnSpc>
                <a:spcPct val="120000"/>
              </a:lnSpc>
              <a:spcBef>
                <a:spcPts val="0"/>
              </a:spcBef>
              <a:buFont typeface="+mj-lt"/>
              <a:buAutoNum type="arabicParenR"/>
            </a:pPr>
            <a:r>
              <a:rPr lang="id-ID" sz="2400" dirty="0"/>
              <a:t>Perbuatan yang akibatnya diatur oleh hukum, walaupun hukum tidak perlu akibat tersebut dikehendaki oleh yang melakukan perbuatan itu.</a:t>
            </a:r>
          </a:p>
          <a:p>
            <a:pPr marL="627063" lvl="0" indent="-358775" algn="just">
              <a:lnSpc>
                <a:spcPct val="120000"/>
              </a:lnSpc>
              <a:spcBef>
                <a:spcPts val="0"/>
              </a:spcBef>
              <a:buFont typeface="+mj-lt"/>
              <a:buAutoNum type="arabicParenR"/>
            </a:pPr>
            <a:r>
              <a:rPr lang="id-ID" sz="2400" dirty="0"/>
              <a:t>Perbuatan yang bertentangan dengan hukum.</a:t>
            </a:r>
          </a:p>
          <a:p>
            <a:pPr algn="just">
              <a:lnSpc>
                <a:spcPct val="120000"/>
              </a:lnSpc>
              <a:spcBef>
                <a:spcPts val="0"/>
              </a:spcBef>
            </a:pPr>
            <a:r>
              <a:rPr lang="id-ID" sz="2400" dirty="0"/>
              <a:t>Hubungan hukum atau </a:t>
            </a:r>
            <a:r>
              <a:rPr lang="id-ID" sz="2400" i="1" dirty="0"/>
              <a:t>rechtsbetrekking </a:t>
            </a:r>
            <a:r>
              <a:rPr lang="id-ID" sz="2400" dirty="0"/>
              <a:t>adalah suatu hubungan antara para subjek hukum yang diatur oleh hukum. Dalam setiap hubungan hukum selalu terdapat hak dan kewajiban. </a:t>
            </a:r>
          </a:p>
          <a:p>
            <a:pPr algn="just">
              <a:lnSpc>
                <a:spcPct val="120000"/>
              </a:lnSpc>
              <a:spcBef>
                <a:spcPts val="0"/>
              </a:spcBef>
            </a:pPr>
            <a:r>
              <a:rPr lang="id-ID" sz="2400" dirty="0"/>
              <a:t>Macam-macam hubungan hukum antara lain sebagai berikut:</a:t>
            </a:r>
          </a:p>
          <a:p>
            <a:pPr marL="717550" lvl="0" indent="-449263" algn="just">
              <a:lnSpc>
                <a:spcPct val="120000"/>
              </a:lnSpc>
              <a:spcBef>
                <a:spcPts val="0"/>
              </a:spcBef>
              <a:buFont typeface="+mj-lt"/>
              <a:buAutoNum type="arabicParenR"/>
            </a:pPr>
            <a:r>
              <a:rPr lang="id-ID" sz="2400" dirty="0"/>
              <a:t>Hubungan hukum bersegi satu. Dalam hubungan hukum ini hanya ada satu pihak yang berkewajiban melakukan suatu jasa yang berupa berbuat sesuatu, tidak berbuat sesuatu, atau memberi sesuatu. Hubungan hukum bersegi satu atau hubungan hukum sepihak adalah hubungan hukum yang menimbulkan hak dan kewajiban bagi masing-masing pihak secara berlawanan.</a:t>
            </a:r>
          </a:p>
          <a:p>
            <a:pPr marL="717550" lvl="0" indent="-449263" algn="just">
              <a:lnSpc>
                <a:spcPct val="120000"/>
              </a:lnSpc>
              <a:spcBef>
                <a:spcPts val="0"/>
              </a:spcBef>
              <a:buFont typeface="+mj-lt"/>
              <a:buAutoNum type="arabicParenR"/>
            </a:pPr>
            <a:r>
              <a:rPr lang="id-ID" sz="2400" dirty="0"/>
              <a:t>Hubungan hukum bersegi dua. Hubungan hukum yang dapat menimbulkan hak dan kewajiban bagi masing-masing pihak. Kedua pihak mempunyai hak untuk meminta sesuatu dari pihak lain begitu juga kedua pihak mempunyai kewajiban kepada pihak lain.</a:t>
            </a:r>
          </a:p>
          <a:p>
            <a:pPr marL="717550" lvl="0" indent="-449263" algn="just">
              <a:lnSpc>
                <a:spcPct val="120000"/>
              </a:lnSpc>
              <a:spcBef>
                <a:spcPts val="0"/>
              </a:spcBef>
              <a:buFont typeface="+mj-lt"/>
              <a:buAutoNum type="arabicParenR"/>
            </a:pPr>
            <a:r>
              <a:rPr lang="id-ID" sz="2400" dirty="0"/>
              <a:t>Hubungan hukum yang sederajat. Misalnya, hubungan antara suami dengan istri</a:t>
            </a:r>
          </a:p>
          <a:p>
            <a:pPr marL="717550" lvl="0" indent="-449263" algn="just">
              <a:lnSpc>
                <a:spcPct val="120000"/>
              </a:lnSpc>
              <a:spcBef>
                <a:spcPts val="0"/>
              </a:spcBef>
              <a:buFont typeface="+mj-lt"/>
              <a:buAutoNum type="arabicParenR"/>
            </a:pPr>
            <a:r>
              <a:rPr lang="id-ID" sz="2400" dirty="0"/>
              <a:t>Hubungan hukum yang tidak sederajat. Misalnya, hubungan antara penguasa dengan rakyat</a:t>
            </a:r>
          </a:p>
          <a:p>
            <a:pPr marL="717550" lvl="0" indent="-449263" algn="just">
              <a:lnSpc>
                <a:spcPct val="120000"/>
              </a:lnSpc>
              <a:spcBef>
                <a:spcPts val="0"/>
              </a:spcBef>
              <a:buFont typeface="+mj-lt"/>
              <a:buAutoNum type="arabicParenR"/>
            </a:pPr>
            <a:r>
              <a:rPr lang="id-ID" sz="2400" dirty="0"/>
              <a:t>Hubungan timbal balik. Misalnya, hubungan dalam jual beli.</a:t>
            </a:r>
          </a:p>
          <a:p>
            <a:pPr marL="717550" lvl="0" indent="-449263" algn="just">
              <a:lnSpc>
                <a:spcPct val="120000"/>
              </a:lnSpc>
              <a:spcBef>
                <a:spcPts val="0"/>
              </a:spcBef>
              <a:buFont typeface="+mj-lt"/>
              <a:buAutoNum type="arabicParenR"/>
            </a:pPr>
            <a:r>
              <a:rPr lang="id-ID" sz="2400" dirty="0"/>
              <a:t>Hubungan timpang bukan sepihak. Misalnya, hubungan dalam pinjam meminjam</a:t>
            </a:r>
          </a:p>
        </p:txBody>
      </p:sp>
      <p:sp>
        <p:nvSpPr>
          <p:cNvPr id="5" name="Title 1"/>
          <p:cNvSpPr txBox="1">
            <a:spLocks/>
          </p:cNvSpPr>
          <p:nvPr/>
        </p:nvSpPr>
        <p:spPr bwMode="auto">
          <a:xfrm>
            <a:off x="2901999" y="700336"/>
            <a:ext cx="7785333"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b" anchorCtr="0" compatLnSpc="1">
            <a:prstTxWarp prst="textNoShape">
              <a:avLst/>
            </a:prstTxWarp>
            <a:noAutofit/>
          </a:bodyPr>
          <a:lst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a:lstStyle>
          <a:p>
            <a:r>
              <a:rPr lang="id-ID" sz="2800" dirty="0"/>
              <a:t>NORMA KESUSILAAN</a:t>
            </a:r>
          </a:p>
        </p:txBody>
      </p:sp>
    </p:spTree>
    <p:extLst>
      <p:ext uri="{BB962C8B-B14F-4D97-AF65-F5344CB8AC3E}">
        <p14:creationId xmlns:p14="http://schemas.microsoft.com/office/powerpoint/2010/main" val="2718303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597744" y="1996480"/>
            <a:ext cx="11809312" cy="64087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pPr>
            <a:r>
              <a:rPr lang="id-ID" sz="2000" dirty="0"/>
              <a:t>Akibat hukum adalah segala akibat yang terjadi dari segala perbuatan hukum yang dilakukan oleh subjek hukum terhadap objek hukum ataupun akibat-akibat lain yang disebabkan karena kejadian-kejadian tertentu yang oleh hukum yang bersangkutan sendiri telah ditentukan atau dianggap sebagai akibat hukum.</a:t>
            </a:r>
          </a:p>
          <a:p>
            <a:pPr algn="just">
              <a:lnSpc>
                <a:spcPct val="100000"/>
              </a:lnSpc>
              <a:spcBef>
                <a:spcPts val="0"/>
              </a:spcBef>
            </a:pPr>
            <a:r>
              <a:rPr lang="id-ID" sz="2000" dirty="0"/>
              <a:t>Fungsi adalah tugas. Dalam pergaulan masyarakat, hukum berperan sedemikian rupa sehingga segala sesuatu berjalan dengan tertib dan teratur, sebab hukum menentukan dengan tegas hak dan kewajiban mereka masing-masing. Dudu Duswara Machmudin mengemukakan bahwa hukum mempunyai fungsi dan peranan yang sangat besar dalam pergaulan hidup masyarakat.</a:t>
            </a:r>
          </a:p>
          <a:p>
            <a:pPr algn="just">
              <a:lnSpc>
                <a:spcPct val="100000"/>
              </a:lnSpc>
              <a:spcBef>
                <a:spcPts val="0"/>
              </a:spcBef>
            </a:pPr>
            <a:r>
              <a:rPr lang="id-ID" sz="2000" dirty="0"/>
              <a:t>Panca fungsi hukum dalam kehidupan masyarakat, menurut Sjachran Basah, yaitu:</a:t>
            </a:r>
          </a:p>
          <a:p>
            <a:pPr marL="538163" lvl="0" indent="-358775" algn="just">
              <a:lnSpc>
                <a:spcPct val="100000"/>
              </a:lnSpc>
              <a:spcBef>
                <a:spcPts val="0"/>
              </a:spcBef>
              <a:buFont typeface="+mj-lt"/>
              <a:buAutoNum type="arabicParenR"/>
            </a:pPr>
            <a:r>
              <a:rPr lang="id-ID" sz="2000" dirty="0"/>
              <a:t>Direktif, sebagai pengarah dalam membangun untuk membentuk masyarakat yang hendak dicapai sesuai dengan tujuan kehidupan bernegara</a:t>
            </a:r>
          </a:p>
          <a:p>
            <a:pPr marL="538163" lvl="0" indent="-358775" algn="just">
              <a:lnSpc>
                <a:spcPct val="100000"/>
              </a:lnSpc>
              <a:spcBef>
                <a:spcPts val="0"/>
              </a:spcBef>
              <a:buFont typeface="+mj-lt"/>
              <a:buAutoNum type="arabicParenR"/>
            </a:pPr>
            <a:r>
              <a:rPr lang="id-ID" sz="2000" dirty="0"/>
              <a:t>Integratif, sebagai pembina kesatuan bangsa</a:t>
            </a:r>
          </a:p>
          <a:p>
            <a:pPr marL="538163" lvl="0" indent="-358775" algn="just">
              <a:lnSpc>
                <a:spcPct val="100000"/>
              </a:lnSpc>
              <a:spcBef>
                <a:spcPts val="0"/>
              </a:spcBef>
              <a:buFont typeface="+mj-lt"/>
              <a:buAutoNum type="arabicParenR"/>
            </a:pPr>
            <a:r>
              <a:rPr lang="id-ID" sz="2000" dirty="0"/>
              <a:t>Stabilitatif, sebagai pemelihara dan penjaga keselarasan, keserasian dan keseimbangan dalam kehidupan bernegara dan bermasyarakat</a:t>
            </a:r>
          </a:p>
          <a:p>
            <a:pPr marL="538163" lvl="0" indent="-358775" algn="just">
              <a:lnSpc>
                <a:spcPct val="100000"/>
              </a:lnSpc>
              <a:spcBef>
                <a:spcPts val="0"/>
              </a:spcBef>
              <a:buFont typeface="+mj-lt"/>
              <a:buAutoNum type="arabicParenR"/>
            </a:pPr>
            <a:r>
              <a:rPr lang="id-ID" sz="2000" dirty="0"/>
              <a:t>Perfektif, sebagai penyempurnaan terhadap tindakan-tindakan administrasi negara, maupun sikap tindak warga dalam kehidupan bernegara dan bermasyarakat</a:t>
            </a:r>
          </a:p>
          <a:p>
            <a:pPr marL="538163" lvl="0" indent="-358775" algn="just">
              <a:lnSpc>
                <a:spcPct val="100000"/>
              </a:lnSpc>
              <a:spcBef>
                <a:spcPts val="0"/>
              </a:spcBef>
              <a:buFont typeface="+mj-lt"/>
              <a:buAutoNum type="arabicParenR"/>
            </a:pPr>
            <a:r>
              <a:rPr lang="id-ID" sz="2000" dirty="0"/>
              <a:t>Korektif, baik terhadap warga negara maupun administrasi negara dalam mendapatkan keadilan.</a:t>
            </a:r>
            <a:endParaRPr lang="id-ID" sz="2400" dirty="0"/>
          </a:p>
        </p:txBody>
      </p:sp>
    </p:spTree>
    <p:extLst>
      <p:ext uri="{BB962C8B-B14F-4D97-AF65-F5344CB8AC3E}">
        <p14:creationId xmlns:p14="http://schemas.microsoft.com/office/powerpoint/2010/main" val="35715560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b44e663bd468ed97ce8eaafb5ef46aa90474a9d"/>
  <p:tag name="ISPRING_RESOURCE_PATHS_HASH_PRESENTER" val="7a43c722c2fdab5e9ba4506e6d69bdc3cd5d21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Subtitle">
  <a:themeElements>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Subtitle">
      <a:majorFont>
        <a:latin typeface="Gill Sans"/>
        <a:ea typeface="ヒラギノ角ゴ ProN W3"/>
        <a:cs typeface=""/>
      </a:majorFont>
      <a:minorFont>
        <a:latin typeface="Gill Sans"/>
        <a:ea typeface="ヒラギノ角ゴ ProN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itle &amp; Bullets - 2 Column">
  <a:themeElements>
    <a:clrScheme name="Title &amp; Bullets - 2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 2 Column">
      <a:majorFont>
        <a:latin typeface="Gill Sans"/>
        <a:ea typeface="ヒラギノ角ゴ ProN W3"/>
        <a:cs typeface=""/>
      </a:majorFont>
      <a:minorFont>
        <a:latin typeface="Gill Sans"/>
        <a:ea typeface="ヒラギノ角ゴ ProN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lnDef>
  </a:objectDefaults>
  <a:extraClrSchemeLst>
    <a:extraClrScheme>
      <a:clrScheme name="Title &amp; Bullets - 2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1824</TotalTime>
  <Pages>0</Pages>
  <Words>1903</Words>
  <Characters>0</Characters>
  <Application>Microsoft Office PowerPoint</Application>
  <PresentationFormat>Custom</PresentationFormat>
  <Lines>0</Lines>
  <Paragraphs>97</Paragraphs>
  <Slides>12</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12</vt:i4>
      </vt:variant>
    </vt:vector>
  </HeadingPairs>
  <TitlesOfParts>
    <vt:vector size="20" baseType="lpstr">
      <vt:lpstr>Arial</vt:lpstr>
      <vt:lpstr>Calibri</vt:lpstr>
      <vt:lpstr>Calibri Light</vt:lpstr>
      <vt:lpstr>Gill Sans</vt:lpstr>
      <vt:lpstr>Times New Roman</vt:lpstr>
      <vt:lpstr>Title &amp; Subtitle</vt:lpstr>
      <vt:lpstr>Custom Design</vt:lpstr>
      <vt:lpstr>Title &amp; Bullets - 2 Column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KARTONO</dc:creator>
  <cp:lastModifiedBy>Hanif Hardianto</cp:lastModifiedBy>
  <cp:revision>213</cp:revision>
  <dcterms:modified xsi:type="dcterms:W3CDTF">2023-02-24T02:57:54Z</dcterms:modified>
</cp:coreProperties>
</file>