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6" r:id="rId1"/>
    <p:sldMasterId id="2147484047" r:id="rId2"/>
  </p:sldMasterIdLst>
  <p:notesMasterIdLst>
    <p:notesMasterId r:id="rId13"/>
  </p:notesMasterIdLst>
  <p:handoutMasterIdLst>
    <p:handoutMasterId r:id="rId14"/>
  </p:handoutMasterIdLst>
  <p:sldIdLst>
    <p:sldId id="416" r:id="rId3"/>
    <p:sldId id="453" r:id="rId4"/>
    <p:sldId id="455" r:id="rId5"/>
    <p:sldId id="456" r:id="rId6"/>
    <p:sldId id="458" r:id="rId7"/>
    <p:sldId id="459" r:id="rId8"/>
    <p:sldId id="454" r:id="rId9"/>
    <p:sldId id="460" r:id="rId10"/>
    <p:sldId id="457" r:id="rId11"/>
    <p:sldId id="461" r:id="rId12"/>
  </p:sldIdLst>
  <p:sldSz cx="9906000" cy="6858000" type="A4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  <a:srgbClr val="FF66FF"/>
    <a:srgbClr val="FDFDCF"/>
    <a:srgbClr val="7E0000"/>
    <a:srgbClr val="FFCC99"/>
    <a:srgbClr val="66FFFF"/>
    <a:srgbClr val="FFFF00"/>
    <a:srgbClr val="006699"/>
    <a:srgbClr val="FF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595" autoAdjust="0"/>
  </p:normalViewPr>
  <p:slideViewPr>
    <p:cSldViewPr snapToGrid="0">
      <p:cViewPr>
        <p:scale>
          <a:sx n="60" d="100"/>
          <a:sy n="60" d="100"/>
        </p:scale>
        <p:origin x="1280" y="1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2"/>
    </p:cViewPr>
  </p:sorterViewPr>
  <p:notesViewPr>
    <p:cSldViewPr snapToGrid="0">
      <p:cViewPr varScale="1">
        <p:scale>
          <a:sx n="48" d="100"/>
          <a:sy n="48" d="100"/>
        </p:scale>
        <p:origin x="-2946" y="-9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t" anchorCtr="0" compatLnSpc="1">
            <a:prstTxWarp prst="textNoShape">
              <a:avLst/>
            </a:prstTxWarp>
          </a:bodyPr>
          <a:lstStyle>
            <a:lvl1pPr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t" anchorCtr="0" compatLnSpc="1">
            <a:prstTxWarp prst="textNoShape">
              <a:avLst/>
            </a:prstTxWarp>
          </a:bodyPr>
          <a:lstStyle>
            <a:lvl1pPr algn="r"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8363"/>
            <a:ext cx="307816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b" anchorCtr="0" compatLnSpc="1">
            <a:prstTxWarp prst="textNoShape">
              <a:avLst/>
            </a:prstTxWarp>
          </a:bodyPr>
          <a:lstStyle>
            <a:lvl1pPr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58363"/>
            <a:ext cx="3078162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b" anchorCtr="0" compatLnSpc="1">
            <a:prstTxWarp prst="textNoShape">
              <a:avLst/>
            </a:prstTxWarp>
          </a:bodyPr>
          <a:lstStyle>
            <a:lvl1pPr algn="r"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FC8EA11-B61E-4CA0-B93E-52EF20BF9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60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768350"/>
            <a:ext cx="554196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325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D2C302-A3D4-4CDB-9E37-C79D73FA3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98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81050" y="768350"/>
            <a:ext cx="5541963" cy="38369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DE4174-43BB-47CD-911A-3218F2884ECE}" type="slidenum">
              <a:rPr lang="en-US" altLang="en-US" smtClean="0">
                <a:latin typeface="Times New Roman" pitchFamily="18" charset="0"/>
              </a:rPr>
              <a:pPr/>
              <a:t>1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6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99F45-CB62-497B-9990-A24B5C2D40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3600755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99106-0A0B-4AAE-AB46-B87FBB340BA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8414757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63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8" y="274663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EBF21-240B-466C-845C-937141FFD1F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9585107"/>
      </p:ext>
    </p:extLst>
  </p:cSld>
  <p:clrMapOvr>
    <a:masterClrMapping/>
  </p:clrMapOvr>
  <p:transition spd="med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6886575" y="0"/>
            <a:ext cx="2786063" cy="228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4" name="Picture 3" descr="slide1.pd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98" y="-9388"/>
            <a:ext cx="9906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56475" y="0"/>
            <a:ext cx="2211388" cy="16383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id-ID" altLang="en-US"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97541" y="805233"/>
            <a:ext cx="1460310" cy="736964"/>
          </a:xfrm>
          <a:prstGeom prst="rect">
            <a:avLst/>
          </a:prstGeom>
        </p:spPr>
        <p:txBody>
          <a:bodyPr/>
          <a:lstStyle>
            <a:lvl1pPr>
              <a:defRPr sz="1400" b="0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5C3A2-DDEA-46BB-A433-EC4915F914FE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59E0-5A75-47CC-8C95-F2A07FCAC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0091"/>
      </p:ext>
    </p:extLst>
  </p:cSld>
  <p:clrMapOvr>
    <a:masterClrMapping/>
  </p:clrMapOvr>
  <p:transition spd="med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6886575" y="0"/>
            <a:ext cx="2786063" cy="228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4" name="Picture 3" descr="slide1.pd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98" y="-9388"/>
            <a:ext cx="9906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56475" y="0"/>
            <a:ext cx="2211388" cy="16383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id-ID" altLang="en-US"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97541" y="805233"/>
            <a:ext cx="1460310" cy="736964"/>
          </a:xfrm>
          <a:prstGeom prst="rect">
            <a:avLst/>
          </a:prstGeom>
        </p:spPr>
        <p:txBody>
          <a:bodyPr/>
          <a:lstStyle>
            <a:lvl1pPr>
              <a:defRPr sz="1400" b="0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5C3A2-DDEA-46BB-A433-EC4915F914FE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59E0-5A75-47CC-8C95-F2A07FCAC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0091"/>
      </p:ext>
    </p:extLst>
  </p:cSld>
  <p:clrMapOvr>
    <a:masterClrMapping/>
  </p:clrMapOvr>
  <p:transition spd="med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90009-EE22-49A5-A650-171D00104036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839B8-A0BC-4E1A-B33C-5CAF23D7D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45571"/>
      </p:ext>
    </p:extLst>
  </p:cSld>
  <p:clrMapOvr>
    <a:masterClrMapping/>
  </p:clrMapOvr>
  <p:transition spd="med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981200"/>
            <a:ext cx="84201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05569"/>
      </p:ext>
    </p:extLst>
  </p:cSld>
  <p:clrMapOvr>
    <a:masterClrMapping/>
  </p:clrMapOvr>
  <p:transition spd="med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899F45-CB62-497B-9990-A24B5C2D405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E7B2D-E9B2-4E92-AA3D-E957B3B72D77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pPr>
              <a:defRPr/>
            </a:pPr>
            <a:fld id="{FEFAB7C0-CFD2-4AAE-9F04-83D77B2168C7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9B098-091D-4238-9CA3-4963820B5E9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E7B2D-E9B2-4E92-AA3D-E957B3B72D7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7423500"/>
      </p:ext>
    </p:extLst>
  </p:cSld>
  <p:clrMapOvr>
    <a:masterClrMapping/>
  </p:clrMapOvr>
  <p:transition spd="med"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AC57D-794E-4857-A776-B322544C9CA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7CAF8-E959-4FD5-8350-43574AB66401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5B91E-A37B-41F8-8E21-65D8513A5594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4FDC2-5AAC-4AB8-AFDE-311CB950DC2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pPr>
              <a:defRPr/>
            </a:pPr>
            <a:fld id="{FFBB46E5-A2CD-423F-8753-AB7FAFEDBBC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99106-0A0B-4AAE-AB46-B87FBB340BAB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EBF21-240B-466C-845C-937141FFD1F1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6886575" y="0"/>
            <a:ext cx="2786063" cy="228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4" name="Picture 3" descr="slide1.pd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98" y="-9388"/>
            <a:ext cx="9906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56475" y="0"/>
            <a:ext cx="2211388" cy="16383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id-ID" altLang="en-US"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97541" y="805233"/>
            <a:ext cx="1460310" cy="736964"/>
          </a:xfrm>
          <a:prstGeom prst="rect">
            <a:avLst/>
          </a:prstGeom>
        </p:spPr>
        <p:txBody>
          <a:bodyPr/>
          <a:lstStyle>
            <a:lvl1pPr>
              <a:defRPr sz="1400" b="0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5C3A2-DDEA-46BB-A433-EC4915F914FE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59E0-5A75-47CC-8C95-F2A07FCAC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0091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4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AB7C0-CFD2-4AAE-9F04-83D77B2168C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1067985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B098-091D-4238-9CA3-4963820B5E9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6049734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9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9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AC57D-794E-4857-A776-B322544C9CA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6259050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CAF8-E959-4FD5-8350-43574AB6640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9526596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B91E-A37B-41F8-8E21-65D8513A559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4773000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77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FDC2-5AAC-4AB8-AFDE-311CB950DC2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0332567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B46E5-A2CD-423F-8753-AB7FAFEDBB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9834387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id-ID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id-ID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9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9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9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63F36D1-11A6-444B-900A-BE72890177E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31" r:id="rId12"/>
    <p:sldLayoutId id="2147484032" r:id="rId13"/>
    <p:sldLayoutId id="2147484004" r:id="rId14"/>
    <p:sldLayoutId id="2147484029" r:id="rId15"/>
  </p:sldLayoutIdLst>
  <p:transition spd="med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463F36D1-11A6-444B-900A-BE72890177EB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mbang.ruswandi@uinjkt.ac.i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65870" y="491747"/>
            <a:ext cx="5521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INISIASI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TUTON SESI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8010" y="3422666"/>
            <a:ext cx="8845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Britannic Bold" pitchFamily="34" charset="0"/>
              </a:rPr>
              <a:t>Matakuliah</a:t>
            </a:r>
            <a:r>
              <a:rPr lang="en-US" sz="2400" i="1" dirty="0" smtClean="0">
                <a:latin typeface="Britannic Bold" pitchFamily="34" charset="0"/>
              </a:rPr>
              <a:t> : </a:t>
            </a:r>
            <a:r>
              <a:rPr lang="en-US" sz="2400" i="1" dirty="0" err="1" smtClean="0">
                <a:latin typeface="Britannic Bold" pitchFamily="34" charset="0"/>
              </a:rPr>
              <a:t>Statistika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Sosial</a:t>
            </a:r>
            <a:endParaRPr lang="en-US" sz="2400" i="1" dirty="0" smtClean="0">
              <a:latin typeface="Britannic Bold" pitchFamily="34" charset="0"/>
            </a:endParaRPr>
          </a:p>
          <a:p>
            <a:r>
              <a:rPr lang="en-US" sz="2400" i="1" dirty="0" smtClean="0">
                <a:latin typeface="Britannic Bold" pitchFamily="34" charset="0"/>
              </a:rPr>
              <a:t>Program </a:t>
            </a:r>
            <a:r>
              <a:rPr lang="en-US" sz="2400" i="1" dirty="0" err="1" smtClean="0">
                <a:latin typeface="Britannic Bold" pitchFamily="34" charset="0"/>
              </a:rPr>
              <a:t>Studi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Sosiologi</a:t>
            </a:r>
            <a:endParaRPr lang="en-US" sz="2400" i="1" dirty="0" smtClean="0">
              <a:latin typeface="Britannic Bold" pitchFamily="34" charset="0"/>
            </a:endParaRPr>
          </a:p>
          <a:p>
            <a:r>
              <a:rPr lang="en-US" sz="2400" i="1" dirty="0" err="1" smtClean="0">
                <a:latin typeface="Britannic Bold" pitchFamily="34" charset="0"/>
              </a:rPr>
              <a:t>Fakultas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Hukum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Ilmu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Sosial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dan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Ilmu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Politik</a:t>
            </a:r>
            <a:endParaRPr lang="en-US" sz="2800" i="1" dirty="0">
              <a:latin typeface="Britannic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6013" y="1870231"/>
            <a:ext cx="83000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“</a:t>
            </a:r>
            <a:r>
              <a:rPr lang="id-ID" sz="3600" b="1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HUBUNGAN </a:t>
            </a:r>
            <a:r>
              <a:rPr lang="id-ID" sz="3600" b="1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ANTAR VARIABEL: </a:t>
            </a:r>
            <a:endParaRPr lang="en-US" sz="3600" b="1" dirty="0" smtClean="0">
              <a:latin typeface="Britannic Bold" panose="020B0903060703020204" pitchFamily="34" charset="0"/>
              <a:ea typeface="Cambria" panose="02040503050406030204" pitchFamily="18" charset="0"/>
            </a:endParaRPr>
          </a:p>
          <a:p>
            <a:pPr algn="ctr"/>
            <a:r>
              <a:rPr lang="id-ID" sz="3600" b="1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TABEL </a:t>
            </a:r>
            <a:r>
              <a:rPr lang="id-ID" sz="3600" b="1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SILANG</a:t>
            </a:r>
            <a:r>
              <a:rPr lang="en-US" sz="3600" b="1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”</a:t>
            </a:r>
            <a:endParaRPr lang="en-US" sz="6000" b="1" i="1" dirty="0">
              <a:latin typeface="Britannic Bold" panose="020B0903060703020204" pitchFamily="34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1022" y="476171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latin typeface="Britannic Bold" pitchFamily="34" charset="0"/>
              </a:rPr>
              <a:t>Penulis</a:t>
            </a:r>
            <a:r>
              <a:rPr lang="en-US" sz="1600" dirty="0" smtClean="0">
                <a:latin typeface="Britannic Bold" pitchFamily="34" charset="0"/>
              </a:rPr>
              <a:t> : </a:t>
            </a:r>
            <a:r>
              <a:rPr lang="en-US" sz="1600" dirty="0" err="1" smtClean="0">
                <a:latin typeface="Britannic Bold" pitchFamily="34" charset="0"/>
              </a:rPr>
              <a:t>Bambang</a:t>
            </a:r>
            <a:r>
              <a:rPr lang="en-US" sz="1600" dirty="0" smtClean="0">
                <a:latin typeface="Britannic Bold" pitchFamily="34" charset="0"/>
              </a:rPr>
              <a:t> </a:t>
            </a:r>
            <a:r>
              <a:rPr lang="en-US" sz="1600" dirty="0" err="1" smtClean="0">
                <a:latin typeface="Britannic Bold" pitchFamily="34" charset="0"/>
              </a:rPr>
              <a:t>Ruswandi</a:t>
            </a:r>
            <a:r>
              <a:rPr lang="en-US" sz="1600" dirty="0" smtClean="0">
                <a:latin typeface="Britannic Bold" pitchFamily="34" charset="0"/>
              </a:rPr>
              <a:t>, </a:t>
            </a:r>
            <a:r>
              <a:rPr lang="en-US" sz="1600" dirty="0" err="1" smtClean="0">
                <a:latin typeface="Britannic Bold" pitchFamily="34" charset="0"/>
              </a:rPr>
              <a:t>M.Stat</a:t>
            </a:r>
            <a:endParaRPr lang="en-US" sz="1600" dirty="0" smtClean="0">
              <a:latin typeface="Britannic Bold" pitchFamily="34" charset="0"/>
            </a:endParaRPr>
          </a:p>
          <a:p>
            <a:pPr algn="just"/>
            <a:r>
              <a:rPr lang="en-US" sz="1600" dirty="0" smtClean="0">
                <a:latin typeface="Britannic Bold" pitchFamily="34" charset="0"/>
              </a:rPr>
              <a:t>Email : </a:t>
            </a:r>
            <a:r>
              <a:rPr lang="en-US" sz="1600" dirty="0" smtClean="0">
                <a:latin typeface="Britannic Bold" pitchFamily="34" charset="0"/>
                <a:hlinkClick r:id="rId3"/>
              </a:rPr>
              <a:t>bambang.ruswandi@uinjkt.ac.id</a:t>
            </a:r>
          </a:p>
          <a:p>
            <a:pPr algn="just"/>
            <a:r>
              <a:rPr lang="en-US" sz="1600" dirty="0" err="1" smtClean="0">
                <a:latin typeface="Britannic Bold" panose="020B0903060703020204" pitchFamily="34" charset="0"/>
                <a:ea typeface="Cambria" panose="02040503050406030204" pitchFamily="18" charset="0"/>
              </a:rPr>
              <a:t>Penelaah</a:t>
            </a:r>
            <a:r>
              <a:rPr lang="en-US" sz="1600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 : </a:t>
            </a:r>
            <a:r>
              <a:rPr lang="id-ID" sz="1600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Bambang Prasetyo, M.Si</a:t>
            </a:r>
            <a:endParaRPr lang="en-US" sz="1600" dirty="0" smtClean="0">
              <a:latin typeface="Britannic Bold" panose="020B0903060703020204" pitchFamily="34" charset="0"/>
              <a:ea typeface="Cambria" panose="02040503050406030204" pitchFamily="18" charset="0"/>
            </a:endParaRPr>
          </a:p>
          <a:p>
            <a:pPr algn="just"/>
            <a:r>
              <a:rPr lang="en-US" sz="1600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Email : </a:t>
            </a:r>
            <a:endParaRPr lang="en-US" sz="1600" dirty="0">
              <a:latin typeface="Britannic Bold" panose="020B0903060703020204" pitchFamily="34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8585" y="639357"/>
            <a:ext cx="70807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C. </a:t>
            </a:r>
            <a:r>
              <a:rPr lang="id-ID" sz="3000" b="1" u="sng" dirty="0">
                <a:latin typeface="Britannic Bold" panose="020B0903060703020204" pitchFamily="34" charset="0"/>
              </a:rPr>
              <a:t>Tabel Silang dan Kekuatan Hubungan</a:t>
            </a:r>
            <a:endParaRPr lang="en-US" sz="3000" b="1" u="sng" dirty="0">
              <a:latin typeface="Britannic Bold" panose="020B09030607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028" y="1680243"/>
            <a:ext cx="94214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Di beberapa buku, ada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beberapa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rujukan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terkait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kekuatan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hubungan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diantranya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menurut</a:t>
            </a:r>
            <a:r>
              <a:rPr lang="id-ID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Black (Argyrous:1997,326) dan Cohen and Holiday (Bryman and Cramer: 2001, 174) membagi kekuatan hubungan sebagai berikut.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758059"/>
              </p:ext>
            </p:extLst>
          </p:nvPr>
        </p:nvGraphicFramePr>
        <p:xfrm>
          <a:off x="2275934" y="2834129"/>
          <a:ext cx="4996736" cy="367347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42850">
                  <a:extLst>
                    <a:ext uri="{9D8B030D-6E8A-4147-A177-3AD203B41FA5}">
                      <a16:colId xmlns:a16="http://schemas.microsoft.com/office/drawing/2014/main" val="1793502179"/>
                    </a:ext>
                  </a:extLst>
                </a:gridCol>
                <a:gridCol w="2553886">
                  <a:extLst>
                    <a:ext uri="{9D8B030D-6E8A-4147-A177-3AD203B41FA5}">
                      <a16:colId xmlns:a16="http://schemas.microsoft.com/office/drawing/2014/main" val="2076355615"/>
                    </a:ext>
                  </a:extLst>
                </a:gridCol>
              </a:tblGrid>
              <a:tr h="57551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1" u="none" strike="noStrike" dirty="0">
                          <a:effectLst/>
                        </a:rPr>
                        <a:t>Range (+/-)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1" u="none" strike="noStrike" dirty="0">
                          <a:effectLst/>
                        </a:rPr>
                        <a:t>Kekuatan Hubungan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465042"/>
                  </a:ext>
                </a:extLst>
              </a:tr>
              <a:tr h="57551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0,0 – &lt; 0,2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Sangat lemah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7310317"/>
                  </a:ext>
                </a:extLst>
              </a:tr>
              <a:tr h="57551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0,2 – &lt; 0,4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Lemah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9019408"/>
                  </a:ext>
                </a:extLst>
              </a:tr>
              <a:tr h="556333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0,4 – &lt; 0,7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Cukup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1469038"/>
                  </a:ext>
                </a:extLst>
              </a:tr>
              <a:tr h="556333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0,7 – &lt; 0,9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Kuat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2778144"/>
                  </a:ext>
                </a:extLst>
              </a:tr>
              <a:tr h="556333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>
                          <a:effectLst/>
                        </a:rPr>
                        <a:t>0,9 – 1,0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u="none" strike="noStrike" dirty="0">
                          <a:effectLst/>
                        </a:rPr>
                        <a:t>Sangat kuat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50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63556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65870" y="588000"/>
            <a:ext cx="5521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Capaian</a:t>
            </a:r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lang="en-US" sz="4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Pembelajaran</a:t>
            </a:r>
            <a:endParaRPr lang="en-US" sz="4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4071" y="1610132"/>
            <a:ext cx="9054565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Mahasiswa </a:t>
            </a:r>
            <a:r>
              <a:rPr lang="id-ID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mampu untuk menyimpulan hubungan antar dua variabel melalui tabel </a:t>
            </a: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silang</a:t>
            </a: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Mahasiswa mampu menjelaskan perbedaan statistik univariat, bivariat, dan multivariat, serta membedakan antara variabel bebas dan variabel terikat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Mahasiswa </a:t>
            </a:r>
            <a:r>
              <a:rPr lang="id-ID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mampu menjelaskan perbedaan antara hubungan tak simetrik dengan hubungan simetrik dan membedakan berbagai jenis ukuran statistik yang sesuai berdasarkan hubungan dan tingkat </a:t>
            </a: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pengukurannya</a:t>
            </a: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Mahasiswa </a:t>
            </a:r>
            <a:r>
              <a:rPr lang="id-ID" sz="2400" dirty="0">
                <a:latin typeface="Cambria" panose="02040503050406030204" pitchFamily="18" charset="0"/>
                <a:ea typeface="Cambria" panose="02040503050406030204" pitchFamily="18" charset="0"/>
              </a:rPr>
              <a:t>mampu menghitung angka persen untuk tabel silang dan melihat kecenderungan kekuatan hubungan.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4746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65870" y="615867"/>
            <a:ext cx="55214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 err="1" smtClean="0">
                <a:latin typeface="Britannic Bold" panose="020B0903060703020204" pitchFamily="34" charset="0"/>
              </a:rPr>
              <a:t>Materi</a:t>
            </a:r>
            <a:r>
              <a:rPr lang="en-US" sz="4400" b="1" u="sng" dirty="0" smtClean="0">
                <a:latin typeface="Britannic Bold" panose="020B0903060703020204" pitchFamily="34" charset="0"/>
              </a:rPr>
              <a:t> </a:t>
            </a:r>
            <a:r>
              <a:rPr lang="en-US" sz="4400" b="1" u="sng" dirty="0" err="1" smtClean="0">
                <a:latin typeface="Britannic Bold" panose="020B0903060703020204" pitchFamily="34" charset="0"/>
              </a:rPr>
              <a:t>Inisiasi</a:t>
            </a:r>
            <a:endParaRPr lang="en-US" sz="4400" b="1" u="sng" dirty="0" smtClean="0">
              <a:latin typeface="Britannic Bold" panose="020B09030607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207" y="2004768"/>
            <a:ext cx="92457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>
                <a:latin typeface="Cambria" panose="02040503050406030204" pitchFamily="18" charset="0"/>
                <a:ea typeface="Cambria" panose="02040503050406030204" pitchFamily="18" charset="0"/>
              </a:rPr>
              <a:t>Materi yang akan dipelajari pada sesi 1 diantaranya:</a:t>
            </a:r>
            <a:endParaRPr lang="en-US" sz="3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4675" lvl="0" indent="-574675">
              <a:buFont typeface="Wingdings" panose="05000000000000000000" pitchFamily="2" charset="2"/>
              <a:buChar char="v"/>
            </a:pPr>
            <a:r>
              <a:rPr lang="id-ID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Ragam </a:t>
            </a:r>
            <a:r>
              <a:rPr lang="id-ID" sz="3200" dirty="0">
                <a:latin typeface="Cambria" panose="02040503050406030204" pitchFamily="18" charset="0"/>
                <a:ea typeface="Cambria" panose="02040503050406030204" pitchFamily="18" charset="0"/>
              </a:rPr>
              <a:t>Statistik dan Variabel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4675" lvl="0" indent="-574675">
              <a:buFont typeface="Wingdings" panose="05000000000000000000" pitchFamily="2" charset="2"/>
              <a:buChar char="v"/>
            </a:pPr>
            <a:r>
              <a:rPr lang="id-ID" sz="3200" dirty="0">
                <a:latin typeface="Cambria" panose="02040503050406030204" pitchFamily="18" charset="0"/>
                <a:ea typeface="Cambria" panose="02040503050406030204" pitchFamily="18" charset="0"/>
              </a:rPr>
              <a:t>Ragam Hubungan dan Ukuran Statistik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4675" indent="-574675">
              <a:buFont typeface="Wingdings" panose="05000000000000000000" pitchFamily="2" charset="2"/>
              <a:buChar char="v"/>
            </a:pPr>
            <a:r>
              <a:rPr lang="id-ID" sz="3200" dirty="0">
                <a:latin typeface="Cambria" panose="02040503050406030204" pitchFamily="18" charset="0"/>
                <a:ea typeface="Cambria" panose="02040503050406030204" pitchFamily="18" charset="0"/>
              </a:rPr>
              <a:t>Tabel Silang dan Kekuatan Hubungan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0308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8585" y="639357"/>
            <a:ext cx="7417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A. </a:t>
            </a:r>
            <a:r>
              <a:rPr lang="id-ID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Ragam </a:t>
            </a:r>
            <a:r>
              <a:rPr lang="en-US" sz="2800" b="1" u="sng" spc="100" dirty="0" err="1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Pengujian</a:t>
            </a:r>
            <a:r>
              <a:rPr lang="en-US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d-ID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Statistik </a:t>
            </a:r>
            <a:r>
              <a:rPr lang="id-ID" sz="2800" b="1" u="sng" spc="100" dirty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 Variabel</a:t>
            </a:r>
            <a:endParaRPr lang="en-US" sz="2800" b="1" u="sng" dirty="0">
              <a:latin typeface="Britannic Bold" panose="020B09030607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5560" y="1584823"/>
            <a:ext cx="94107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Dalam pengujian statistik sosial, kita mengenal tiga jenis pengujian, yaitu pengujian satu variabel (</a:t>
            </a:r>
            <a:r>
              <a:rPr lang="id-ID" sz="2500" i="1" dirty="0">
                <a:latin typeface="Cambria" panose="02040503050406030204" pitchFamily="18" charset="0"/>
                <a:ea typeface="Cambria" panose="02040503050406030204" pitchFamily="18" charset="0"/>
              </a:rPr>
              <a:t>univariat</a:t>
            </a: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id-ID" sz="25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dua variabel (</a:t>
            </a:r>
            <a:r>
              <a:rPr lang="id-ID" sz="2500" i="1" dirty="0">
                <a:latin typeface="Cambria" panose="02040503050406030204" pitchFamily="18" charset="0"/>
                <a:ea typeface="Cambria" panose="02040503050406030204" pitchFamily="18" charset="0"/>
              </a:rPr>
              <a:t>bivariat</a:t>
            </a: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), atau lebih dari dua variabel (</a:t>
            </a:r>
            <a:r>
              <a:rPr lang="id-ID" sz="2500" i="1" dirty="0">
                <a:latin typeface="Cambria" panose="02040503050406030204" pitchFamily="18" charset="0"/>
                <a:ea typeface="Cambria" panose="02040503050406030204" pitchFamily="18" charset="0"/>
              </a:rPr>
              <a:t>multivariat</a:t>
            </a:r>
            <a:r>
              <a:rPr lang="id-ID" sz="2500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id-ID" sz="25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500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500" dirty="0" smtClean="0">
                <a:latin typeface="Cambria" panose="02040503050406030204" pitchFamily="18" charset="0"/>
                <a:ea typeface="Cambria" panose="02040503050406030204" pitchFamily="18" charset="0"/>
              </a:rPr>
              <a:t>Setiap fenomena dalam masyarakat atau yang disebut sebagai gejala sosial dapat dinyatakan dalam variabel (variabel) . Variabel </a:t>
            </a: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merupakan konsep yang mempunyai variasi nilai/intensitas</a:t>
            </a:r>
            <a:r>
              <a:rPr lang="id-ID" sz="2500" dirty="0" smtClean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sz="2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500" dirty="0" smtClean="0">
                <a:latin typeface="Cambria" panose="02040503050406030204" pitchFamily="18" charset="0"/>
                <a:ea typeface="Cambria" panose="02040503050406030204" pitchFamily="18" charset="0"/>
              </a:rPr>
              <a:t>jumlah</a:t>
            </a: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. Biasanya variasi nilai/intensitas/jumlah ini disebut dengan kategori yang menggambarkan atribut dari variabel tersebut.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25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500" dirty="0">
                <a:latin typeface="Cambria" panose="02040503050406030204" pitchFamily="18" charset="0"/>
                <a:ea typeface="Cambria" panose="02040503050406030204" pitchFamily="18" charset="0"/>
              </a:rPr>
              <a:t>Selain itu, uji statistik yang akan dipilih pun juga terkait dengan tingkat (skala) pengukuran yang dipergunakan, apakah nominal, ordinal, interval, atau rasio</a:t>
            </a:r>
            <a:r>
              <a:rPr lang="id-ID" sz="2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765873"/>
      </p:ext>
    </p:extLst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8585" y="639357"/>
            <a:ext cx="7417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A. </a:t>
            </a:r>
            <a:r>
              <a:rPr lang="id-ID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Ragam </a:t>
            </a:r>
            <a:r>
              <a:rPr lang="en-US" sz="2800" b="1" u="sng" spc="100" dirty="0" err="1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Pengujian</a:t>
            </a:r>
            <a:r>
              <a:rPr lang="en-US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d-ID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Statistik </a:t>
            </a:r>
            <a:r>
              <a:rPr lang="id-ID" sz="2800" b="1" u="sng" spc="100" dirty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 Variabel</a:t>
            </a:r>
            <a:endParaRPr lang="en-US" sz="2800" b="1" u="sng" dirty="0">
              <a:latin typeface="Britannic Bold" panose="020B0903060703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990880"/>
              </p:ext>
            </p:extLst>
          </p:nvPr>
        </p:nvGraphicFramePr>
        <p:xfrm>
          <a:off x="1318437" y="1661773"/>
          <a:ext cx="7262038" cy="469392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336253">
                  <a:extLst>
                    <a:ext uri="{9D8B030D-6E8A-4147-A177-3AD203B41FA5}">
                      <a16:colId xmlns:a16="http://schemas.microsoft.com/office/drawing/2014/main" val="3385672788"/>
                    </a:ext>
                  </a:extLst>
                </a:gridCol>
                <a:gridCol w="2563235">
                  <a:extLst>
                    <a:ext uri="{9D8B030D-6E8A-4147-A177-3AD203B41FA5}">
                      <a16:colId xmlns:a16="http://schemas.microsoft.com/office/drawing/2014/main" val="1531430225"/>
                    </a:ext>
                  </a:extLst>
                </a:gridCol>
                <a:gridCol w="2362550">
                  <a:extLst>
                    <a:ext uri="{9D8B030D-6E8A-4147-A177-3AD203B41FA5}">
                      <a16:colId xmlns:a16="http://schemas.microsoft.com/office/drawing/2014/main" val="3796961887"/>
                    </a:ext>
                  </a:extLst>
                </a:gridCol>
              </a:tblGrid>
              <a:tr h="401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b="1" dirty="0">
                          <a:effectLst/>
                        </a:rPr>
                        <a:t>Tingkat Pengukuran</a:t>
                      </a:r>
                      <a:endParaRPr lang="en-US" sz="4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b="1" dirty="0">
                          <a:effectLst/>
                        </a:rPr>
                        <a:t>Ukuran Pemusatan</a:t>
                      </a:r>
                      <a:endParaRPr lang="en-US" sz="4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b="1" dirty="0">
                          <a:effectLst/>
                        </a:rPr>
                        <a:t>Ukuran Penyebaran</a:t>
                      </a:r>
                      <a:endParaRPr lang="en-US" sz="4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79387178"/>
                  </a:ext>
                </a:extLst>
              </a:tr>
              <a:tr h="341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Nominal</a:t>
                      </a:r>
                      <a:endParaRPr lang="en-US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Modus</a:t>
                      </a:r>
                      <a:endParaRPr lang="en-US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IQV</a:t>
                      </a:r>
                      <a:endParaRPr lang="en-US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2053427"/>
                  </a:ext>
                </a:extLst>
              </a:tr>
              <a:tr h="850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Ordinal</a:t>
                      </a:r>
                      <a:endParaRPr lang="en-US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Modus</a:t>
                      </a:r>
                      <a:endParaRPr lang="en-US" sz="4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Median*</a:t>
                      </a:r>
                      <a:endParaRPr lang="en-US" sz="4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IQV</a:t>
                      </a:r>
                      <a:endParaRPr lang="en-US" sz="4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6203934"/>
                  </a:ext>
                </a:extLst>
              </a:tr>
              <a:tr h="1079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Interval</a:t>
                      </a:r>
                      <a:endParaRPr lang="en-US" sz="4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Modus</a:t>
                      </a:r>
                      <a:endParaRPr lang="en-US" sz="4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Median</a:t>
                      </a:r>
                      <a:endParaRPr lang="en-US" sz="4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Mean</a:t>
                      </a:r>
                      <a:endParaRPr lang="en-US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Range</a:t>
                      </a:r>
                      <a:endParaRPr lang="en-US" sz="4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Variance</a:t>
                      </a:r>
                      <a:endParaRPr lang="en-US" sz="4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Std. Deviation</a:t>
                      </a:r>
                      <a:endParaRPr lang="en-US" sz="4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31892140"/>
                  </a:ext>
                </a:extLst>
              </a:tr>
              <a:tr h="1131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Rasio</a:t>
                      </a:r>
                      <a:endParaRPr lang="en-US" sz="4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Modus</a:t>
                      </a:r>
                      <a:endParaRPr lang="en-US" sz="4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Median</a:t>
                      </a:r>
                      <a:endParaRPr lang="en-US" sz="4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Mean</a:t>
                      </a:r>
                      <a:endParaRPr lang="en-US" sz="4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Range</a:t>
                      </a:r>
                      <a:endParaRPr lang="en-US" sz="4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Variance</a:t>
                      </a:r>
                      <a:endParaRPr lang="en-US" sz="4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Std. Deviation</a:t>
                      </a:r>
                      <a:endParaRPr lang="en-US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44620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134465"/>
      </p:ext>
    </p:extLst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8585" y="639357"/>
            <a:ext cx="7417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A. </a:t>
            </a:r>
            <a:r>
              <a:rPr lang="id-ID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Ragam </a:t>
            </a:r>
            <a:r>
              <a:rPr lang="en-US" sz="2800" b="1" u="sng" spc="100" dirty="0" err="1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Pengujian</a:t>
            </a:r>
            <a:r>
              <a:rPr lang="en-US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id-ID" sz="28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Statistik </a:t>
            </a:r>
            <a:r>
              <a:rPr lang="id-ID" sz="2800" b="1" u="sng" spc="100" dirty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 Variabel</a:t>
            </a:r>
            <a:endParaRPr lang="en-US" sz="2800" b="1" u="sng" dirty="0">
              <a:latin typeface="Britannic Bold" panose="020B09030607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5560" y="1584823"/>
            <a:ext cx="948512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id-ID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ariabel 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yang menyebabkan terjadinya perubahan tersebut disebut sebagai </a:t>
            </a:r>
            <a:r>
              <a:rPr lang="id-ID" sz="2100" b="1" dirty="0">
                <a:latin typeface="Cambria" panose="02040503050406030204" pitchFamily="18" charset="0"/>
                <a:ea typeface="Cambria" panose="02040503050406030204" pitchFamily="18" charset="0"/>
              </a:rPr>
              <a:t>variabel bebas (</a:t>
            </a:r>
            <a:r>
              <a:rPr lang="id-ID" sz="2100" b="1" i="1" dirty="0">
                <a:latin typeface="Cambria" panose="02040503050406030204" pitchFamily="18" charset="0"/>
                <a:ea typeface="Cambria" panose="02040503050406030204" pitchFamily="18" charset="0"/>
              </a:rPr>
              <a:t>independent variable</a:t>
            </a:r>
            <a:r>
              <a:rPr lang="id-ID" sz="2100" b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, atau sering juga disebut variabel </a:t>
            </a:r>
            <a:r>
              <a:rPr lang="id-ID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pengaruh</a:t>
            </a:r>
            <a:endParaRPr lang="en-US" sz="2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id-ID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ariabel 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yang dipengaruhi oleh variabel bebas tadi, disebut </a:t>
            </a:r>
            <a:r>
              <a:rPr lang="id-ID" sz="2100" b="1" dirty="0">
                <a:latin typeface="Cambria" panose="02040503050406030204" pitchFamily="18" charset="0"/>
                <a:ea typeface="Cambria" panose="02040503050406030204" pitchFamily="18" charset="0"/>
              </a:rPr>
              <a:t>variabel tidak bebas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100" b="1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id-ID" sz="2100" b="1" i="1" dirty="0">
                <a:latin typeface="Cambria" panose="02040503050406030204" pitchFamily="18" charset="0"/>
                <a:ea typeface="Cambria" panose="02040503050406030204" pitchFamily="18" charset="0"/>
              </a:rPr>
              <a:t>dependent variable</a:t>
            </a:r>
            <a:r>
              <a:rPr lang="id-ID" sz="2100" b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, atau sering juga disebut variabel terikat</a:t>
            </a:r>
            <a:r>
              <a:rPr lang="id-ID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Variabel kontrol dapat dibedakan menjadi</a:t>
            </a:r>
            <a:r>
              <a:rPr lang="id-ID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62013" indent="-404813">
              <a:buFont typeface="+mj-lt"/>
              <a:buAutoNum type="arabicPeriod"/>
            </a:pP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Variabel pendahulu (</a:t>
            </a:r>
            <a:r>
              <a:rPr lang="id-ID" sz="2100" i="1" dirty="0">
                <a:latin typeface="Cambria" panose="02040503050406030204" pitchFamily="18" charset="0"/>
                <a:ea typeface="Cambria" panose="02040503050406030204" pitchFamily="18" charset="0"/>
              </a:rPr>
              <a:t>antecendent variable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) yang memiliki kedudukan sebagai variabel yang mendahului terjadinya variabel bebas</a:t>
            </a:r>
            <a:r>
              <a:rPr lang="id-ID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62013" indent="-404813">
              <a:buFont typeface="+mj-lt"/>
              <a:buAutoNum type="arabicPeriod"/>
            </a:pP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Variabel antara (</a:t>
            </a:r>
            <a:r>
              <a:rPr lang="id-ID" sz="2100" i="1" dirty="0">
                <a:latin typeface="Cambria" panose="02040503050406030204" pitchFamily="18" charset="0"/>
                <a:ea typeface="Cambria" panose="02040503050406030204" pitchFamily="18" charset="0"/>
              </a:rPr>
              <a:t>intervening variable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) yang memiliki kedudukan sebagai variabel yang berada di antara variabel bebas dan variabel terikat</a:t>
            </a:r>
            <a:r>
              <a:rPr lang="id-ID" sz="21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62013" indent="-404813">
              <a:buFont typeface="+mj-lt"/>
              <a:buAutoNum type="arabicPeriod"/>
            </a:pP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Variabel penekan (</a:t>
            </a:r>
            <a:r>
              <a:rPr lang="id-ID" sz="2100" i="1" dirty="0">
                <a:latin typeface="Cambria" panose="02040503050406030204" pitchFamily="18" charset="0"/>
                <a:ea typeface="Cambria" panose="02040503050406030204" pitchFamily="18" charset="0"/>
              </a:rPr>
              <a:t>suppressor variable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) merupakan suatu variabel yang mengubah hubungan. </a:t>
            </a:r>
            <a:endParaRPr lang="en-US" sz="2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62013" indent="-404813">
              <a:buFont typeface="+mj-lt"/>
              <a:buAutoNum type="arabicPeriod"/>
            </a:pP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Variabel pengganggu</a:t>
            </a:r>
            <a:r>
              <a:rPr lang="id-ID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id-ID" sz="2100" i="1" dirty="0">
                <a:latin typeface="Cambria" panose="02040503050406030204" pitchFamily="18" charset="0"/>
                <a:ea typeface="Cambria" panose="02040503050406030204" pitchFamily="18" charset="0"/>
              </a:rPr>
              <a:t>distorter variable</a:t>
            </a:r>
            <a:r>
              <a:rPr lang="id-ID" sz="2100" dirty="0">
                <a:latin typeface="Cambria" panose="02040503050406030204" pitchFamily="18" charset="0"/>
                <a:ea typeface="Cambria" panose="02040503050406030204" pitchFamily="18" charset="0"/>
              </a:rPr>
              <a:t>) yaitu pada awalnya hubungan antara variabel bebas dan terikat adalah hubungan yang positif. </a:t>
            </a:r>
            <a:endParaRPr lang="en-US" sz="2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45583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8585" y="639357"/>
            <a:ext cx="72827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u="sng" dirty="0" smtClean="0">
                <a:latin typeface="Britannic Bold" panose="020B0903060703020204" pitchFamily="34" charset="0"/>
              </a:rPr>
              <a:t>B. </a:t>
            </a:r>
            <a:r>
              <a:rPr lang="id-ID" sz="3000" b="1" u="sng" dirty="0" smtClean="0">
                <a:latin typeface="Britannic Bold" panose="020B0903060703020204" pitchFamily="34" charset="0"/>
              </a:rPr>
              <a:t>Ragam </a:t>
            </a:r>
            <a:r>
              <a:rPr lang="id-ID" sz="3000" b="1" u="sng" dirty="0">
                <a:latin typeface="Britannic Bold" panose="020B0903060703020204" pitchFamily="34" charset="0"/>
              </a:rPr>
              <a:t>Hubungan dan Ukuran Statistik</a:t>
            </a:r>
            <a:endParaRPr lang="en-US" sz="3000" b="1" u="sng" dirty="0">
              <a:latin typeface="Britannic Bold" panose="020B09030607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2396" y="1627080"/>
            <a:ext cx="954895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  <a:r>
              <a:rPr lang="id-ID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ubungan </a:t>
            </a: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yang bersifat kausalitas </a:t>
            </a:r>
            <a:r>
              <a:rPr lang="id-ID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sering </a:t>
            </a: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diidentikkan atau disebut dengan hubungan yang bersifat </a:t>
            </a:r>
            <a:r>
              <a:rPr lang="id-ID" sz="2200" b="1" dirty="0">
                <a:latin typeface="Cambria" panose="02040503050406030204" pitchFamily="18" charset="0"/>
                <a:ea typeface="Cambria" panose="02040503050406030204" pitchFamily="18" charset="0"/>
              </a:rPr>
              <a:t>asimetris</a:t>
            </a: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, yaitu hubungan yang bersifat satu arah, di mana satu variabel mempengaruhi atau menyebabkan variabel lainnya</a:t>
            </a:r>
            <a:r>
              <a:rPr lang="id-ID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Satu variabel berhubungan dengan variabel lainnya tapi dalam hubungan tersebut kita tidak mengasumsikan adanya hubungan sebab-akibat, keduanya berhubungan tapi sulit (atau tidak diasumsikan) mana yang merupakan variabel pengaruh dan mana yang merupakan variabel terpengaruhnya. Sifat hubungan yang sedemikian dapat dikategorikan ke dalam hubungan variabel yang bersifat </a:t>
            </a:r>
            <a:r>
              <a:rPr lang="id-ID" sz="2200" b="1" dirty="0">
                <a:latin typeface="Cambria" panose="02040503050406030204" pitchFamily="18" charset="0"/>
                <a:ea typeface="Cambria" panose="02040503050406030204" pitchFamily="18" charset="0"/>
              </a:rPr>
              <a:t>simetris</a:t>
            </a:r>
            <a:r>
              <a:rPr lang="id-ID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Dalam analisis statistik sifat hubungan ini, dikelompokkan ke dalam istilah </a:t>
            </a:r>
            <a:r>
              <a:rPr lang="id-ID" sz="2200" b="1" dirty="0">
                <a:latin typeface="Cambria" panose="02040503050406030204" pitchFamily="18" charset="0"/>
                <a:ea typeface="Cambria" panose="02040503050406030204" pitchFamily="18" charset="0"/>
              </a:rPr>
              <a:t>asosiasi</a:t>
            </a: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, untuk variabel yang berskala nominal dan ordinal.  Sedangkan untuk variabel yang berskala interval dan rasio, dikelompokkan ke dalam istilah </a:t>
            </a:r>
            <a:r>
              <a:rPr lang="id-ID" sz="2200" b="1" dirty="0">
                <a:latin typeface="Cambria" panose="02040503050406030204" pitchFamily="18" charset="0"/>
                <a:ea typeface="Cambria" panose="02040503050406030204" pitchFamily="18" charset="0"/>
              </a:rPr>
              <a:t>korelasi</a:t>
            </a: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38518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8585" y="639357"/>
            <a:ext cx="72827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u="sng" dirty="0" smtClean="0">
                <a:latin typeface="Britannic Bold" panose="020B0903060703020204" pitchFamily="34" charset="0"/>
              </a:rPr>
              <a:t>B. </a:t>
            </a:r>
            <a:r>
              <a:rPr lang="id-ID" sz="3000" b="1" u="sng" dirty="0" smtClean="0">
                <a:latin typeface="Britannic Bold" panose="020B0903060703020204" pitchFamily="34" charset="0"/>
              </a:rPr>
              <a:t>Ragam </a:t>
            </a:r>
            <a:r>
              <a:rPr lang="id-ID" sz="3000" b="1" u="sng" dirty="0">
                <a:latin typeface="Britannic Bold" panose="020B0903060703020204" pitchFamily="34" charset="0"/>
              </a:rPr>
              <a:t>Hubungan dan Ukuran Statistik</a:t>
            </a:r>
            <a:endParaRPr lang="en-US" sz="3000" b="1" u="sng" dirty="0">
              <a:latin typeface="Britannic Bold" panose="020B0903060703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576882"/>
              </p:ext>
            </p:extLst>
          </p:nvPr>
        </p:nvGraphicFramePr>
        <p:xfrm>
          <a:off x="986190" y="1692511"/>
          <a:ext cx="7966421" cy="472653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74737">
                  <a:extLst>
                    <a:ext uri="{9D8B030D-6E8A-4147-A177-3AD203B41FA5}">
                      <a16:colId xmlns:a16="http://schemas.microsoft.com/office/drawing/2014/main" val="2321667224"/>
                    </a:ext>
                  </a:extLst>
                </a:gridCol>
                <a:gridCol w="2595842">
                  <a:extLst>
                    <a:ext uri="{9D8B030D-6E8A-4147-A177-3AD203B41FA5}">
                      <a16:colId xmlns:a16="http://schemas.microsoft.com/office/drawing/2014/main" val="4045687632"/>
                    </a:ext>
                  </a:extLst>
                </a:gridCol>
                <a:gridCol w="2595842">
                  <a:extLst>
                    <a:ext uri="{9D8B030D-6E8A-4147-A177-3AD203B41FA5}">
                      <a16:colId xmlns:a16="http://schemas.microsoft.com/office/drawing/2014/main" val="2088587806"/>
                    </a:ext>
                  </a:extLst>
                </a:gridCol>
              </a:tblGrid>
              <a:tr h="4211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Tingkat Pengukuran</a:t>
                      </a:r>
                      <a:endParaRPr lang="en-US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>
                          <a:effectLst/>
                        </a:rPr>
                        <a:t>Jenis Hubungan</a:t>
                      </a:r>
                      <a:endParaRPr lang="en-US" sz="4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925737"/>
                  </a:ext>
                </a:extLst>
              </a:tr>
              <a:tr h="3581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S</a:t>
                      </a:r>
                      <a:r>
                        <a:rPr lang="id-ID" sz="2400" b="1" dirty="0" smtClean="0">
                          <a:effectLst/>
                        </a:rPr>
                        <a:t>imetrik</a:t>
                      </a:r>
                      <a:endParaRPr lang="en-US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A</a:t>
                      </a:r>
                      <a:r>
                        <a:rPr lang="id-ID" sz="2400" b="1" dirty="0" smtClean="0">
                          <a:effectLst/>
                        </a:rPr>
                        <a:t>simetrik</a:t>
                      </a:r>
                      <a:endParaRPr lang="en-US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1470941"/>
                  </a:ext>
                </a:extLst>
              </a:tr>
              <a:tr h="1432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200" dirty="0">
                          <a:effectLst/>
                        </a:rPr>
                        <a:t>Nominal dengan nominal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Phi</a:t>
                      </a:r>
                      <a:endParaRPr lang="en-US" sz="2200" dirty="0">
                        <a:effectLst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Cramer’s V</a:t>
                      </a:r>
                      <a:endParaRPr lang="en-US" sz="2200" dirty="0">
                        <a:effectLst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Contingency Coefficient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Lambda</a:t>
                      </a:r>
                      <a:endParaRPr lang="en-US" sz="2200" dirty="0">
                        <a:effectLst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Goodman and Kruskal Tau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7846242"/>
                  </a:ext>
                </a:extLst>
              </a:tr>
              <a:tr h="1790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200" dirty="0">
                          <a:effectLst/>
                        </a:rPr>
                        <a:t>Ordinal dengan ordinal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Kendall’s tau-b</a:t>
                      </a:r>
                      <a:endParaRPr lang="en-US" sz="2200" dirty="0">
                        <a:effectLst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Kendall’s tau-c</a:t>
                      </a:r>
                      <a:endParaRPr lang="en-US" sz="2200" dirty="0">
                        <a:effectLst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Gamma</a:t>
                      </a:r>
                      <a:endParaRPr lang="en-US" sz="2200" dirty="0">
                        <a:effectLst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/>
                      </a:pPr>
                      <a:r>
                        <a:rPr lang="id-ID" sz="2200" dirty="0">
                          <a:effectLst/>
                        </a:rPr>
                        <a:t>Spearman Correlation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04775" algn="l"/>
                        </a:tabLst>
                      </a:pPr>
                      <a:r>
                        <a:rPr lang="id-ID" sz="2200" dirty="0">
                          <a:effectLst/>
                        </a:rPr>
                        <a:t>Somers’d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5193392"/>
                  </a:ext>
                </a:extLst>
              </a:tr>
              <a:tr h="716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200">
                          <a:effectLst/>
                        </a:rPr>
                        <a:t>Interval/Rasio dengan Interval/Rasio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04775" algn="l"/>
                        </a:tabLst>
                      </a:pPr>
                      <a:r>
                        <a:rPr lang="id-ID" sz="2200" dirty="0">
                          <a:effectLst/>
                        </a:rPr>
                        <a:t>Pearson’s R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225425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04775" algn="l"/>
                        </a:tabLst>
                      </a:pPr>
                      <a:r>
                        <a:rPr lang="id-ID" sz="2200" dirty="0">
                          <a:effectLst/>
                        </a:rPr>
                        <a:t>Pearson’s R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618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0737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8585" y="639357"/>
            <a:ext cx="70807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u="sng" spc="1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C. </a:t>
            </a:r>
            <a:r>
              <a:rPr lang="id-ID" sz="3000" b="1" u="sng" dirty="0">
                <a:latin typeface="Britannic Bold" panose="020B0903060703020204" pitchFamily="34" charset="0"/>
              </a:rPr>
              <a:t>Tabel Silang dan Kekuatan Hubungan</a:t>
            </a:r>
            <a:endParaRPr lang="en-US" sz="3000" b="1" u="sng" dirty="0">
              <a:latin typeface="Britannic Bold" panose="020B09030607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77" y="2192531"/>
            <a:ext cx="8904735" cy="326550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36874" y="1669311"/>
            <a:ext cx="4771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Struktur</a:t>
            </a:r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Tabel</a:t>
            </a:r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Kontingensi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8289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29818</TotalTime>
  <Words>619</Words>
  <Application>Microsoft Office PowerPoint</Application>
  <PresentationFormat>A4 Paper (210x297 mm)</PresentationFormat>
  <Paragraphs>98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</vt:lpstr>
      <vt:lpstr>Arial Narrow</vt:lpstr>
      <vt:lpstr>Britannic Bold</vt:lpstr>
      <vt:lpstr>Calibri</vt:lpstr>
      <vt:lpstr>Cambria</vt:lpstr>
      <vt:lpstr>Franklin Gothic Book</vt:lpstr>
      <vt:lpstr>Perpetua</vt:lpstr>
      <vt:lpstr>Symbol</vt:lpstr>
      <vt:lpstr>Times New Roman</vt:lpstr>
      <vt:lpstr>Trebuchet MS</vt:lpstr>
      <vt:lpstr>Wingdings</vt:lpstr>
      <vt:lpstr>Wingdings 2</vt:lpstr>
      <vt:lpstr>Custom Design</vt:lpstr>
      <vt:lpstr>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JonMMx 2000</dc:creator>
  <cp:lastModifiedBy>Yes Bambang</cp:lastModifiedBy>
  <cp:revision>2070</cp:revision>
  <cp:lastPrinted>2001-08-31T09:08:56Z</cp:lastPrinted>
  <dcterms:created xsi:type="dcterms:W3CDTF">2001-08-29T09:38:44Z</dcterms:created>
  <dcterms:modified xsi:type="dcterms:W3CDTF">2020-06-11T04:22:18Z</dcterms:modified>
</cp:coreProperties>
</file>