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6" r:id="rId1"/>
    <p:sldMasterId id="2147484047" r:id="rId2"/>
  </p:sldMasterIdLst>
  <p:notesMasterIdLst>
    <p:notesMasterId r:id="rId11"/>
  </p:notesMasterIdLst>
  <p:handoutMasterIdLst>
    <p:handoutMasterId r:id="rId12"/>
  </p:handoutMasterIdLst>
  <p:sldIdLst>
    <p:sldId id="416" r:id="rId3"/>
    <p:sldId id="453" r:id="rId4"/>
    <p:sldId id="455" r:id="rId5"/>
    <p:sldId id="459" r:id="rId6"/>
    <p:sldId id="464" r:id="rId7"/>
    <p:sldId id="463" r:id="rId8"/>
    <p:sldId id="462" r:id="rId9"/>
    <p:sldId id="454" r:id="rId10"/>
  </p:sldIdLst>
  <p:sldSz cx="9906000" cy="6858000" type="A4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  <a:srgbClr val="FF66FF"/>
    <a:srgbClr val="FDFDCF"/>
    <a:srgbClr val="7E0000"/>
    <a:srgbClr val="FFCC99"/>
    <a:srgbClr val="66FFFF"/>
    <a:srgbClr val="FFFF00"/>
    <a:srgbClr val="006699"/>
    <a:srgbClr val="FF66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595" autoAdjust="0"/>
  </p:normalViewPr>
  <p:slideViewPr>
    <p:cSldViewPr snapToGrid="0">
      <p:cViewPr varScale="1">
        <p:scale>
          <a:sx n="66" d="100"/>
          <a:sy n="66" d="100"/>
        </p:scale>
        <p:origin x="1088" y="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2"/>
    </p:cViewPr>
  </p:sorterViewPr>
  <p:notesViewPr>
    <p:cSldViewPr snapToGrid="0">
      <p:cViewPr varScale="1">
        <p:scale>
          <a:sx n="48" d="100"/>
          <a:sy n="48" d="100"/>
        </p:scale>
        <p:origin x="-2946" y="-9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76" tIns="48189" rIns="96376" bIns="48189" numCol="1" anchor="t" anchorCtr="0" compatLnSpc="1">
            <a:prstTxWarp prst="textNoShape">
              <a:avLst/>
            </a:prstTxWarp>
          </a:bodyPr>
          <a:lstStyle>
            <a:lvl1pPr defTabSz="964071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76" tIns="48189" rIns="96376" bIns="48189" numCol="1" anchor="t" anchorCtr="0" compatLnSpc="1">
            <a:prstTxWarp prst="textNoShape">
              <a:avLst/>
            </a:prstTxWarp>
          </a:bodyPr>
          <a:lstStyle>
            <a:lvl1pPr algn="r" defTabSz="964071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8363"/>
            <a:ext cx="307816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76" tIns="48189" rIns="96376" bIns="48189" numCol="1" anchor="b" anchorCtr="0" compatLnSpc="1">
            <a:prstTxWarp prst="textNoShape">
              <a:avLst/>
            </a:prstTxWarp>
          </a:bodyPr>
          <a:lstStyle>
            <a:lvl1pPr defTabSz="964071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58363"/>
            <a:ext cx="3078162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76" tIns="48189" rIns="96376" bIns="48189" numCol="1" anchor="b" anchorCtr="0" compatLnSpc="1">
            <a:prstTxWarp prst="textNoShape">
              <a:avLst/>
            </a:prstTxWarp>
          </a:bodyPr>
          <a:lstStyle>
            <a:lvl1pPr algn="r" defTabSz="964071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FC8EA11-B61E-4CA0-B93E-52EF20BF9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60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768350"/>
            <a:ext cx="554196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325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24" tIns="47462" rIns="94924" bIns="4746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D2C302-A3D4-4CDB-9E37-C79D73FA3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98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81050" y="768350"/>
            <a:ext cx="5541963" cy="3836988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DE4174-43BB-47CD-911A-3218F2884ECE}" type="slidenum">
              <a:rPr lang="en-US" altLang="en-US" smtClean="0">
                <a:latin typeface="Times New Roman" pitchFamily="18" charset="0"/>
              </a:rPr>
              <a:pPr/>
              <a:t>1</a:t>
            </a:fld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6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99F45-CB62-497B-9990-A24B5C2D405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3600755"/>
      </p:ext>
    </p:extLst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99106-0A0B-4AAE-AB46-B87FBB340BA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8414757"/>
      </p:ext>
    </p:extLst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63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8" y="274663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EBF21-240B-466C-845C-937141FFD1F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59585107"/>
      </p:ext>
    </p:extLst>
  </p:cSld>
  <p:clrMapOvr>
    <a:masterClrMapping/>
  </p:clrMapOvr>
  <p:transition spd="med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6886575" y="0"/>
            <a:ext cx="2786063" cy="228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4" name="Picture 3" descr="slide1.pd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98" y="-9388"/>
            <a:ext cx="9906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356475" y="0"/>
            <a:ext cx="2211388" cy="16383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id-ID" altLang="en-US"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97541" y="805233"/>
            <a:ext cx="1460310" cy="736964"/>
          </a:xfrm>
          <a:prstGeom prst="rect">
            <a:avLst/>
          </a:prstGeom>
        </p:spPr>
        <p:txBody>
          <a:bodyPr/>
          <a:lstStyle>
            <a:lvl1pPr>
              <a:defRPr sz="1400" b="0"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5C3A2-DDEA-46BB-A433-EC4915F914FE}" type="datetime1">
              <a:rPr lang="id-ID"/>
              <a:pPr>
                <a:defRPr/>
              </a:pPr>
              <a:t>11/06/2020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Presentasi by Udan Kusmawan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59E0-5A75-47CC-8C95-F2A07FCAC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90091"/>
      </p:ext>
    </p:extLst>
  </p:cSld>
  <p:clrMapOvr>
    <a:masterClrMapping/>
  </p:clrMapOvr>
  <p:transition spd="med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6886575" y="0"/>
            <a:ext cx="2786063" cy="228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4" name="Picture 3" descr="slide1.pd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98" y="-9388"/>
            <a:ext cx="9906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356475" y="0"/>
            <a:ext cx="2211388" cy="16383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id-ID" altLang="en-US"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97541" y="805233"/>
            <a:ext cx="1460310" cy="736964"/>
          </a:xfrm>
          <a:prstGeom prst="rect">
            <a:avLst/>
          </a:prstGeom>
        </p:spPr>
        <p:txBody>
          <a:bodyPr/>
          <a:lstStyle>
            <a:lvl1pPr>
              <a:defRPr sz="1400" b="0"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5C3A2-DDEA-46BB-A433-EC4915F914FE}" type="datetime1">
              <a:rPr lang="id-ID"/>
              <a:pPr>
                <a:defRPr/>
              </a:pPr>
              <a:t>11/06/2020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Presentasi by Udan Kusmawan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59E0-5A75-47CC-8C95-F2A07FCAC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90091"/>
      </p:ext>
    </p:extLst>
  </p:cSld>
  <p:clrMapOvr>
    <a:masterClrMapping/>
  </p:clrMapOvr>
  <p:transition spd="med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90009-EE22-49A5-A650-171D00104036}" type="datetime1">
              <a:rPr lang="id-ID"/>
              <a:pPr>
                <a:defRPr/>
              </a:pPr>
              <a:t>11/06/2020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Presentasi by Udan Kusmawan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839B8-A0BC-4E1A-B33C-5CAF23D7D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45571"/>
      </p:ext>
    </p:extLst>
  </p:cSld>
  <p:clrMapOvr>
    <a:masterClrMapping/>
  </p:clrMapOvr>
  <p:transition spd="med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981200"/>
            <a:ext cx="84201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05569"/>
      </p:ext>
    </p:extLst>
  </p:cSld>
  <p:clrMapOvr>
    <a:masterClrMapping/>
  </p:clrMapOvr>
  <p:transition spd="med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899F45-CB62-497B-9990-A24B5C2D4052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E7B2D-E9B2-4E92-AA3D-E957B3B72D77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pPr>
              <a:defRPr/>
            </a:pPr>
            <a:fld id="{FEFAB7C0-CFD2-4AAE-9F04-83D77B2168C7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9B098-091D-4238-9CA3-4963820B5E9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E7B2D-E9B2-4E92-AA3D-E957B3B72D7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7423500"/>
      </p:ext>
    </p:extLst>
  </p:cSld>
  <p:clrMapOvr>
    <a:masterClrMapping/>
  </p:clrMapOvr>
  <p:transition spd="med"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AC57D-794E-4857-A776-B322544C9CA2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7CAF8-E959-4FD5-8350-43574AB66401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5B91E-A37B-41F8-8E21-65D8513A5594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4FDC2-5AAC-4AB8-AFDE-311CB950DC22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pPr>
              <a:defRPr/>
            </a:pPr>
            <a:fld id="{FFBB46E5-A2CD-423F-8753-AB7FAFEDBBC5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99106-0A0B-4AAE-AB46-B87FBB340BAB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EBF21-240B-466C-845C-937141FFD1F1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6886575" y="0"/>
            <a:ext cx="2786063" cy="2286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5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4" name="Picture 3" descr="slide1.pd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98" y="-9388"/>
            <a:ext cx="9906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356475" y="0"/>
            <a:ext cx="2211388" cy="16383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id-ID" altLang="en-US"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497541" y="805233"/>
            <a:ext cx="1460310" cy="736964"/>
          </a:xfrm>
          <a:prstGeom prst="rect">
            <a:avLst/>
          </a:prstGeom>
        </p:spPr>
        <p:txBody>
          <a:bodyPr/>
          <a:lstStyle>
            <a:lvl1pPr>
              <a:defRPr sz="1400" b="0"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5C3A2-DDEA-46BB-A433-EC4915F914FE}" type="datetime1">
              <a:rPr lang="id-ID"/>
              <a:pPr>
                <a:defRPr/>
              </a:pPr>
              <a:t>11/06/2020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Presentasi by Udan Kusmawan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59E0-5A75-47CC-8C95-F2A07FCAC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90091"/>
      </p:ext>
    </p:extLst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4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AB7C0-CFD2-4AAE-9F04-83D77B2168C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1067985"/>
      </p:ext>
    </p:extLst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9B098-091D-4238-9CA3-4963820B5E9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6049734"/>
      </p:ext>
    </p:extLst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9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9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AC57D-794E-4857-A776-B322544C9CA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6259050"/>
      </p:ext>
    </p:extLst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CAF8-E959-4FD5-8350-43574AB6640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9526596"/>
      </p:ext>
    </p:extLst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5B91E-A37B-41F8-8E21-65D8513A559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4773000"/>
      </p:ext>
    </p:extLst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77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4FDC2-5AAC-4AB8-AFDE-311CB950DC2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0332567"/>
      </p:ext>
    </p:extLst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B46E5-A2CD-423F-8753-AB7FAFEDBBC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9834387"/>
      </p:ext>
    </p:extLst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id-ID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id-ID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9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F163B28-FC11-4418-A05F-A7B3C61DC9D1}" type="datetimeFigureOut">
              <a:rPr lang="id-ID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9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9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63F36D1-11A6-444B-900A-BE72890177E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31" r:id="rId12"/>
    <p:sldLayoutId id="2147484032" r:id="rId13"/>
    <p:sldLayoutId id="2147484004" r:id="rId14"/>
    <p:sldLayoutId id="2147484029" r:id="rId15"/>
  </p:sldLayoutIdLst>
  <p:transition spd="med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163B28-FC11-4418-A05F-A7B3C61DC9D1}" type="datetimeFigureOut">
              <a:rPr lang="id-ID" smtClean="0"/>
              <a:pPr>
                <a:defRPr/>
              </a:pPr>
              <a:t>11/06/2020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463F36D1-11A6-444B-900A-BE72890177EB}" type="slidenum">
              <a:rPr lang="id-ID" smtClean="0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59" r:id="rId12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ambang.ruswandi@uinjkt.ac.i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56245" y="597625"/>
            <a:ext cx="55214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d-ID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INISIASI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TUTON SESI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8010" y="3413043"/>
            <a:ext cx="8845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Britannic Bold" pitchFamily="34" charset="0"/>
              </a:rPr>
              <a:t>Matakuliah</a:t>
            </a:r>
            <a:r>
              <a:rPr lang="en-US" sz="2400" i="1" dirty="0" smtClean="0">
                <a:latin typeface="Britannic Bold" pitchFamily="34" charset="0"/>
              </a:rPr>
              <a:t> : </a:t>
            </a:r>
            <a:r>
              <a:rPr lang="en-US" sz="2400" i="1" dirty="0" err="1" smtClean="0">
                <a:latin typeface="Britannic Bold" pitchFamily="34" charset="0"/>
              </a:rPr>
              <a:t>Statistika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Sosial</a:t>
            </a:r>
            <a:endParaRPr lang="en-US" sz="2400" i="1" dirty="0" smtClean="0">
              <a:latin typeface="Britannic Bold" pitchFamily="34" charset="0"/>
            </a:endParaRPr>
          </a:p>
          <a:p>
            <a:r>
              <a:rPr lang="en-US" sz="2400" i="1" dirty="0" smtClean="0">
                <a:latin typeface="Britannic Bold" pitchFamily="34" charset="0"/>
              </a:rPr>
              <a:t>Program </a:t>
            </a:r>
            <a:r>
              <a:rPr lang="en-US" sz="2400" i="1" dirty="0" err="1" smtClean="0">
                <a:latin typeface="Britannic Bold" pitchFamily="34" charset="0"/>
              </a:rPr>
              <a:t>Studi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Sosiologi</a:t>
            </a:r>
            <a:endParaRPr lang="en-US" sz="2400" i="1" dirty="0" smtClean="0">
              <a:latin typeface="Britannic Bold" pitchFamily="34" charset="0"/>
            </a:endParaRPr>
          </a:p>
          <a:p>
            <a:r>
              <a:rPr lang="en-US" sz="2400" i="1" dirty="0" err="1" smtClean="0">
                <a:latin typeface="Britannic Bold" pitchFamily="34" charset="0"/>
              </a:rPr>
              <a:t>Fakultas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Hukum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Ilmu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Sosial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dan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Ilmu</a:t>
            </a:r>
            <a:r>
              <a:rPr lang="en-US" sz="2400" i="1" dirty="0" smtClean="0">
                <a:latin typeface="Britannic Bold" pitchFamily="34" charset="0"/>
              </a:rPr>
              <a:t> </a:t>
            </a:r>
            <a:r>
              <a:rPr lang="en-US" sz="2400" i="1" dirty="0" err="1" smtClean="0">
                <a:latin typeface="Britannic Bold" pitchFamily="34" charset="0"/>
              </a:rPr>
              <a:t>Politik</a:t>
            </a:r>
            <a:endParaRPr lang="en-US" sz="2800" i="1" dirty="0">
              <a:latin typeface="Britannic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010" y="1998619"/>
            <a:ext cx="9159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Britannic Bold" panose="020B0903060703020204" pitchFamily="34" charset="0"/>
              </a:rPr>
              <a:t>“</a:t>
            </a:r>
            <a:r>
              <a:rPr lang="id-ID" sz="4000" b="1" dirty="0">
                <a:latin typeface="Britannic Bold" panose="020B0903060703020204" pitchFamily="34" charset="0"/>
              </a:rPr>
              <a:t>Ukuran Asosiasi untuk Skala Ordinal</a:t>
            </a:r>
            <a:r>
              <a:rPr lang="en-US" sz="4000" b="1" dirty="0" smtClean="0">
                <a:latin typeface="Britannic Bold" panose="020B0903060703020204" pitchFamily="34" charset="0"/>
              </a:rPr>
              <a:t>”</a:t>
            </a:r>
            <a:endParaRPr lang="en-US" sz="4000" i="1" dirty="0">
              <a:latin typeface="Britannic Bold" panose="020B0903060703020204" pitchFamily="34" charset="0"/>
              <a:ea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1022" y="4761710"/>
            <a:ext cx="38597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latin typeface="Britannic Bold" pitchFamily="34" charset="0"/>
              </a:rPr>
              <a:t>Penulis</a:t>
            </a:r>
            <a:r>
              <a:rPr lang="en-US" sz="1600" dirty="0" smtClean="0">
                <a:latin typeface="Britannic Bold" pitchFamily="34" charset="0"/>
              </a:rPr>
              <a:t> : </a:t>
            </a:r>
            <a:r>
              <a:rPr lang="en-US" sz="1600" dirty="0" err="1" smtClean="0">
                <a:latin typeface="Britannic Bold" pitchFamily="34" charset="0"/>
              </a:rPr>
              <a:t>Bambang</a:t>
            </a:r>
            <a:r>
              <a:rPr lang="en-US" sz="1600" dirty="0" smtClean="0">
                <a:latin typeface="Britannic Bold" pitchFamily="34" charset="0"/>
              </a:rPr>
              <a:t> </a:t>
            </a:r>
            <a:r>
              <a:rPr lang="en-US" sz="1600" dirty="0" err="1" smtClean="0">
                <a:latin typeface="Britannic Bold" pitchFamily="34" charset="0"/>
              </a:rPr>
              <a:t>Ruswandi</a:t>
            </a:r>
            <a:r>
              <a:rPr lang="en-US" sz="1600" dirty="0" smtClean="0">
                <a:latin typeface="Britannic Bold" pitchFamily="34" charset="0"/>
              </a:rPr>
              <a:t>, </a:t>
            </a:r>
            <a:r>
              <a:rPr lang="en-US" sz="1600" dirty="0" err="1" smtClean="0">
                <a:latin typeface="Britannic Bold" pitchFamily="34" charset="0"/>
              </a:rPr>
              <a:t>M.Stat</a:t>
            </a:r>
            <a:endParaRPr lang="en-US" sz="1600" dirty="0" smtClean="0">
              <a:latin typeface="Britannic Bold" pitchFamily="34" charset="0"/>
            </a:endParaRPr>
          </a:p>
          <a:p>
            <a:pPr algn="just"/>
            <a:r>
              <a:rPr lang="en-US" sz="1600" dirty="0" smtClean="0">
                <a:latin typeface="Britannic Bold" pitchFamily="34" charset="0"/>
              </a:rPr>
              <a:t>Email : </a:t>
            </a:r>
            <a:r>
              <a:rPr lang="en-US" sz="1600" dirty="0" smtClean="0">
                <a:latin typeface="Britannic Bold" pitchFamily="34" charset="0"/>
                <a:hlinkClick r:id="rId3"/>
              </a:rPr>
              <a:t>bambang.ruswandi@uinjkt.ac.id</a:t>
            </a:r>
          </a:p>
          <a:p>
            <a:pPr algn="just"/>
            <a:r>
              <a:rPr lang="en-US" sz="1600" dirty="0" err="1" smtClean="0">
                <a:latin typeface="Britannic Bold" panose="020B0903060703020204" pitchFamily="34" charset="0"/>
                <a:ea typeface="Cambria" panose="02040503050406030204" pitchFamily="18" charset="0"/>
              </a:rPr>
              <a:t>Penelaah</a:t>
            </a:r>
            <a:r>
              <a:rPr lang="en-US" sz="1600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 : </a:t>
            </a:r>
            <a:r>
              <a:rPr lang="id-ID" sz="1600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Bambang Prasetyo, M.Si</a:t>
            </a:r>
            <a:endParaRPr lang="en-US" sz="1600" dirty="0" smtClean="0">
              <a:latin typeface="Britannic Bold" panose="020B0903060703020204" pitchFamily="34" charset="0"/>
              <a:ea typeface="Cambria" panose="02040503050406030204" pitchFamily="18" charset="0"/>
            </a:endParaRPr>
          </a:p>
          <a:p>
            <a:pPr algn="just"/>
            <a:r>
              <a:rPr lang="en-US" sz="1600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Email : </a:t>
            </a:r>
            <a:endParaRPr lang="en-US" sz="1600" dirty="0">
              <a:latin typeface="Britannic Bold" panose="020B0903060703020204" pitchFamily="34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18257" y="510997"/>
            <a:ext cx="55214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Capaian</a:t>
            </a:r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Pembelajaran</a:t>
            </a:r>
            <a:endParaRPr lang="en-US" sz="40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4071" y="1610132"/>
            <a:ext cx="90545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Mahasiswa memiliki kemampuan untuk menyimpulkan kekuatan hubungan antar dua variabel yang berskala ordinal, baik melalui perhitungan secara manual maupun dengan menggunakan software.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Mahasiswa mampu menjelaskan perbedaan dan memilih pengujian statistik yang tepat sesuai dengan kasus yang ada pada tingkat pengukuran ordinal.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Mahasiswa mampu menghitung uji statistik dan menyimpulkan kekuatan hubungan antara dua variabel yang berskala ordinal.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4746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65870" y="626500"/>
            <a:ext cx="55214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</a:t>
            </a: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Inisiasi</a:t>
            </a:r>
            <a:endParaRPr lang="en-US" sz="3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3322" y="1687134"/>
            <a:ext cx="905456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Materi yang akan dipelajari pada sesi </a:t>
            </a:r>
            <a:r>
              <a:rPr lang="en-US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id-ID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diantaranya: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Jenis Asosiasi yang Simetrik Ordinal: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0" indent="-457200">
              <a:buFont typeface="Wingdings" panose="05000000000000000000" pitchFamily="2" charset="2"/>
              <a:buChar char="ü"/>
            </a:pPr>
            <a:r>
              <a:rPr lang="id-ID" sz="2800" i="1" dirty="0">
                <a:latin typeface="Cambria" panose="02040503050406030204" pitchFamily="18" charset="0"/>
                <a:ea typeface="Cambria" panose="02040503050406030204" pitchFamily="18" charset="0"/>
              </a:rPr>
              <a:t>Kendall’s Tau-b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0" indent="-457200">
              <a:buFont typeface="Wingdings" panose="05000000000000000000" pitchFamily="2" charset="2"/>
              <a:buChar char="ü"/>
            </a:pPr>
            <a:r>
              <a:rPr lang="id-ID" sz="2800" i="1" dirty="0">
                <a:latin typeface="Cambria" panose="02040503050406030204" pitchFamily="18" charset="0"/>
                <a:ea typeface="Cambria" panose="02040503050406030204" pitchFamily="18" charset="0"/>
              </a:rPr>
              <a:t>Kendall’s Tau-c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0" indent="-457200">
              <a:buFont typeface="Wingdings" panose="05000000000000000000" pitchFamily="2" charset="2"/>
              <a:buChar char="ü"/>
            </a:pPr>
            <a:r>
              <a:rPr lang="id-ID" sz="2800" i="1" dirty="0">
                <a:latin typeface="Cambria" panose="02040503050406030204" pitchFamily="18" charset="0"/>
                <a:ea typeface="Cambria" panose="02040503050406030204" pitchFamily="18" charset="0"/>
              </a:rPr>
              <a:t>Gamma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Jenis Asosiasi yang Asimetrik Ordinal: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14400" lvl="0" indent="-452438">
              <a:buFont typeface="Wingdings" panose="05000000000000000000" pitchFamily="2" charset="2"/>
              <a:buChar char="ü"/>
            </a:pPr>
            <a:r>
              <a:rPr lang="id-ID" sz="2800" i="1" dirty="0">
                <a:latin typeface="Cambria" panose="02040503050406030204" pitchFamily="18" charset="0"/>
                <a:ea typeface="Cambria" panose="02040503050406030204" pitchFamily="18" charset="0"/>
              </a:rPr>
              <a:t>Somers’d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Simulasi dengan </a:t>
            </a:r>
            <a:r>
              <a:rPr lang="id-ID" sz="2800" i="1" dirty="0">
                <a:latin typeface="Cambria" panose="02040503050406030204" pitchFamily="18" charset="0"/>
                <a:ea typeface="Cambria" panose="02040503050406030204" pitchFamily="18" charset="0"/>
              </a:rPr>
              <a:t>software</a:t>
            </a:r>
            <a:r>
              <a:rPr lang="id-ID" sz="2800" dirty="0">
                <a:latin typeface="Cambria" panose="02040503050406030204" pitchFamily="18" charset="0"/>
                <a:ea typeface="Cambria" panose="02040503050406030204" pitchFamily="18" charset="0"/>
              </a:rPr>
              <a:t> statistik</a:t>
            </a: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0308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80857" y="380928"/>
            <a:ext cx="718665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latin typeface="Britannic Bold" panose="020B0903060703020204" pitchFamily="34" charset="0"/>
              </a:rPr>
              <a:t>A. </a:t>
            </a:r>
            <a:r>
              <a:rPr lang="id-ID" sz="3600" b="1" u="sng" dirty="0">
                <a:latin typeface="Britannic Bold" panose="020B0903060703020204" pitchFamily="34" charset="0"/>
              </a:rPr>
              <a:t>Jenis Asosiasi yang Simetrik Ordinal</a:t>
            </a:r>
            <a:endParaRPr lang="en-US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0816" y="1581257"/>
            <a:ext cx="925669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300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3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300" dirty="0" err="1">
                <a:latin typeface="Cambria" panose="02040503050406030204" pitchFamily="18" charset="0"/>
                <a:ea typeface="Cambria" panose="02040503050406030204" pitchFamily="18" charset="0"/>
              </a:rPr>
              <a:t>Pengukuran</a:t>
            </a:r>
            <a:r>
              <a:rPr lang="en-US" sz="23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300" dirty="0" err="1">
                <a:latin typeface="Cambria" panose="02040503050406030204" pitchFamily="18" charset="0"/>
                <a:ea typeface="Cambria" panose="02040503050406030204" pitchFamily="18" charset="0"/>
              </a:rPr>
              <a:t>Simetrik</a:t>
            </a:r>
            <a:r>
              <a:rPr lang="en-US" sz="23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2300" dirty="0" err="1">
                <a:latin typeface="Cambria" panose="02040503050406030204" pitchFamily="18" charset="0"/>
                <a:ea typeface="Cambria" panose="02040503050406030204" pitchFamily="18" charset="0"/>
              </a:rPr>
              <a:t>Hubungan</a:t>
            </a:r>
            <a:r>
              <a:rPr lang="en-US" sz="23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300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23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300" dirty="0" err="1">
                <a:latin typeface="Cambria" panose="02040503050406030204" pitchFamily="18" charset="0"/>
                <a:ea typeface="Cambria" panose="02040503050406030204" pitchFamily="18" charset="0"/>
              </a:rPr>
              <a:t>menjelaskan</a:t>
            </a:r>
            <a:r>
              <a:rPr lang="en-US" sz="23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300" dirty="0" err="1">
                <a:latin typeface="Cambria" panose="02040503050406030204" pitchFamily="18" charset="0"/>
                <a:ea typeface="Cambria" panose="02040503050406030204" pitchFamily="18" charset="0"/>
              </a:rPr>
              <a:t>sebab</a:t>
            </a:r>
            <a:r>
              <a:rPr lang="en-US" sz="23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300" dirty="0" err="1">
                <a:latin typeface="Cambria" panose="02040503050406030204" pitchFamily="18" charset="0"/>
                <a:ea typeface="Cambria" panose="02040503050406030204" pitchFamily="18" charset="0"/>
              </a:rPr>
              <a:t>akibat</a:t>
            </a:r>
            <a:r>
              <a:rPr lang="en-US" sz="23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SzPct val="75000"/>
              <a:buFont typeface="Wingdings" panose="05000000000000000000" pitchFamily="2" charset="2"/>
              <a:buChar char="v"/>
            </a:pPr>
            <a:r>
              <a:rPr lang="en-US" sz="23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300" b="1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300" b="1" i="1" dirty="0">
                <a:latin typeface="Cambria" panose="02040503050406030204" pitchFamily="18" charset="0"/>
                <a:ea typeface="Cambria" panose="02040503050406030204" pitchFamily="18" charset="0"/>
              </a:rPr>
              <a:t>Kendall’s Tau-b </a:t>
            </a:r>
            <a:r>
              <a:rPr lang="id-ID" sz="2300" dirty="0">
                <a:latin typeface="Cambria" panose="02040503050406030204" pitchFamily="18" charset="0"/>
                <a:ea typeface="Cambria" panose="02040503050406030204" pitchFamily="18" charset="0"/>
              </a:rPr>
              <a:t>digunakan jika kategori pada baris jumlahnya sama dengan kategori pada kolom atau dengan kata lain kedua variabel yang dihubungkan memiliki jumlah  kategori yang sama</a:t>
            </a:r>
            <a:endParaRPr lang="en-US" sz="2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SzPct val="75000"/>
              <a:buFont typeface="Wingdings" panose="05000000000000000000" pitchFamily="2" charset="2"/>
              <a:buChar char="v"/>
            </a:pPr>
            <a:r>
              <a:rPr lang="en-US" sz="23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300" b="1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300" b="1" i="1" dirty="0">
                <a:latin typeface="Cambria" panose="02040503050406030204" pitchFamily="18" charset="0"/>
                <a:ea typeface="Cambria" panose="02040503050406030204" pitchFamily="18" charset="0"/>
              </a:rPr>
              <a:t>Kendall’s Tau-c </a:t>
            </a:r>
            <a:r>
              <a:rPr lang="id-ID" sz="2300" dirty="0">
                <a:latin typeface="Cambria" panose="02040503050406030204" pitchFamily="18" charset="0"/>
                <a:ea typeface="Cambria" panose="02040503050406030204" pitchFamily="18" charset="0"/>
              </a:rPr>
              <a:t>digunakan jika kategori pada baris jumlahnya tidak sama dengan kategori pada kolom atau dengan kata lain kedua variabel yang dihubungkan memiliki jumlah  kategori yang berbeda</a:t>
            </a:r>
            <a:endParaRPr lang="en-US" sz="2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SzPct val="75000"/>
              <a:buFont typeface="Wingdings" panose="05000000000000000000" pitchFamily="2" charset="2"/>
              <a:buChar char="v"/>
            </a:pPr>
            <a:r>
              <a:rPr lang="en-US" sz="23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300" b="1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300" b="1" i="1" dirty="0">
                <a:latin typeface="Cambria" panose="02040503050406030204" pitchFamily="18" charset="0"/>
                <a:ea typeface="Cambria" panose="02040503050406030204" pitchFamily="18" charset="0"/>
              </a:rPr>
              <a:t>Gamma</a:t>
            </a:r>
            <a:r>
              <a:rPr lang="id-ID" sz="2300" dirty="0">
                <a:latin typeface="Cambria" panose="02040503050406030204" pitchFamily="18" charset="0"/>
                <a:ea typeface="Cambria" panose="02040503050406030204" pitchFamily="18" charset="0"/>
              </a:rPr>
              <a:t> adalah ukuran asosiasi yang digunakan untuk mengukur asosiasi simetrik yang skala minimalnya adalah ordinal</a:t>
            </a:r>
            <a:endParaRPr lang="en-US" sz="23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63858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5" y="1678763"/>
            <a:ext cx="4319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1175" indent="-511175">
              <a:spcBef>
                <a:spcPts val="0"/>
              </a:spcBef>
              <a:buNone/>
            </a:pPr>
            <a:r>
              <a:rPr lang="en-US" sz="28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800" b="1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800" b="1" i="1" dirty="0">
                <a:latin typeface="Cambria" panose="02040503050406030204" pitchFamily="18" charset="0"/>
                <a:ea typeface="Cambria" panose="02040503050406030204" pitchFamily="18" charset="0"/>
              </a:rPr>
              <a:t>Kendall’s Tau-b</a:t>
            </a:r>
            <a:r>
              <a:rPr lang="en-GB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 ⇒</a:t>
            </a:r>
            <a:endParaRPr lang="en-GB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5375" y="2626013"/>
            <a:ext cx="4319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1175" indent="-511175">
              <a:spcBef>
                <a:spcPts val="0"/>
              </a:spcBef>
              <a:buNone/>
            </a:pPr>
            <a:r>
              <a:rPr lang="en-US" sz="28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800" b="1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800" b="1" i="1" dirty="0">
                <a:latin typeface="Cambria" panose="02040503050406030204" pitchFamily="18" charset="0"/>
                <a:ea typeface="Cambria" panose="02040503050406030204" pitchFamily="18" charset="0"/>
              </a:rPr>
              <a:t>Kendall’s </a:t>
            </a:r>
            <a:r>
              <a:rPr lang="id-ID" sz="28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Tau-</a:t>
            </a:r>
            <a:r>
              <a:rPr lang="en-US" sz="28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en-GB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 ⇒</a:t>
            </a:r>
            <a:endParaRPr lang="en-GB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5375" y="3461113"/>
            <a:ext cx="308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1175" indent="-511175">
              <a:spcBef>
                <a:spcPts val="0"/>
              </a:spcBef>
              <a:buNone/>
            </a:pPr>
            <a:r>
              <a:rPr lang="en-US" sz="28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800" b="1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sz="2800" b="1" i="1" dirty="0">
                <a:latin typeface="Cambria" panose="02040503050406030204" pitchFamily="18" charset="0"/>
                <a:ea typeface="Cambria" panose="02040503050406030204" pitchFamily="18" charset="0"/>
              </a:rPr>
              <a:t>Gamma</a:t>
            </a:r>
            <a:r>
              <a:rPr lang="en-GB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 ⇒</a:t>
            </a:r>
            <a:endParaRPr lang="en-GB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0740" y="482810"/>
            <a:ext cx="66861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 err="1" smtClean="0">
                <a:latin typeface="Britannic Bold" panose="020B0903060703020204" pitchFamily="34" charset="0"/>
              </a:rPr>
              <a:t>Rumus</a:t>
            </a:r>
            <a:r>
              <a:rPr lang="en-US" sz="4000" b="1" u="sng" dirty="0" smtClean="0">
                <a:latin typeface="Britannic Bold" panose="020B0903060703020204" pitchFamily="34" charset="0"/>
              </a:rPr>
              <a:t> yang </a:t>
            </a:r>
            <a:r>
              <a:rPr lang="en-US" sz="4000" b="1" u="sng" dirty="0" err="1" smtClean="0">
                <a:latin typeface="Britannic Bold" panose="020B0903060703020204" pitchFamily="34" charset="0"/>
              </a:rPr>
              <a:t>digunakan</a:t>
            </a:r>
            <a:endParaRPr lang="en-US" sz="6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167650"/>
              </p:ext>
            </p:extLst>
          </p:nvPr>
        </p:nvGraphicFramePr>
        <p:xfrm>
          <a:off x="4740685" y="1582499"/>
          <a:ext cx="4509191" cy="871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2298700" imgH="444500" progId="Equation.DSMT4">
                  <p:embed/>
                </p:oleObj>
              </mc:Choice>
              <mc:Fallback>
                <p:oleObj name="Equation" r:id="rId3" imgW="22987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685" y="1582499"/>
                        <a:ext cx="4509191" cy="8719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29787"/>
              </p:ext>
            </p:extLst>
          </p:nvPr>
        </p:nvGraphicFramePr>
        <p:xfrm>
          <a:off x="4731059" y="2533021"/>
          <a:ext cx="2362759" cy="8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5" imgW="1231366" imgH="418918" progId="Equation.DSMT4">
                  <p:embed/>
                </p:oleObj>
              </mc:Choice>
              <mc:Fallback>
                <p:oleObj name="Equation" r:id="rId5" imgW="1231366" imgH="418918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1059" y="2533021"/>
                        <a:ext cx="2362759" cy="803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829061"/>
              </p:ext>
            </p:extLst>
          </p:nvPr>
        </p:nvGraphicFramePr>
        <p:xfrm>
          <a:off x="3542099" y="3333695"/>
          <a:ext cx="1502890" cy="777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7" imgW="736600" imgH="381000" progId="Equation.DSMT4">
                  <p:embed/>
                </p:oleObj>
              </mc:Choice>
              <mc:Fallback>
                <p:oleObj name="Equation" r:id="rId7" imgW="736600" imgH="38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2099" y="3333695"/>
                        <a:ext cx="1502890" cy="7773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85676" y="4089395"/>
            <a:ext cx="92780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800100" algn="just"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609600" algn="l"/>
                <a:tab pos="8001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id-ID" dirty="0">
                <a:latin typeface="Cambria" panose="02040503050406030204" pitchFamily="18" charset="0"/>
                <a:ea typeface="Cambria" panose="02040503050406030204" pitchFamily="18" charset="0"/>
                <a:cs typeface="Gatineau"/>
              </a:rPr>
              <a:t>di mana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  <a:cs typeface="Gatineau"/>
              </a:rPr>
              <a:t>:</a:t>
            </a:r>
            <a:r>
              <a:rPr lang="id-ID" dirty="0">
                <a:latin typeface="Cambria" panose="02040503050406030204" pitchFamily="18" charset="0"/>
                <a:ea typeface="Cambria" panose="02040503050406030204" pitchFamily="18" charset="0"/>
                <a:cs typeface="Gatineau"/>
              </a:rPr>
              <a:t>	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  <a:cs typeface="Gatineau"/>
            </a:endParaRPr>
          </a:p>
          <a:p>
            <a:pPr marL="800100" indent="-800100" algn="just"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609600" algn="l"/>
                <a:tab pos="8001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  <a:cs typeface="Gatineau"/>
              </a:rPr>
              <a:t>Ns </a:t>
            </a:r>
            <a:r>
              <a:rPr lang="id-ID" dirty="0">
                <a:latin typeface="Cambria" panose="02040503050406030204" pitchFamily="18" charset="0"/>
                <a:ea typeface="Cambria" panose="02040503050406030204" pitchFamily="18" charset="0"/>
                <a:cs typeface="Gatineau"/>
              </a:rPr>
              <a:t>	adalah jumlah pasangan selaras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Gatineau"/>
            </a:endParaRPr>
          </a:p>
          <a:p>
            <a:pPr marL="800100" indent="-800100" algn="just"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609600" algn="l"/>
                <a:tab pos="8001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id-ID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Gatineau"/>
              </a:rPr>
              <a:t>Nr </a:t>
            </a:r>
            <a:r>
              <a:rPr lang="id-ID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Gatineau"/>
              </a:rPr>
              <a:t>	adalah jumlah pasangan tidak selaras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Gatineau"/>
            </a:endParaRPr>
          </a:p>
          <a:p>
            <a:pPr marL="800100" indent="-800100" algn="just">
              <a:spcAft>
                <a:spcPts val="0"/>
              </a:spcAft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609600" algn="l"/>
                <a:tab pos="8001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id-ID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Gatineau"/>
              </a:rPr>
              <a:t>Ty </a:t>
            </a:r>
            <a:r>
              <a:rPr lang="id-ID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Gatineau"/>
              </a:rPr>
              <a:t>	adalah pasangan-pasangan dengan nilai x yang berbeda, tetapi nilai y sama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Gatineau"/>
            </a:endParaRPr>
          </a:p>
          <a:p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Tx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adalah </a:t>
            </a:r>
            <a:r>
              <a:rPr lang="id-ID" dirty="0">
                <a:latin typeface="Cambria" panose="02040503050406030204" pitchFamily="18" charset="0"/>
                <a:ea typeface="Cambria" panose="02040503050406030204" pitchFamily="18" charset="0"/>
              </a:rPr>
              <a:t>pasangan-pasangan dengan nilai y yang berbeda, tetapi nilai x </a:t>
            </a: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sama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id-ID" dirty="0">
                <a:latin typeface="Cambria" panose="02040503050406030204" pitchFamily="18" charset="0"/>
                <a:ea typeface="Cambria" panose="02040503050406030204" pitchFamily="18" charset="0"/>
              </a:rPr>
              <a:t>N 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adalah </a:t>
            </a:r>
            <a:r>
              <a:rPr lang="id-ID" dirty="0">
                <a:latin typeface="Cambria" panose="02040503050406030204" pitchFamily="18" charset="0"/>
                <a:ea typeface="Cambria" panose="02040503050406030204" pitchFamily="18" charset="0"/>
              </a:rPr>
              <a:t>jumlah seluruh pengamatan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r  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d-ID" dirty="0">
                <a:latin typeface="Cambria" panose="02040503050406030204" pitchFamily="18" charset="0"/>
                <a:ea typeface="Cambria" panose="02040503050406030204" pitchFamily="18" charset="0"/>
              </a:rPr>
              <a:t>adalah banyaknya baris atau kolom terkecil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11600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01119" y="305655"/>
            <a:ext cx="718665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latin typeface="Britannic Bold" panose="020B0903060703020204" pitchFamily="34" charset="0"/>
                <a:ea typeface="Cambria" panose="02040503050406030204" pitchFamily="18" charset="0"/>
              </a:rPr>
              <a:t>B. </a:t>
            </a:r>
            <a:r>
              <a:rPr lang="id-ID" sz="3600" b="1" u="sng" dirty="0">
                <a:latin typeface="Britannic Bold" panose="020B0903060703020204" pitchFamily="34" charset="0"/>
                <a:ea typeface="Cambria" panose="02040503050406030204" pitchFamily="18" charset="0"/>
              </a:rPr>
              <a:t>Jenis Asosiasi yang Asimetrik Ordinal</a:t>
            </a:r>
            <a:endParaRPr lang="en-US" sz="3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ea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0816" y="1581257"/>
            <a:ext cx="9054565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Pengukuran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Asimetrik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Hubungan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menjelaskan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sebab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akibat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) yang </a:t>
            </a:r>
            <a:r>
              <a:rPr 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digunakan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Metode</a:t>
            </a:r>
            <a:r>
              <a:rPr lang="en-US" sz="2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b="1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Somers’d</a:t>
            </a:r>
            <a:r>
              <a:rPr lang="en-US" sz="22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461963" indent="-4619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Rumus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digunakan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US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:</a:t>
            </a:r>
          </a:p>
          <a:p>
            <a:pPr marL="857250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d-ID" sz="2200" dirty="0">
                <a:latin typeface="Cambria" panose="02040503050406030204" pitchFamily="18" charset="0"/>
                <a:ea typeface="Cambria" panose="02040503050406030204" pitchFamily="18" charset="0"/>
              </a:rPr>
              <a:t>Jika kita menganggap variabel y adalah variabel bebas dan variabel x adalah variabel terikat, maka rumus yang digunakan adalah: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57250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57250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57250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57250" indent="-4572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d-ID" sz="2200" dirty="0">
                <a:latin typeface="Cambria" panose="02040503050406030204" pitchFamily="18" charset="0"/>
                <a:ea typeface="Cambria" panose="02040503050406030204" pitchFamily="18" charset="0"/>
              </a:rPr>
              <a:t>Jika kita menganggap variabel x adalah variabel bebas dan variabel y adalah variabel terikat, maka rumus yang digunakan adalah: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61963" indent="-4619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174938"/>
              </p:ext>
            </p:extLst>
          </p:nvPr>
        </p:nvGraphicFramePr>
        <p:xfrm>
          <a:off x="1264117" y="3426594"/>
          <a:ext cx="2594967" cy="810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1219200" imgH="381000" progId="Equation.DSMT4">
                  <p:embed/>
                </p:oleObj>
              </mc:Choice>
              <mc:Fallback>
                <p:oleObj name="Equation" r:id="rId3" imgW="1219200" imgH="3810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4117" y="3426594"/>
                        <a:ext cx="2594967" cy="8109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753132"/>
              </p:ext>
            </p:extLst>
          </p:nvPr>
        </p:nvGraphicFramePr>
        <p:xfrm>
          <a:off x="1264117" y="5024386"/>
          <a:ext cx="2474004" cy="798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5" imgW="1219200" imgH="393700" progId="Equation.DSMT4">
                  <p:embed/>
                </p:oleObj>
              </mc:Choice>
              <mc:Fallback>
                <p:oleObj name="Equation" r:id="rId5" imgW="1219200" imgH="3937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4117" y="5024386"/>
                        <a:ext cx="2474004" cy="7988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258452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3107" y="597624"/>
            <a:ext cx="66861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 err="1" smtClean="0">
                <a:latin typeface="Britannic Bold" panose="020B0903060703020204" pitchFamily="34" charset="0"/>
              </a:rPr>
              <a:t>Derajat</a:t>
            </a:r>
            <a:r>
              <a:rPr lang="en-US" sz="4000" b="1" u="sng" dirty="0" smtClean="0">
                <a:latin typeface="Britannic Bold" panose="020B0903060703020204" pitchFamily="34" charset="0"/>
              </a:rPr>
              <a:t> </a:t>
            </a:r>
            <a:r>
              <a:rPr lang="en-US" sz="4000" b="1" u="sng" dirty="0" err="1" smtClean="0">
                <a:latin typeface="Britannic Bold" panose="020B0903060703020204" pitchFamily="34" charset="0"/>
              </a:rPr>
              <a:t>Asosiasi</a:t>
            </a:r>
            <a:endParaRPr lang="en-US" sz="6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9754" y="5481944"/>
            <a:ext cx="6571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Cohen and Holiday (Bryman and Cramer: 2001, 174)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77819"/>
              </p:ext>
            </p:extLst>
          </p:nvPr>
        </p:nvGraphicFramePr>
        <p:xfrm>
          <a:off x="2059004" y="1648051"/>
          <a:ext cx="5256196" cy="379539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569697">
                  <a:extLst>
                    <a:ext uri="{9D8B030D-6E8A-4147-A177-3AD203B41FA5}">
                      <a16:colId xmlns:a16="http://schemas.microsoft.com/office/drawing/2014/main" val="3384922342"/>
                    </a:ext>
                  </a:extLst>
                </a:gridCol>
                <a:gridCol w="2686499">
                  <a:extLst>
                    <a:ext uri="{9D8B030D-6E8A-4147-A177-3AD203B41FA5}">
                      <a16:colId xmlns:a16="http://schemas.microsoft.com/office/drawing/2014/main" val="492318762"/>
                    </a:ext>
                  </a:extLst>
                </a:gridCol>
              </a:tblGrid>
              <a:tr h="57551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b="1" u="none" strike="noStrike" dirty="0">
                          <a:effectLst/>
                        </a:rPr>
                        <a:t>Range (+/-)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b="1" u="none" strike="noStrike" dirty="0">
                          <a:effectLst/>
                        </a:rPr>
                        <a:t>Kekuatan Hubungan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0621595"/>
                  </a:ext>
                </a:extLst>
              </a:tr>
              <a:tr h="57551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>
                          <a:effectLst/>
                        </a:rPr>
                        <a:t>0,0 – &lt; 0,2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>
                          <a:effectLst/>
                        </a:rPr>
                        <a:t>Sangat lemah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7353034"/>
                  </a:ext>
                </a:extLst>
              </a:tr>
              <a:tr h="575517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>
                          <a:effectLst/>
                        </a:rPr>
                        <a:t>0,2 – &lt; 0,4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>
                          <a:effectLst/>
                        </a:rPr>
                        <a:t>Lemah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3130281"/>
                  </a:ext>
                </a:extLst>
              </a:tr>
              <a:tr h="556333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>
                          <a:effectLst/>
                        </a:rPr>
                        <a:t>0,4 – &lt; 0,7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>
                          <a:effectLst/>
                        </a:rPr>
                        <a:t>Cukup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3712134"/>
                  </a:ext>
                </a:extLst>
              </a:tr>
              <a:tr h="556333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>
                          <a:effectLst/>
                        </a:rPr>
                        <a:t>0,7 – &lt; 0,9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>
                          <a:effectLst/>
                        </a:rPr>
                        <a:t>Kuat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7872381"/>
                  </a:ext>
                </a:extLst>
              </a:tr>
              <a:tr h="556333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>
                          <a:effectLst/>
                        </a:rPr>
                        <a:t>0,9 – 1,0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3200" u="none" strike="noStrike" dirty="0">
                          <a:effectLst/>
                        </a:rPr>
                        <a:t>Sangat kuat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14192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406779"/>
      </p:ext>
    </p:extLst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924559" y="2529840"/>
            <a:ext cx="8800623" cy="1546969"/>
          </a:xfrm>
          <a:prstGeom prst="rect">
            <a:avLst/>
          </a:prstGeom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isometricOffAxis1Right"/>
            <a:lightRig rig="flood" dir="t">
              <a:rot lat="0" lon="0" rev="13800000"/>
            </a:lightRig>
          </a:scene3d>
          <a:sp3d extrusionH="107950" prstMaterial="plastic">
            <a:bevelT w="82550" h="63500" prst="convex"/>
            <a:bevelB/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lIns="182880" tIns="91440">
            <a:normAutofit fontScale="47500" lnSpcReduction="20000"/>
          </a:bodyPr>
          <a:lstStyle/>
          <a:p>
            <a:pPr algn="ctr">
              <a:lnSpc>
                <a:spcPct val="150000"/>
              </a:lnSpc>
              <a:buSzPct val="93000"/>
              <a:defRPr/>
            </a:pPr>
            <a:r>
              <a:rPr lang="en-US" sz="13800" b="1" dirty="0">
                <a:solidFill>
                  <a:schemeClr val="accent4">
                    <a:lumMod val="50000"/>
                  </a:schemeClr>
                </a:solidFill>
                <a:latin typeface="Cambria" pitchFamily="18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127385189"/>
      </p:ext>
    </p:extLst>
  </p:cSld>
  <p:clrMapOvr>
    <a:masterClrMapping/>
  </p:clrMapOvr>
  <p:transition spd="med">
    <p:wedge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29842</TotalTime>
  <Words>360</Words>
  <Application>Microsoft Office PowerPoint</Application>
  <PresentationFormat>A4 Paper (210x297 mm)</PresentationFormat>
  <Paragraphs>62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Arial</vt:lpstr>
      <vt:lpstr>Arial Narrow</vt:lpstr>
      <vt:lpstr>Britannic Bold</vt:lpstr>
      <vt:lpstr>Calibri</vt:lpstr>
      <vt:lpstr>Cambria</vt:lpstr>
      <vt:lpstr>Franklin Gothic Book</vt:lpstr>
      <vt:lpstr>Gatineau</vt:lpstr>
      <vt:lpstr>Perpetua</vt:lpstr>
      <vt:lpstr>Times New Roman</vt:lpstr>
      <vt:lpstr>Wingdings</vt:lpstr>
      <vt:lpstr>Wingdings 2</vt:lpstr>
      <vt:lpstr>Custom Design</vt:lpstr>
      <vt:lpstr>Equity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JonMMx 2000</dc:creator>
  <cp:lastModifiedBy>Yes Bambang</cp:lastModifiedBy>
  <cp:revision>2079</cp:revision>
  <cp:lastPrinted>2001-08-31T09:08:56Z</cp:lastPrinted>
  <dcterms:created xsi:type="dcterms:W3CDTF">2001-08-29T09:38:44Z</dcterms:created>
  <dcterms:modified xsi:type="dcterms:W3CDTF">2020-06-11T04:23:06Z</dcterms:modified>
</cp:coreProperties>
</file>