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4" r:id="rId2"/>
    <p:sldMasterId id="2147483650" r:id="rId3"/>
  </p:sldMasterIdLst>
  <p:notesMasterIdLst>
    <p:notesMasterId r:id="rId36"/>
  </p:notesMasterIdLst>
  <p:sldIdLst>
    <p:sldId id="275" r:id="rId4"/>
    <p:sldId id="259"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261" r:id="rId35"/>
  </p:sldIdLst>
  <p:sldSz cx="13004800" cy="9753600"/>
  <p:notesSz cx="6858000" cy="9144000"/>
  <p:custDataLst>
    <p:tags r:id="rId37"/>
  </p:custDataLst>
  <p:defaultTextStyle>
    <a:defPPr>
      <a:defRPr lang="en-US"/>
    </a:defPPr>
    <a:lvl1pPr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1pPr>
    <a:lvl2pPr marL="457200"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2pPr>
    <a:lvl3pPr marL="914400"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3pPr>
    <a:lvl4pPr marL="1371600"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4pPr>
    <a:lvl5pPr marL="1828800"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5pPr>
    <a:lvl6pPr marL="2286000" algn="l" defTabSz="914400" rtl="0" eaLnBrk="1" latinLnBrk="0" hangingPunct="1">
      <a:defRPr sz="4200" kern="1200">
        <a:solidFill>
          <a:srgbClr val="000000"/>
        </a:solidFill>
        <a:latin typeface="Gill Sans"/>
        <a:ea typeface="ヒラギノ角ゴ ProN W3"/>
        <a:cs typeface="ヒラギノ角ゴ ProN W3"/>
        <a:sym typeface="Gill Sans"/>
      </a:defRPr>
    </a:lvl6pPr>
    <a:lvl7pPr marL="2743200" algn="l" defTabSz="914400" rtl="0" eaLnBrk="1" latinLnBrk="0" hangingPunct="1">
      <a:defRPr sz="4200" kern="1200">
        <a:solidFill>
          <a:srgbClr val="000000"/>
        </a:solidFill>
        <a:latin typeface="Gill Sans"/>
        <a:ea typeface="ヒラギノ角ゴ ProN W3"/>
        <a:cs typeface="ヒラギノ角ゴ ProN W3"/>
        <a:sym typeface="Gill Sans"/>
      </a:defRPr>
    </a:lvl7pPr>
    <a:lvl8pPr marL="3200400" algn="l" defTabSz="914400" rtl="0" eaLnBrk="1" latinLnBrk="0" hangingPunct="1">
      <a:defRPr sz="4200" kern="1200">
        <a:solidFill>
          <a:srgbClr val="000000"/>
        </a:solidFill>
        <a:latin typeface="Gill Sans"/>
        <a:ea typeface="ヒラギノ角ゴ ProN W3"/>
        <a:cs typeface="ヒラギノ角ゴ ProN W3"/>
        <a:sym typeface="Gill Sans"/>
      </a:defRPr>
    </a:lvl8pPr>
    <a:lvl9pPr marL="3657600" algn="l" defTabSz="914400" rtl="0" eaLnBrk="1" latinLnBrk="0" hangingPunct="1">
      <a:defRPr sz="4200" kern="1200">
        <a:solidFill>
          <a:srgbClr val="000000"/>
        </a:solidFill>
        <a:latin typeface="Gill Sans"/>
        <a:ea typeface="ヒラギノ角ゴ ProN W3"/>
        <a:cs typeface="ヒラギノ角ゴ ProN W3"/>
        <a:sym typeface="Gill San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57A6B"/>
    <a:srgbClr val="FF99FF"/>
    <a:srgbClr val="66FFFF"/>
    <a:srgbClr val="ECD6E8"/>
    <a:srgbClr val="FFCC99"/>
    <a:srgbClr val="CBF3F7"/>
    <a:srgbClr val="FF9900"/>
    <a:srgbClr val="FFFF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7496" autoAdjust="0"/>
  </p:normalViewPr>
  <p:slideViewPr>
    <p:cSldViewPr>
      <p:cViewPr varScale="1">
        <p:scale>
          <a:sx n="46" d="100"/>
          <a:sy n="46" d="100"/>
        </p:scale>
        <p:origin x="1458" y="72"/>
      </p:cViewPr>
      <p:guideLst>
        <p:guide orient="horz" pos="3072"/>
        <p:guide pos="4096"/>
      </p:guideLst>
    </p:cSldViewPr>
  </p:slideViewPr>
  <p:outlineViewPr>
    <p:cViewPr>
      <p:scale>
        <a:sx n="100" d="100"/>
        <a:sy n="100"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16F1E4-8B85-4A8A-BBFB-3AFFF6E52B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885B635-F40C-431D-91C0-F279C9A9FDA5}">
      <dgm:prSet phldrT="[Text]"/>
      <dgm:spPr>
        <a:solidFill>
          <a:srgbClr val="FFFF00"/>
        </a:solidFill>
      </dgm:spPr>
      <dgm:t>
        <a:bodyPr/>
        <a:lstStyle/>
        <a:p>
          <a:r>
            <a:rPr lang="id-ID" i="1" dirty="0" smtClean="0">
              <a:solidFill>
                <a:schemeClr val="tx1"/>
              </a:solidFill>
              <a:latin typeface="Adobe Caslon Pro" panose="0205050205050A020403" pitchFamily="18" charset="0"/>
            </a:rPr>
            <a:t>Victima </a:t>
          </a:r>
          <a:r>
            <a:rPr lang="id-ID" i="0" dirty="0" smtClean="0">
              <a:solidFill>
                <a:schemeClr val="tx1"/>
              </a:solidFill>
              <a:latin typeface="Adobe Caslon Pro" panose="0205050205050A020403" pitchFamily="18" charset="0"/>
            </a:rPr>
            <a:t>= korban</a:t>
          </a:r>
          <a:endParaRPr lang="en-US" i="1" dirty="0">
            <a:solidFill>
              <a:schemeClr val="tx1"/>
            </a:solidFill>
            <a:latin typeface="Adobe Caslon Pro" panose="0205050205050A020403" pitchFamily="18" charset="0"/>
          </a:endParaRPr>
        </a:p>
      </dgm:t>
    </dgm:pt>
    <dgm:pt modelId="{0F1C7E69-FDB6-43BD-9B07-30045B5EC5BE}" type="parTrans" cxnId="{3194A8B0-680B-429B-B336-A1E0917DB33C}">
      <dgm:prSet/>
      <dgm:spPr/>
      <dgm:t>
        <a:bodyPr/>
        <a:lstStyle/>
        <a:p>
          <a:endParaRPr lang="en-US"/>
        </a:p>
      </dgm:t>
    </dgm:pt>
    <dgm:pt modelId="{2B4B6B7B-7866-4DA6-9466-3C2A928A99E0}" type="sibTrans" cxnId="{3194A8B0-680B-429B-B336-A1E0917DB33C}">
      <dgm:prSet/>
      <dgm:spPr/>
      <dgm:t>
        <a:bodyPr/>
        <a:lstStyle/>
        <a:p>
          <a:endParaRPr lang="en-US"/>
        </a:p>
      </dgm:t>
    </dgm:pt>
    <dgm:pt modelId="{68C8BA9F-6CF3-4CD7-A791-3F3147A3D1A7}">
      <dgm:prSet phldrT="[Text]" phldr="1"/>
      <dgm:spPr/>
      <dgm:t>
        <a:bodyPr/>
        <a:lstStyle/>
        <a:p>
          <a:endParaRPr lang="en-US" dirty="0"/>
        </a:p>
      </dgm:t>
    </dgm:pt>
    <dgm:pt modelId="{6E862543-1D9D-41D7-8762-570C4464CA11}" type="parTrans" cxnId="{79CFCA8E-0123-4B4C-B1A0-5100D0AD6923}">
      <dgm:prSet/>
      <dgm:spPr/>
      <dgm:t>
        <a:bodyPr/>
        <a:lstStyle/>
        <a:p>
          <a:endParaRPr lang="en-US"/>
        </a:p>
      </dgm:t>
    </dgm:pt>
    <dgm:pt modelId="{753D5D75-3610-4DB1-858A-A2A8D0535C2C}" type="sibTrans" cxnId="{79CFCA8E-0123-4B4C-B1A0-5100D0AD6923}">
      <dgm:prSet/>
      <dgm:spPr/>
      <dgm:t>
        <a:bodyPr/>
        <a:lstStyle/>
        <a:p>
          <a:endParaRPr lang="en-US"/>
        </a:p>
      </dgm:t>
    </dgm:pt>
    <dgm:pt modelId="{D857EC93-9B0F-43FD-B8A2-948F391041EA}">
      <dgm:prSet phldrT="[Text]"/>
      <dgm:spPr>
        <a:solidFill>
          <a:schemeClr val="tx2">
            <a:lumMod val="20000"/>
            <a:lumOff val="80000"/>
          </a:schemeClr>
        </a:solidFill>
      </dgm:spPr>
      <dgm:t>
        <a:bodyPr/>
        <a:lstStyle/>
        <a:p>
          <a:r>
            <a:rPr lang="id-ID" i="1" dirty="0" smtClean="0">
              <a:solidFill>
                <a:schemeClr val="tx1"/>
              </a:solidFill>
              <a:latin typeface="Adobe Caslon Pro" panose="0205050205050A020403" pitchFamily="18" charset="0"/>
            </a:rPr>
            <a:t>Logos </a:t>
          </a:r>
          <a:r>
            <a:rPr lang="id-ID" i="0" dirty="0" smtClean="0">
              <a:solidFill>
                <a:schemeClr val="tx1"/>
              </a:solidFill>
              <a:latin typeface="Adobe Caslon Pro" panose="0205050205050A020403" pitchFamily="18" charset="0"/>
            </a:rPr>
            <a:t>= Ilmu Pengetahuan </a:t>
          </a:r>
          <a:endParaRPr lang="en-US" i="1" dirty="0">
            <a:solidFill>
              <a:schemeClr val="tx1"/>
            </a:solidFill>
            <a:latin typeface="Adobe Caslon Pro" panose="0205050205050A020403" pitchFamily="18" charset="0"/>
          </a:endParaRPr>
        </a:p>
      </dgm:t>
    </dgm:pt>
    <dgm:pt modelId="{D3C8C3C7-D66E-41BC-BCBD-162912B700E2}" type="parTrans" cxnId="{EC697B3F-DCBB-4180-BA62-B297872B24CA}">
      <dgm:prSet/>
      <dgm:spPr/>
      <dgm:t>
        <a:bodyPr/>
        <a:lstStyle/>
        <a:p>
          <a:endParaRPr lang="en-US"/>
        </a:p>
      </dgm:t>
    </dgm:pt>
    <dgm:pt modelId="{16CF600A-4252-4FDF-A50E-AD0E00E249F4}" type="sibTrans" cxnId="{EC697B3F-DCBB-4180-BA62-B297872B24CA}">
      <dgm:prSet/>
      <dgm:spPr/>
      <dgm:t>
        <a:bodyPr/>
        <a:lstStyle/>
        <a:p>
          <a:endParaRPr lang="en-US"/>
        </a:p>
      </dgm:t>
    </dgm:pt>
    <dgm:pt modelId="{0C26B954-5F73-4024-BC18-3DCE86E1F2AE}">
      <dgm:prSet phldrT="[Text]" phldr="1"/>
      <dgm:spPr/>
      <dgm:t>
        <a:bodyPr/>
        <a:lstStyle/>
        <a:p>
          <a:endParaRPr lang="en-US" dirty="0"/>
        </a:p>
      </dgm:t>
    </dgm:pt>
    <dgm:pt modelId="{5FD87A13-62B2-40D0-B891-BCEE42FFF238}" type="parTrans" cxnId="{5814575B-6D3E-4F7B-A3FE-F66412F6C7E8}">
      <dgm:prSet/>
      <dgm:spPr/>
      <dgm:t>
        <a:bodyPr/>
        <a:lstStyle/>
        <a:p>
          <a:endParaRPr lang="en-US"/>
        </a:p>
      </dgm:t>
    </dgm:pt>
    <dgm:pt modelId="{6C6F3BEA-21D8-449E-9CA1-6B6DF05CF484}" type="sibTrans" cxnId="{5814575B-6D3E-4F7B-A3FE-F66412F6C7E8}">
      <dgm:prSet/>
      <dgm:spPr/>
      <dgm:t>
        <a:bodyPr/>
        <a:lstStyle/>
        <a:p>
          <a:endParaRPr lang="en-US"/>
        </a:p>
      </dgm:t>
    </dgm:pt>
    <dgm:pt modelId="{C4525433-6548-4C77-835D-FB1A911DD3F0}" type="pres">
      <dgm:prSet presAssocID="{3116F1E4-8B85-4A8A-BBFB-3AFFF6E52B4D}" presName="linear" presStyleCnt="0">
        <dgm:presLayoutVars>
          <dgm:animLvl val="lvl"/>
          <dgm:resizeHandles val="exact"/>
        </dgm:presLayoutVars>
      </dgm:prSet>
      <dgm:spPr/>
      <dgm:t>
        <a:bodyPr/>
        <a:lstStyle/>
        <a:p>
          <a:endParaRPr lang="en-US"/>
        </a:p>
      </dgm:t>
    </dgm:pt>
    <dgm:pt modelId="{94086F61-FD4B-44E2-AA65-3641C0B40045}" type="pres">
      <dgm:prSet presAssocID="{8885B635-F40C-431D-91C0-F279C9A9FDA5}" presName="parentText" presStyleLbl="node1" presStyleIdx="0" presStyleCnt="2">
        <dgm:presLayoutVars>
          <dgm:chMax val="0"/>
          <dgm:bulletEnabled val="1"/>
        </dgm:presLayoutVars>
      </dgm:prSet>
      <dgm:spPr/>
      <dgm:t>
        <a:bodyPr/>
        <a:lstStyle/>
        <a:p>
          <a:endParaRPr lang="en-US"/>
        </a:p>
      </dgm:t>
    </dgm:pt>
    <dgm:pt modelId="{BDB2A179-8AA7-482E-93B8-68FD13A8A53B}" type="pres">
      <dgm:prSet presAssocID="{8885B635-F40C-431D-91C0-F279C9A9FDA5}" presName="childText" presStyleLbl="revTx" presStyleIdx="0" presStyleCnt="2">
        <dgm:presLayoutVars>
          <dgm:bulletEnabled val="1"/>
        </dgm:presLayoutVars>
      </dgm:prSet>
      <dgm:spPr/>
      <dgm:t>
        <a:bodyPr/>
        <a:lstStyle/>
        <a:p>
          <a:endParaRPr lang="en-US"/>
        </a:p>
      </dgm:t>
    </dgm:pt>
    <dgm:pt modelId="{45443BE8-B7F4-4AD5-80F2-AF6E57F7EFB3}" type="pres">
      <dgm:prSet presAssocID="{D857EC93-9B0F-43FD-B8A2-948F391041EA}" presName="parentText" presStyleLbl="node1" presStyleIdx="1" presStyleCnt="2">
        <dgm:presLayoutVars>
          <dgm:chMax val="0"/>
          <dgm:bulletEnabled val="1"/>
        </dgm:presLayoutVars>
      </dgm:prSet>
      <dgm:spPr/>
      <dgm:t>
        <a:bodyPr/>
        <a:lstStyle/>
        <a:p>
          <a:endParaRPr lang="en-US"/>
        </a:p>
      </dgm:t>
    </dgm:pt>
    <dgm:pt modelId="{0A9BE531-7B6B-4634-88A5-F74658E30D10}" type="pres">
      <dgm:prSet presAssocID="{D857EC93-9B0F-43FD-B8A2-948F391041EA}" presName="childText" presStyleLbl="revTx" presStyleIdx="1" presStyleCnt="2">
        <dgm:presLayoutVars>
          <dgm:bulletEnabled val="1"/>
        </dgm:presLayoutVars>
      </dgm:prSet>
      <dgm:spPr/>
      <dgm:t>
        <a:bodyPr/>
        <a:lstStyle/>
        <a:p>
          <a:endParaRPr lang="en-US"/>
        </a:p>
      </dgm:t>
    </dgm:pt>
  </dgm:ptLst>
  <dgm:cxnLst>
    <dgm:cxn modelId="{5814575B-6D3E-4F7B-A3FE-F66412F6C7E8}" srcId="{D857EC93-9B0F-43FD-B8A2-948F391041EA}" destId="{0C26B954-5F73-4024-BC18-3DCE86E1F2AE}" srcOrd="0" destOrd="0" parTransId="{5FD87A13-62B2-40D0-B891-BCEE42FFF238}" sibTransId="{6C6F3BEA-21D8-449E-9CA1-6B6DF05CF484}"/>
    <dgm:cxn modelId="{38CE322B-BEC1-427E-B999-6A05AD55871C}" type="presOf" srcId="{0C26B954-5F73-4024-BC18-3DCE86E1F2AE}" destId="{0A9BE531-7B6B-4634-88A5-F74658E30D10}" srcOrd="0" destOrd="0" presId="urn:microsoft.com/office/officeart/2005/8/layout/vList2"/>
    <dgm:cxn modelId="{89D36D85-6153-4F66-8637-604D34DAFC45}" type="presOf" srcId="{68C8BA9F-6CF3-4CD7-A791-3F3147A3D1A7}" destId="{BDB2A179-8AA7-482E-93B8-68FD13A8A53B}" srcOrd="0" destOrd="0" presId="urn:microsoft.com/office/officeart/2005/8/layout/vList2"/>
    <dgm:cxn modelId="{EC697B3F-DCBB-4180-BA62-B297872B24CA}" srcId="{3116F1E4-8B85-4A8A-BBFB-3AFFF6E52B4D}" destId="{D857EC93-9B0F-43FD-B8A2-948F391041EA}" srcOrd="1" destOrd="0" parTransId="{D3C8C3C7-D66E-41BC-BCBD-162912B700E2}" sibTransId="{16CF600A-4252-4FDF-A50E-AD0E00E249F4}"/>
    <dgm:cxn modelId="{F6A5BE40-C184-43D4-B7F0-5F83787C9D75}" type="presOf" srcId="{3116F1E4-8B85-4A8A-BBFB-3AFFF6E52B4D}" destId="{C4525433-6548-4C77-835D-FB1A911DD3F0}" srcOrd="0" destOrd="0" presId="urn:microsoft.com/office/officeart/2005/8/layout/vList2"/>
    <dgm:cxn modelId="{3194A8B0-680B-429B-B336-A1E0917DB33C}" srcId="{3116F1E4-8B85-4A8A-BBFB-3AFFF6E52B4D}" destId="{8885B635-F40C-431D-91C0-F279C9A9FDA5}" srcOrd="0" destOrd="0" parTransId="{0F1C7E69-FDB6-43BD-9B07-30045B5EC5BE}" sibTransId="{2B4B6B7B-7866-4DA6-9466-3C2A928A99E0}"/>
    <dgm:cxn modelId="{7D7A3732-0FAC-41DA-BBDE-16D22BEA79EC}" type="presOf" srcId="{8885B635-F40C-431D-91C0-F279C9A9FDA5}" destId="{94086F61-FD4B-44E2-AA65-3641C0B40045}" srcOrd="0" destOrd="0" presId="urn:microsoft.com/office/officeart/2005/8/layout/vList2"/>
    <dgm:cxn modelId="{C2137B33-8F49-4EEE-B54A-DE8B80B80906}" type="presOf" srcId="{D857EC93-9B0F-43FD-B8A2-948F391041EA}" destId="{45443BE8-B7F4-4AD5-80F2-AF6E57F7EFB3}" srcOrd="0" destOrd="0" presId="urn:microsoft.com/office/officeart/2005/8/layout/vList2"/>
    <dgm:cxn modelId="{79CFCA8E-0123-4B4C-B1A0-5100D0AD6923}" srcId="{8885B635-F40C-431D-91C0-F279C9A9FDA5}" destId="{68C8BA9F-6CF3-4CD7-A791-3F3147A3D1A7}" srcOrd="0" destOrd="0" parTransId="{6E862543-1D9D-41D7-8762-570C4464CA11}" sibTransId="{753D5D75-3610-4DB1-858A-A2A8D0535C2C}"/>
    <dgm:cxn modelId="{2A49F6D3-66E5-4C92-9EF1-7546FFF0083B}" type="presParOf" srcId="{C4525433-6548-4C77-835D-FB1A911DD3F0}" destId="{94086F61-FD4B-44E2-AA65-3641C0B40045}" srcOrd="0" destOrd="0" presId="urn:microsoft.com/office/officeart/2005/8/layout/vList2"/>
    <dgm:cxn modelId="{16EBC42D-231D-4BA4-8C37-EE50A288AFD4}" type="presParOf" srcId="{C4525433-6548-4C77-835D-FB1A911DD3F0}" destId="{BDB2A179-8AA7-482E-93B8-68FD13A8A53B}" srcOrd="1" destOrd="0" presId="urn:microsoft.com/office/officeart/2005/8/layout/vList2"/>
    <dgm:cxn modelId="{20D60AF9-EAB2-4451-BD8D-F374001E1B76}" type="presParOf" srcId="{C4525433-6548-4C77-835D-FB1A911DD3F0}" destId="{45443BE8-B7F4-4AD5-80F2-AF6E57F7EFB3}" srcOrd="2" destOrd="0" presId="urn:microsoft.com/office/officeart/2005/8/layout/vList2"/>
    <dgm:cxn modelId="{404649CA-8C0D-4291-B3C6-F083138CB994}" type="presParOf" srcId="{C4525433-6548-4C77-835D-FB1A911DD3F0}" destId="{0A9BE531-7B6B-4634-88A5-F74658E30D1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C6DC15-FC66-4250-A957-487AD70A1B3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D2CAA32-A366-437E-AD17-D461644D0B35}">
      <dgm:prSet phldrT="[Text]" custT="1"/>
      <dgm:spPr>
        <a:solidFill>
          <a:srgbClr val="58D86D"/>
        </a:solidFill>
      </dgm:spPr>
      <dgm:t>
        <a:bodyPr/>
        <a:lstStyle/>
        <a:p>
          <a:r>
            <a:rPr lang="id-ID" sz="2800" dirty="0" smtClean="0">
              <a:solidFill>
                <a:schemeClr val="tx1"/>
              </a:solidFill>
              <a:latin typeface="Adobe Caslon Pro" panose="0205050205050A020403" pitchFamily="18" charset="0"/>
            </a:rPr>
            <a:t>To analize the manifold aspect of the victim’s problem</a:t>
          </a:r>
          <a:endParaRPr lang="en-US" sz="2800" dirty="0">
            <a:solidFill>
              <a:schemeClr val="tx1"/>
            </a:solidFill>
            <a:latin typeface="Adobe Caslon Pro" panose="0205050205050A020403" pitchFamily="18" charset="0"/>
          </a:endParaRPr>
        </a:p>
      </dgm:t>
    </dgm:pt>
    <dgm:pt modelId="{FB7A34AC-6B12-4F2F-BCB7-8764D6AAF12D}" type="parTrans" cxnId="{0AABDB83-A9DC-4258-B82D-48261EFB6302}">
      <dgm:prSet/>
      <dgm:spPr/>
      <dgm:t>
        <a:bodyPr/>
        <a:lstStyle/>
        <a:p>
          <a:endParaRPr lang="en-US"/>
        </a:p>
      </dgm:t>
    </dgm:pt>
    <dgm:pt modelId="{41267732-F6CC-4EBC-9CE5-7A43F34CFC31}" type="sibTrans" cxnId="{0AABDB83-A9DC-4258-B82D-48261EFB6302}">
      <dgm:prSet/>
      <dgm:spPr/>
      <dgm:t>
        <a:bodyPr/>
        <a:lstStyle/>
        <a:p>
          <a:endParaRPr lang="en-US"/>
        </a:p>
      </dgm:t>
    </dgm:pt>
    <dgm:pt modelId="{DAF8DC0C-6BDF-426C-8F2F-8FF2CC417E31}">
      <dgm:prSet phldrT="[Text]" phldr="1"/>
      <dgm:spPr/>
      <dgm:t>
        <a:bodyPr/>
        <a:lstStyle/>
        <a:p>
          <a:endParaRPr lang="en-US"/>
        </a:p>
      </dgm:t>
    </dgm:pt>
    <dgm:pt modelId="{8470E2F2-2489-4E78-8E9B-EC495BF7CCEF}" type="parTrans" cxnId="{AA4B03C6-511E-466A-9862-AA0AF2A87FF4}">
      <dgm:prSet/>
      <dgm:spPr/>
      <dgm:t>
        <a:bodyPr/>
        <a:lstStyle/>
        <a:p>
          <a:endParaRPr lang="en-US"/>
        </a:p>
      </dgm:t>
    </dgm:pt>
    <dgm:pt modelId="{DD9D32BA-4927-4657-AB21-23BBF436B2D9}" type="sibTrans" cxnId="{AA4B03C6-511E-466A-9862-AA0AF2A87FF4}">
      <dgm:prSet/>
      <dgm:spPr/>
      <dgm:t>
        <a:bodyPr/>
        <a:lstStyle/>
        <a:p>
          <a:endParaRPr lang="en-US"/>
        </a:p>
      </dgm:t>
    </dgm:pt>
    <dgm:pt modelId="{3166F9A9-F2F4-4570-BACF-2FE053575679}">
      <dgm:prSet phldrT="[Text]" phldr="1"/>
      <dgm:spPr/>
      <dgm:t>
        <a:bodyPr/>
        <a:lstStyle/>
        <a:p>
          <a:endParaRPr lang="en-US" dirty="0"/>
        </a:p>
      </dgm:t>
    </dgm:pt>
    <dgm:pt modelId="{35783932-04B8-44BD-B333-B8C99C3D2A2C}" type="parTrans" cxnId="{34664F63-03D3-4FF7-9952-EFA895338EF0}">
      <dgm:prSet/>
      <dgm:spPr/>
      <dgm:t>
        <a:bodyPr/>
        <a:lstStyle/>
        <a:p>
          <a:endParaRPr lang="en-US"/>
        </a:p>
      </dgm:t>
    </dgm:pt>
    <dgm:pt modelId="{F6D8364A-E47E-4474-8F6D-93975BC64B1B}" type="sibTrans" cxnId="{34664F63-03D3-4FF7-9952-EFA895338EF0}">
      <dgm:prSet/>
      <dgm:spPr/>
      <dgm:t>
        <a:bodyPr/>
        <a:lstStyle/>
        <a:p>
          <a:endParaRPr lang="en-US"/>
        </a:p>
      </dgm:t>
    </dgm:pt>
    <dgm:pt modelId="{10DC571C-75BF-4375-B20C-5A056C9DB3C5}">
      <dgm:prSet phldrT="[Text]" custT="1"/>
      <dgm:spPr>
        <a:solidFill>
          <a:srgbClr val="CC0099"/>
        </a:solidFill>
      </dgm:spPr>
      <dgm:t>
        <a:bodyPr/>
        <a:lstStyle/>
        <a:p>
          <a:r>
            <a:rPr lang="id-ID" sz="2800" dirty="0" smtClean="0">
              <a:solidFill>
                <a:schemeClr val="tx1"/>
              </a:solidFill>
              <a:latin typeface="Adobe Caslon Pro" panose="0205050205050A020403" pitchFamily="18" charset="0"/>
            </a:rPr>
            <a:t>To develop a system of measures for reducing human suffering </a:t>
          </a:r>
          <a:endParaRPr lang="en-US" sz="2800" dirty="0">
            <a:solidFill>
              <a:schemeClr val="tx1"/>
            </a:solidFill>
            <a:latin typeface="Adobe Caslon Pro" panose="0205050205050A020403" pitchFamily="18" charset="0"/>
          </a:endParaRPr>
        </a:p>
      </dgm:t>
    </dgm:pt>
    <dgm:pt modelId="{FD973CC4-D8ED-4607-B619-BCEB966D2A6D}" type="parTrans" cxnId="{0069ADB9-B4E0-4B6D-8B90-5E84802F6E22}">
      <dgm:prSet/>
      <dgm:spPr/>
      <dgm:t>
        <a:bodyPr/>
        <a:lstStyle/>
        <a:p>
          <a:endParaRPr lang="en-US"/>
        </a:p>
      </dgm:t>
    </dgm:pt>
    <dgm:pt modelId="{544B8B01-CAEE-484F-A1B5-5FAEBD07974C}" type="sibTrans" cxnId="{0069ADB9-B4E0-4B6D-8B90-5E84802F6E22}">
      <dgm:prSet/>
      <dgm:spPr/>
      <dgm:t>
        <a:bodyPr/>
        <a:lstStyle/>
        <a:p>
          <a:endParaRPr lang="en-US"/>
        </a:p>
      </dgm:t>
    </dgm:pt>
    <dgm:pt modelId="{2F124046-CED3-4D2D-AC22-71D270B2217A}">
      <dgm:prSet phldrT="[Text]" phldr="1"/>
      <dgm:spPr/>
      <dgm:t>
        <a:bodyPr/>
        <a:lstStyle/>
        <a:p>
          <a:endParaRPr lang="en-US"/>
        </a:p>
      </dgm:t>
    </dgm:pt>
    <dgm:pt modelId="{E71CF79B-7434-49E3-8EA7-E0BC629556CC}" type="parTrans" cxnId="{612DC479-6033-4B6E-BC3D-6A8AA96F1E79}">
      <dgm:prSet/>
      <dgm:spPr/>
      <dgm:t>
        <a:bodyPr/>
        <a:lstStyle/>
        <a:p>
          <a:endParaRPr lang="en-US"/>
        </a:p>
      </dgm:t>
    </dgm:pt>
    <dgm:pt modelId="{EA185B55-7221-4B79-88D1-029AFDDB958E}" type="sibTrans" cxnId="{612DC479-6033-4B6E-BC3D-6A8AA96F1E79}">
      <dgm:prSet/>
      <dgm:spPr/>
      <dgm:t>
        <a:bodyPr/>
        <a:lstStyle/>
        <a:p>
          <a:endParaRPr lang="en-US"/>
        </a:p>
      </dgm:t>
    </dgm:pt>
    <dgm:pt modelId="{B29EF45D-36C0-41AB-9EB9-469FA895FD49}">
      <dgm:prSet phldrT="[Text]" phldr="1"/>
      <dgm:spPr/>
      <dgm:t>
        <a:bodyPr/>
        <a:lstStyle/>
        <a:p>
          <a:endParaRPr lang="en-US"/>
        </a:p>
      </dgm:t>
    </dgm:pt>
    <dgm:pt modelId="{EC795A80-F896-4699-9B4A-DE3E425D15E3}" type="parTrans" cxnId="{F8219656-FAFC-4D63-880C-4F53CFEF560E}">
      <dgm:prSet/>
      <dgm:spPr/>
      <dgm:t>
        <a:bodyPr/>
        <a:lstStyle/>
        <a:p>
          <a:endParaRPr lang="en-US"/>
        </a:p>
      </dgm:t>
    </dgm:pt>
    <dgm:pt modelId="{6257B8B9-FFFD-4148-BA93-0393D5878172}" type="sibTrans" cxnId="{F8219656-FAFC-4D63-880C-4F53CFEF560E}">
      <dgm:prSet/>
      <dgm:spPr/>
      <dgm:t>
        <a:bodyPr/>
        <a:lstStyle/>
        <a:p>
          <a:endParaRPr lang="en-US"/>
        </a:p>
      </dgm:t>
    </dgm:pt>
    <dgm:pt modelId="{93FC3B89-8A65-4EDD-AEB6-3DD829EF583F}">
      <dgm:prSet custT="1"/>
      <dgm:spPr>
        <a:solidFill>
          <a:srgbClr val="FFFF00"/>
        </a:solidFill>
      </dgm:spPr>
      <dgm:t>
        <a:bodyPr/>
        <a:lstStyle/>
        <a:p>
          <a:r>
            <a:rPr lang="id-ID" sz="2800" dirty="0" smtClean="0">
              <a:solidFill>
                <a:schemeClr val="tx1"/>
              </a:solidFill>
              <a:latin typeface="Adobe Caslon Pro" panose="0205050205050A020403" pitchFamily="18" charset="0"/>
            </a:rPr>
            <a:t>To explain the causes for victimization</a:t>
          </a:r>
          <a:endParaRPr lang="en-US" sz="6500" dirty="0">
            <a:solidFill>
              <a:schemeClr val="tx1"/>
            </a:solidFill>
          </a:endParaRPr>
        </a:p>
      </dgm:t>
    </dgm:pt>
    <dgm:pt modelId="{21EF393E-8C10-4A7A-9863-F854A422D5AD}" type="parTrans" cxnId="{79638CDD-B84C-476A-A4FD-120C23EA9314}">
      <dgm:prSet/>
      <dgm:spPr/>
      <dgm:t>
        <a:bodyPr/>
        <a:lstStyle/>
        <a:p>
          <a:endParaRPr lang="en-US"/>
        </a:p>
      </dgm:t>
    </dgm:pt>
    <dgm:pt modelId="{507C0D0F-9CEA-42C0-AA7D-CEEC09EED23B}" type="sibTrans" cxnId="{79638CDD-B84C-476A-A4FD-120C23EA9314}">
      <dgm:prSet/>
      <dgm:spPr/>
      <dgm:t>
        <a:bodyPr/>
        <a:lstStyle/>
        <a:p>
          <a:endParaRPr lang="en-US"/>
        </a:p>
      </dgm:t>
    </dgm:pt>
    <dgm:pt modelId="{3D6D3EA2-78CF-45AA-AB30-AC001E897F59}" type="pres">
      <dgm:prSet presAssocID="{6CC6DC15-FC66-4250-A957-487AD70A1B37}" presName="Name0" presStyleCnt="0">
        <dgm:presLayoutVars>
          <dgm:dir/>
          <dgm:animLvl val="lvl"/>
          <dgm:resizeHandles/>
        </dgm:presLayoutVars>
      </dgm:prSet>
      <dgm:spPr/>
      <dgm:t>
        <a:bodyPr/>
        <a:lstStyle/>
        <a:p>
          <a:endParaRPr lang="en-US"/>
        </a:p>
      </dgm:t>
    </dgm:pt>
    <dgm:pt modelId="{5C1056FB-ECAD-4DD8-AC70-8F553A7F205B}" type="pres">
      <dgm:prSet presAssocID="{3D2CAA32-A366-437E-AD17-D461644D0B35}" presName="linNode" presStyleCnt="0"/>
      <dgm:spPr/>
    </dgm:pt>
    <dgm:pt modelId="{0646B1EB-224A-41FF-BFA7-BF457B798BA5}" type="pres">
      <dgm:prSet presAssocID="{3D2CAA32-A366-437E-AD17-D461644D0B35}" presName="parentShp" presStyleLbl="node1" presStyleIdx="0" presStyleCnt="3" custScaleX="138865">
        <dgm:presLayoutVars>
          <dgm:bulletEnabled val="1"/>
        </dgm:presLayoutVars>
      </dgm:prSet>
      <dgm:spPr/>
      <dgm:t>
        <a:bodyPr/>
        <a:lstStyle/>
        <a:p>
          <a:endParaRPr lang="en-US"/>
        </a:p>
      </dgm:t>
    </dgm:pt>
    <dgm:pt modelId="{127A7006-3EEC-40F4-AA0B-2C2D49F8E284}" type="pres">
      <dgm:prSet presAssocID="{3D2CAA32-A366-437E-AD17-D461644D0B35}" presName="childShp" presStyleLbl="bgAccFollowNode1" presStyleIdx="0" presStyleCnt="3">
        <dgm:presLayoutVars>
          <dgm:bulletEnabled val="1"/>
        </dgm:presLayoutVars>
      </dgm:prSet>
      <dgm:spPr/>
      <dgm:t>
        <a:bodyPr/>
        <a:lstStyle/>
        <a:p>
          <a:endParaRPr lang="en-US"/>
        </a:p>
      </dgm:t>
    </dgm:pt>
    <dgm:pt modelId="{E5D1F330-8FCB-431E-AD9A-93A3778951B0}" type="pres">
      <dgm:prSet presAssocID="{41267732-F6CC-4EBC-9CE5-7A43F34CFC31}" presName="spacing" presStyleCnt="0"/>
      <dgm:spPr/>
    </dgm:pt>
    <dgm:pt modelId="{704E1628-A80B-4931-BEA0-C9F2C4298D5D}" type="pres">
      <dgm:prSet presAssocID="{93FC3B89-8A65-4EDD-AEB6-3DD829EF583F}" presName="linNode" presStyleCnt="0"/>
      <dgm:spPr/>
    </dgm:pt>
    <dgm:pt modelId="{C4C43D6A-BDDF-4C70-8627-35E03C70C23E}" type="pres">
      <dgm:prSet presAssocID="{93FC3B89-8A65-4EDD-AEB6-3DD829EF583F}" presName="parentShp" presStyleLbl="node1" presStyleIdx="1" presStyleCnt="3" custScaleX="136617">
        <dgm:presLayoutVars>
          <dgm:bulletEnabled val="1"/>
        </dgm:presLayoutVars>
      </dgm:prSet>
      <dgm:spPr/>
      <dgm:t>
        <a:bodyPr/>
        <a:lstStyle/>
        <a:p>
          <a:endParaRPr lang="en-US"/>
        </a:p>
      </dgm:t>
    </dgm:pt>
    <dgm:pt modelId="{BEFF7A19-2E45-42E7-A7FD-705205870F32}" type="pres">
      <dgm:prSet presAssocID="{93FC3B89-8A65-4EDD-AEB6-3DD829EF583F}" presName="childShp" presStyleLbl="bgAccFollowNode1" presStyleIdx="1" presStyleCnt="3">
        <dgm:presLayoutVars>
          <dgm:bulletEnabled val="1"/>
        </dgm:presLayoutVars>
      </dgm:prSet>
      <dgm:spPr/>
    </dgm:pt>
    <dgm:pt modelId="{B17632A3-DA93-4FB7-A54F-475D8DA901FC}" type="pres">
      <dgm:prSet presAssocID="{507C0D0F-9CEA-42C0-AA7D-CEEC09EED23B}" presName="spacing" presStyleCnt="0"/>
      <dgm:spPr/>
    </dgm:pt>
    <dgm:pt modelId="{8E75E73C-3B38-4DB0-BC59-5E06F07CD966}" type="pres">
      <dgm:prSet presAssocID="{10DC571C-75BF-4375-B20C-5A056C9DB3C5}" presName="linNode" presStyleCnt="0"/>
      <dgm:spPr/>
    </dgm:pt>
    <dgm:pt modelId="{F41FF44C-EEEB-4B7F-820D-5550321C8244}" type="pres">
      <dgm:prSet presAssocID="{10DC571C-75BF-4375-B20C-5A056C9DB3C5}" presName="parentShp" presStyleLbl="node1" presStyleIdx="2" presStyleCnt="3" custScaleX="138865">
        <dgm:presLayoutVars>
          <dgm:bulletEnabled val="1"/>
        </dgm:presLayoutVars>
      </dgm:prSet>
      <dgm:spPr/>
      <dgm:t>
        <a:bodyPr/>
        <a:lstStyle/>
        <a:p>
          <a:endParaRPr lang="en-US"/>
        </a:p>
      </dgm:t>
    </dgm:pt>
    <dgm:pt modelId="{BE9FFBA4-FD82-42FD-B12D-E77B6113855F}" type="pres">
      <dgm:prSet presAssocID="{10DC571C-75BF-4375-B20C-5A056C9DB3C5}" presName="childShp" presStyleLbl="bgAccFollowNode1" presStyleIdx="2" presStyleCnt="3">
        <dgm:presLayoutVars>
          <dgm:bulletEnabled val="1"/>
        </dgm:presLayoutVars>
      </dgm:prSet>
      <dgm:spPr/>
      <dgm:t>
        <a:bodyPr/>
        <a:lstStyle/>
        <a:p>
          <a:endParaRPr lang="en-US"/>
        </a:p>
      </dgm:t>
    </dgm:pt>
  </dgm:ptLst>
  <dgm:cxnLst>
    <dgm:cxn modelId="{837AC4FA-16D1-41C9-91E2-4569B5F8131A}" type="presOf" srcId="{B29EF45D-36C0-41AB-9EB9-469FA895FD49}" destId="{BE9FFBA4-FD82-42FD-B12D-E77B6113855F}" srcOrd="0" destOrd="1" presId="urn:microsoft.com/office/officeart/2005/8/layout/vList6"/>
    <dgm:cxn modelId="{3EE7C04A-FFFE-420F-A33F-1DF9F48BCEB2}" type="presOf" srcId="{6CC6DC15-FC66-4250-A957-487AD70A1B37}" destId="{3D6D3EA2-78CF-45AA-AB30-AC001E897F59}" srcOrd="0" destOrd="0" presId="urn:microsoft.com/office/officeart/2005/8/layout/vList6"/>
    <dgm:cxn modelId="{06BF55A4-82CA-42EC-A29E-A362C4FF37A0}" type="presOf" srcId="{2F124046-CED3-4D2D-AC22-71D270B2217A}" destId="{BE9FFBA4-FD82-42FD-B12D-E77B6113855F}" srcOrd="0" destOrd="0" presId="urn:microsoft.com/office/officeart/2005/8/layout/vList6"/>
    <dgm:cxn modelId="{0AABDB83-A9DC-4258-B82D-48261EFB6302}" srcId="{6CC6DC15-FC66-4250-A957-487AD70A1B37}" destId="{3D2CAA32-A366-437E-AD17-D461644D0B35}" srcOrd="0" destOrd="0" parTransId="{FB7A34AC-6B12-4F2F-BCB7-8764D6AAF12D}" sibTransId="{41267732-F6CC-4EBC-9CE5-7A43F34CFC31}"/>
    <dgm:cxn modelId="{34664F63-03D3-4FF7-9952-EFA895338EF0}" srcId="{3D2CAA32-A366-437E-AD17-D461644D0B35}" destId="{3166F9A9-F2F4-4570-BACF-2FE053575679}" srcOrd="1" destOrd="0" parTransId="{35783932-04B8-44BD-B333-B8C99C3D2A2C}" sibTransId="{F6D8364A-E47E-4474-8F6D-93975BC64B1B}"/>
    <dgm:cxn modelId="{0C43FE2F-89D0-4396-B24F-0786C28D5AB3}" type="presOf" srcId="{DAF8DC0C-6BDF-426C-8F2F-8FF2CC417E31}" destId="{127A7006-3EEC-40F4-AA0B-2C2D49F8E284}" srcOrd="0" destOrd="0" presId="urn:microsoft.com/office/officeart/2005/8/layout/vList6"/>
    <dgm:cxn modelId="{5FA33597-D0DA-4C49-B9A7-2A6400B748A9}" type="presOf" srcId="{3166F9A9-F2F4-4570-BACF-2FE053575679}" destId="{127A7006-3EEC-40F4-AA0B-2C2D49F8E284}" srcOrd="0" destOrd="1" presId="urn:microsoft.com/office/officeart/2005/8/layout/vList6"/>
    <dgm:cxn modelId="{79638CDD-B84C-476A-A4FD-120C23EA9314}" srcId="{6CC6DC15-FC66-4250-A957-487AD70A1B37}" destId="{93FC3B89-8A65-4EDD-AEB6-3DD829EF583F}" srcOrd="1" destOrd="0" parTransId="{21EF393E-8C10-4A7A-9863-F854A422D5AD}" sibTransId="{507C0D0F-9CEA-42C0-AA7D-CEEC09EED23B}"/>
    <dgm:cxn modelId="{F8219656-FAFC-4D63-880C-4F53CFEF560E}" srcId="{10DC571C-75BF-4375-B20C-5A056C9DB3C5}" destId="{B29EF45D-36C0-41AB-9EB9-469FA895FD49}" srcOrd="1" destOrd="0" parTransId="{EC795A80-F896-4699-9B4A-DE3E425D15E3}" sibTransId="{6257B8B9-FFFD-4148-BA93-0393D5878172}"/>
    <dgm:cxn modelId="{AA4B03C6-511E-466A-9862-AA0AF2A87FF4}" srcId="{3D2CAA32-A366-437E-AD17-D461644D0B35}" destId="{DAF8DC0C-6BDF-426C-8F2F-8FF2CC417E31}" srcOrd="0" destOrd="0" parTransId="{8470E2F2-2489-4E78-8E9B-EC495BF7CCEF}" sibTransId="{DD9D32BA-4927-4657-AB21-23BBF436B2D9}"/>
    <dgm:cxn modelId="{612DC479-6033-4B6E-BC3D-6A8AA96F1E79}" srcId="{10DC571C-75BF-4375-B20C-5A056C9DB3C5}" destId="{2F124046-CED3-4D2D-AC22-71D270B2217A}" srcOrd="0" destOrd="0" parTransId="{E71CF79B-7434-49E3-8EA7-E0BC629556CC}" sibTransId="{EA185B55-7221-4B79-88D1-029AFDDB958E}"/>
    <dgm:cxn modelId="{0069ADB9-B4E0-4B6D-8B90-5E84802F6E22}" srcId="{6CC6DC15-FC66-4250-A957-487AD70A1B37}" destId="{10DC571C-75BF-4375-B20C-5A056C9DB3C5}" srcOrd="2" destOrd="0" parTransId="{FD973CC4-D8ED-4607-B619-BCEB966D2A6D}" sibTransId="{544B8B01-CAEE-484F-A1B5-5FAEBD07974C}"/>
    <dgm:cxn modelId="{400D137B-1E0B-41B8-98EF-52670B783E71}" type="presOf" srcId="{93FC3B89-8A65-4EDD-AEB6-3DD829EF583F}" destId="{C4C43D6A-BDDF-4C70-8627-35E03C70C23E}" srcOrd="0" destOrd="0" presId="urn:microsoft.com/office/officeart/2005/8/layout/vList6"/>
    <dgm:cxn modelId="{827866CA-4635-4901-B094-959B3F6C5E83}" type="presOf" srcId="{3D2CAA32-A366-437E-AD17-D461644D0B35}" destId="{0646B1EB-224A-41FF-BFA7-BF457B798BA5}" srcOrd="0" destOrd="0" presId="urn:microsoft.com/office/officeart/2005/8/layout/vList6"/>
    <dgm:cxn modelId="{3A72C1A9-97B1-4253-95BB-410F8C3AF780}" type="presOf" srcId="{10DC571C-75BF-4375-B20C-5A056C9DB3C5}" destId="{F41FF44C-EEEB-4B7F-820D-5550321C8244}" srcOrd="0" destOrd="0" presId="urn:microsoft.com/office/officeart/2005/8/layout/vList6"/>
    <dgm:cxn modelId="{BFFA8A25-DE4E-4A08-AD17-BD4D6BD7B53B}" type="presParOf" srcId="{3D6D3EA2-78CF-45AA-AB30-AC001E897F59}" destId="{5C1056FB-ECAD-4DD8-AC70-8F553A7F205B}" srcOrd="0" destOrd="0" presId="urn:microsoft.com/office/officeart/2005/8/layout/vList6"/>
    <dgm:cxn modelId="{96464ECC-8758-49AB-9ADF-A10DDEB1A8E6}" type="presParOf" srcId="{5C1056FB-ECAD-4DD8-AC70-8F553A7F205B}" destId="{0646B1EB-224A-41FF-BFA7-BF457B798BA5}" srcOrd="0" destOrd="0" presId="urn:microsoft.com/office/officeart/2005/8/layout/vList6"/>
    <dgm:cxn modelId="{94B009F7-3C1C-453C-A034-CEC2AFDB9352}" type="presParOf" srcId="{5C1056FB-ECAD-4DD8-AC70-8F553A7F205B}" destId="{127A7006-3EEC-40F4-AA0B-2C2D49F8E284}" srcOrd="1" destOrd="0" presId="urn:microsoft.com/office/officeart/2005/8/layout/vList6"/>
    <dgm:cxn modelId="{0F12755A-18EF-4729-8370-11B06436B775}" type="presParOf" srcId="{3D6D3EA2-78CF-45AA-AB30-AC001E897F59}" destId="{E5D1F330-8FCB-431E-AD9A-93A3778951B0}" srcOrd="1" destOrd="0" presId="urn:microsoft.com/office/officeart/2005/8/layout/vList6"/>
    <dgm:cxn modelId="{6007AC1E-BDE2-4256-AF01-AC231DA39641}" type="presParOf" srcId="{3D6D3EA2-78CF-45AA-AB30-AC001E897F59}" destId="{704E1628-A80B-4931-BEA0-C9F2C4298D5D}" srcOrd="2" destOrd="0" presId="urn:microsoft.com/office/officeart/2005/8/layout/vList6"/>
    <dgm:cxn modelId="{3CB2D6A6-D37B-4E03-9DD3-E8CE3393D4B7}" type="presParOf" srcId="{704E1628-A80B-4931-BEA0-C9F2C4298D5D}" destId="{C4C43D6A-BDDF-4C70-8627-35E03C70C23E}" srcOrd="0" destOrd="0" presId="urn:microsoft.com/office/officeart/2005/8/layout/vList6"/>
    <dgm:cxn modelId="{0364DD85-AECE-45E4-B007-72D0776FADC0}" type="presParOf" srcId="{704E1628-A80B-4931-BEA0-C9F2C4298D5D}" destId="{BEFF7A19-2E45-42E7-A7FD-705205870F32}" srcOrd="1" destOrd="0" presId="urn:microsoft.com/office/officeart/2005/8/layout/vList6"/>
    <dgm:cxn modelId="{2ACF911E-3F7D-4387-AA60-49724A26904C}" type="presParOf" srcId="{3D6D3EA2-78CF-45AA-AB30-AC001E897F59}" destId="{B17632A3-DA93-4FB7-A54F-475D8DA901FC}" srcOrd="3" destOrd="0" presId="urn:microsoft.com/office/officeart/2005/8/layout/vList6"/>
    <dgm:cxn modelId="{8439D436-69A9-4890-AE74-D951C392759D}" type="presParOf" srcId="{3D6D3EA2-78CF-45AA-AB30-AC001E897F59}" destId="{8E75E73C-3B38-4DB0-BC59-5E06F07CD966}" srcOrd="4" destOrd="0" presId="urn:microsoft.com/office/officeart/2005/8/layout/vList6"/>
    <dgm:cxn modelId="{F102470A-4BDB-4A43-854A-A6939532C3C9}" type="presParOf" srcId="{8E75E73C-3B38-4DB0-BC59-5E06F07CD966}" destId="{F41FF44C-EEEB-4B7F-820D-5550321C8244}" srcOrd="0" destOrd="0" presId="urn:microsoft.com/office/officeart/2005/8/layout/vList6"/>
    <dgm:cxn modelId="{75DA41DE-E1B5-41F9-9135-97650C915AFA}" type="presParOf" srcId="{8E75E73C-3B38-4DB0-BC59-5E06F07CD966}" destId="{BE9FFBA4-FD82-42FD-B12D-E77B6113855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C6DC15-FC66-4250-A957-487AD70A1B3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D2CAA32-A366-437E-AD17-D461644D0B35}">
      <dgm:prSet phldrT="[Text]" custT="1"/>
      <dgm:spPr>
        <a:solidFill>
          <a:srgbClr val="C57A6B"/>
        </a:solidFill>
      </dgm:spPr>
      <dgm:t>
        <a:bodyPr/>
        <a:lstStyle/>
        <a:p>
          <a:r>
            <a:rPr lang="id-ID" sz="2800" dirty="0" smtClean="0">
              <a:solidFill>
                <a:schemeClr val="tx1"/>
              </a:solidFill>
              <a:latin typeface="Adobe Caslon Pro" panose="0205050205050A020403" pitchFamily="18" charset="0"/>
            </a:rPr>
            <a:t>The “</a:t>
          </a:r>
          <a:r>
            <a:rPr lang="id-ID" sz="2800" i="1" dirty="0" smtClean="0">
              <a:solidFill>
                <a:schemeClr val="tx1"/>
              </a:solidFill>
              <a:latin typeface="Adobe Caslon Pro" panose="0205050205050A020403" pitchFamily="18" charset="0"/>
            </a:rPr>
            <a:t>completely innocent victim</a:t>
          </a:r>
          <a:r>
            <a:rPr lang="id-ID" sz="2800" dirty="0" smtClean="0">
              <a:solidFill>
                <a:schemeClr val="tx1"/>
              </a:solidFill>
              <a:latin typeface="Adobe Caslon Pro" panose="0205050205050A020403" pitchFamily="18" charset="0"/>
            </a:rPr>
            <a:t>”</a:t>
          </a:r>
          <a:endParaRPr lang="en-US" sz="2800" dirty="0">
            <a:solidFill>
              <a:schemeClr val="tx1"/>
            </a:solidFill>
            <a:latin typeface="Adobe Caslon Pro" panose="0205050205050A020403" pitchFamily="18" charset="0"/>
          </a:endParaRPr>
        </a:p>
      </dgm:t>
    </dgm:pt>
    <dgm:pt modelId="{FB7A34AC-6B12-4F2F-BCB7-8764D6AAF12D}" type="parTrans" cxnId="{0AABDB83-A9DC-4258-B82D-48261EFB6302}">
      <dgm:prSet/>
      <dgm:spPr/>
      <dgm:t>
        <a:bodyPr/>
        <a:lstStyle/>
        <a:p>
          <a:endParaRPr lang="en-US"/>
        </a:p>
      </dgm:t>
    </dgm:pt>
    <dgm:pt modelId="{41267732-F6CC-4EBC-9CE5-7A43F34CFC31}" type="sibTrans" cxnId="{0AABDB83-A9DC-4258-B82D-48261EFB6302}">
      <dgm:prSet/>
      <dgm:spPr/>
      <dgm:t>
        <a:bodyPr/>
        <a:lstStyle/>
        <a:p>
          <a:endParaRPr lang="en-US"/>
        </a:p>
      </dgm:t>
    </dgm:pt>
    <dgm:pt modelId="{DAF8DC0C-6BDF-426C-8F2F-8FF2CC417E31}">
      <dgm:prSet phldrT="[Text]" custT="1"/>
      <dgm:spPr/>
      <dgm:t>
        <a:bodyPr/>
        <a:lstStyle/>
        <a:p>
          <a:r>
            <a:rPr lang="id-ID" sz="2400" dirty="0" smtClean="0">
              <a:latin typeface="Adobe Caslon Pro" panose="0205050205050A020403" pitchFamily="18" charset="0"/>
            </a:rPr>
            <a:t>Sebagai korban “ideal” cenderung terjadi pada anak.</a:t>
          </a:r>
          <a:endParaRPr lang="en-US" sz="2400" dirty="0">
            <a:latin typeface="Adobe Caslon Pro" panose="0205050205050A020403" pitchFamily="18" charset="0"/>
          </a:endParaRPr>
        </a:p>
      </dgm:t>
    </dgm:pt>
    <dgm:pt modelId="{8470E2F2-2489-4E78-8E9B-EC495BF7CCEF}" type="parTrans" cxnId="{AA4B03C6-511E-466A-9862-AA0AF2A87FF4}">
      <dgm:prSet/>
      <dgm:spPr/>
      <dgm:t>
        <a:bodyPr/>
        <a:lstStyle/>
        <a:p>
          <a:endParaRPr lang="en-US"/>
        </a:p>
      </dgm:t>
    </dgm:pt>
    <dgm:pt modelId="{DD9D32BA-4927-4657-AB21-23BBF436B2D9}" type="sibTrans" cxnId="{AA4B03C6-511E-466A-9862-AA0AF2A87FF4}">
      <dgm:prSet/>
      <dgm:spPr/>
      <dgm:t>
        <a:bodyPr/>
        <a:lstStyle/>
        <a:p>
          <a:endParaRPr lang="en-US"/>
        </a:p>
      </dgm:t>
    </dgm:pt>
    <dgm:pt modelId="{3166F9A9-F2F4-4570-BACF-2FE053575679}">
      <dgm:prSet phldrT="[Text]" phldr="1"/>
      <dgm:spPr/>
      <dgm:t>
        <a:bodyPr/>
        <a:lstStyle/>
        <a:p>
          <a:endParaRPr lang="en-US" sz="3200" dirty="0"/>
        </a:p>
      </dgm:t>
    </dgm:pt>
    <dgm:pt modelId="{35783932-04B8-44BD-B333-B8C99C3D2A2C}" type="parTrans" cxnId="{34664F63-03D3-4FF7-9952-EFA895338EF0}">
      <dgm:prSet/>
      <dgm:spPr/>
      <dgm:t>
        <a:bodyPr/>
        <a:lstStyle/>
        <a:p>
          <a:endParaRPr lang="en-US"/>
        </a:p>
      </dgm:t>
    </dgm:pt>
    <dgm:pt modelId="{F6D8364A-E47E-4474-8F6D-93975BC64B1B}" type="sibTrans" cxnId="{34664F63-03D3-4FF7-9952-EFA895338EF0}">
      <dgm:prSet/>
      <dgm:spPr/>
      <dgm:t>
        <a:bodyPr/>
        <a:lstStyle/>
        <a:p>
          <a:endParaRPr lang="en-US"/>
        </a:p>
      </dgm:t>
    </dgm:pt>
    <dgm:pt modelId="{10DC571C-75BF-4375-B20C-5A056C9DB3C5}">
      <dgm:prSet phldrT="[Text]" custT="1"/>
      <dgm:spPr>
        <a:solidFill>
          <a:srgbClr val="FFFF00"/>
        </a:solidFill>
      </dgm:spPr>
      <dgm:t>
        <a:bodyPr/>
        <a:lstStyle/>
        <a:p>
          <a:r>
            <a:rPr lang="id-ID" sz="2800" dirty="0" smtClean="0">
              <a:solidFill>
                <a:schemeClr val="tx1"/>
              </a:solidFill>
              <a:latin typeface="Adobe Caslon Pro" panose="0205050205050A020403" pitchFamily="18" charset="0"/>
            </a:rPr>
            <a:t>The </a:t>
          </a:r>
          <a:r>
            <a:rPr lang="id-ID" sz="2800" i="1" dirty="0" smtClean="0">
              <a:solidFill>
                <a:schemeClr val="tx1"/>
              </a:solidFill>
              <a:latin typeface="Adobe Caslon Pro" panose="0205050205050A020403" pitchFamily="18" charset="0"/>
            </a:rPr>
            <a:t>victim</a:t>
          </a:r>
          <a:r>
            <a:rPr lang="id-ID" sz="2800" dirty="0" smtClean="0">
              <a:solidFill>
                <a:schemeClr val="tx1"/>
              </a:solidFill>
              <a:latin typeface="Adobe Caslon Pro" panose="0205050205050A020403" pitchFamily="18" charset="0"/>
            </a:rPr>
            <a:t> </a:t>
          </a:r>
          <a:r>
            <a:rPr lang="id-ID" sz="2800" i="1" dirty="0" smtClean="0">
              <a:solidFill>
                <a:schemeClr val="tx1"/>
              </a:solidFill>
              <a:latin typeface="Adobe Caslon Pro" panose="0205050205050A020403" pitchFamily="18" charset="0"/>
            </a:rPr>
            <a:t>as guilty as the offender and voluntary victim</a:t>
          </a:r>
          <a:endParaRPr lang="en-US" sz="2800" i="1" dirty="0">
            <a:solidFill>
              <a:schemeClr val="tx1"/>
            </a:solidFill>
            <a:latin typeface="Adobe Caslon Pro" panose="0205050205050A020403" pitchFamily="18" charset="0"/>
          </a:endParaRPr>
        </a:p>
      </dgm:t>
    </dgm:pt>
    <dgm:pt modelId="{FD973CC4-D8ED-4607-B619-BCEB966D2A6D}" type="parTrans" cxnId="{0069ADB9-B4E0-4B6D-8B90-5E84802F6E22}">
      <dgm:prSet/>
      <dgm:spPr/>
      <dgm:t>
        <a:bodyPr/>
        <a:lstStyle/>
        <a:p>
          <a:endParaRPr lang="en-US"/>
        </a:p>
      </dgm:t>
    </dgm:pt>
    <dgm:pt modelId="{544B8B01-CAEE-484F-A1B5-5FAEBD07974C}" type="sibTrans" cxnId="{0069ADB9-B4E0-4B6D-8B90-5E84802F6E22}">
      <dgm:prSet/>
      <dgm:spPr/>
      <dgm:t>
        <a:bodyPr/>
        <a:lstStyle/>
        <a:p>
          <a:endParaRPr lang="en-US"/>
        </a:p>
      </dgm:t>
    </dgm:pt>
    <dgm:pt modelId="{2F124046-CED3-4D2D-AC22-71D270B2217A}">
      <dgm:prSet phldrT="[Text]" custT="1"/>
      <dgm:spPr/>
      <dgm:t>
        <a:bodyPr/>
        <a:lstStyle/>
        <a:p>
          <a:pPr>
            <a:spcAft>
              <a:spcPts val="0"/>
            </a:spcAft>
          </a:pPr>
          <a:r>
            <a:rPr lang="id-ID" sz="2000" b="1" dirty="0" smtClean="0">
              <a:latin typeface="Adobe Caslon Pro" panose="0205050205050A020403" pitchFamily="18" charset="0"/>
            </a:rPr>
            <a:t>Bunuh diri dengan melempar coin; bunuh diri dengan adhesi, euthanasia, suami istri yang bunuh diri.</a:t>
          </a:r>
          <a:endParaRPr lang="en-US" sz="2000" b="1" dirty="0">
            <a:latin typeface="Adobe Caslon Pro" panose="0205050205050A020403" pitchFamily="18" charset="0"/>
          </a:endParaRPr>
        </a:p>
      </dgm:t>
    </dgm:pt>
    <dgm:pt modelId="{E71CF79B-7434-49E3-8EA7-E0BC629556CC}" type="parTrans" cxnId="{612DC479-6033-4B6E-BC3D-6A8AA96F1E79}">
      <dgm:prSet/>
      <dgm:spPr/>
      <dgm:t>
        <a:bodyPr/>
        <a:lstStyle/>
        <a:p>
          <a:endParaRPr lang="en-US"/>
        </a:p>
      </dgm:t>
    </dgm:pt>
    <dgm:pt modelId="{EA185B55-7221-4B79-88D1-029AFDDB958E}" type="sibTrans" cxnId="{612DC479-6033-4B6E-BC3D-6A8AA96F1E79}">
      <dgm:prSet/>
      <dgm:spPr/>
      <dgm:t>
        <a:bodyPr/>
        <a:lstStyle/>
        <a:p>
          <a:endParaRPr lang="en-US"/>
        </a:p>
      </dgm:t>
    </dgm:pt>
    <dgm:pt modelId="{B29EF45D-36C0-41AB-9EB9-469FA895FD49}">
      <dgm:prSet phldrT="[Text]" phldr="1"/>
      <dgm:spPr/>
      <dgm:t>
        <a:bodyPr/>
        <a:lstStyle/>
        <a:p>
          <a:pPr>
            <a:spcAft>
              <a:spcPct val="15000"/>
            </a:spcAft>
          </a:pPr>
          <a:endParaRPr lang="en-US" sz="3200"/>
        </a:p>
      </dgm:t>
    </dgm:pt>
    <dgm:pt modelId="{EC795A80-F896-4699-9B4A-DE3E425D15E3}" type="parTrans" cxnId="{F8219656-FAFC-4D63-880C-4F53CFEF560E}">
      <dgm:prSet/>
      <dgm:spPr/>
      <dgm:t>
        <a:bodyPr/>
        <a:lstStyle/>
        <a:p>
          <a:endParaRPr lang="en-US"/>
        </a:p>
      </dgm:t>
    </dgm:pt>
    <dgm:pt modelId="{6257B8B9-FFFD-4148-BA93-0393D5878172}" type="sibTrans" cxnId="{F8219656-FAFC-4D63-880C-4F53CFEF560E}">
      <dgm:prSet/>
      <dgm:spPr/>
      <dgm:t>
        <a:bodyPr/>
        <a:lstStyle/>
        <a:p>
          <a:endParaRPr lang="en-US"/>
        </a:p>
      </dgm:t>
    </dgm:pt>
    <dgm:pt modelId="{93FC3B89-8A65-4EDD-AEB6-3DD829EF583F}">
      <dgm:prSet custT="1"/>
      <dgm:spPr>
        <a:solidFill>
          <a:srgbClr val="66FFFF"/>
        </a:solidFill>
      </dgm:spPr>
      <dgm:t>
        <a:bodyPr/>
        <a:lstStyle/>
        <a:p>
          <a:r>
            <a:rPr lang="id-ID" sz="2800" i="1" dirty="0" smtClean="0">
              <a:solidFill>
                <a:schemeClr val="tx1"/>
              </a:solidFill>
              <a:latin typeface="Adobe Caslon Pro" panose="0205050205050A020403" pitchFamily="18" charset="0"/>
            </a:rPr>
            <a:t>The “victim with minor guilt” &amp; the “victim due to his ignorance”</a:t>
          </a:r>
          <a:endParaRPr lang="en-US" sz="6500" i="1" dirty="0">
            <a:solidFill>
              <a:schemeClr val="tx1"/>
            </a:solidFill>
          </a:endParaRPr>
        </a:p>
      </dgm:t>
    </dgm:pt>
    <dgm:pt modelId="{21EF393E-8C10-4A7A-9863-F854A422D5AD}" type="parTrans" cxnId="{79638CDD-B84C-476A-A4FD-120C23EA9314}">
      <dgm:prSet/>
      <dgm:spPr/>
      <dgm:t>
        <a:bodyPr/>
        <a:lstStyle/>
        <a:p>
          <a:endParaRPr lang="en-US"/>
        </a:p>
      </dgm:t>
    </dgm:pt>
    <dgm:pt modelId="{507C0D0F-9CEA-42C0-AA7D-CEEC09EED23B}" type="sibTrans" cxnId="{79638CDD-B84C-476A-A4FD-120C23EA9314}">
      <dgm:prSet/>
      <dgm:spPr/>
      <dgm:t>
        <a:bodyPr/>
        <a:lstStyle/>
        <a:p>
          <a:endParaRPr lang="en-US"/>
        </a:p>
      </dgm:t>
    </dgm:pt>
    <dgm:pt modelId="{3D6D3EA2-78CF-45AA-AB30-AC001E897F59}" type="pres">
      <dgm:prSet presAssocID="{6CC6DC15-FC66-4250-A957-487AD70A1B37}" presName="Name0" presStyleCnt="0">
        <dgm:presLayoutVars>
          <dgm:dir/>
          <dgm:animLvl val="lvl"/>
          <dgm:resizeHandles/>
        </dgm:presLayoutVars>
      </dgm:prSet>
      <dgm:spPr/>
      <dgm:t>
        <a:bodyPr/>
        <a:lstStyle/>
        <a:p>
          <a:endParaRPr lang="en-US"/>
        </a:p>
      </dgm:t>
    </dgm:pt>
    <dgm:pt modelId="{5C1056FB-ECAD-4DD8-AC70-8F553A7F205B}" type="pres">
      <dgm:prSet presAssocID="{3D2CAA32-A366-437E-AD17-D461644D0B35}" presName="linNode" presStyleCnt="0"/>
      <dgm:spPr/>
    </dgm:pt>
    <dgm:pt modelId="{0646B1EB-224A-41FF-BFA7-BF457B798BA5}" type="pres">
      <dgm:prSet presAssocID="{3D2CAA32-A366-437E-AD17-D461644D0B35}" presName="parentShp" presStyleLbl="node1" presStyleIdx="0" presStyleCnt="3" custScaleX="138865">
        <dgm:presLayoutVars>
          <dgm:bulletEnabled val="1"/>
        </dgm:presLayoutVars>
      </dgm:prSet>
      <dgm:spPr/>
      <dgm:t>
        <a:bodyPr/>
        <a:lstStyle/>
        <a:p>
          <a:endParaRPr lang="en-US"/>
        </a:p>
      </dgm:t>
    </dgm:pt>
    <dgm:pt modelId="{127A7006-3EEC-40F4-AA0B-2C2D49F8E284}" type="pres">
      <dgm:prSet presAssocID="{3D2CAA32-A366-437E-AD17-D461644D0B35}" presName="childShp" presStyleLbl="bgAccFollowNode1" presStyleIdx="0" presStyleCnt="3">
        <dgm:presLayoutVars>
          <dgm:bulletEnabled val="1"/>
        </dgm:presLayoutVars>
      </dgm:prSet>
      <dgm:spPr/>
      <dgm:t>
        <a:bodyPr/>
        <a:lstStyle/>
        <a:p>
          <a:endParaRPr lang="en-US"/>
        </a:p>
      </dgm:t>
    </dgm:pt>
    <dgm:pt modelId="{E5D1F330-8FCB-431E-AD9A-93A3778951B0}" type="pres">
      <dgm:prSet presAssocID="{41267732-F6CC-4EBC-9CE5-7A43F34CFC31}" presName="spacing" presStyleCnt="0"/>
      <dgm:spPr/>
    </dgm:pt>
    <dgm:pt modelId="{704E1628-A80B-4931-BEA0-C9F2C4298D5D}" type="pres">
      <dgm:prSet presAssocID="{93FC3B89-8A65-4EDD-AEB6-3DD829EF583F}" presName="linNode" presStyleCnt="0"/>
      <dgm:spPr/>
    </dgm:pt>
    <dgm:pt modelId="{C4C43D6A-BDDF-4C70-8627-35E03C70C23E}" type="pres">
      <dgm:prSet presAssocID="{93FC3B89-8A65-4EDD-AEB6-3DD829EF583F}" presName="parentShp" presStyleLbl="node1" presStyleIdx="1" presStyleCnt="3" custScaleX="136617">
        <dgm:presLayoutVars>
          <dgm:bulletEnabled val="1"/>
        </dgm:presLayoutVars>
      </dgm:prSet>
      <dgm:spPr/>
      <dgm:t>
        <a:bodyPr/>
        <a:lstStyle/>
        <a:p>
          <a:endParaRPr lang="en-US"/>
        </a:p>
      </dgm:t>
    </dgm:pt>
    <dgm:pt modelId="{BEFF7A19-2E45-42E7-A7FD-705205870F32}" type="pres">
      <dgm:prSet presAssocID="{93FC3B89-8A65-4EDD-AEB6-3DD829EF583F}" presName="childShp" presStyleLbl="bgAccFollowNode1" presStyleIdx="1" presStyleCnt="3">
        <dgm:presLayoutVars>
          <dgm:bulletEnabled val="1"/>
        </dgm:presLayoutVars>
      </dgm:prSet>
      <dgm:spPr/>
    </dgm:pt>
    <dgm:pt modelId="{B17632A3-DA93-4FB7-A54F-475D8DA901FC}" type="pres">
      <dgm:prSet presAssocID="{507C0D0F-9CEA-42C0-AA7D-CEEC09EED23B}" presName="spacing" presStyleCnt="0"/>
      <dgm:spPr/>
    </dgm:pt>
    <dgm:pt modelId="{8E75E73C-3B38-4DB0-BC59-5E06F07CD966}" type="pres">
      <dgm:prSet presAssocID="{10DC571C-75BF-4375-B20C-5A056C9DB3C5}" presName="linNode" presStyleCnt="0"/>
      <dgm:spPr/>
    </dgm:pt>
    <dgm:pt modelId="{F41FF44C-EEEB-4B7F-820D-5550321C8244}" type="pres">
      <dgm:prSet presAssocID="{10DC571C-75BF-4375-B20C-5A056C9DB3C5}" presName="parentShp" presStyleLbl="node1" presStyleIdx="2" presStyleCnt="3" custScaleX="138865">
        <dgm:presLayoutVars>
          <dgm:bulletEnabled val="1"/>
        </dgm:presLayoutVars>
      </dgm:prSet>
      <dgm:spPr/>
      <dgm:t>
        <a:bodyPr/>
        <a:lstStyle/>
        <a:p>
          <a:endParaRPr lang="en-US"/>
        </a:p>
      </dgm:t>
    </dgm:pt>
    <dgm:pt modelId="{BE9FFBA4-FD82-42FD-B12D-E77B6113855F}" type="pres">
      <dgm:prSet presAssocID="{10DC571C-75BF-4375-B20C-5A056C9DB3C5}" presName="childShp" presStyleLbl="bgAccFollowNode1" presStyleIdx="2" presStyleCnt="3">
        <dgm:presLayoutVars>
          <dgm:bulletEnabled val="1"/>
        </dgm:presLayoutVars>
      </dgm:prSet>
      <dgm:spPr/>
      <dgm:t>
        <a:bodyPr/>
        <a:lstStyle/>
        <a:p>
          <a:endParaRPr lang="en-US"/>
        </a:p>
      </dgm:t>
    </dgm:pt>
  </dgm:ptLst>
  <dgm:cxnLst>
    <dgm:cxn modelId="{837AC4FA-16D1-41C9-91E2-4569B5F8131A}" type="presOf" srcId="{B29EF45D-36C0-41AB-9EB9-469FA895FD49}" destId="{BE9FFBA4-FD82-42FD-B12D-E77B6113855F}" srcOrd="0" destOrd="1" presId="urn:microsoft.com/office/officeart/2005/8/layout/vList6"/>
    <dgm:cxn modelId="{3EE7C04A-FFFE-420F-A33F-1DF9F48BCEB2}" type="presOf" srcId="{6CC6DC15-FC66-4250-A957-487AD70A1B37}" destId="{3D6D3EA2-78CF-45AA-AB30-AC001E897F59}" srcOrd="0" destOrd="0" presId="urn:microsoft.com/office/officeart/2005/8/layout/vList6"/>
    <dgm:cxn modelId="{06BF55A4-82CA-42EC-A29E-A362C4FF37A0}" type="presOf" srcId="{2F124046-CED3-4D2D-AC22-71D270B2217A}" destId="{BE9FFBA4-FD82-42FD-B12D-E77B6113855F}" srcOrd="0" destOrd="0" presId="urn:microsoft.com/office/officeart/2005/8/layout/vList6"/>
    <dgm:cxn modelId="{0AABDB83-A9DC-4258-B82D-48261EFB6302}" srcId="{6CC6DC15-FC66-4250-A957-487AD70A1B37}" destId="{3D2CAA32-A366-437E-AD17-D461644D0B35}" srcOrd="0" destOrd="0" parTransId="{FB7A34AC-6B12-4F2F-BCB7-8764D6AAF12D}" sibTransId="{41267732-F6CC-4EBC-9CE5-7A43F34CFC31}"/>
    <dgm:cxn modelId="{34664F63-03D3-4FF7-9952-EFA895338EF0}" srcId="{3D2CAA32-A366-437E-AD17-D461644D0B35}" destId="{3166F9A9-F2F4-4570-BACF-2FE053575679}" srcOrd="1" destOrd="0" parTransId="{35783932-04B8-44BD-B333-B8C99C3D2A2C}" sibTransId="{F6D8364A-E47E-4474-8F6D-93975BC64B1B}"/>
    <dgm:cxn modelId="{0C43FE2F-89D0-4396-B24F-0786C28D5AB3}" type="presOf" srcId="{DAF8DC0C-6BDF-426C-8F2F-8FF2CC417E31}" destId="{127A7006-3EEC-40F4-AA0B-2C2D49F8E284}" srcOrd="0" destOrd="0" presId="urn:microsoft.com/office/officeart/2005/8/layout/vList6"/>
    <dgm:cxn modelId="{5FA33597-D0DA-4C49-B9A7-2A6400B748A9}" type="presOf" srcId="{3166F9A9-F2F4-4570-BACF-2FE053575679}" destId="{127A7006-3EEC-40F4-AA0B-2C2D49F8E284}" srcOrd="0" destOrd="1" presId="urn:microsoft.com/office/officeart/2005/8/layout/vList6"/>
    <dgm:cxn modelId="{79638CDD-B84C-476A-A4FD-120C23EA9314}" srcId="{6CC6DC15-FC66-4250-A957-487AD70A1B37}" destId="{93FC3B89-8A65-4EDD-AEB6-3DD829EF583F}" srcOrd="1" destOrd="0" parTransId="{21EF393E-8C10-4A7A-9863-F854A422D5AD}" sibTransId="{507C0D0F-9CEA-42C0-AA7D-CEEC09EED23B}"/>
    <dgm:cxn modelId="{F8219656-FAFC-4D63-880C-4F53CFEF560E}" srcId="{10DC571C-75BF-4375-B20C-5A056C9DB3C5}" destId="{B29EF45D-36C0-41AB-9EB9-469FA895FD49}" srcOrd="1" destOrd="0" parTransId="{EC795A80-F896-4699-9B4A-DE3E425D15E3}" sibTransId="{6257B8B9-FFFD-4148-BA93-0393D5878172}"/>
    <dgm:cxn modelId="{AA4B03C6-511E-466A-9862-AA0AF2A87FF4}" srcId="{3D2CAA32-A366-437E-AD17-D461644D0B35}" destId="{DAF8DC0C-6BDF-426C-8F2F-8FF2CC417E31}" srcOrd="0" destOrd="0" parTransId="{8470E2F2-2489-4E78-8E9B-EC495BF7CCEF}" sibTransId="{DD9D32BA-4927-4657-AB21-23BBF436B2D9}"/>
    <dgm:cxn modelId="{612DC479-6033-4B6E-BC3D-6A8AA96F1E79}" srcId="{10DC571C-75BF-4375-B20C-5A056C9DB3C5}" destId="{2F124046-CED3-4D2D-AC22-71D270B2217A}" srcOrd="0" destOrd="0" parTransId="{E71CF79B-7434-49E3-8EA7-E0BC629556CC}" sibTransId="{EA185B55-7221-4B79-88D1-029AFDDB958E}"/>
    <dgm:cxn modelId="{0069ADB9-B4E0-4B6D-8B90-5E84802F6E22}" srcId="{6CC6DC15-FC66-4250-A957-487AD70A1B37}" destId="{10DC571C-75BF-4375-B20C-5A056C9DB3C5}" srcOrd="2" destOrd="0" parTransId="{FD973CC4-D8ED-4607-B619-BCEB966D2A6D}" sibTransId="{544B8B01-CAEE-484F-A1B5-5FAEBD07974C}"/>
    <dgm:cxn modelId="{400D137B-1E0B-41B8-98EF-52670B783E71}" type="presOf" srcId="{93FC3B89-8A65-4EDD-AEB6-3DD829EF583F}" destId="{C4C43D6A-BDDF-4C70-8627-35E03C70C23E}" srcOrd="0" destOrd="0" presId="urn:microsoft.com/office/officeart/2005/8/layout/vList6"/>
    <dgm:cxn modelId="{827866CA-4635-4901-B094-959B3F6C5E83}" type="presOf" srcId="{3D2CAA32-A366-437E-AD17-D461644D0B35}" destId="{0646B1EB-224A-41FF-BFA7-BF457B798BA5}" srcOrd="0" destOrd="0" presId="urn:microsoft.com/office/officeart/2005/8/layout/vList6"/>
    <dgm:cxn modelId="{3A72C1A9-97B1-4253-95BB-410F8C3AF780}" type="presOf" srcId="{10DC571C-75BF-4375-B20C-5A056C9DB3C5}" destId="{F41FF44C-EEEB-4B7F-820D-5550321C8244}" srcOrd="0" destOrd="0" presId="urn:microsoft.com/office/officeart/2005/8/layout/vList6"/>
    <dgm:cxn modelId="{BFFA8A25-DE4E-4A08-AD17-BD4D6BD7B53B}" type="presParOf" srcId="{3D6D3EA2-78CF-45AA-AB30-AC001E897F59}" destId="{5C1056FB-ECAD-4DD8-AC70-8F553A7F205B}" srcOrd="0" destOrd="0" presId="urn:microsoft.com/office/officeart/2005/8/layout/vList6"/>
    <dgm:cxn modelId="{96464ECC-8758-49AB-9ADF-A10DDEB1A8E6}" type="presParOf" srcId="{5C1056FB-ECAD-4DD8-AC70-8F553A7F205B}" destId="{0646B1EB-224A-41FF-BFA7-BF457B798BA5}" srcOrd="0" destOrd="0" presId="urn:microsoft.com/office/officeart/2005/8/layout/vList6"/>
    <dgm:cxn modelId="{94B009F7-3C1C-453C-A034-CEC2AFDB9352}" type="presParOf" srcId="{5C1056FB-ECAD-4DD8-AC70-8F553A7F205B}" destId="{127A7006-3EEC-40F4-AA0B-2C2D49F8E284}" srcOrd="1" destOrd="0" presId="urn:microsoft.com/office/officeart/2005/8/layout/vList6"/>
    <dgm:cxn modelId="{0F12755A-18EF-4729-8370-11B06436B775}" type="presParOf" srcId="{3D6D3EA2-78CF-45AA-AB30-AC001E897F59}" destId="{E5D1F330-8FCB-431E-AD9A-93A3778951B0}" srcOrd="1" destOrd="0" presId="urn:microsoft.com/office/officeart/2005/8/layout/vList6"/>
    <dgm:cxn modelId="{6007AC1E-BDE2-4256-AF01-AC231DA39641}" type="presParOf" srcId="{3D6D3EA2-78CF-45AA-AB30-AC001E897F59}" destId="{704E1628-A80B-4931-BEA0-C9F2C4298D5D}" srcOrd="2" destOrd="0" presId="urn:microsoft.com/office/officeart/2005/8/layout/vList6"/>
    <dgm:cxn modelId="{3CB2D6A6-D37B-4E03-9DD3-E8CE3393D4B7}" type="presParOf" srcId="{704E1628-A80B-4931-BEA0-C9F2C4298D5D}" destId="{C4C43D6A-BDDF-4C70-8627-35E03C70C23E}" srcOrd="0" destOrd="0" presId="urn:microsoft.com/office/officeart/2005/8/layout/vList6"/>
    <dgm:cxn modelId="{0364DD85-AECE-45E4-B007-72D0776FADC0}" type="presParOf" srcId="{704E1628-A80B-4931-BEA0-C9F2C4298D5D}" destId="{BEFF7A19-2E45-42E7-A7FD-705205870F32}" srcOrd="1" destOrd="0" presId="urn:microsoft.com/office/officeart/2005/8/layout/vList6"/>
    <dgm:cxn modelId="{2ACF911E-3F7D-4387-AA60-49724A26904C}" type="presParOf" srcId="{3D6D3EA2-78CF-45AA-AB30-AC001E897F59}" destId="{B17632A3-DA93-4FB7-A54F-475D8DA901FC}" srcOrd="3" destOrd="0" presId="urn:microsoft.com/office/officeart/2005/8/layout/vList6"/>
    <dgm:cxn modelId="{8439D436-69A9-4890-AE74-D951C392759D}" type="presParOf" srcId="{3D6D3EA2-78CF-45AA-AB30-AC001E897F59}" destId="{8E75E73C-3B38-4DB0-BC59-5E06F07CD966}" srcOrd="4" destOrd="0" presId="urn:microsoft.com/office/officeart/2005/8/layout/vList6"/>
    <dgm:cxn modelId="{F102470A-4BDB-4A43-854A-A6939532C3C9}" type="presParOf" srcId="{8E75E73C-3B38-4DB0-BC59-5E06F07CD966}" destId="{F41FF44C-EEEB-4B7F-820D-5550321C8244}" srcOrd="0" destOrd="0" presId="urn:microsoft.com/office/officeart/2005/8/layout/vList6"/>
    <dgm:cxn modelId="{75DA41DE-E1B5-41F9-9135-97650C915AFA}" type="presParOf" srcId="{8E75E73C-3B38-4DB0-BC59-5E06F07CD966}" destId="{BE9FFBA4-FD82-42FD-B12D-E77B6113855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C6DC15-FC66-4250-A957-487AD70A1B3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D2CAA32-A366-437E-AD17-D461644D0B35}">
      <dgm:prSet phldrT="[Text]" custT="1"/>
      <dgm:spPr>
        <a:solidFill>
          <a:srgbClr val="FF99FF"/>
        </a:solidFill>
      </dgm:spPr>
      <dgm:t>
        <a:bodyPr/>
        <a:lstStyle/>
        <a:p>
          <a:r>
            <a:rPr lang="id-ID" sz="2800" dirty="0" smtClean="0">
              <a:solidFill>
                <a:schemeClr val="tx1"/>
              </a:solidFill>
              <a:latin typeface="Adobe Caslon Pro" panose="0205050205050A020403" pitchFamily="18" charset="0"/>
            </a:rPr>
            <a:t>The “</a:t>
          </a:r>
          <a:r>
            <a:rPr lang="id-ID" sz="2800" i="1" dirty="0" smtClean="0">
              <a:solidFill>
                <a:schemeClr val="tx1"/>
              </a:solidFill>
              <a:latin typeface="Adobe Caslon Pro" panose="0205050205050A020403" pitchFamily="18" charset="0"/>
            </a:rPr>
            <a:t>victim more guilty than the offender</a:t>
          </a:r>
          <a:r>
            <a:rPr lang="id-ID" sz="2800" dirty="0" smtClean="0">
              <a:solidFill>
                <a:schemeClr val="tx1"/>
              </a:solidFill>
              <a:latin typeface="Adobe Caslon Pro" panose="0205050205050A020403" pitchFamily="18" charset="0"/>
            </a:rPr>
            <a:t>”</a:t>
          </a:r>
          <a:endParaRPr lang="en-US" sz="2800" dirty="0">
            <a:solidFill>
              <a:schemeClr val="tx1"/>
            </a:solidFill>
            <a:latin typeface="Adobe Caslon Pro" panose="0205050205050A020403" pitchFamily="18" charset="0"/>
          </a:endParaRPr>
        </a:p>
      </dgm:t>
    </dgm:pt>
    <dgm:pt modelId="{FB7A34AC-6B12-4F2F-BCB7-8764D6AAF12D}" type="parTrans" cxnId="{0AABDB83-A9DC-4258-B82D-48261EFB6302}">
      <dgm:prSet/>
      <dgm:spPr/>
      <dgm:t>
        <a:bodyPr/>
        <a:lstStyle/>
        <a:p>
          <a:endParaRPr lang="en-US"/>
        </a:p>
      </dgm:t>
    </dgm:pt>
    <dgm:pt modelId="{41267732-F6CC-4EBC-9CE5-7A43F34CFC31}" type="sibTrans" cxnId="{0AABDB83-A9DC-4258-B82D-48261EFB6302}">
      <dgm:prSet/>
      <dgm:spPr/>
      <dgm:t>
        <a:bodyPr/>
        <a:lstStyle/>
        <a:p>
          <a:endParaRPr lang="en-US"/>
        </a:p>
      </dgm:t>
    </dgm:pt>
    <dgm:pt modelId="{DAF8DC0C-6BDF-426C-8F2F-8FF2CC417E31}">
      <dgm:prSet phldrT="[Text]" custT="1"/>
      <dgm:spPr>
        <a:solidFill>
          <a:srgbClr val="FF0066">
            <a:alpha val="90000"/>
          </a:srgbClr>
        </a:solidFill>
      </dgm:spPr>
      <dgm:t>
        <a:bodyPr/>
        <a:lstStyle/>
        <a:p>
          <a:pPr>
            <a:lnSpc>
              <a:spcPct val="90000"/>
            </a:lnSpc>
            <a:spcAft>
              <a:spcPts val="0"/>
            </a:spcAft>
          </a:pPr>
          <a:r>
            <a:rPr lang="id-ID" sz="2000" dirty="0" smtClean="0">
              <a:latin typeface="Adobe Caslon Pro" panose="0205050205050A020403" pitchFamily="18" charset="0"/>
            </a:rPr>
            <a:t>Orang yang memprovokasi dan/atau menggoda orang untuk berbuat jahat.</a:t>
          </a:r>
          <a:endParaRPr lang="en-US" sz="2000" dirty="0">
            <a:latin typeface="Adobe Caslon Pro" panose="0205050205050A020403" pitchFamily="18" charset="0"/>
          </a:endParaRPr>
        </a:p>
      </dgm:t>
    </dgm:pt>
    <dgm:pt modelId="{8470E2F2-2489-4E78-8E9B-EC495BF7CCEF}" type="parTrans" cxnId="{AA4B03C6-511E-466A-9862-AA0AF2A87FF4}">
      <dgm:prSet/>
      <dgm:spPr/>
      <dgm:t>
        <a:bodyPr/>
        <a:lstStyle/>
        <a:p>
          <a:endParaRPr lang="en-US"/>
        </a:p>
      </dgm:t>
    </dgm:pt>
    <dgm:pt modelId="{DD9D32BA-4927-4657-AB21-23BBF436B2D9}" type="sibTrans" cxnId="{AA4B03C6-511E-466A-9862-AA0AF2A87FF4}">
      <dgm:prSet/>
      <dgm:spPr/>
      <dgm:t>
        <a:bodyPr/>
        <a:lstStyle/>
        <a:p>
          <a:endParaRPr lang="en-US"/>
        </a:p>
      </dgm:t>
    </dgm:pt>
    <dgm:pt modelId="{3166F9A9-F2F4-4570-BACF-2FE053575679}">
      <dgm:prSet phldrT="[Text]" custT="1"/>
      <dgm:spPr>
        <a:solidFill>
          <a:srgbClr val="FF0066">
            <a:alpha val="90000"/>
          </a:srgbClr>
        </a:solidFill>
      </dgm:spPr>
      <dgm:t>
        <a:bodyPr/>
        <a:lstStyle/>
        <a:p>
          <a:pPr>
            <a:lnSpc>
              <a:spcPct val="90000"/>
            </a:lnSpc>
            <a:spcAft>
              <a:spcPts val="0"/>
            </a:spcAft>
          </a:pPr>
          <a:r>
            <a:rPr lang="id-ID" sz="2000" dirty="0" smtClean="0">
              <a:latin typeface="Adobe Caslon Pro" panose="0205050205050A020403" pitchFamily="18" charset="0"/>
            </a:rPr>
            <a:t>Korban lalai yang mempengaruhi orang untuk melakukan kejahatan</a:t>
          </a:r>
          <a:endParaRPr lang="en-US" sz="2000" dirty="0">
            <a:latin typeface="Adobe Caslon Pro" panose="0205050205050A020403" pitchFamily="18" charset="0"/>
          </a:endParaRPr>
        </a:p>
      </dgm:t>
    </dgm:pt>
    <dgm:pt modelId="{35783932-04B8-44BD-B333-B8C99C3D2A2C}" type="parTrans" cxnId="{34664F63-03D3-4FF7-9952-EFA895338EF0}">
      <dgm:prSet/>
      <dgm:spPr/>
      <dgm:t>
        <a:bodyPr/>
        <a:lstStyle/>
        <a:p>
          <a:endParaRPr lang="en-US"/>
        </a:p>
      </dgm:t>
    </dgm:pt>
    <dgm:pt modelId="{F6D8364A-E47E-4474-8F6D-93975BC64B1B}" type="sibTrans" cxnId="{34664F63-03D3-4FF7-9952-EFA895338EF0}">
      <dgm:prSet/>
      <dgm:spPr/>
      <dgm:t>
        <a:bodyPr/>
        <a:lstStyle/>
        <a:p>
          <a:endParaRPr lang="en-US"/>
        </a:p>
      </dgm:t>
    </dgm:pt>
    <dgm:pt modelId="{10DC571C-75BF-4375-B20C-5A056C9DB3C5}">
      <dgm:prSet phldrT="[Text]" custT="1"/>
      <dgm:spPr>
        <a:solidFill>
          <a:srgbClr val="CC0099"/>
        </a:solidFill>
      </dgm:spPr>
      <dgm:t>
        <a:bodyPr/>
        <a:lstStyle/>
        <a:p>
          <a:r>
            <a:rPr lang="id-ID" sz="2800" dirty="0" smtClean="0">
              <a:solidFill>
                <a:schemeClr val="tx1"/>
              </a:solidFill>
              <a:latin typeface="Adobe Caslon Pro" panose="0205050205050A020403" pitchFamily="18" charset="0"/>
            </a:rPr>
            <a:t>The “</a:t>
          </a:r>
          <a:r>
            <a:rPr lang="id-ID" sz="2800" i="1" dirty="0" smtClean="0">
              <a:solidFill>
                <a:schemeClr val="tx1"/>
              </a:solidFill>
              <a:latin typeface="Adobe Caslon Pro" panose="0205050205050A020403" pitchFamily="18" charset="0"/>
            </a:rPr>
            <a:t>simulating victim” &amp; the “image</a:t>
          </a:r>
          <a:r>
            <a:rPr lang="id-ID" sz="2800" dirty="0" smtClean="0">
              <a:solidFill>
                <a:schemeClr val="tx1"/>
              </a:solidFill>
              <a:latin typeface="Adobe Caslon Pro" panose="0205050205050A020403" pitchFamily="18" charset="0"/>
            </a:rPr>
            <a:t> </a:t>
          </a:r>
          <a:r>
            <a:rPr lang="id-ID" sz="2800" i="1" dirty="0" smtClean="0">
              <a:solidFill>
                <a:schemeClr val="tx1"/>
              </a:solidFill>
              <a:latin typeface="Adobe Caslon Pro" panose="0205050205050A020403" pitchFamily="18" charset="0"/>
            </a:rPr>
            <a:t>as victim”</a:t>
          </a:r>
          <a:endParaRPr lang="en-US" sz="2800" i="1" dirty="0">
            <a:solidFill>
              <a:schemeClr val="tx1"/>
            </a:solidFill>
            <a:latin typeface="Adobe Caslon Pro" panose="0205050205050A020403" pitchFamily="18" charset="0"/>
          </a:endParaRPr>
        </a:p>
      </dgm:t>
    </dgm:pt>
    <dgm:pt modelId="{FD973CC4-D8ED-4607-B619-BCEB966D2A6D}" type="parTrans" cxnId="{0069ADB9-B4E0-4B6D-8B90-5E84802F6E22}">
      <dgm:prSet/>
      <dgm:spPr/>
      <dgm:t>
        <a:bodyPr/>
        <a:lstStyle/>
        <a:p>
          <a:endParaRPr lang="en-US"/>
        </a:p>
      </dgm:t>
    </dgm:pt>
    <dgm:pt modelId="{544B8B01-CAEE-484F-A1B5-5FAEBD07974C}" type="sibTrans" cxnId="{0069ADB9-B4E0-4B6D-8B90-5E84802F6E22}">
      <dgm:prSet/>
      <dgm:spPr/>
      <dgm:t>
        <a:bodyPr/>
        <a:lstStyle/>
        <a:p>
          <a:endParaRPr lang="en-US"/>
        </a:p>
      </dgm:t>
    </dgm:pt>
    <dgm:pt modelId="{2F124046-CED3-4D2D-AC22-71D270B2217A}">
      <dgm:prSet phldrT="[Text]" custT="1"/>
      <dgm:spPr>
        <a:solidFill>
          <a:srgbClr val="CBF3F7">
            <a:alpha val="89804"/>
          </a:srgbClr>
        </a:solidFill>
      </dgm:spPr>
      <dgm:t>
        <a:bodyPr/>
        <a:lstStyle/>
        <a:p>
          <a:pPr>
            <a:spcAft>
              <a:spcPts val="0"/>
            </a:spcAft>
          </a:pPr>
          <a:r>
            <a:rPr lang="id-ID" sz="2000" b="1" dirty="0" smtClean="0">
              <a:latin typeface="Adobe Caslon Pro" panose="0205050205050A020403" pitchFamily="18" charset="0"/>
            </a:rPr>
            <a:t>Cth: orang yang mengaku menjadi korban demi kepentingan tertentu, paranoid, histeria atau pikun</a:t>
          </a:r>
          <a:endParaRPr lang="en-US" sz="2000" b="1" dirty="0">
            <a:latin typeface="Adobe Caslon Pro" panose="0205050205050A020403" pitchFamily="18" charset="0"/>
          </a:endParaRPr>
        </a:p>
      </dgm:t>
    </dgm:pt>
    <dgm:pt modelId="{E71CF79B-7434-49E3-8EA7-E0BC629556CC}" type="parTrans" cxnId="{612DC479-6033-4B6E-BC3D-6A8AA96F1E79}">
      <dgm:prSet/>
      <dgm:spPr/>
      <dgm:t>
        <a:bodyPr/>
        <a:lstStyle/>
        <a:p>
          <a:endParaRPr lang="en-US"/>
        </a:p>
      </dgm:t>
    </dgm:pt>
    <dgm:pt modelId="{EA185B55-7221-4B79-88D1-029AFDDB958E}" type="sibTrans" cxnId="{612DC479-6033-4B6E-BC3D-6A8AA96F1E79}">
      <dgm:prSet/>
      <dgm:spPr/>
      <dgm:t>
        <a:bodyPr/>
        <a:lstStyle/>
        <a:p>
          <a:endParaRPr lang="en-US"/>
        </a:p>
      </dgm:t>
    </dgm:pt>
    <dgm:pt modelId="{B29EF45D-36C0-41AB-9EB9-469FA895FD49}">
      <dgm:prSet phldrT="[Text]" phldr="1"/>
      <dgm:spPr>
        <a:solidFill>
          <a:srgbClr val="CBF3F7">
            <a:alpha val="89804"/>
          </a:srgbClr>
        </a:solidFill>
      </dgm:spPr>
      <dgm:t>
        <a:bodyPr/>
        <a:lstStyle/>
        <a:p>
          <a:pPr>
            <a:spcAft>
              <a:spcPct val="15000"/>
            </a:spcAft>
          </a:pPr>
          <a:endParaRPr lang="en-US" sz="3200"/>
        </a:p>
      </dgm:t>
    </dgm:pt>
    <dgm:pt modelId="{EC795A80-F896-4699-9B4A-DE3E425D15E3}" type="parTrans" cxnId="{F8219656-FAFC-4D63-880C-4F53CFEF560E}">
      <dgm:prSet/>
      <dgm:spPr/>
      <dgm:t>
        <a:bodyPr/>
        <a:lstStyle/>
        <a:p>
          <a:endParaRPr lang="en-US"/>
        </a:p>
      </dgm:t>
    </dgm:pt>
    <dgm:pt modelId="{6257B8B9-FFFD-4148-BA93-0393D5878172}" type="sibTrans" cxnId="{F8219656-FAFC-4D63-880C-4F53CFEF560E}">
      <dgm:prSet/>
      <dgm:spPr/>
      <dgm:t>
        <a:bodyPr/>
        <a:lstStyle/>
        <a:p>
          <a:endParaRPr lang="en-US"/>
        </a:p>
      </dgm:t>
    </dgm:pt>
    <dgm:pt modelId="{93FC3B89-8A65-4EDD-AEB6-3DD829EF583F}">
      <dgm:prSet custT="1"/>
      <dgm:spPr>
        <a:solidFill>
          <a:srgbClr val="7030A0"/>
        </a:solidFill>
      </dgm:spPr>
      <dgm:t>
        <a:bodyPr/>
        <a:lstStyle/>
        <a:p>
          <a:r>
            <a:rPr lang="id-ID" sz="2800" i="1" dirty="0" smtClean="0">
              <a:solidFill>
                <a:schemeClr val="bg1"/>
              </a:solidFill>
              <a:latin typeface="Adobe Caslon Pro" panose="0205050205050A020403" pitchFamily="18" charset="0"/>
            </a:rPr>
            <a:t>The “most guilty victim” &amp; the “victim as is guilty alone”</a:t>
          </a:r>
          <a:endParaRPr lang="en-US" sz="6500" i="1" dirty="0">
            <a:solidFill>
              <a:schemeClr val="bg1"/>
            </a:solidFill>
          </a:endParaRPr>
        </a:p>
      </dgm:t>
    </dgm:pt>
    <dgm:pt modelId="{21EF393E-8C10-4A7A-9863-F854A422D5AD}" type="parTrans" cxnId="{79638CDD-B84C-476A-A4FD-120C23EA9314}">
      <dgm:prSet/>
      <dgm:spPr/>
      <dgm:t>
        <a:bodyPr/>
        <a:lstStyle/>
        <a:p>
          <a:endParaRPr lang="en-US"/>
        </a:p>
      </dgm:t>
    </dgm:pt>
    <dgm:pt modelId="{507C0D0F-9CEA-42C0-AA7D-CEEC09EED23B}" type="sibTrans" cxnId="{79638CDD-B84C-476A-A4FD-120C23EA9314}">
      <dgm:prSet/>
      <dgm:spPr/>
      <dgm:t>
        <a:bodyPr/>
        <a:lstStyle/>
        <a:p>
          <a:endParaRPr lang="en-US"/>
        </a:p>
      </dgm:t>
    </dgm:pt>
    <dgm:pt modelId="{3D6D3EA2-78CF-45AA-AB30-AC001E897F59}" type="pres">
      <dgm:prSet presAssocID="{6CC6DC15-FC66-4250-A957-487AD70A1B37}" presName="Name0" presStyleCnt="0">
        <dgm:presLayoutVars>
          <dgm:dir/>
          <dgm:animLvl val="lvl"/>
          <dgm:resizeHandles/>
        </dgm:presLayoutVars>
      </dgm:prSet>
      <dgm:spPr/>
      <dgm:t>
        <a:bodyPr/>
        <a:lstStyle/>
        <a:p>
          <a:endParaRPr lang="en-US"/>
        </a:p>
      </dgm:t>
    </dgm:pt>
    <dgm:pt modelId="{5C1056FB-ECAD-4DD8-AC70-8F553A7F205B}" type="pres">
      <dgm:prSet presAssocID="{3D2CAA32-A366-437E-AD17-D461644D0B35}" presName="linNode" presStyleCnt="0"/>
      <dgm:spPr/>
    </dgm:pt>
    <dgm:pt modelId="{0646B1EB-224A-41FF-BFA7-BF457B798BA5}" type="pres">
      <dgm:prSet presAssocID="{3D2CAA32-A366-437E-AD17-D461644D0B35}" presName="parentShp" presStyleLbl="node1" presStyleIdx="0" presStyleCnt="3" custScaleX="138865">
        <dgm:presLayoutVars>
          <dgm:bulletEnabled val="1"/>
        </dgm:presLayoutVars>
      </dgm:prSet>
      <dgm:spPr/>
      <dgm:t>
        <a:bodyPr/>
        <a:lstStyle/>
        <a:p>
          <a:endParaRPr lang="en-US"/>
        </a:p>
      </dgm:t>
    </dgm:pt>
    <dgm:pt modelId="{127A7006-3EEC-40F4-AA0B-2C2D49F8E284}" type="pres">
      <dgm:prSet presAssocID="{3D2CAA32-A366-437E-AD17-D461644D0B35}" presName="childShp" presStyleLbl="bgAccFollowNode1" presStyleIdx="0" presStyleCnt="3" custScaleY="106068">
        <dgm:presLayoutVars>
          <dgm:bulletEnabled val="1"/>
        </dgm:presLayoutVars>
      </dgm:prSet>
      <dgm:spPr/>
      <dgm:t>
        <a:bodyPr/>
        <a:lstStyle/>
        <a:p>
          <a:endParaRPr lang="en-US"/>
        </a:p>
      </dgm:t>
    </dgm:pt>
    <dgm:pt modelId="{E5D1F330-8FCB-431E-AD9A-93A3778951B0}" type="pres">
      <dgm:prSet presAssocID="{41267732-F6CC-4EBC-9CE5-7A43F34CFC31}" presName="spacing" presStyleCnt="0"/>
      <dgm:spPr/>
    </dgm:pt>
    <dgm:pt modelId="{704E1628-A80B-4931-BEA0-C9F2C4298D5D}" type="pres">
      <dgm:prSet presAssocID="{93FC3B89-8A65-4EDD-AEB6-3DD829EF583F}" presName="linNode" presStyleCnt="0"/>
      <dgm:spPr/>
    </dgm:pt>
    <dgm:pt modelId="{C4C43D6A-BDDF-4C70-8627-35E03C70C23E}" type="pres">
      <dgm:prSet presAssocID="{93FC3B89-8A65-4EDD-AEB6-3DD829EF583F}" presName="parentShp" presStyleLbl="node1" presStyleIdx="1" presStyleCnt="3" custScaleX="136617">
        <dgm:presLayoutVars>
          <dgm:bulletEnabled val="1"/>
        </dgm:presLayoutVars>
      </dgm:prSet>
      <dgm:spPr/>
      <dgm:t>
        <a:bodyPr/>
        <a:lstStyle/>
        <a:p>
          <a:endParaRPr lang="en-US"/>
        </a:p>
      </dgm:t>
    </dgm:pt>
    <dgm:pt modelId="{BEFF7A19-2E45-42E7-A7FD-705205870F32}" type="pres">
      <dgm:prSet presAssocID="{93FC3B89-8A65-4EDD-AEB6-3DD829EF583F}" presName="childShp" presStyleLbl="bgAccFollowNode1" presStyleIdx="1" presStyleCnt="3">
        <dgm:presLayoutVars>
          <dgm:bulletEnabled val="1"/>
        </dgm:presLayoutVars>
      </dgm:prSet>
      <dgm:spPr>
        <a:solidFill>
          <a:srgbClr val="FFFF00">
            <a:alpha val="90000"/>
          </a:srgbClr>
        </a:solidFill>
      </dgm:spPr>
    </dgm:pt>
    <dgm:pt modelId="{B17632A3-DA93-4FB7-A54F-475D8DA901FC}" type="pres">
      <dgm:prSet presAssocID="{507C0D0F-9CEA-42C0-AA7D-CEEC09EED23B}" presName="spacing" presStyleCnt="0"/>
      <dgm:spPr/>
    </dgm:pt>
    <dgm:pt modelId="{8E75E73C-3B38-4DB0-BC59-5E06F07CD966}" type="pres">
      <dgm:prSet presAssocID="{10DC571C-75BF-4375-B20C-5A056C9DB3C5}" presName="linNode" presStyleCnt="0"/>
      <dgm:spPr/>
    </dgm:pt>
    <dgm:pt modelId="{F41FF44C-EEEB-4B7F-820D-5550321C8244}" type="pres">
      <dgm:prSet presAssocID="{10DC571C-75BF-4375-B20C-5A056C9DB3C5}" presName="parentShp" presStyleLbl="node1" presStyleIdx="2" presStyleCnt="3" custScaleX="138865">
        <dgm:presLayoutVars>
          <dgm:bulletEnabled val="1"/>
        </dgm:presLayoutVars>
      </dgm:prSet>
      <dgm:spPr/>
      <dgm:t>
        <a:bodyPr/>
        <a:lstStyle/>
        <a:p>
          <a:endParaRPr lang="en-US"/>
        </a:p>
      </dgm:t>
    </dgm:pt>
    <dgm:pt modelId="{BE9FFBA4-FD82-42FD-B12D-E77B6113855F}" type="pres">
      <dgm:prSet presAssocID="{10DC571C-75BF-4375-B20C-5A056C9DB3C5}" presName="childShp" presStyleLbl="bgAccFollowNode1" presStyleIdx="2" presStyleCnt="3">
        <dgm:presLayoutVars>
          <dgm:bulletEnabled val="1"/>
        </dgm:presLayoutVars>
      </dgm:prSet>
      <dgm:spPr/>
      <dgm:t>
        <a:bodyPr/>
        <a:lstStyle/>
        <a:p>
          <a:endParaRPr lang="en-US"/>
        </a:p>
      </dgm:t>
    </dgm:pt>
  </dgm:ptLst>
  <dgm:cxnLst>
    <dgm:cxn modelId="{0069ADB9-B4E0-4B6D-8B90-5E84802F6E22}" srcId="{6CC6DC15-FC66-4250-A957-487AD70A1B37}" destId="{10DC571C-75BF-4375-B20C-5A056C9DB3C5}" srcOrd="2" destOrd="0" parTransId="{FD973CC4-D8ED-4607-B619-BCEB966D2A6D}" sibTransId="{544B8B01-CAEE-484F-A1B5-5FAEBD07974C}"/>
    <dgm:cxn modelId="{400D137B-1E0B-41B8-98EF-52670B783E71}" type="presOf" srcId="{93FC3B89-8A65-4EDD-AEB6-3DD829EF583F}" destId="{C4C43D6A-BDDF-4C70-8627-35E03C70C23E}" srcOrd="0" destOrd="0" presId="urn:microsoft.com/office/officeart/2005/8/layout/vList6"/>
    <dgm:cxn modelId="{0C43FE2F-89D0-4396-B24F-0786C28D5AB3}" type="presOf" srcId="{DAF8DC0C-6BDF-426C-8F2F-8FF2CC417E31}" destId="{127A7006-3EEC-40F4-AA0B-2C2D49F8E284}" srcOrd="0" destOrd="0" presId="urn:microsoft.com/office/officeart/2005/8/layout/vList6"/>
    <dgm:cxn modelId="{79638CDD-B84C-476A-A4FD-120C23EA9314}" srcId="{6CC6DC15-FC66-4250-A957-487AD70A1B37}" destId="{93FC3B89-8A65-4EDD-AEB6-3DD829EF583F}" srcOrd="1" destOrd="0" parTransId="{21EF393E-8C10-4A7A-9863-F854A422D5AD}" sibTransId="{507C0D0F-9CEA-42C0-AA7D-CEEC09EED23B}"/>
    <dgm:cxn modelId="{34664F63-03D3-4FF7-9952-EFA895338EF0}" srcId="{3D2CAA32-A366-437E-AD17-D461644D0B35}" destId="{3166F9A9-F2F4-4570-BACF-2FE053575679}" srcOrd="1" destOrd="0" parTransId="{35783932-04B8-44BD-B333-B8C99C3D2A2C}" sibTransId="{F6D8364A-E47E-4474-8F6D-93975BC64B1B}"/>
    <dgm:cxn modelId="{06BF55A4-82CA-42EC-A29E-A362C4FF37A0}" type="presOf" srcId="{2F124046-CED3-4D2D-AC22-71D270B2217A}" destId="{BE9FFBA4-FD82-42FD-B12D-E77B6113855F}" srcOrd="0" destOrd="0" presId="urn:microsoft.com/office/officeart/2005/8/layout/vList6"/>
    <dgm:cxn modelId="{5FA33597-D0DA-4C49-B9A7-2A6400B748A9}" type="presOf" srcId="{3166F9A9-F2F4-4570-BACF-2FE053575679}" destId="{127A7006-3EEC-40F4-AA0B-2C2D49F8E284}" srcOrd="0" destOrd="1" presId="urn:microsoft.com/office/officeart/2005/8/layout/vList6"/>
    <dgm:cxn modelId="{837AC4FA-16D1-41C9-91E2-4569B5F8131A}" type="presOf" srcId="{B29EF45D-36C0-41AB-9EB9-469FA895FD49}" destId="{BE9FFBA4-FD82-42FD-B12D-E77B6113855F}" srcOrd="0" destOrd="1" presId="urn:microsoft.com/office/officeart/2005/8/layout/vList6"/>
    <dgm:cxn modelId="{3EE7C04A-FFFE-420F-A33F-1DF9F48BCEB2}" type="presOf" srcId="{6CC6DC15-FC66-4250-A957-487AD70A1B37}" destId="{3D6D3EA2-78CF-45AA-AB30-AC001E897F59}" srcOrd="0" destOrd="0" presId="urn:microsoft.com/office/officeart/2005/8/layout/vList6"/>
    <dgm:cxn modelId="{3A72C1A9-97B1-4253-95BB-410F8C3AF780}" type="presOf" srcId="{10DC571C-75BF-4375-B20C-5A056C9DB3C5}" destId="{F41FF44C-EEEB-4B7F-820D-5550321C8244}" srcOrd="0" destOrd="0" presId="urn:microsoft.com/office/officeart/2005/8/layout/vList6"/>
    <dgm:cxn modelId="{AA4B03C6-511E-466A-9862-AA0AF2A87FF4}" srcId="{3D2CAA32-A366-437E-AD17-D461644D0B35}" destId="{DAF8DC0C-6BDF-426C-8F2F-8FF2CC417E31}" srcOrd="0" destOrd="0" parTransId="{8470E2F2-2489-4E78-8E9B-EC495BF7CCEF}" sibTransId="{DD9D32BA-4927-4657-AB21-23BBF436B2D9}"/>
    <dgm:cxn modelId="{612DC479-6033-4B6E-BC3D-6A8AA96F1E79}" srcId="{10DC571C-75BF-4375-B20C-5A056C9DB3C5}" destId="{2F124046-CED3-4D2D-AC22-71D270B2217A}" srcOrd="0" destOrd="0" parTransId="{E71CF79B-7434-49E3-8EA7-E0BC629556CC}" sibTransId="{EA185B55-7221-4B79-88D1-029AFDDB958E}"/>
    <dgm:cxn modelId="{0AABDB83-A9DC-4258-B82D-48261EFB6302}" srcId="{6CC6DC15-FC66-4250-A957-487AD70A1B37}" destId="{3D2CAA32-A366-437E-AD17-D461644D0B35}" srcOrd="0" destOrd="0" parTransId="{FB7A34AC-6B12-4F2F-BCB7-8764D6AAF12D}" sibTransId="{41267732-F6CC-4EBC-9CE5-7A43F34CFC31}"/>
    <dgm:cxn modelId="{827866CA-4635-4901-B094-959B3F6C5E83}" type="presOf" srcId="{3D2CAA32-A366-437E-AD17-D461644D0B35}" destId="{0646B1EB-224A-41FF-BFA7-BF457B798BA5}" srcOrd="0" destOrd="0" presId="urn:microsoft.com/office/officeart/2005/8/layout/vList6"/>
    <dgm:cxn modelId="{F8219656-FAFC-4D63-880C-4F53CFEF560E}" srcId="{10DC571C-75BF-4375-B20C-5A056C9DB3C5}" destId="{B29EF45D-36C0-41AB-9EB9-469FA895FD49}" srcOrd="1" destOrd="0" parTransId="{EC795A80-F896-4699-9B4A-DE3E425D15E3}" sibTransId="{6257B8B9-FFFD-4148-BA93-0393D5878172}"/>
    <dgm:cxn modelId="{BFFA8A25-DE4E-4A08-AD17-BD4D6BD7B53B}" type="presParOf" srcId="{3D6D3EA2-78CF-45AA-AB30-AC001E897F59}" destId="{5C1056FB-ECAD-4DD8-AC70-8F553A7F205B}" srcOrd="0" destOrd="0" presId="urn:microsoft.com/office/officeart/2005/8/layout/vList6"/>
    <dgm:cxn modelId="{96464ECC-8758-49AB-9ADF-A10DDEB1A8E6}" type="presParOf" srcId="{5C1056FB-ECAD-4DD8-AC70-8F553A7F205B}" destId="{0646B1EB-224A-41FF-BFA7-BF457B798BA5}" srcOrd="0" destOrd="0" presId="urn:microsoft.com/office/officeart/2005/8/layout/vList6"/>
    <dgm:cxn modelId="{94B009F7-3C1C-453C-A034-CEC2AFDB9352}" type="presParOf" srcId="{5C1056FB-ECAD-4DD8-AC70-8F553A7F205B}" destId="{127A7006-3EEC-40F4-AA0B-2C2D49F8E284}" srcOrd="1" destOrd="0" presId="urn:microsoft.com/office/officeart/2005/8/layout/vList6"/>
    <dgm:cxn modelId="{0F12755A-18EF-4729-8370-11B06436B775}" type="presParOf" srcId="{3D6D3EA2-78CF-45AA-AB30-AC001E897F59}" destId="{E5D1F330-8FCB-431E-AD9A-93A3778951B0}" srcOrd="1" destOrd="0" presId="urn:microsoft.com/office/officeart/2005/8/layout/vList6"/>
    <dgm:cxn modelId="{6007AC1E-BDE2-4256-AF01-AC231DA39641}" type="presParOf" srcId="{3D6D3EA2-78CF-45AA-AB30-AC001E897F59}" destId="{704E1628-A80B-4931-BEA0-C9F2C4298D5D}" srcOrd="2" destOrd="0" presId="urn:microsoft.com/office/officeart/2005/8/layout/vList6"/>
    <dgm:cxn modelId="{3CB2D6A6-D37B-4E03-9DD3-E8CE3393D4B7}" type="presParOf" srcId="{704E1628-A80B-4931-BEA0-C9F2C4298D5D}" destId="{C4C43D6A-BDDF-4C70-8627-35E03C70C23E}" srcOrd="0" destOrd="0" presId="urn:microsoft.com/office/officeart/2005/8/layout/vList6"/>
    <dgm:cxn modelId="{0364DD85-AECE-45E4-B007-72D0776FADC0}" type="presParOf" srcId="{704E1628-A80B-4931-BEA0-C9F2C4298D5D}" destId="{BEFF7A19-2E45-42E7-A7FD-705205870F32}" srcOrd="1" destOrd="0" presId="urn:microsoft.com/office/officeart/2005/8/layout/vList6"/>
    <dgm:cxn modelId="{2ACF911E-3F7D-4387-AA60-49724A26904C}" type="presParOf" srcId="{3D6D3EA2-78CF-45AA-AB30-AC001E897F59}" destId="{B17632A3-DA93-4FB7-A54F-475D8DA901FC}" srcOrd="3" destOrd="0" presId="urn:microsoft.com/office/officeart/2005/8/layout/vList6"/>
    <dgm:cxn modelId="{8439D436-69A9-4890-AE74-D951C392759D}" type="presParOf" srcId="{3D6D3EA2-78CF-45AA-AB30-AC001E897F59}" destId="{8E75E73C-3B38-4DB0-BC59-5E06F07CD966}" srcOrd="4" destOrd="0" presId="urn:microsoft.com/office/officeart/2005/8/layout/vList6"/>
    <dgm:cxn modelId="{F102470A-4BDB-4A43-854A-A6939532C3C9}" type="presParOf" srcId="{8E75E73C-3B38-4DB0-BC59-5E06F07CD966}" destId="{F41FF44C-EEEB-4B7F-820D-5550321C8244}" srcOrd="0" destOrd="0" presId="urn:microsoft.com/office/officeart/2005/8/layout/vList6"/>
    <dgm:cxn modelId="{75DA41DE-E1B5-41F9-9135-97650C915AFA}" type="presParOf" srcId="{8E75E73C-3B38-4DB0-BC59-5E06F07CD966}" destId="{BE9FFBA4-FD82-42FD-B12D-E77B6113855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C6DC15-FC66-4250-A957-487AD70A1B3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D2CAA32-A366-437E-AD17-D461644D0B35}">
      <dgm:prSet phldrT="[Text]" custT="1"/>
      <dgm:spPr>
        <a:solidFill>
          <a:srgbClr val="66FFFF"/>
        </a:solidFill>
      </dgm:spPr>
      <dgm:t>
        <a:bodyPr/>
        <a:lstStyle/>
        <a:p>
          <a:r>
            <a:rPr lang="id-ID" sz="3200" dirty="0" smtClean="0">
              <a:solidFill>
                <a:schemeClr val="tx1"/>
              </a:solidFill>
              <a:latin typeface="Adobe Caslon Pro" panose="0205050205050A020403" pitchFamily="18" charset="0"/>
            </a:rPr>
            <a:t>Bagi Korban</a:t>
          </a:r>
          <a:endParaRPr lang="en-US" sz="3200" dirty="0">
            <a:solidFill>
              <a:schemeClr val="tx1"/>
            </a:solidFill>
            <a:latin typeface="Adobe Caslon Pro" panose="0205050205050A020403" pitchFamily="18" charset="0"/>
          </a:endParaRPr>
        </a:p>
      </dgm:t>
    </dgm:pt>
    <dgm:pt modelId="{FB7A34AC-6B12-4F2F-BCB7-8764D6AAF12D}" type="parTrans" cxnId="{0AABDB83-A9DC-4258-B82D-48261EFB6302}">
      <dgm:prSet/>
      <dgm:spPr/>
      <dgm:t>
        <a:bodyPr/>
        <a:lstStyle/>
        <a:p>
          <a:endParaRPr lang="en-US"/>
        </a:p>
      </dgm:t>
    </dgm:pt>
    <dgm:pt modelId="{41267732-F6CC-4EBC-9CE5-7A43F34CFC31}" type="sibTrans" cxnId="{0AABDB83-A9DC-4258-B82D-48261EFB6302}">
      <dgm:prSet/>
      <dgm:spPr/>
      <dgm:t>
        <a:bodyPr/>
        <a:lstStyle/>
        <a:p>
          <a:endParaRPr lang="en-US"/>
        </a:p>
      </dgm:t>
    </dgm:pt>
    <dgm:pt modelId="{DAF8DC0C-6BDF-426C-8F2F-8FF2CC417E31}">
      <dgm:prSet phldrT="[Text]" custT="1"/>
      <dgm:spPr>
        <a:solidFill>
          <a:srgbClr val="CBF3F7">
            <a:alpha val="90000"/>
          </a:srgbClr>
        </a:solidFill>
      </dgm:spPr>
      <dgm:t>
        <a:bodyPr/>
        <a:lstStyle/>
        <a:p>
          <a:pPr>
            <a:lnSpc>
              <a:spcPct val="90000"/>
            </a:lnSpc>
            <a:spcAft>
              <a:spcPts val="0"/>
            </a:spcAft>
          </a:pPr>
          <a:endParaRPr lang="en-US" sz="2000" dirty="0">
            <a:latin typeface="Adobe Caslon Pro" panose="0205050205050A020403" pitchFamily="18" charset="0"/>
          </a:endParaRPr>
        </a:p>
      </dgm:t>
    </dgm:pt>
    <dgm:pt modelId="{8470E2F2-2489-4E78-8E9B-EC495BF7CCEF}" type="parTrans" cxnId="{AA4B03C6-511E-466A-9862-AA0AF2A87FF4}">
      <dgm:prSet/>
      <dgm:spPr/>
      <dgm:t>
        <a:bodyPr/>
        <a:lstStyle/>
        <a:p>
          <a:endParaRPr lang="en-US"/>
        </a:p>
      </dgm:t>
    </dgm:pt>
    <dgm:pt modelId="{DD9D32BA-4927-4657-AB21-23BBF436B2D9}" type="sibTrans" cxnId="{AA4B03C6-511E-466A-9862-AA0AF2A87FF4}">
      <dgm:prSet/>
      <dgm:spPr/>
      <dgm:t>
        <a:bodyPr/>
        <a:lstStyle/>
        <a:p>
          <a:endParaRPr lang="en-US"/>
        </a:p>
      </dgm:t>
    </dgm:pt>
    <dgm:pt modelId="{10DC571C-75BF-4375-B20C-5A056C9DB3C5}">
      <dgm:prSet phldrT="[Text]" custT="1"/>
      <dgm:spPr>
        <a:solidFill>
          <a:srgbClr val="CC0099"/>
        </a:solidFill>
      </dgm:spPr>
      <dgm:t>
        <a:bodyPr/>
        <a:lstStyle/>
        <a:p>
          <a:r>
            <a:rPr lang="id-ID" sz="3200" i="0" dirty="0" smtClean="0">
              <a:solidFill>
                <a:schemeClr val="tx1"/>
              </a:solidFill>
              <a:latin typeface="Adobe Caslon Pro" panose="0205050205050A020403" pitchFamily="18" charset="0"/>
            </a:rPr>
            <a:t>Bagi Pemerintah dan/atau Masyarakat</a:t>
          </a:r>
          <a:endParaRPr lang="en-US" sz="3200" i="0" dirty="0">
            <a:solidFill>
              <a:schemeClr val="tx1"/>
            </a:solidFill>
            <a:latin typeface="Adobe Caslon Pro" panose="0205050205050A020403" pitchFamily="18" charset="0"/>
          </a:endParaRPr>
        </a:p>
      </dgm:t>
    </dgm:pt>
    <dgm:pt modelId="{FD973CC4-D8ED-4607-B619-BCEB966D2A6D}" type="parTrans" cxnId="{0069ADB9-B4E0-4B6D-8B90-5E84802F6E22}">
      <dgm:prSet/>
      <dgm:spPr/>
      <dgm:t>
        <a:bodyPr/>
        <a:lstStyle/>
        <a:p>
          <a:endParaRPr lang="en-US"/>
        </a:p>
      </dgm:t>
    </dgm:pt>
    <dgm:pt modelId="{544B8B01-CAEE-484F-A1B5-5FAEBD07974C}" type="sibTrans" cxnId="{0069ADB9-B4E0-4B6D-8B90-5E84802F6E22}">
      <dgm:prSet/>
      <dgm:spPr/>
      <dgm:t>
        <a:bodyPr/>
        <a:lstStyle/>
        <a:p>
          <a:endParaRPr lang="en-US"/>
        </a:p>
      </dgm:t>
    </dgm:pt>
    <dgm:pt modelId="{2F124046-CED3-4D2D-AC22-71D270B2217A}">
      <dgm:prSet phldrT="[Text]" custT="1"/>
      <dgm:spPr>
        <a:solidFill>
          <a:srgbClr val="ECD6E8">
            <a:alpha val="89804"/>
          </a:srgbClr>
        </a:solidFill>
      </dgm:spPr>
      <dgm:t>
        <a:bodyPr/>
        <a:lstStyle/>
        <a:p>
          <a:pPr>
            <a:spcAft>
              <a:spcPts val="0"/>
            </a:spcAft>
          </a:pPr>
          <a:endParaRPr lang="en-US" sz="2000" b="1" dirty="0">
            <a:latin typeface="Adobe Caslon Pro" panose="0205050205050A020403" pitchFamily="18" charset="0"/>
          </a:endParaRPr>
        </a:p>
      </dgm:t>
    </dgm:pt>
    <dgm:pt modelId="{E71CF79B-7434-49E3-8EA7-E0BC629556CC}" type="parTrans" cxnId="{612DC479-6033-4B6E-BC3D-6A8AA96F1E79}">
      <dgm:prSet/>
      <dgm:spPr/>
      <dgm:t>
        <a:bodyPr/>
        <a:lstStyle/>
        <a:p>
          <a:endParaRPr lang="en-US"/>
        </a:p>
      </dgm:t>
    </dgm:pt>
    <dgm:pt modelId="{EA185B55-7221-4B79-88D1-029AFDDB958E}" type="sibTrans" cxnId="{612DC479-6033-4B6E-BC3D-6A8AA96F1E79}">
      <dgm:prSet/>
      <dgm:spPr/>
      <dgm:t>
        <a:bodyPr/>
        <a:lstStyle/>
        <a:p>
          <a:endParaRPr lang="en-US"/>
        </a:p>
      </dgm:t>
    </dgm:pt>
    <dgm:pt modelId="{93FC3B89-8A65-4EDD-AEB6-3DD829EF583F}">
      <dgm:prSet custT="1"/>
      <dgm:spPr>
        <a:solidFill>
          <a:srgbClr val="FF9900"/>
        </a:solidFill>
      </dgm:spPr>
      <dgm:t>
        <a:bodyPr/>
        <a:lstStyle/>
        <a:p>
          <a:r>
            <a:rPr lang="id-ID" sz="3200" i="0" dirty="0" smtClean="0">
              <a:solidFill>
                <a:schemeClr val="tx1"/>
              </a:solidFill>
              <a:latin typeface="Adobe Caslon Pro" panose="0205050205050A020403" pitchFamily="18" charset="0"/>
            </a:rPr>
            <a:t>Bagi Pelaku</a:t>
          </a:r>
          <a:endParaRPr lang="en-US" sz="3200" i="0" dirty="0">
            <a:solidFill>
              <a:schemeClr val="tx1"/>
            </a:solidFill>
            <a:latin typeface="Adobe Caslon Pro" panose="0205050205050A020403" pitchFamily="18" charset="0"/>
          </a:endParaRPr>
        </a:p>
      </dgm:t>
    </dgm:pt>
    <dgm:pt modelId="{21EF393E-8C10-4A7A-9863-F854A422D5AD}" type="parTrans" cxnId="{79638CDD-B84C-476A-A4FD-120C23EA9314}">
      <dgm:prSet/>
      <dgm:spPr/>
      <dgm:t>
        <a:bodyPr/>
        <a:lstStyle/>
        <a:p>
          <a:endParaRPr lang="en-US"/>
        </a:p>
      </dgm:t>
    </dgm:pt>
    <dgm:pt modelId="{507C0D0F-9CEA-42C0-AA7D-CEEC09EED23B}" type="sibTrans" cxnId="{79638CDD-B84C-476A-A4FD-120C23EA9314}">
      <dgm:prSet/>
      <dgm:spPr/>
      <dgm:t>
        <a:bodyPr/>
        <a:lstStyle/>
        <a:p>
          <a:endParaRPr lang="en-US"/>
        </a:p>
      </dgm:t>
    </dgm:pt>
    <dgm:pt modelId="{3D6D3EA2-78CF-45AA-AB30-AC001E897F59}" type="pres">
      <dgm:prSet presAssocID="{6CC6DC15-FC66-4250-A957-487AD70A1B37}" presName="Name0" presStyleCnt="0">
        <dgm:presLayoutVars>
          <dgm:dir/>
          <dgm:animLvl val="lvl"/>
          <dgm:resizeHandles/>
        </dgm:presLayoutVars>
      </dgm:prSet>
      <dgm:spPr/>
      <dgm:t>
        <a:bodyPr/>
        <a:lstStyle/>
        <a:p>
          <a:endParaRPr lang="en-US"/>
        </a:p>
      </dgm:t>
    </dgm:pt>
    <dgm:pt modelId="{5C1056FB-ECAD-4DD8-AC70-8F553A7F205B}" type="pres">
      <dgm:prSet presAssocID="{3D2CAA32-A366-437E-AD17-D461644D0B35}" presName="linNode" presStyleCnt="0"/>
      <dgm:spPr/>
    </dgm:pt>
    <dgm:pt modelId="{0646B1EB-224A-41FF-BFA7-BF457B798BA5}" type="pres">
      <dgm:prSet presAssocID="{3D2CAA32-A366-437E-AD17-D461644D0B35}" presName="parentShp" presStyleLbl="node1" presStyleIdx="0" presStyleCnt="3" custScaleX="138865">
        <dgm:presLayoutVars>
          <dgm:bulletEnabled val="1"/>
        </dgm:presLayoutVars>
      </dgm:prSet>
      <dgm:spPr/>
      <dgm:t>
        <a:bodyPr/>
        <a:lstStyle/>
        <a:p>
          <a:endParaRPr lang="en-US"/>
        </a:p>
      </dgm:t>
    </dgm:pt>
    <dgm:pt modelId="{127A7006-3EEC-40F4-AA0B-2C2D49F8E284}" type="pres">
      <dgm:prSet presAssocID="{3D2CAA32-A366-437E-AD17-D461644D0B35}" presName="childShp" presStyleLbl="bgAccFollowNode1" presStyleIdx="0" presStyleCnt="3" custScaleY="106068">
        <dgm:presLayoutVars>
          <dgm:bulletEnabled val="1"/>
        </dgm:presLayoutVars>
      </dgm:prSet>
      <dgm:spPr/>
      <dgm:t>
        <a:bodyPr/>
        <a:lstStyle/>
        <a:p>
          <a:endParaRPr lang="en-US"/>
        </a:p>
      </dgm:t>
    </dgm:pt>
    <dgm:pt modelId="{E5D1F330-8FCB-431E-AD9A-93A3778951B0}" type="pres">
      <dgm:prSet presAssocID="{41267732-F6CC-4EBC-9CE5-7A43F34CFC31}" presName="spacing" presStyleCnt="0"/>
      <dgm:spPr/>
    </dgm:pt>
    <dgm:pt modelId="{704E1628-A80B-4931-BEA0-C9F2C4298D5D}" type="pres">
      <dgm:prSet presAssocID="{93FC3B89-8A65-4EDD-AEB6-3DD829EF583F}" presName="linNode" presStyleCnt="0"/>
      <dgm:spPr/>
    </dgm:pt>
    <dgm:pt modelId="{C4C43D6A-BDDF-4C70-8627-35E03C70C23E}" type="pres">
      <dgm:prSet presAssocID="{93FC3B89-8A65-4EDD-AEB6-3DD829EF583F}" presName="parentShp" presStyleLbl="node1" presStyleIdx="1" presStyleCnt="3" custScaleX="136617">
        <dgm:presLayoutVars>
          <dgm:bulletEnabled val="1"/>
        </dgm:presLayoutVars>
      </dgm:prSet>
      <dgm:spPr/>
      <dgm:t>
        <a:bodyPr/>
        <a:lstStyle/>
        <a:p>
          <a:endParaRPr lang="en-US"/>
        </a:p>
      </dgm:t>
    </dgm:pt>
    <dgm:pt modelId="{BEFF7A19-2E45-42E7-A7FD-705205870F32}" type="pres">
      <dgm:prSet presAssocID="{93FC3B89-8A65-4EDD-AEB6-3DD829EF583F}" presName="childShp" presStyleLbl="bgAccFollowNode1" presStyleIdx="1" presStyleCnt="3">
        <dgm:presLayoutVars>
          <dgm:bulletEnabled val="1"/>
        </dgm:presLayoutVars>
      </dgm:prSet>
      <dgm:spPr>
        <a:solidFill>
          <a:srgbClr val="FFCC99">
            <a:alpha val="89804"/>
          </a:srgbClr>
        </a:solidFill>
      </dgm:spPr>
      <dgm:t>
        <a:bodyPr/>
        <a:lstStyle/>
        <a:p>
          <a:endParaRPr lang="en-US"/>
        </a:p>
      </dgm:t>
    </dgm:pt>
    <dgm:pt modelId="{B17632A3-DA93-4FB7-A54F-475D8DA901FC}" type="pres">
      <dgm:prSet presAssocID="{507C0D0F-9CEA-42C0-AA7D-CEEC09EED23B}" presName="spacing" presStyleCnt="0"/>
      <dgm:spPr/>
    </dgm:pt>
    <dgm:pt modelId="{8E75E73C-3B38-4DB0-BC59-5E06F07CD966}" type="pres">
      <dgm:prSet presAssocID="{10DC571C-75BF-4375-B20C-5A056C9DB3C5}" presName="linNode" presStyleCnt="0"/>
      <dgm:spPr/>
    </dgm:pt>
    <dgm:pt modelId="{F41FF44C-EEEB-4B7F-820D-5550321C8244}" type="pres">
      <dgm:prSet presAssocID="{10DC571C-75BF-4375-B20C-5A056C9DB3C5}" presName="parentShp" presStyleLbl="node1" presStyleIdx="2" presStyleCnt="3" custScaleX="138865">
        <dgm:presLayoutVars>
          <dgm:bulletEnabled val="1"/>
        </dgm:presLayoutVars>
      </dgm:prSet>
      <dgm:spPr/>
      <dgm:t>
        <a:bodyPr/>
        <a:lstStyle/>
        <a:p>
          <a:endParaRPr lang="en-US"/>
        </a:p>
      </dgm:t>
    </dgm:pt>
    <dgm:pt modelId="{BE9FFBA4-FD82-42FD-B12D-E77B6113855F}" type="pres">
      <dgm:prSet presAssocID="{10DC571C-75BF-4375-B20C-5A056C9DB3C5}" presName="childShp" presStyleLbl="bgAccFollowNode1" presStyleIdx="2" presStyleCnt="3">
        <dgm:presLayoutVars>
          <dgm:bulletEnabled val="1"/>
        </dgm:presLayoutVars>
      </dgm:prSet>
      <dgm:spPr/>
      <dgm:t>
        <a:bodyPr/>
        <a:lstStyle/>
        <a:p>
          <a:endParaRPr lang="en-US"/>
        </a:p>
      </dgm:t>
    </dgm:pt>
  </dgm:ptLst>
  <dgm:cxnLst>
    <dgm:cxn modelId="{0069ADB9-B4E0-4B6D-8B90-5E84802F6E22}" srcId="{6CC6DC15-FC66-4250-A957-487AD70A1B37}" destId="{10DC571C-75BF-4375-B20C-5A056C9DB3C5}" srcOrd="2" destOrd="0" parTransId="{FD973CC4-D8ED-4607-B619-BCEB966D2A6D}" sibTransId="{544B8B01-CAEE-484F-A1B5-5FAEBD07974C}"/>
    <dgm:cxn modelId="{0C43FE2F-89D0-4396-B24F-0786C28D5AB3}" type="presOf" srcId="{DAF8DC0C-6BDF-426C-8F2F-8FF2CC417E31}" destId="{127A7006-3EEC-40F4-AA0B-2C2D49F8E284}" srcOrd="0" destOrd="0" presId="urn:microsoft.com/office/officeart/2005/8/layout/vList6"/>
    <dgm:cxn modelId="{400D137B-1E0B-41B8-98EF-52670B783E71}" type="presOf" srcId="{93FC3B89-8A65-4EDD-AEB6-3DD829EF583F}" destId="{C4C43D6A-BDDF-4C70-8627-35E03C70C23E}" srcOrd="0" destOrd="0" presId="urn:microsoft.com/office/officeart/2005/8/layout/vList6"/>
    <dgm:cxn modelId="{79638CDD-B84C-476A-A4FD-120C23EA9314}" srcId="{6CC6DC15-FC66-4250-A957-487AD70A1B37}" destId="{93FC3B89-8A65-4EDD-AEB6-3DD829EF583F}" srcOrd="1" destOrd="0" parTransId="{21EF393E-8C10-4A7A-9863-F854A422D5AD}" sibTransId="{507C0D0F-9CEA-42C0-AA7D-CEEC09EED23B}"/>
    <dgm:cxn modelId="{06BF55A4-82CA-42EC-A29E-A362C4FF37A0}" type="presOf" srcId="{2F124046-CED3-4D2D-AC22-71D270B2217A}" destId="{BE9FFBA4-FD82-42FD-B12D-E77B6113855F}" srcOrd="0" destOrd="0" presId="urn:microsoft.com/office/officeart/2005/8/layout/vList6"/>
    <dgm:cxn modelId="{3EE7C04A-FFFE-420F-A33F-1DF9F48BCEB2}" type="presOf" srcId="{6CC6DC15-FC66-4250-A957-487AD70A1B37}" destId="{3D6D3EA2-78CF-45AA-AB30-AC001E897F59}" srcOrd="0" destOrd="0" presId="urn:microsoft.com/office/officeart/2005/8/layout/vList6"/>
    <dgm:cxn modelId="{3A72C1A9-97B1-4253-95BB-410F8C3AF780}" type="presOf" srcId="{10DC571C-75BF-4375-B20C-5A056C9DB3C5}" destId="{F41FF44C-EEEB-4B7F-820D-5550321C8244}" srcOrd="0" destOrd="0" presId="urn:microsoft.com/office/officeart/2005/8/layout/vList6"/>
    <dgm:cxn modelId="{AA4B03C6-511E-466A-9862-AA0AF2A87FF4}" srcId="{3D2CAA32-A366-437E-AD17-D461644D0B35}" destId="{DAF8DC0C-6BDF-426C-8F2F-8FF2CC417E31}" srcOrd="0" destOrd="0" parTransId="{8470E2F2-2489-4E78-8E9B-EC495BF7CCEF}" sibTransId="{DD9D32BA-4927-4657-AB21-23BBF436B2D9}"/>
    <dgm:cxn modelId="{612DC479-6033-4B6E-BC3D-6A8AA96F1E79}" srcId="{10DC571C-75BF-4375-B20C-5A056C9DB3C5}" destId="{2F124046-CED3-4D2D-AC22-71D270B2217A}" srcOrd="0" destOrd="0" parTransId="{E71CF79B-7434-49E3-8EA7-E0BC629556CC}" sibTransId="{EA185B55-7221-4B79-88D1-029AFDDB958E}"/>
    <dgm:cxn modelId="{0AABDB83-A9DC-4258-B82D-48261EFB6302}" srcId="{6CC6DC15-FC66-4250-A957-487AD70A1B37}" destId="{3D2CAA32-A366-437E-AD17-D461644D0B35}" srcOrd="0" destOrd="0" parTransId="{FB7A34AC-6B12-4F2F-BCB7-8764D6AAF12D}" sibTransId="{41267732-F6CC-4EBC-9CE5-7A43F34CFC31}"/>
    <dgm:cxn modelId="{827866CA-4635-4901-B094-959B3F6C5E83}" type="presOf" srcId="{3D2CAA32-A366-437E-AD17-D461644D0B35}" destId="{0646B1EB-224A-41FF-BFA7-BF457B798BA5}" srcOrd="0" destOrd="0" presId="urn:microsoft.com/office/officeart/2005/8/layout/vList6"/>
    <dgm:cxn modelId="{BFFA8A25-DE4E-4A08-AD17-BD4D6BD7B53B}" type="presParOf" srcId="{3D6D3EA2-78CF-45AA-AB30-AC001E897F59}" destId="{5C1056FB-ECAD-4DD8-AC70-8F553A7F205B}" srcOrd="0" destOrd="0" presId="urn:microsoft.com/office/officeart/2005/8/layout/vList6"/>
    <dgm:cxn modelId="{96464ECC-8758-49AB-9ADF-A10DDEB1A8E6}" type="presParOf" srcId="{5C1056FB-ECAD-4DD8-AC70-8F553A7F205B}" destId="{0646B1EB-224A-41FF-BFA7-BF457B798BA5}" srcOrd="0" destOrd="0" presId="urn:microsoft.com/office/officeart/2005/8/layout/vList6"/>
    <dgm:cxn modelId="{94B009F7-3C1C-453C-A034-CEC2AFDB9352}" type="presParOf" srcId="{5C1056FB-ECAD-4DD8-AC70-8F553A7F205B}" destId="{127A7006-3EEC-40F4-AA0B-2C2D49F8E284}" srcOrd="1" destOrd="0" presId="urn:microsoft.com/office/officeart/2005/8/layout/vList6"/>
    <dgm:cxn modelId="{0F12755A-18EF-4729-8370-11B06436B775}" type="presParOf" srcId="{3D6D3EA2-78CF-45AA-AB30-AC001E897F59}" destId="{E5D1F330-8FCB-431E-AD9A-93A3778951B0}" srcOrd="1" destOrd="0" presId="urn:microsoft.com/office/officeart/2005/8/layout/vList6"/>
    <dgm:cxn modelId="{6007AC1E-BDE2-4256-AF01-AC231DA39641}" type="presParOf" srcId="{3D6D3EA2-78CF-45AA-AB30-AC001E897F59}" destId="{704E1628-A80B-4931-BEA0-C9F2C4298D5D}" srcOrd="2" destOrd="0" presId="urn:microsoft.com/office/officeart/2005/8/layout/vList6"/>
    <dgm:cxn modelId="{3CB2D6A6-D37B-4E03-9DD3-E8CE3393D4B7}" type="presParOf" srcId="{704E1628-A80B-4931-BEA0-C9F2C4298D5D}" destId="{C4C43D6A-BDDF-4C70-8627-35E03C70C23E}" srcOrd="0" destOrd="0" presId="urn:microsoft.com/office/officeart/2005/8/layout/vList6"/>
    <dgm:cxn modelId="{0364DD85-AECE-45E4-B007-72D0776FADC0}" type="presParOf" srcId="{704E1628-A80B-4931-BEA0-C9F2C4298D5D}" destId="{BEFF7A19-2E45-42E7-A7FD-705205870F32}" srcOrd="1" destOrd="0" presId="urn:microsoft.com/office/officeart/2005/8/layout/vList6"/>
    <dgm:cxn modelId="{2ACF911E-3F7D-4387-AA60-49724A26904C}" type="presParOf" srcId="{3D6D3EA2-78CF-45AA-AB30-AC001E897F59}" destId="{B17632A3-DA93-4FB7-A54F-475D8DA901FC}" srcOrd="3" destOrd="0" presId="urn:microsoft.com/office/officeart/2005/8/layout/vList6"/>
    <dgm:cxn modelId="{8439D436-69A9-4890-AE74-D951C392759D}" type="presParOf" srcId="{3D6D3EA2-78CF-45AA-AB30-AC001E897F59}" destId="{8E75E73C-3B38-4DB0-BC59-5E06F07CD966}" srcOrd="4" destOrd="0" presId="urn:microsoft.com/office/officeart/2005/8/layout/vList6"/>
    <dgm:cxn modelId="{F102470A-4BDB-4A43-854A-A6939532C3C9}" type="presParOf" srcId="{8E75E73C-3B38-4DB0-BC59-5E06F07CD966}" destId="{F41FF44C-EEEB-4B7F-820D-5550321C8244}" srcOrd="0" destOrd="0" presId="urn:microsoft.com/office/officeart/2005/8/layout/vList6"/>
    <dgm:cxn modelId="{75DA41DE-E1B5-41F9-9135-97650C915AFA}" type="presParOf" srcId="{8E75E73C-3B38-4DB0-BC59-5E06F07CD966}" destId="{BE9FFBA4-FD82-42FD-B12D-E77B6113855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C09A15-A2B6-413E-B234-E28C63A3717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C4AA59E-F286-413F-BC76-D871D42FE741}">
      <dgm:prSet phldrT="[Text]" custT="1"/>
      <dgm:spPr/>
      <dgm:t>
        <a:bodyPr/>
        <a:lstStyle/>
        <a:p>
          <a:r>
            <a:rPr lang="id-ID" sz="2400" dirty="0" smtClean="0">
              <a:latin typeface="Adobe Caslon Pro" panose="0205050205050A020403" pitchFamily="18" charset="0"/>
            </a:rPr>
            <a:t>Tipe-tipe Restitusi menurut Gakaway</a:t>
          </a:r>
          <a:endParaRPr lang="en-US" sz="2400" dirty="0">
            <a:latin typeface="Adobe Caslon Pro" panose="0205050205050A020403" pitchFamily="18" charset="0"/>
          </a:endParaRPr>
        </a:p>
      </dgm:t>
    </dgm:pt>
    <dgm:pt modelId="{48A01653-66CB-4310-9DC6-8C52D09E96B2}" type="parTrans" cxnId="{248A39F0-901F-40EB-9B58-9F30CE5A5E8D}">
      <dgm:prSet/>
      <dgm:spPr/>
      <dgm:t>
        <a:bodyPr/>
        <a:lstStyle/>
        <a:p>
          <a:endParaRPr lang="en-US"/>
        </a:p>
      </dgm:t>
    </dgm:pt>
    <dgm:pt modelId="{4F412F19-AB2B-4AC0-9D12-BAADC511F61B}" type="sibTrans" cxnId="{248A39F0-901F-40EB-9B58-9F30CE5A5E8D}">
      <dgm:prSet/>
      <dgm:spPr/>
      <dgm:t>
        <a:bodyPr/>
        <a:lstStyle/>
        <a:p>
          <a:endParaRPr lang="en-US"/>
        </a:p>
      </dgm:t>
    </dgm:pt>
    <dgm:pt modelId="{89EECB4A-6DF9-450E-B2F3-A7BC95D77ED8}">
      <dgm:prSet custT="1"/>
      <dgm:spPr/>
      <dgm:t>
        <a:bodyPr/>
        <a:lstStyle/>
        <a:p>
          <a:r>
            <a:rPr lang="id-ID" sz="2400" i="1" dirty="0" smtClean="0">
              <a:latin typeface="Adobe Caslon Pro" panose="0205050205050A020403" pitchFamily="18" charset="0"/>
            </a:rPr>
            <a:t>monetary-victim restitution</a:t>
          </a:r>
          <a:endParaRPr lang="id-ID" sz="2400" i="1" dirty="0">
            <a:latin typeface="Adobe Caslon Pro" panose="0205050205050A020403" pitchFamily="18" charset="0"/>
          </a:endParaRPr>
        </a:p>
      </dgm:t>
    </dgm:pt>
    <dgm:pt modelId="{75EFC71B-A697-4CBB-87E2-8464A274EABC}" type="parTrans" cxnId="{7FA46DDD-CCE2-4A75-B7DF-46B2A6CD21A7}">
      <dgm:prSet/>
      <dgm:spPr/>
      <dgm:t>
        <a:bodyPr/>
        <a:lstStyle/>
        <a:p>
          <a:endParaRPr lang="en-US"/>
        </a:p>
      </dgm:t>
    </dgm:pt>
    <dgm:pt modelId="{57B94036-9641-44ED-806B-2FE4CCFD8E82}" type="sibTrans" cxnId="{7FA46DDD-CCE2-4A75-B7DF-46B2A6CD21A7}">
      <dgm:prSet/>
      <dgm:spPr/>
      <dgm:t>
        <a:bodyPr/>
        <a:lstStyle/>
        <a:p>
          <a:endParaRPr lang="en-US"/>
        </a:p>
      </dgm:t>
    </dgm:pt>
    <dgm:pt modelId="{C74FB56A-0517-4150-B01F-18A8616CFBE6}">
      <dgm:prSet custT="1"/>
      <dgm:spPr/>
      <dgm:t>
        <a:bodyPr/>
        <a:lstStyle/>
        <a:p>
          <a:r>
            <a:rPr lang="en-US" sz="2400" i="1" dirty="0" smtClean="0">
              <a:latin typeface="Adobe Caslon Pro" panose="0205050205050A020403" pitchFamily="18" charset="0"/>
            </a:rPr>
            <a:t>monetary –community restitution</a:t>
          </a:r>
          <a:endParaRPr lang="en-US" sz="2400" i="1" dirty="0">
            <a:latin typeface="Adobe Caslon Pro" panose="0205050205050A020403" pitchFamily="18" charset="0"/>
          </a:endParaRPr>
        </a:p>
      </dgm:t>
    </dgm:pt>
    <dgm:pt modelId="{BA6012E4-CCEC-483E-AD08-53A24D97B292}" type="parTrans" cxnId="{7A3DE312-2A2E-47AA-AAA4-BC140ED997E2}">
      <dgm:prSet/>
      <dgm:spPr/>
      <dgm:t>
        <a:bodyPr/>
        <a:lstStyle/>
        <a:p>
          <a:endParaRPr lang="en-US"/>
        </a:p>
      </dgm:t>
    </dgm:pt>
    <dgm:pt modelId="{9DADFADB-E1E8-4CBB-84A9-BA17877E31C8}" type="sibTrans" cxnId="{7A3DE312-2A2E-47AA-AAA4-BC140ED997E2}">
      <dgm:prSet/>
      <dgm:spPr/>
      <dgm:t>
        <a:bodyPr/>
        <a:lstStyle/>
        <a:p>
          <a:endParaRPr lang="en-US"/>
        </a:p>
      </dgm:t>
    </dgm:pt>
    <dgm:pt modelId="{BA0CA045-0639-4E52-9B6C-E671F81BFECD}">
      <dgm:prSet custT="1"/>
      <dgm:spPr/>
      <dgm:t>
        <a:bodyPr/>
        <a:lstStyle/>
        <a:p>
          <a:r>
            <a:rPr lang="en-US" sz="2400" i="1" dirty="0" smtClean="0">
              <a:latin typeface="Adobe Caslon Pro" panose="0205050205050A020403" pitchFamily="18" charset="0"/>
            </a:rPr>
            <a:t>service-victim restitution </a:t>
          </a:r>
          <a:endParaRPr lang="en-US" sz="2400" i="1" dirty="0">
            <a:latin typeface="Adobe Caslon Pro" panose="0205050205050A020403" pitchFamily="18" charset="0"/>
          </a:endParaRPr>
        </a:p>
      </dgm:t>
    </dgm:pt>
    <dgm:pt modelId="{6CBE1D29-81EA-455E-A778-8B72658B1103}" type="parTrans" cxnId="{42DA7591-7641-4985-A7D5-9E03F2D2CC7B}">
      <dgm:prSet/>
      <dgm:spPr/>
      <dgm:t>
        <a:bodyPr/>
        <a:lstStyle/>
        <a:p>
          <a:endParaRPr lang="en-US"/>
        </a:p>
      </dgm:t>
    </dgm:pt>
    <dgm:pt modelId="{572A2810-4E2A-462A-B06D-F7761B2D011D}" type="sibTrans" cxnId="{42DA7591-7641-4985-A7D5-9E03F2D2CC7B}">
      <dgm:prSet/>
      <dgm:spPr/>
      <dgm:t>
        <a:bodyPr/>
        <a:lstStyle/>
        <a:p>
          <a:endParaRPr lang="en-US"/>
        </a:p>
      </dgm:t>
    </dgm:pt>
    <dgm:pt modelId="{ACBEA074-0530-40F8-AD1C-A3B21B05064E}">
      <dgm:prSet/>
      <dgm:spPr/>
      <dgm:t>
        <a:bodyPr/>
        <a:lstStyle/>
        <a:p>
          <a:r>
            <a:rPr lang="en-US" i="1" dirty="0" smtClean="0">
              <a:latin typeface="Adobe Caslon Pro" panose="0205050205050A020403" pitchFamily="18" charset="0"/>
            </a:rPr>
            <a:t>service-community restitution</a:t>
          </a:r>
          <a:endParaRPr lang="en-US" i="1" dirty="0">
            <a:latin typeface="Adobe Caslon Pro" panose="0205050205050A020403" pitchFamily="18" charset="0"/>
          </a:endParaRPr>
        </a:p>
      </dgm:t>
    </dgm:pt>
    <dgm:pt modelId="{BEDEF458-2795-4BB3-9A00-34218EFE05E4}" type="parTrans" cxnId="{78702B5E-1062-42B0-B9B6-AD6E3A64CA65}">
      <dgm:prSet/>
      <dgm:spPr/>
      <dgm:t>
        <a:bodyPr/>
        <a:lstStyle/>
        <a:p>
          <a:endParaRPr lang="en-US"/>
        </a:p>
      </dgm:t>
    </dgm:pt>
    <dgm:pt modelId="{ED7B3321-2076-4EEF-8CD0-52CCC6A28E78}" type="sibTrans" cxnId="{78702B5E-1062-42B0-B9B6-AD6E3A64CA65}">
      <dgm:prSet/>
      <dgm:spPr/>
      <dgm:t>
        <a:bodyPr/>
        <a:lstStyle/>
        <a:p>
          <a:endParaRPr lang="en-US"/>
        </a:p>
      </dgm:t>
    </dgm:pt>
    <dgm:pt modelId="{3F4399CF-78FC-41D3-8486-680B2C585FDD}" type="pres">
      <dgm:prSet presAssocID="{AAC09A15-A2B6-413E-B234-E28C63A37175}" presName="hierChild1" presStyleCnt="0">
        <dgm:presLayoutVars>
          <dgm:chPref val="1"/>
          <dgm:dir/>
          <dgm:animOne val="branch"/>
          <dgm:animLvl val="lvl"/>
          <dgm:resizeHandles/>
        </dgm:presLayoutVars>
      </dgm:prSet>
      <dgm:spPr/>
    </dgm:pt>
    <dgm:pt modelId="{2D9EDBA4-7E8E-41DD-ACB9-E31DF12639B5}" type="pres">
      <dgm:prSet presAssocID="{1C4AA59E-F286-413F-BC76-D871D42FE741}" presName="hierRoot1" presStyleCnt="0"/>
      <dgm:spPr/>
    </dgm:pt>
    <dgm:pt modelId="{856012BC-EB07-451B-AE9C-AA47EF5EFDDF}" type="pres">
      <dgm:prSet presAssocID="{1C4AA59E-F286-413F-BC76-D871D42FE741}" presName="composite" presStyleCnt="0"/>
      <dgm:spPr/>
    </dgm:pt>
    <dgm:pt modelId="{47094717-9D6D-4193-96F2-489845BB9C03}" type="pres">
      <dgm:prSet presAssocID="{1C4AA59E-F286-413F-BC76-D871D42FE741}" presName="background" presStyleLbl="node0" presStyleIdx="0" presStyleCnt="1"/>
      <dgm:spPr>
        <a:solidFill>
          <a:srgbClr val="FF0066"/>
        </a:solidFill>
      </dgm:spPr>
    </dgm:pt>
    <dgm:pt modelId="{26BD8B8E-D4FA-42D9-9BD4-CE72A43C2694}" type="pres">
      <dgm:prSet presAssocID="{1C4AA59E-F286-413F-BC76-D871D42FE741}" presName="text" presStyleLbl="fgAcc0" presStyleIdx="0" presStyleCnt="1">
        <dgm:presLayoutVars>
          <dgm:chPref val="3"/>
        </dgm:presLayoutVars>
      </dgm:prSet>
      <dgm:spPr/>
    </dgm:pt>
    <dgm:pt modelId="{19ADD54A-2A85-4E7B-95F5-0A71CC22141F}" type="pres">
      <dgm:prSet presAssocID="{1C4AA59E-F286-413F-BC76-D871D42FE741}" presName="hierChild2" presStyleCnt="0"/>
      <dgm:spPr/>
    </dgm:pt>
    <dgm:pt modelId="{56B35792-94BB-408B-9486-097C50E5466B}" type="pres">
      <dgm:prSet presAssocID="{75EFC71B-A697-4CBB-87E2-8464A274EABC}" presName="Name10" presStyleLbl="parChTrans1D2" presStyleIdx="0" presStyleCnt="4"/>
      <dgm:spPr/>
    </dgm:pt>
    <dgm:pt modelId="{2D617CC9-5CA2-478C-AE26-97AEE339AD92}" type="pres">
      <dgm:prSet presAssocID="{89EECB4A-6DF9-450E-B2F3-A7BC95D77ED8}" presName="hierRoot2" presStyleCnt="0"/>
      <dgm:spPr/>
    </dgm:pt>
    <dgm:pt modelId="{86328D69-B4EC-4D1C-8F1B-5EBD3148CBC6}" type="pres">
      <dgm:prSet presAssocID="{89EECB4A-6DF9-450E-B2F3-A7BC95D77ED8}" presName="composite2" presStyleCnt="0"/>
      <dgm:spPr/>
    </dgm:pt>
    <dgm:pt modelId="{25120C3F-E702-4FE2-83BE-935050B8527A}" type="pres">
      <dgm:prSet presAssocID="{89EECB4A-6DF9-450E-B2F3-A7BC95D77ED8}" presName="background2" presStyleLbl="node2" presStyleIdx="0" presStyleCnt="4"/>
      <dgm:spPr>
        <a:solidFill>
          <a:srgbClr val="66FFFF"/>
        </a:solidFill>
      </dgm:spPr>
    </dgm:pt>
    <dgm:pt modelId="{582ECF4B-4E71-4C5D-85A7-3B69285CCD60}" type="pres">
      <dgm:prSet presAssocID="{89EECB4A-6DF9-450E-B2F3-A7BC95D77ED8}" presName="text2" presStyleLbl="fgAcc2" presStyleIdx="0" presStyleCnt="4">
        <dgm:presLayoutVars>
          <dgm:chPref val="3"/>
        </dgm:presLayoutVars>
      </dgm:prSet>
      <dgm:spPr/>
    </dgm:pt>
    <dgm:pt modelId="{CA1E86D6-D674-4085-9F42-7F613E979577}" type="pres">
      <dgm:prSet presAssocID="{89EECB4A-6DF9-450E-B2F3-A7BC95D77ED8}" presName="hierChild3" presStyleCnt="0"/>
      <dgm:spPr/>
    </dgm:pt>
    <dgm:pt modelId="{06F1D4AD-3880-4036-887A-0ABC1D47A97B}" type="pres">
      <dgm:prSet presAssocID="{BA6012E4-CCEC-483E-AD08-53A24D97B292}" presName="Name10" presStyleLbl="parChTrans1D2" presStyleIdx="1" presStyleCnt="4"/>
      <dgm:spPr/>
    </dgm:pt>
    <dgm:pt modelId="{24ADC748-34D6-4E9C-9583-79649257D2E6}" type="pres">
      <dgm:prSet presAssocID="{C74FB56A-0517-4150-B01F-18A8616CFBE6}" presName="hierRoot2" presStyleCnt="0"/>
      <dgm:spPr/>
    </dgm:pt>
    <dgm:pt modelId="{139EEBAB-6FD5-4C64-A30F-52871E437AD5}" type="pres">
      <dgm:prSet presAssocID="{C74FB56A-0517-4150-B01F-18A8616CFBE6}" presName="composite2" presStyleCnt="0"/>
      <dgm:spPr/>
    </dgm:pt>
    <dgm:pt modelId="{301660EC-9030-4054-98DE-82CA84DACF11}" type="pres">
      <dgm:prSet presAssocID="{C74FB56A-0517-4150-B01F-18A8616CFBE6}" presName="background2" presStyleLbl="node2" presStyleIdx="1" presStyleCnt="4"/>
      <dgm:spPr>
        <a:solidFill>
          <a:srgbClr val="FFFF00"/>
        </a:solidFill>
      </dgm:spPr>
    </dgm:pt>
    <dgm:pt modelId="{38ADCCB1-EFFB-42D5-976F-DD7DC0590B2F}" type="pres">
      <dgm:prSet presAssocID="{C74FB56A-0517-4150-B01F-18A8616CFBE6}" presName="text2" presStyleLbl="fgAcc2" presStyleIdx="1" presStyleCnt="4">
        <dgm:presLayoutVars>
          <dgm:chPref val="3"/>
        </dgm:presLayoutVars>
      </dgm:prSet>
      <dgm:spPr/>
    </dgm:pt>
    <dgm:pt modelId="{1CA76308-156F-48B8-9047-BC71069044BD}" type="pres">
      <dgm:prSet presAssocID="{C74FB56A-0517-4150-B01F-18A8616CFBE6}" presName="hierChild3" presStyleCnt="0"/>
      <dgm:spPr/>
    </dgm:pt>
    <dgm:pt modelId="{0EBC6E9B-CE4A-4078-A76D-E9341901BBCA}" type="pres">
      <dgm:prSet presAssocID="{6CBE1D29-81EA-455E-A778-8B72658B1103}" presName="Name10" presStyleLbl="parChTrans1D2" presStyleIdx="2" presStyleCnt="4"/>
      <dgm:spPr/>
    </dgm:pt>
    <dgm:pt modelId="{578CA717-564A-41C1-AF98-BB5ADF3AD7C8}" type="pres">
      <dgm:prSet presAssocID="{BA0CA045-0639-4E52-9B6C-E671F81BFECD}" presName="hierRoot2" presStyleCnt="0"/>
      <dgm:spPr/>
    </dgm:pt>
    <dgm:pt modelId="{D3A7F1FC-5537-4050-AC9C-B71FCC2825DA}" type="pres">
      <dgm:prSet presAssocID="{BA0CA045-0639-4E52-9B6C-E671F81BFECD}" presName="composite2" presStyleCnt="0"/>
      <dgm:spPr/>
    </dgm:pt>
    <dgm:pt modelId="{286B823B-0F1A-4AB8-9E81-66D3561A62AE}" type="pres">
      <dgm:prSet presAssocID="{BA0CA045-0639-4E52-9B6C-E671F81BFECD}" presName="background2" presStyleLbl="node2" presStyleIdx="2" presStyleCnt="4"/>
      <dgm:spPr>
        <a:solidFill>
          <a:srgbClr val="FF99FF"/>
        </a:solidFill>
      </dgm:spPr>
    </dgm:pt>
    <dgm:pt modelId="{EC85D61A-9CD1-4C53-82DB-F33BC6D72BA6}" type="pres">
      <dgm:prSet presAssocID="{BA0CA045-0639-4E52-9B6C-E671F81BFECD}" presName="text2" presStyleLbl="fgAcc2" presStyleIdx="2" presStyleCnt="4">
        <dgm:presLayoutVars>
          <dgm:chPref val="3"/>
        </dgm:presLayoutVars>
      </dgm:prSet>
      <dgm:spPr/>
    </dgm:pt>
    <dgm:pt modelId="{A5E0AB3B-F22B-45A7-A8A5-CAE12885B236}" type="pres">
      <dgm:prSet presAssocID="{BA0CA045-0639-4E52-9B6C-E671F81BFECD}" presName="hierChild3" presStyleCnt="0"/>
      <dgm:spPr/>
    </dgm:pt>
    <dgm:pt modelId="{739A2F69-49E9-4431-99C8-866EE86334A7}" type="pres">
      <dgm:prSet presAssocID="{BEDEF458-2795-4BB3-9A00-34218EFE05E4}" presName="Name10" presStyleLbl="parChTrans1D2" presStyleIdx="3" presStyleCnt="4"/>
      <dgm:spPr/>
    </dgm:pt>
    <dgm:pt modelId="{7A41F102-58D0-46CA-B04A-47007F82620C}" type="pres">
      <dgm:prSet presAssocID="{ACBEA074-0530-40F8-AD1C-A3B21B05064E}" presName="hierRoot2" presStyleCnt="0"/>
      <dgm:spPr/>
    </dgm:pt>
    <dgm:pt modelId="{58441A58-197C-4DCA-8427-C57077989A4D}" type="pres">
      <dgm:prSet presAssocID="{ACBEA074-0530-40F8-AD1C-A3B21B05064E}" presName="composite2" presStyleCnt="0"/>
      <dgm:spPr/>
    </dgm:pt>
    <dgm:pt modelId="{845FFE7A-1540-4585-B1D9-0D3A2B7E1711}" type="pres">
      <dgm:prSet presAssocID="{ACBEA074-0530-40F8-AD1C-A3B21B05064E}" presName="background2" presStyleLbl="node2" presStyleIdx="3" presStyleCnt="4"/>
      <dgm:spPr>
        <a:solidFill>
          <a:srgbClr val="C57A6B"/>
        </a:solidFill>
      </dgm:spPr>
    </dgm:pt>
    <dgm:pt modelId="{117F291A-C1F7-451C-840C-A685A4D04AFE}" type="pres">
      <dgm:prSet presAssocID="{ACBEA074-0530-40F8-AD1C-A3B21B05064E}" presName="text2" presStyleLbl="fgAcc2" presStyleIdx="3" presStyleCnt="4">
        <dgm:presLayoutVars>
          <dgm:chPref val="3"/>
        </dgm:presLayoutVars>
      </dgm:prSet>
      <dgm:spPr/>
    </dgm:pt>
    <dgm:pt modelId="{F67FDFA5-05A0-45A2-8C0B-383530AF9160}" type="pres">
      <dgm:prSet presAssocID="{ACBEA074-0530-40F8-AD1C-A3B21B05064E}" presName="hierChild3" presStyleCnt="0"/>
      <dgm:spPr/>
    </dgm:pt>
  </dgm:ptLst>
  <dgm:cxnLst>
    <dgm:cxn modelId="{1E85330A-D647-49CF-973B-9B035E38DB16}" type="presOf" srcId="{75EFC71B-A697-4CBB-87E2-8464A274EABC}" destId="{56B35792-94BB-408B-9486-097C50E5466B}" srcOrd="0" destOrd="0" presId="urn:microsoft.com/office/officeart/2005/8/layout/hierarchy1"/>
    <dgm:cxn modelId="{EE960A58-3237-4F12-9C04-50AB9351F4B1}" type="presOf" srcId="{BEDEF458-2795-4BB3-9A00-34218EFE05E4}" destId="{739A2F69-49E9-4431-99C8-866EE86334A7}" srcOrd="0" destOrd="0" presId="urn:microsoft.com/office/officeart/2005/8/layout/hierarchy1"/>
    <dgm:cxn modelId="{A6E31427-4EC2-4821-993A-4F15574A3150}" type="presOf" srcId="{AAC09A15-A2B6-413E-B234-E28C63A37175}" destId="{3F4399CF-78FC-41D3-8486-680B2C585FDD}" srcOrd="0" destOrd="0" presId="urn:microsoft.com/office/officeart/2005/8/layout/hierarchy1"/>
    <dgm:cxn modelId="{248A39F0-901F-40EB-9B58-9F30CE5A5E8D}" srcId="{AAC09A15-A2B6-413E-B234-E28C63A37175}" destId="{1C4AA59E-F286-413F-BC76-D871D42FE741}" srcOrd="0" destOrd="0" parTransId="{48A01653-66CB-4310-9DC6-8C52D09E96B2}" sibTransId="{4F412F19-AB2B-4AC0-9D12-BAADC511F61B}"/>
    <dgm:cxn modelId="{74E508ED-8971-4A6D-BE11-BCB463F9DDA5}" type="presOf" srcId="{BA6012E4-CCEC-483E-AD08-53A24D97B292}" destId="{06F1D4AD-3880-4036-887A-0ABC1D47A97B}" srcOrd="0" destOrd="0" presId="urn:microsoft.com/office/officeart/2005/8/layout/hierarchy1"/>
    <dgm:cxn modelId="{7A3DE312-2A2E-47AA-AAA4-BC140ED997E2}" srcId="{1C4AA59E-F286-413F-BC76-D871D42FE741}" destId="{C74FB56A-0517-4150-B01F-18A8616CFBE6}" srcOrd="1" destOrd="0" parTransId="{BA6012E4-CCEC-483E-AD08-53A24D97B292}" sibTransId="{9DADFADB-E1E8-4CBB-84A9-BA17877E31C8}"/>
    <dgm:cxn modelId="{9D36A478-AB02-41E2-AE31-135E42710EA5}" type="presOf" srcId="{1C4AA59E-F286-413F-BC76-D871D42FE741}" destId="{26BD8B8E-D4FA-42D9-9BD4-CE72A43C2694}" srcOrd="0" destOrd="0" presId="urn:microsoft.com/office/officeart/2005/8/layout/hierarchy1"/>
    <dgm:cxn modelId="{7CF55D19-C57F-484B-BA25-5B9C20038FCB}" type="presOf" srcId="{89EECB4A-6DF9-450E-B2F3-A7BC95D77ED8}" destId="{582ECF4B-4E71-4C5D-85A7-3B69285CCD60}" srcOrd="0" destOrd="0" presId="urn:microsoft.com/office/officeart/2005/8/layout/hierarchy1"/>
    <dgm:cxn modelId="{CE749DE5-5F02-4D12-B481-CDC8AA32FC1A}" type="presOf" srcId="{6CBE1D29-81EA-455E-A778-8B72658B1103}" destId="{0EBC6E9B-CE4A-4078-A76D-E9341901BBCA}" srcOrd="0" destOrd="0" presId="urn:microsoft.com/office/officeart/2005/8/layout/hierarchy1"/>
    <dgm:cxn modelId="{88BD05C1-7AA3-4EB3-9998-1BF0DD97BB7C}" type="presOf" srcId="{C74FB56A-0517-4150-B01F-18A8616CFBE6}" destId="{38ADCCB1-EFFB-42D5-976F-DD7DC0590B2F}" srcOrd="0" destOrd="0" presId="urn:microsoft.com/office/officeart/2005/8/layout/hierarchy1"/>
    <dgm:cxn modelId="{78702B5E-1062-42B0-B9B6-AD6E3A64CA65}" srcId="{1C4AA59E-F286-413F-BC76-D871D42FE741}" destId="{ACBEA074-0530-40F8-AD1C-A3B21B05064E}" srcOrd="3" destOrd="0" parTransId="{BEDEF458-2795-4BB3-9A00-34218EFE05E4}" sibTransId="{ED7B3321-2076-4EEF-8CD0-52CCC6A28E78}"/>
    <dgm:cxn modelId="{42DA7591-7641-4985-A7D5-9E03F2D2CC7B}" srcId="{1C4AA59E-F286-413F-BC76-D871D42FE741}" destId="{BA0CA045-0639-4E52-9B6C-E671F81BFECD}" srcOrd="2" destOrd="0" parTransId="{6CBE1D29-81EA-455E-A778-8B72658B1103}" sibTransId="{572A2810-4E2A-462A-B06D-F7761B2D011D}"/>
    <dgm:cxn modelId="{E429CA11-9A8E-4724-936A-CCAB76FE9F83}" type="presOf" srcId="{BA0CA045-0639-4E52-9B6C-E671F81BFECD}" destId="{EC85D61A-9CD1-4C53-82DB-F33BC6D72BA6}" srcOrd="0" destOrd="0" presId="urn:microsoft.com/office/officeart/2005/8/layout/hierarchy1"/>
    <dgm:cxn modelId="{7FA46DDD-CCE2-4A75-B7DF-46B2A6CD21A7}" srcId="{1C4AA59E-F286-413F-BC76-D871D42FE741}" destId="{89EECB4A-6DF9-450E-B2F3-A7BC95D77ED8}" srcOrd="0" destOrd="0" parTransId="{75EFC71B-A697-4CBB-87E2-8464A274EABC}" sibTransId="{57B94036-9641-44ED-806B-2FE4CCFD8E82}"/>
    <dgm:cxn modelId="{7D558306-59A5-4B36-8270-67AF84A32E92}" type="presOf" srcId="{ACBEA074-0530-40F8-AD1C-A3B21B05064E}" destId="{117F291A-C1F7-451C-840C-A685A4D04AFE}" srcOrd="0" destOrd="0" presId="urn:microsoft.com/office/officeart/2005/8/layout/hierarchy1"/>
    <dgm:cxn modelId="{FCAA84A4-D246-4C0A-9D60-1A59DC21890F}" type="presParOf" srcId="{3F4399CF-78FC-41D3-8486-680B2C585FDD}" destId="{2D9EDBA4-7E8E-41DD-ACB9-E31DF12639B5}" srcOrd="0" destOrd="0" presId="urn:microsoft.com/office/officeart/2005/8/layout/hierarchy1"/>
    <dgm:cxn modelId="{93B67B0A-44F8-45BB-8215-7C9F54E21BBD}" type="presParOf" srcId="{2D9EDBA4-7E8E-41DD-ACB9-E31DF12639B5}" destId="{856012BC-EB07-451B-AE9C-AA47EF5EFDDF}" srcOrd="0" destOrd="0" presId="urn:microsoft.com/office/officeart/2005/8/layout/hierarchy1"/>
    <dgm:cxn modelId="{1883F4C3-2615-466B-8667-CA073A11747B}" type="presParOf" srcId="{856012BC-EB07-451B-AE9C-AA47EF5EFDDF}" destId="{47094717-9D6D-4193-96F2-489845BB9C03}" srcOrd="0" destOrd="0" presId="urn:microsoft.com/office/officeart/2005/8/layout/hierarchy1"/>
    <dgm:cxn modelId="{82FD4FA5-E79D-4B81-857A-A43F39F2CA24}" type="presParOf" srcId="{856012BC-EB07-451B-AE9C-AA47EF5EFDDF}" destId="{26BD8B8E-D4FA-42D9-9BD4-CE72A43C2694}" srcOrd="1" destOrd="0" presId="urn:microsoft.com/office/officeart/2005/8/layout/hierarchy1"/>
    <dgm:cxn modelId="{EC58AE19-7261-42B0-9D49-9B7CF06C4A1A}" type="presParOf" srcId="{2D9EDBA4-7E8E-41DD-ACB9-E31DF12639B5}" destId="{19ADD54A-2A85-4E7B-95F5-0A71CC22141F}" srcOrd="1" destOrd="0" presId="urn:microsoft.com/office/officeart/2005/8/layout/hierarchy1"/>
    <dgm:cxn modelId="{F951D278-B780-4001-B6CE-0EAEA87E0BA6}" type="presParOf" srcId="{19ADD54A-2A85-4E7B-95F5-0A71CC22141F}" destId="{56B35792-94BB-408B-9486-097C50E5466B}" srcOrd="0" destOrd="0" presId="urn:microsoft.com/office/officeart/2005/8/layout/hierarchy1"/>
    <dgm:cxn modelId="{C9D72EC3-A34F-458C-98B6-89428B0E2F07}" type="presParOf" srcId="{19ADD54A-2A85-4E7B-95F5-0A71CC22141F}" destId="{2D617CC9-5CA2-478C-AE26-97AEE339AD92}" srcOrd="1" destOrd="0" presId="urn:microsoft.com/office/officeart/2005/8/layout/hierarchy1"/>
    <dgm:cxn modelId="{DB32B408-6E4B-4233-8FAB-36B6B659968A}" type="presParOf" srcId="{2D617CC9-5CA2-478C-AE26-97AEE339AD92}" destId="{86328D69-B4EC-4D1C-8F1B-5EBD3148CBC6}" srcOrd="0" destOrd="0" presId="urn:microsoft.com/office/officeart/2005/8/layout/hierarchy1"/>
    <dgm:cxn modelId="{FD3AAE1E-AFEA-441F-AC2D-3B4AC108761A}" type="presParOf" srcId="{86328D69-B4EC-4D1C-8F1B-5EBD3148CBC6}" destId="{25120C3F-E702-4FE2-83BE-935050B8527A}" srcOrd="0" destOrd="0" presId="urn:microsoft.com/office/officeart/2005/8/layout/hierarchy1"/>
    <dgm:cxn modelId="{FFFDC75C-4A25-418C-8B6E-AA9AC257BCB4}" type="presParOf" srcId="{86328D69-B4EC-4D1C-8F1B-5EBD3148CBC6}" destId="{582ECF4B-4E71-4C5D-85A7-3B69285CCD60}" srcOrd="1" destOrd="0" presId="urn:microsoft.com/office/officeart/2005/8/layout/hierarchy1"/>
    <dgm:cxn modelId="{5B3FED7E-0576-405B-80B7-489BCAA7646D}" type="presParOf" srcId="{2D617CC9-5CA2-478C-AE26-97AEE339AD92}" destId="{CA1E86D6-D674-4085-9F42-7F613E979577}" srcOrd="1" destOrd="0" presId="urn:microsoft.com/office/officeart/2005/8/layout/hierarchy1"/>
    <dgm:cxn modelId="{E1DDA512-85EB-489D-B89D-8680AB8E86AD}" type="presParOf" srcId="{19ADD54A-2A85-4E7B-95F5-0A71CC22141F}" destId="{06F1D4AD-3880-4036-887A-0ABC1D47A97B}" srcOrd="2" destOrd="0" presId="urn:microsoft.com/office/officeart/2005/8/layout/hierarchy1"/>
    <dgm:cxn modelId="{61B24870-28E0-4C87-9DC9-8DBF123442CF}" type="presParOf" srcId="{19ADD54A-2A85-4E7B-95F5-0A71CC22141F}" destId="{24ADC748-34D6-4E9C-9583-79649257D2E6}" srcOrd="3" destOrd="0" presId="urn:microsoft.com/office/officeart/2005/8/layout/hierarchy1"/>
    <dgm:cxn modelId="{3081261A-FECE-446B-94E9-73034D899CCA}" type="presParOf" srcId="{24ADC748-34D6-4E9C-9583-79649257D2E6}" destId="{139EEBAB-6FD5-4C64-A30F-52871E437AD5}" srcOrd="0" destOrd="0" presId="urn:microsoft.com/office/officeart/2005/8/layout/hierarchy1"/>
    <dgm:cxn modelId="{EB7FA4DF-FFA6-40C2-BDEF-98001517AD6F}" type="presParOf" srcId="{139EEBAB-6FD5-4C64-A30F-52871E437AD5}" destId="{301660EC-9030-4054-98DE-82CA84DACF11}" srcOrd="0" destOrd="0" presId="urn:microsoft.com/office/officeart/2005/8/layout/hierarchy1"/>
    <dgm:cxn modelId="{EE70E5C7-1AE7-45B5-8EBF-62F7FC9B6005}" type="presParOf" srcId="{139EEBAB-6FD5-4C64-A30F-52871E437AD5}" destId="{38ADCCB1-EFFB-42D5-976F-DD7DC0590B2F}" srcOrd="1" destOrd="0" presId="urn:microsoft.com/office/officeart/2005/8/layout/hierarchy1"/>
    <dgm:cxn modelId="{9903EE0B-6ECD-4FE1-8B0A-B926870D7A97}" type="presParOf" srcId="{24ADC748-34D6-4E9C-9583-79649257D2E6}" destId="{1CA76308-156F-48B8-9047-BC71069044BD}" srcOrd="1" destOrd="0" presId="urn:microsoft.com/office/officeart/2005/8/layout/hierarchy1"/>
    <dgm:cxn modelId="{8E5906E3-DC07-40B6-992F-2DD086E7992C}" type="presParOf" srcId="{19ADD54A-2A85-4E7B-95F5-0A71CC22141F}" destId="{0EBC6E9B-CE4A-4078-A76D-E9341901BBCA}" srcOrd="4" destOrd="0" presId="urn:microsoft.com/office/officeart/2005/8/layout/hierarchy1"/>
    <dgm:cxn modelId="{C025BFA0-8B58-452F-9651-94D52B988245}" type="presParOf" srcId="{19ADD54A-2A85-4E7B-95F5-0A71CC22141F}" destId="{578CA717-564A-41C1-AF98-BB5ADF3AD7C8}" srcOrd="5" destOrd="0" presId="urn:microsoft.com/office/officeart/2005/8/layout/hierarchy1"/>
    <dgm:cxn modelId="{C465997D-3B16-4AE0-824C-AC771A580E82}" type="presParOf" srcId="{578CA717-564A-41C1-AF98-BB5ADF3AD7C8}" destId="{D3A7F1FC-5537-4050-AC9C-B71FCC2825DA}" srcOrd="0" destOrd="0" presId="urn:microsoft.com/office/officeart/2005/8/layout/hierarchy1"/>
    <dgm:cxn modelId="{B08A748E-E129-44B4-B17F-84A532811ED3}" type="presParOf" srcId="{D3A7F1FC-5537-4050-AC9C-B71FCC2825DA}" destId="{286B823B-0F1A-4AB8-9E81-66D3561A62AE}" srcOrd="0" destOrd="0" presId="urn:microsoft.com/office/officeart/2005/8/layout/hierarchy1"/>
    <dgm:cxn modelId="{B1201C09-1E3C-4769-BE3D-1ED2E0F72E7D}" type="presParOf" srcId="{D3A7F1FC-5537-4050-AC9C-B71FCC2825DA}" destId="{EC85D61A-9CD1-4C53-82DB-F33BC6D72BA6}" srcOrd="1" destOrd="0" presId="urn:microsoft.com/office/officeart/2005/8/layout/hierarchy1"/>
    <dgm:cxn modelId="{5B592923-7559-4BA8-8805-D7C066D07BC1}" type="presParOf" srcId="{578CA717-564A-41C1-AF98-BB5ADF3AD7C8}" destId="{A5E0AB3B-F22B-45A7-A8A5-CAE12885B236}" srcOrd="1" destOrd="0" presId="urn:microsoft.com/office/officeart/2005/8/layout/hierarchy1"/>
    <dgm:cxn modelId="{88AA8C11-3206-49B7-9CDA-D2E41FE62D05}" type="presParOf" srcId="{19ADD54A-2A85-4E7B-95F5-0A71CC22141F}" destId="{739A2F69-49E9-4431-99C8-866EE86334A7}" srcOrd="6" destOrd="0" presId="urn:microsoft.com/office/officeart/2005/8/layout/hierarchy1"/>
    <dgm:cxn modelId="{2841AB6E-3C1B-4BE4-A0CB-7E556FC6D83A}" type="presParOf" srcId="{19ADD54A-2A85-4E7B-95F5-0A71CC22141F}" destId="{7A41F102-58D0-46CA-B04A-47007F82620C}" srcOrd="7" destOrd="0" presId="urn:microsoft.com/office/officeart/2005/8/layout/hierarchy1"/>
    <dgm:cxn modelId="{E9454023-9F9D-4B25-801A-DE8E38916EDB}" type="presParOf" srcId="{7A41F102-58D0-46CA-B04A-47007F82620C}" destId="{58441A58-197C-4DCA-8427-C57077989A4D}" srcOrd="0" destOrd="0" presId="urn:microsoft.com/office/officeart/2005/8/layout/hierarchy1"/>
    <dgm:cxn modelId="{4D4F9BE2-7D66-4436-8847-D338DAF25AF5}" type="presParOf" srcId="{58441A58-197C-4DCA-8427-C57077989A4D}" destId="{845FFE7A-1540-4585-B1D9-0D3A2B7E1711}" srcOrd="0" destOrd="0" presId="urn:microsoft.com/office/officeart/2005/8/layout/hierarchy1"/>
    <dgm:cxn modelId="{76968675-7B01-4BD7-A167-8578E7FA3F88}" type="presParOf" srcId="{58441A58-197C-4DCA-8427-C57077989A4D}" destId="{117F291A-C1F7-451C-840C-A685A4D04AFE}" srcOrd="1" destOrd="0" presId="urn:microsoft.com/office/officeart/2005/8/layout/hierarchy1"/>
    <dgm:cxn modelId="{D0139EB4-0387-4AB2-A596-FB1EC9F4ACC8}" type="presParOf" srcId="{7A41F102-58D0-46CA-B04A-47007F82620C}" destId="{F67FDFA5-05A0-45A2-8C0B-383530AF916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086F61-FD4B-44E2-AA65-3641C0B40045}">
      <dsp:nvSpPr>
        <dsp:cNvPr id="0" name=""/>
        <dsp:cNvSpPr/>
      </dsp:nvSpPr>
      <dsp:spPr>
        <a:xfrm>
          <a:off x="0" y="1793"/>
          <a:ext cx="4896543" cy="752895"/>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id-ID" sz="2400" i="1" kern="1200" dirty="0" smtClean="0">
              <a:solidFill>
                <a:schemeClr val="tx1"/>
              </a:solidFill>
              <a:latin typeface="Adobe Caslon Pro" panose="0205050205050A020403" pitchFamily="18" charset="0"/>
            </a:rPr>
            <a:t>Victima </a:t>
          </a:r>
          <a:r>
            <a:rPr lang="id-ID" sz="2400" i="0" kern="1200" dirty="0" smtClean="0">
              <a:solidFill>
                <a:schemeClr val="tx1"/>
              </a:solidFill>
              <a:latin typeface="Adobe Caslon Pro" panose="0205050205050A020403" pitchFamily="18" charset="0"/>
            </a:rPr>
            <a:t>= korban</a:t>
          </a:r>
          <a:endParaRPr lang="en-US" sz="2400" i="1" kern="1200" dirty="0">
            <a:solidFill>
              <a:schemeClr val="tx1"/>
            </a:solidFill>
            <a:latin typeface="Adobe Caslon Pro" panose="0205050205050A020403" pitchFamily="18" charset="0"/>
          </a:endParaRPr>
        </a:p>
      </dsp:txBody>
      <dsp:txXfrm>
        <a:off x="36753" y="38546"/>
        <a:ext cx="4823037" cy="679389"/>
      </dsp:txXfrm>
    </dsp:sp>
    <dsp:sp modelId="{BDB2A179-8AA7-482E-93B8-68FD13A8A53B}">
      <dsp:nvSpPr>
        <dsp:cNvPr id="0" name=""/>
        <dsp:cNvSpPr/>
      </dsp:nvSpPr>
      <dsp:spPr>
        <a:xfrm>
          <a:off x="0" y="754688"/>
          <a:ext cx="4896543"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65" tIns="30480" rIns="170688" bIns="30480" numCol="1" spcCol="1270" anchor="t" anchorCtr="0">
          <a:noAutofit/>
        </a:bodyPr>
        <a:lstStyle/>
        <a:p>
          <a:pPr marL="171450" lvl="1" indent="-171450" algn="l" defTabSz="844550">
            <a:lnSpc>
              <a:spcPct val="90000"/>
            </a:lnSpc>
            <a:spcBef>
              <a:spcPct val="0"/>
            </a:spcBef>
            <a:spcAft>
              <a:spcPct val="20000"/>
            </a:spcAft>
            <a:buChar char="••"/>
          </a:pPr>
          <a:endParaRPr lang="en-US" sz="1900" kern="1200" dirty="0"/>
        </a:p>
      </dsp:txBody>
      <dsp:txXfrm>
        <a:off x="0" y="754688"/>
        <a:ext cx="4896543" cy="397440"/>
      </dsp:txXfrm>
    </dsp:sp>
    <dsp:sp modelId="{45443BE8-B7F4-4AD5-80F2-AF6E57F7EFB3}">
      <dsp:nvSpPr>
        <dsp:cNvPr id="0" name=""/>
        <dsp:cNvSpPr/>
      </dsp:nvSpPr>
      <dsp:spPr>
        <a:xfrm>
          <a:off x="0" y="1152128"/>
          <a:ext cx="4896543" cy="752895"/>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id-ID" sz="2400" i="1" kern="1200" dirty="0" smtClean="0">
              <a:solidFill>
                <a:schemeClr val="tx1"/>
              </a:solidFill>
              <a:latin typeface="Adobe Caslon Pro" panose="0205050205050A020403" pitchFamily="18" charset="0"/>
            </a:rPr>
            <a:t>Logos </a:t>
          </a:r>
          <a:r>
            <a:rPr lang="id-ID" sz="2400" i="0" kern="1200" dirty="0" smtClean="0">
              <a:solidFill>
                <a:schemeClr val="tx1"/>
              </a:solidFill>
              <a:latin typeface="Adobe Caslon Pro" panose="0205050205050A020403" pitchFamily="18" charset="0"/>
            </a:rPr>
            <a:t>= Ilmu Pengetahuan </a:t>
          </a:r>
          <a:endParaRPr lang="en-US" sz="2400" i="1" kern="1200" dirty="0">
            <a:solidFill>
              <a:schemeClr val="tx1"/>
            </a:solidFill>
            <a:latin typeface="Adobe Caslon Pro" panose="0205050205050A020403" pitchFamily="18" charset="0"/>
          </a:endParaRPr>
        </a:p>
      </dsp:txBody>
      <dsp:txXfrm>
        <a:off x="36753" y="1188881"/>
        <a:ext cx="4823037" cy="679389"/>
      </dsp:txXfrm>
    </dsp:sp>
    <dsp:sp modelId="{0A9BE531-7B6B-4634-88A5-F74658E30D10}">
      <dsp:nvSpPr>
        <dsp:cNvPr id="0" name=""/>
        <dsp:cNvSpPr/>
      </dsp:nvSpPr>
      <dsp:spPr>
        <a:xfrm>
          <a:off x="0" y="1905023"/>
          <a:ext cx="4896543"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65" tIns="30480" rIns="170688" bIns="30480" numCol="1" spcCol="1270" anchor="t" anchorCtr="0">
          <a:noAutofit/>
        </a:bodyPr>
        <a:lstStyle/>
        <a:p>
          <a:pPr marL="171450" lvl="1" indent="-171450" algn="l" defTabSz="844550">
            <a:lnSpc>
              <a:spcPct val="90000"/>
            </a:lnSpc>
            <a:spcBef>
              <a:spcPct val="0"/>
            </a:spcBef>
            <a:spcAft>
              <a:spcPct val="20000"/>
            </a:spcAft>
            <a:buChar char="••"/>
          </a:pPr>
          <a:endParaRPr lang="en-US" sz="1900" kern="1200" dirty="0"/>
        </a:p>
      </dsp:txBody>
      <dsp:txXfrm>
        <a:off x="0" y="1905023"/>
        <a:ext cx="4896543" cy="397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7006-3EEC-40F4-AA0B-2C2D49F8E284}">
      <dsp:nvSpPr>
        <dsp:cNvPr id="0" name=""/>
        <dsp:cNvSpPr/>
      </dsp:nvSpPr>
      <dsp:spPr>
        <a:xfrm>
          <a:off x="4507092" y="0"/>
          <a:ext cx="4867199" cy="16651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24765" rIns="24765" bIns="24765" numCol="1" spcCol="1270" anchor="t" anchorCtr="0">
          <a:noAutofit/>
        </a:bodyPr>
        <a:lstStyle/>
        <a:p>
          <a:pPr marL="285750" lvl="1" indent="-285750" algn="l" defTabSz="1733550">
            <a:lnSpc>
              <a:spcPct val="90000"/>
            </a:lnSpc>
            <a:spcBef>
              <a:spcPct val="0"/>
            </a:spcBef>
            <a:spcAft>
              <a:spcPct val="15000"/>
            </a:spcAft>
            <a:buChar char="••"/>
          </a:pPr>
          <a:endParaRPr lang="en-US" sz="3900" kern="1200"/>
        </a:p>
        <a:p>
          <a:pPr marL="285750" lvl="1" indent="-285750" algn="l" defTabSz="1733550">
            <a:lnSpc>
              <a:spcPct val="90000"/>
            </a:lnSpc>
            <a:spcBef>
              <a:spcPct val="0"/>
            </a:spcBef>
            <a:spcAft>
              <a:spcPct val="15000"/>
            </a:spcAft>
            <a:buChar char="••"/>
          </a:pPr>
          <a:endParaRPr lang="en-US" sz="3900" kern="1200" dirty="0"/>
        </a:p>
      </dsp:txBody>
      <dsp:txXfrm>
        <a:off x="4507092" y="208148"/>
        <a:ext cx="4242755" cy="1248888"/>
      </dsp:txXfrm>
    </dsp:sp>
    <dsp:sp modelId="{0646B1EB-224A-41FF-BFA7-BF457B798BA5}">
      <dsp:nvSpPr>
        <dsp:cNvPr id="0" name=""/>
        <dsp:cNvSpPr/>
      </dsp:nvSpPr>
      <dsp:spPr>
        <a:xfrm>
          <a:off x="1201" y="0"/>
          <a:ext cx="4505891" cy="1665184"/>
        </a:xfrm>
        <a:prstGeom prst="roundRect">
          <a:avLst/>
        </a:prstGeom>
        <a:solidFill>
          <a:srgbClr val="58D86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kern="1200" dirty="0" smtClean="0">
              <a:solidFill>
                <a:schemeClr val="tx1"/>
              </a:solidFill>
              <a:latin typeface="Adobe Caslon Pro" panose="0205050205050A020403" pitchFamily="18" charset="0"/>
            </a:rPr>
            <a:t>To analize the manifold aspect of the victim’s problem</a:t>
          </a:r>
          <a:endParaRPr lang="en-US" sz="2800" kern="1200" dirty="0">
            <a:solidFill>
              <a:schemeClr val="tx1"/>
            </a:solidFill>
            <a:latin typeface="Adobe Caslon Pro" panose="0205050205050A020403" pitchFamily="18" charset="0"/>
          </a:endParaRPr>
        </a:p>
      </dsp:txBody>
      <dsp:txXfrm>
        <a:off x="82489" y="81288"/>
        <a:ext cx="4343315" cy="1502608"/>
      </dsp:txXfrm>
    </dsp:sp>
    <dsp:sp modelId="{BEFF7A19-2E45-42E7-A7FD-705205870F32}">
      <dsp:nvSpPr>
        <dsp:cNvPr id="0" name=""/>
        <dsp:cNvSpPr/>
      </dsp:nvSpPr>
      <dsp:spPr>
        <a:xfrm>
          <a:off x="4468905" y="1831703"/>
          <a:ext cx="4905653" cy="16651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43D6A-BDDF-4C70-8627-35E03C70C23E}">
      <dsp:nvSpPr>
        <dsp:cNvPr id="0" name=""/>
        <dsp:cNvSpPr/>
      </dsp:nvSpPr>
      <dsp:spPr>
        <a:xfrm>
          <a:off x="934" y="1831703"/>
          <a:ext cx="4467971" cy="1665184"/>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kern="1200" dirty="0" smtClean="0">
              <a:solidFill>
                <a:schemeClr val="tx1"/>
              </a:solidFill>
              <a:latin typeface="Adobe Caslon Pro" panose="0205050205050A020403" pitchFamily="18" charset="0"/>
            </a:rPr>
            <a:t>To explain the causes for victimization</a:t>
          </a:r>
          <a:endParaRPr lang="en-US" sz="6500" kern="1200" dirty="0">
            <a:solidFill>
              <a:schemeClr val="tx1"/>
            </a:solidFill>
          </a:endParaRPr>
        </a:p>
      </dsp:txBody>
      <dsp:txXfrm>
        <a:off x="82222" y="1912991"/>
        <a:ext cx="4305395" cy="1502608"/>
      </dsp:txXfrm>
    </dsp:sp>
    <dsp:sp modelId="{BE9FFBA4-FD82-42FD-B12D-E77B6113855F}">
      <dsp:nvSpPr>
        <dsp:cNvPr id="0" name=""/>
        <dsp:cNvSpPr/>
      </dsp:nvSpPr>
      <dsp:spPr>
        <a:xfrm>
          <a:off x="4507092" y="3663407"/>
          <a:ext cx="4867199" cy="16651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24765" rIns="24765" bIns="24765" numCol="1" spcCol="1270" anchor="t" anchorCtr="0">
          <a:noAutofit/>
        </a:bodyPr>
        <a:lstStyle/>
        <a:p>
          <a:pPr marL="285750" lvl="1" indent="-285750" algn="l" defTabSz="1733550">
            <a:lnSpc>
              <a:spcPct val="90000"/>
            </a:lnSpc>
            <a:spcBef>
              <a:spcPct val="0"/>
            </a:spcBef>
            <a:spcAft>
              <a:spcPct val="15000"/>
            </a:spcAft>
            <a:buChar char="••"/>
          </a:pPr>
          <a:endParaRPr lang="en-US" sz="3900" kern="1200"/>
        </a:p>
        <a:p>
          <a:pPr marL="285750" lvl="1" indent="-285750" algn="l" defTabSz="1733550">
            <a:lnSpc>
              <a:spcPct val="90000"/>
            </a:lnSpc>
            <a:spcBef>
              <a:spcPct val="0"/>
            </a:spcBef>
            <a:spcAft>
              <a:spcPct val="15000"/>
            </a:spcAft>
            <a:buChar char="••"/>
          </a:pPr>
          <a:endParaRPr lang="en-US" sz="3900" kern="1200"/>
        </a:p>
      </dsp:txBody>
      <dsp:txXfrm>
        <a:off x="4507092" y="3871555"/>
        <a:ext cx="4242755" cy="1248888"/>
      </dsp:txXfrm>
    </dsp:sp>
    <dsp:sp modelId="{F41FF44C-EEEB-4B7F-820D-5550321C8244}">
      <dsp:nvSpPr>
        <dsp:cNvPr id="0" name=""/>
        <dsp:cNvSpPr/>
      </dsp:nvSpPr>
      <dsp:spPr>
        <a:xfrm>
          <a:off x="1201" y="3663407"/>
          <a:ext cx="4505891" cy="1665184"/>
        </a:xfrm>
        <a:prstGeom prst="roundRect">
          <a:avLst/>
        </a:prstGeom>
        <a:solidFill>
          <a:srgbClr val="CC00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kern="1200" dirty="0" smtClean="0">
              <a:solidFill>
                <a:schemeClr val="tx1"/>
              </a:solidFill>
              <a:latin typeface="Adobe Caslon Pro" panose="0205050205050A020403" pitchFamily="18" charset="0"/>
            </a:rPr>
            <a:t>To develop a system of measures for reducing human suffering </a:t>
          </a:r>
          <a:endParaRPr lang="en-US" sz="2800" kern="1200" dirty="0">
            <a:solidFill>
              <a:schemeClr val="tx1"/>
            </a:solidFill>
            <a:latin typeface="Adobe Caslon Pro" panose="0205050205050A020403" pitchFamily="18" charset="0"/>
          </a:endParaRPr>
        </a:p>
      </dsp:txBody>
      <dsp:txXfrm>
        <a:off x="82489" y="3744695"/>
        <a:ext cx="4343315" cy="15026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7006-3EEC-40F4-AA0B-2C2D49F8E284}">
      <dsp:nvSpPr>
        <dsp:cNvPr id="0" name=""/>
        <dsp:cNvSpPr/>
      </dsp:nvSpPr>
      <dsp:spPr>
        <a:xfrm>
          <a:off x="4507092" y="0"/>
          <a:ext cx="4867199" cy="16651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id-ID" sz="2400" kern="1200" dirty="0" smtClean="0">
              <a:latin typeface="Adobe Caslon Pro" panose="0205050205050A020403" pitchFamily="18" charset="0"/>
            </a:rPr>
            <a:t>Sebagai korban “ideal” cenderung terjadi pada anak.</a:t>
          </a:r>
          <a:endParaRPr lang="en-US" sz="2400" kern="1200" dirty="0">
            <a:latin typeface="Adobe Caslon Pro" panose="0205050205050A020403" pitchFamily="18" charset="0"/>
          </a:endParaRPr>
        </a:p>
        <a:p>
          <a:pPr marL="285750" lvl="1" indent="-285750" algn="l" defTabSz="1422400">
            <a:lnSpc>
              <a:spcPct val="90000"/>
            </a:lnSpc>
            <a:spcBef>
              <a:spcPct val="0"/>
            </a:spcBef>
            <a:spcAft>
              <a:spcPct val="15000"/>
            </a:spcAft>
            <a:buChar char="••"/>
          </a:pPr>
          <a:endParaRPr lang="en-US" sz="3200" kern="1200" dirty="0"/>
        </a:p>
      </dsp:txBody>
      <dsp:txXfrm>
        <a:off x="4507092" y="208148"/>
        <a:ext cx="4242755" cy="1248888"/>
      </dsp:txXfrm>
    </dsp:sp>
    <dsp:sp modelId="{0646B1EB-224A-41FF-BFA7-BF457B798BA5}">
      <dsp:nvSpPr>
        <dsp:cNvPr id="0" name=""/>
        <dsp:cNvSpPr/>
      </dsp:nvSpPr>
      <dsp:spPr>
        <a:xfrm>
          <a:off x="1201" y="0"/>
          <a:ext cx="4505891" cy="1665184"/>
        </a:xfrm>
        <a:prstGeom prst="roundRect">
          <a:avLst/>
        </a:prstGeom>
        <a:solidFill>
          <a:srgbClr val="C57A6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kern="1200" dirty="0" smtClean="0">
              <a:solidFill>
                <a:schemeClr val="tx1"/>
              </a:solidFill>
              <a:latin typeface="Adobe Caslon Pro" panose="0205050205050A020403" pitchFamily="18" charset="0"/>
            </a:rPr>
            <a:t>The “</a:t>
          </a:r>
          <a:r>
            <a:rPr lang="id-ID" sz="2800" i="1" kern="1200" dirty="0" smtClean="0">
              <a:solidFill>
                <a:schemeClr val="tx1"/>
              </a:solidFill>
              <a:latin typeface="Adobe Caslon Pro" panose="0205050205050A020403" pitchFamily="18" charset="0"/>
            </a:rPr>
            <a:t>completely innocent victim</a:t>
          </a:r>
          <a:r>
            <a:rPr lang="id-ID" sz="2800" kern="1200" dirty="0" smtClean="0">
              <a:solidFill>
                <a:schemeClr val="tx1"/>
              </a:solidFill>
              <a:latin typeface="Adobe Caslon Pro" panose="0205050205050A020403" pitchFamily="18" charset="0"/>
            </a:rPr>
            <a:t>”</a:t>
          </a:r>
          <a:endParaRPr lang="en-US" sz="2800" kern="1200" dirty="0">
            <a:solidFill>
              <a:schemeClr val="tx1"/>
            </a:solidFill>
            <a:latin typeface="Adobe Caslon Pro" panose="0205050205050A020403" pitchFamily="18" charset="0"/>
          </a:endParaRPr>
        </a:p>
      </dsp:txBody>
      <dsp:txXfrm>
        <a:off x="82489" y="81288"/>
        <a:ext cx="4343315" cy="1502608"/>
      </dsp:txXfrm>
    </dsp:sp>
    <dsp:sp modelId="{BEFF7A19-2E45-42E7-A7FD-705205870F32}">
      <dsp:nvSpPr>
        <dsp:cNvPr id="0" name=""/>
        <dsp:cNvSpPr/>
      </dsp:nvSpPr>
      <dsp:spPr>
        <a:xfrm>
          <a:off x="4468905" y="1831703"/>
          <a:ext cx="4905653" cy="16651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43D6A-BDDF-4C70-8627-35E03C70C23E}">
      <dsp:nvSpPr>
        <dsp:cNvPr id="0" name=""/>
        <dsp:cNvSpPr/>
      </dsp:nvSpPr>
      <dsp:spPr>
        <a:xfrm>
          <a:off x="934" y="1831703"/>
          <a:ext cx="4467971" cy="1665184"/>
        </a:xfrm>
        <a:prstGeom prst="roundRect">
          <a:avLst/>
        </a:prstGeom>
        <a:solidFill>
          <a:srgbClr val="66FF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i="1" kern="1200" dirty="0" smtClean="0">
              <a:solidFill>
                <a:schemeClr val="tx1"/>
              </a:solidFill>
              <a:latin typeface="Adobe Caslon Pro" panose="0205050205050A020403" pitchFamily="18" charset="0"/>
            </a:rPr>
            <a:t>The “victim with minor guilt” &amp; the “victim due to his ignorance”</a:t>
          </a:r>
          <a:endParaRPr lang="en-US" sz="6500" i="1" kern="1200" dirty="0">
            <a:solidFill>
              <a:schemeClr val="tx1"/>
            </a:solidFill>
          </a:endParaRPr>
        </a:p>
      </dsp:txBody>
      <dsp:txXfrm>
        <a:off x="82222" y="1912991"/>
        <a:ext cx="4305395" cy="1502608"/>
      </dsp:txXfrm>
    </dsp:sp>
    <dsp:sp modelId="{BE9FFBA4-FD82-42FD-B12D-E77B6113855F}">
      <dsp:nvSpPr>
        <dsp:cNvPr id="0" name=""/>
        <dsp:cNvSpPr/>
      </dsp:nvSpPr>
      <dsp:spPr>
        <a:xfrm>
          <a:off x="4507092" y="3663407"/>
          <a:ext cx="4867199" cy="16651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ts val="0"/>
            </a:spcAft>
            <a:buChar char="••"/>
          </a:pPr>
          <a:r>
            <a:rPr lang="id-ID" sz="2000" b="1" kern="1200" dirty="0" smtClean="0">
              <a:latin typeface="Adobe Caslon Pro" panose="0205050205050A020403" pitchFamily="18" charset="0"/>
            </a:rPr>
            <a:t>Bunuh diri dengan melempar coin; bunuh diri dengan adhesi, euthanasia, suami istri yang bunuh diri.</a:t>
          </a:r>
          <a:endParaRPr lang="en-US" sz="2000" b="1" kern="1200" dirty="0">
            <a:latin typeface="Adobe Caslon Pro" panose="0205050205050A020403" pitchFamily="18" charset="0"/>
          </a:endParaRPr>
        </a:p>
        <a:p>
          <a:pPr marL="285750" lvl="1" indent="-285750" algn="l" defTabSz="1422400">
            <a:lnSpc>
              <a:spcPct val="90000"/>
            </a:lnSpc>
            <a:spcBef>
              <a:spcPct val="0"/>
            </a:spcBef>
            <a:spcAft>
              <a:spcPct val="15000"/>
            </a:spcAft>
            <a:buChar char="••"/>
          </a:pPr>
          <a:endParaRPr lang="en-US" sz="3200" kern="1200"/>
        </a:p>
      </dsp:txBody>
      <dsp:txXfrm>
        <a:off x="4507092" y="3871555"/>
        <a:ext cx="4242755" cy="1248888"/>
      </dsp:txXfrm>
    </dsp:sp>
    <dsp:sp modelId="{F41FF44C-EEEB-4B7F-820D-5550321C8244}">
      <dsp:nvSpPr>
        <dsp:cNvPr id="0" name=""/>
        <dsp:cNvSpPr/>
      </dsp:nvSpPr>
      <dsp:spPr>
        <a:xfrm>
          <a:off x="1201" y="3663407"/>
          <a:ext cx="4505891" cy="1665184"/>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kern="1200" dirty="0" smtClean="0">
              <a:solidFill>
                <a:schemeClr val="tx1"/>
              </a:solidFill>
              <a:latin typeface="Adobe Caslon Pro" panose="0205050205050A020403" pitchFamily="18" charset="0"/>
            </a:rPr>
            <a:t>The </a:t>
          </a:r>
          <a:r>
            <a:rPr lang="id-ID" sz="2800" i="1" kern="1200" dirty="0" smtClean="0">
              <a:solidFill>
                <a:schemeClr val="tx1"/>
              </a:solidFill>
              <a:latin typeface="Adobe Caslon Pro" panose="0205050205050A020403" pitchFamily="18" charset="0"/>
            </a:rPr>
            <a:t>victim</a:t>
          </a:r>
          <a:r>
            <a:rPr lang="id-ID" sz="2800" kern="1200" dirty="0" smtClean="0">
              <a:solidFill>
                <a:schemeClr val="tx1"/>
              </a:solidFill>
              <a:latin typeface="Adobe Caslon Pro" panose="0205050205050A020403" pitchFamily="18" charset="0"/>
            </a:rPr>
            <a:t> </a:t>
          </a:r>
          <a:r>
            <a:rPr lang="id-ID" sz="2800" i="1" kern="1200" dirty="0" smtClean="0">
              <a:solidFill>
                <a:schemeClr val="tx1"/>
              </a:solidFill>
              <a:latin typeface="Adobe Caslon Pro" panose="0205050205050A020403" pitchFamily="18" charset="0"/>
            </a:rPr>
            <a:t>as guilty as the offender and voluntary victim</a:t>
          </a:r>
          <a:endParaRPr lang="en-US" sz="2800" i="1" kern="1200" dirty="0">
            <a:solidFill>
              <a:schemeClr val="tx1"/>
            </a:solidFill>
            <a:latin typeface="Adobe Caslon Pro" panose="0205050205050A020403" pitchFamily="18" charset="0"/>
          </a:endParaRPr>
        </a:p>
      </dsp:txBody>
      <dsp:txXfrm>
        <a:off x="82489" y="3744695"/>
        <a:ext cx="4343315" cy="15026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7006-3EEC-40F4-AA0B-2C2D49F8E284}">
      <dsp:nvSpPr>
        <dsp:cNvPr id="0" name=""/>
        <dsp:cNvSpPr/>
      </dsp:nvSpPr>
      <dsp:spPr>
        <a:xfrm>
          <a:off x="5884482" y="371"/>
          <a:ext cx="6354639" cy="1689104"/>
        </a:xfrm>
        <a:prstGeom prst="rightArrow">
          <a:avLst>
            <a:gd name="adj1" fmla="val 75000"/>
            <a:gd name="adj2" fmla="val 50000"/>
          </a:avLst>
        </a:prstGeom>
        <a:solidFill>
          <a:srgbClr val="FF0066">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ts val="0"/>
            </a:spcAft>
            <a:buChar char="••"/>
          </a:pPr>
          <a:r>
            <a:rPr lang="id-ID" sz="2000" kern="1200" dirty="0" smtClean="0">
              <a:latin typeface="Adobe Caslon Pro" panose="0205050205050A020403" pitchFamily="18" charset="0"/>
            </a:rPr>
            <a:t>Orang yang memprovokasi dan/atau menggoda orang untuk berbuat jahat.</a:t>
          </a:r>
          <a:endParaRPr lang="en-US" sz="2000" kern="1200" dirty="0">
            <a:latin typeface="Adobe Caslon Pro" panose="0205050205050A020403" pitchFamily="18" charset="0"/>
          </a:endParaRPr>
        </a:p>
        <a:p>
          <a:pPr marL="228600" lvl="1" indent="-228600" algn="l" defTabSz="889000">
            <a:lnSpc>
              <a:spcPct val="90000"/>
            </a:lnSpc>
            <a:spcBef>
              <a:spcPct val="0"/>
            </a:spcBef>
            <a:spcAft>
              <a:spcPts val="0"/>
            </a:spcAft>
            <a:buChar char="••"/>
          </a:pPr>
          <a:r>
            <a:rPr lang="id-ID" sz="2000" kern="1200" dirty="0" smtClean="0">
              <a:latin typeface="Adobe Caslon Pro" panose="0205050205050A020403" pitchFamily="18" charset="0"/>
            </a:rPr>
            <a:t>Korban lalai yang mempengaruhi orang untuk melakukan kejahatan</a:t>
          </a:r>
          <a:endParaRPr lang="en-US" sz="2000" kern="1200" dirty="0">
            <a:latin typeface="Adobe Caslon Pro" panose="0205050205050A020403" pitchFamily="18" charset="0"/>
          </a:endParaRPr>
        </a:p>
      </dsp:txBody>
      <dsp:txXfrm>
        <a:off x="5884482" y="211509"/>
        <a:ext cx="5721225" cy="1266828"/>
      </dsp:txXfrm>
    </dsp:sp>
    <dsp:sp modelId="{0646B1EB-224A-41FF-BFA7-BF457B798BA5}">
      <dsp:nvSpPr>
        <dsp:cNvPr id="0" name=""/>
        <dsp:cNvSpPr/>
      </dsp:nvSpPr>
      <dsp:spPr>
        <a:xfrm>
          <a:off x="1568" y="48687"/>
          <a:ext cx="5882913" cy="1592473"/>
        </a:xfrm>
        <a:prstGeom prst="roundRect">
          <a:avLst/>
        </a:prstGeom>
        <a:solidFill>
          <a:srgbClr val="FF99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kern="1200" dirty="0" smtClean="0">
              <a:solidFill>
                <a:schemeClr val="tx1"/>
              </a:solidFill>
              <a:latin typeface="Adobe Caslon Pro" panose="0205050205050A020403" pitchFamily="18" charset="0"/>
            </a:rPr>
            <a:t>The “</a:t>
          </a:r>
          <a:r>
            <a:rPr lang="id-ID" sz="2800" i="1" kern="1200" dirty="0" smtClean="0">
              <a:solidFill>
                <a:schemeClr val="tx1"/>
              </a:solidFill>
              <a:latin typeface="Adobe Caslon Pro" panose="0205050205050A020403" pitchFamily="18" charset="0"/>
            </a:rPr>
            <a:t>victim more guilty than the offender</a:t>
          </a:r>
          <a:r>
            <a:rPr lang="id-ID" sz="2800" kern="1200" dirty="0" smtClean="0">
              <a:solidFill>
                <a:schemeClr val="tx1"/>
              </a:solidFill>
              <a:latin typeface="Adobe Caslon Pro" panose="0205050205050A020403" pitchFamily="18" charset="0"/>
            </a:rPr>
            <a:t>”</a:t>
          </a:r>
          <a:endParaRPr lang="en-US" sz="2800" kern="1200" dirty="0">
            <a:solidFill>
              <a:schemeClr val="tx1"/>
            </a:solidFill>
            <a:latin typeface="Adobe Caslon Pro" panose="0205050205050A020403" pitchFamily="18" charset="0"/>
          </a:endParaRPr>
        </a:p>
      </dsp:txBody>
      <dsp:txXfrm>
        <a:off x="79306" y="126425"/>
        <a:ext cx="5727437" cy="1436997"/>
      </dsp:txXfrm>
    </dsp:sp>
    <dsp:sp modelId="{BEFF7A19-2E45-42E7-A7FD-705205870F32}">
      <dsp:nvSpPr>
        <dsp:cNvPr id="0" name=""/>
        <dsp:cNvSpPr/>
      </dsp:nvSpPr>
      <dsp:spPr>
        <a:xfrm>
          <a:off x="5834625" y="1848723"/>
          <a:ext cx="6404845" cy="1592473"/>
        </a:xfrm>
        <a:prstGeom prst="rightArrow">
          <a:avLst>
            <a:gd name="adj1" fmla="val 75000"/>
            <a:gd name="adj2" fmla="val 50000"/>
          </a:avLst>
        </a:prstGeom>
        <a:solidFill>
          <a:srgbClr val="FFFF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43D6A-BDDF-4C70-8627-35E03C70C23E}">
      <dsp:nvSpPr>
        <dsp:cNvPr id="0" name=""/>
        <dsp:cNvSpPr/>
      </dsp:nvSpPr>
      <dsp:spPr>
        <a:xfrm>
          <a:off x="1219" y="1848723"/>
          <a:ext cx="5833405" cy="1592473"/>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i="1" kern="1200" dirty="0" smtClean="0">
              <a:solidFill>
                <a:schemeClr val="bg1"/>
              </a:solidFill>
              <a:latin typeface="Adobe Caslon Pro" panose="0205050205050A020403" pitchFamily="18" charset="0"/>
            </a:rPr>
            <a:t>The “most guilty victim” &amp; the “victim as is guilty alone”</a:t>
          </a:r>
          <a:endParaRPr lang="en-US" sz="6500" i="1" kern="1200" dirty="0">
            <a:solidFill>
              <a:schemeClr val="bg1"/>
            </a:solidFill>
          </a:endParaRPr>
        </a:p>
      </dsp:txBody>
      <dsp:txXfrm>
        <a:off x="78957" y="1926461"/>
        <a:ext cx="5677929" cy="1436997"/>
      </dsp:txXfrm>
    </dsp:sp>
    <dsp:sp modelId="{BE9FFBA4-FD82-42FD-B12D-E77B6113855F}">
      <dsp:nvSpPr>
        <dsp:cNvPr id="0" name=""/>
        <dsp:cNvSpPr/>
      </dsp:nvSpPr>
      <dsp:spPr>
        <a:xfrm>
          <a:off x="5884482" y="3600443"/>
          <a:ext cx="6354639" cy="1592473"/>
        </a:xfrm>
        <a:prstGeom prst="rightArrow">
          <a:avLst>
            <a:gd name="adj1" fmla="val 75000"/>
            <a:gd name="adj2" fmla="val 50000"/>
          </a:avLst>
        </a:prstGeom>
        <a:solidFill>
          <a:srgbClr val="CBF3F7">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ts val="0"/>
            </a:spcAft>
            <a:buChar char="••"/>
          </a:pPr>
          <a:r>
            <a:rPr lang="id-ID" sz="2000" b="1" kern="1200" dirty="0" smtClean="0">
              <a:latin typeface="Adobe Caslon Pro" panose="0205050205050A020403" pitchFamily="18" charset="0"/>
            </a:rPr>
            <a:t>Cth: orang yang mengaku menjadi korban demi kepentingan tertentu, paranoid, histeria atau pikun</a:t>
          </a:r>
          <a:endParaRPr lang="en-US" sz="2000" b="1" kern="1200" dirty="0">
            <a:latin typeface="Adobe Caslon Pro" panose="0205050205050A020403" pitchFamily="18" charset="0"/>
          </a:endParaRPr>
        </a:p>
        <a:p>
          <a:pPr marL="285750" lvl="1" indent="-285750" algn="l" defTabSz="1422400">
            <a:lnSpc>
              <a:spcPct val="90000"/>
            </a:lnSpc>
            <a:spcBef>
              <a:spcPct val="0"/>
            </a:spcBef>
            <a:spcAft>
              <a:spcPct val="15000"/>
            </a:spcAft>
            <a:buChar char="••"/>
          </a:pPr>
          <a:endParaRPr lang="en-US" sz="3200" kern="1200"/>
        </a:p>
      </dsp:txBody>
      <dsp:txXfrm>
        <a:off x="5884482" y="3799502"/>
        <a:ext cx="5757462" cy="1194355"/>
      </dsp:txXfrm>
    </dsp:sp>
    <dsp:sp modelId="{F41FF44C-EEEB-4B7F-820D-5550321C8244}">
      <dsp:nvSpPr>
        <dsp:cNvPr id="0" name=""/>
        <dsp:cNvSpPr/>
      </dsp:nvSpPr>
      <dsp:spPr>
        <a:xfrm>
          <a:off x="1568" y="3600443"/>
          <a:ext cx="5882913" cy="1592473"/>
        </a:xfrm>
        <a:prstGeom prst="roundRect">
          <a:avLst/>
        </a:prstGeom>
        <a:solidFill>
          <a:srgbClr val="CC00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kern="1200" dirty="0" smtClean="0">
              <a:solidFill>
                <a:schemeClr val="tx1"/>
              </a:solidFill>
              <a:latin typeface="Adobe Caslon Pro" panose="0205050205050A020403" pitchFamily="18" charset="0"/>
            </a:rPr>
            <a:t>The “</a:t>
          </a:r>
          <a:r>
            <a:rPr lang="id-ID" sz="2800" i="1" kern="1200" dirty="0" smtClean="0">
              <a:solidFill>
                <a:schemeClr val="tx1"/>
              </a:solidFill>
              <a:latin typeface="Adobe Caslon Pro" panose="0205050205050A020403" pitchFamily="18" charset="0"/>
            </a:rPr>
            <a:t>simulating victim” &amp; the “image</a:t>
          </a:r>
          <a:r>
            <a:rPr lang="id-ID" sz="2800" kern="1200" dirty="0" smtClean="0">
              <a:solidFill>
                <a:schemeClr val="tx1"/>
              </a:solidFill>
              <a:latin typeface="Adobe Caslon Pro" panose="0205050205050A020403" pitchFamily="18" charset="0"/>
            </a:rPr>
            <a:t> </a:t>
          </a:r>
          <a:r>
            <a:rPr lang="id-ID" sz="2800" i="1" kern="1200" dirty="0" smtClean="0">
              <a:solidFill>
                <a:schemeClr val="tx1"/>
              </a:solidFill>
              <a:latin typeface="Adobe Caslon Pro" panose="0205050205050A020403" pitchFamily="18" charset="0"/>
            </a:rPr>
            <a:t>as victim”</a:t>
          </a:r>
          <a:endParaRPr lang="en-US" sz="2800" i="1" kern="1200" dirty="0">
            <a:solidFill>
              <a:schemeClr val="tx1"/>
            </a:solidFill>
            <a:latin typeface="Adobe Caslon Pro" panose="0205050205050A020403" pitchFamily="18" charset="0"/>
          </a:endParaRPr>
        </a:p>
      </dsp:txBody>
      <dsp:txXfrm>
        <a:off x="79306" y="3678181"/>
        <a:ext cx="5727437" cy="14369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7006-3EEC-40F4-AA0B-2C2D49F8E284}">
      <dsp:nvSpPr>
        <dsp:cNvPr id="0" name=""/>
        <dsp:cNvSpPr/>
      </dsp:nvSpPr>
      <dsp:spPr>
        <a:xfrm>
          <a:off x="5504022" y="371"/>
          <a:ext cx="5943782" cy="1689104"/>
        </a:xfrm>
        <a:prstGeom prst="rightArrow">
          <a:avLst>
            <a:gd name="adj1" fmla="val 75000"/>
            <a:gd name="adj2" fmla="val 50000"/>
          </a:avLst>
        </a:prstGeom>
        <a:solidFill>
          <a:srgbClr val="CBF3F7">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ts val="0"/>
            </a:spcAft>
            <a:buChar char="••"/>
          </a:pPr>
          <a:endParaRPr lang="en-US" sz="2000" kern="1200" dirty="0">
            <a:latin typeface="Adobe Caslon Pro" panose="0205050205050A020403" pitchFamily="18" charset="0"/>
          </a:endParaRPr>
        </a:p>
      </dsp:txBody>
      <dsp:txXfrm>
        <a:off x="5504022" y="211509"/>
        <a:ext cx="5310368" cy="1266828"/>
      </dsp:txXfrm>
    </dsp:sp>
    <dsp:sp modelId="{0646B1EB-224A-41FF-BFA7-BF457B798BA5}">
      <dsp:nvSpPr>
        <dsp:cNvPr id="0" name=""/>
        <dsp:cNvSpPr/>
      </dsp:nvSpPr>
      <dsp:spPr>
        <a:xfrm>
          <a:off x="1467" y="48687"/>
          <a:ext cx="5502555" cy="1592473"/>
        </a:xfrm>
        <a:prstGeom prst="roundRect">
          <a:avLst/>
        </a:prstGeom>
        <a:solidFill>
          <a:srgbClr val="66FF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id-ID" sz="3200" kern="1200" dirty="0" smtClean="0">
              <a:solidFill>
                <a:schemeClr val="tx1"/>
              </a:solidFill>
              <a:latin typeface="Adobe Caslon Pro" panose="0205050205050A020403" pitchFamily="18" charset="0"/>
            </a:rPr>
            <a:t>Bagi Korban</a:t>
          </a:r>
          <a:endParaRPr lang="en-US" sz="3200" kern="1200" dirty="0">
            <a:solidFill>
              <a:schemeClr val="tx1"/>
            </a:solidFill>
            <a:latin typeface="Adobe Caslon Pro" panose="0205050205050A020403" pitchFamily="18" charset="0"/>
          </a:endParaRPr>
        </a:p>
      </dsp:txBody>
      <dsp:txXfrm>
        <a:off x="79205" y="126425"/>
        <a:ext cx="5347079" cy="1436997"/>
      </dsp:txXfrm>
    </dsp:sp>
    <dsp:sp modelId="{BEFF7A19-2E45-42E7-A7FD-705205870F32}">
      <dsp:nvSpPr>
        <dsp:cNvPr id="0" name=""/>
        <dsp:cNvSpPr/>
      </dsp:nvSpPr>
      <dsp:spPr>
        <a:xfrm>
          <a:off x="5457388" y="1848723"/>
          <a:ext cx="5990742" cy="1592473"/>
        </a:xfrm>
        <a:prstGeom prst="rightArrow">
          <a:avLst>
            <a:gd name="adj1" fmla="val 75000"/>
            <a:gd name="adj2" fmla="val 50000"/>
          </a:avLst>
        </a:prstGeom>
        <a:solidFill>
          <a:srgbClr val="FFCC99">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43D6A-BDDF-4C70-8627-35E03C70C23E}">
      <dsp:nvSpPr>
        <dsp:cNvPr id="0" name=""/>
        <dsp:cNvSpPr/>
      </dsp:nvSpPr>
      <dsp:spPr>
        <a:xfrm>
          <a:off x="1140" y="1848723"/>
          <a:ext cx="5456248" cy="1592473"/>
        </a:xfrm>
        <a:prstGeom prst="roundRect">
          <a:avLst/>
        </a:prstGeom>
        <a:solidFill>
          <a:srgbClr val="FF99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id-ID" sz="3200" i="0" kern="1200" dirty="0" smtClean="0">
              <a:solidFill>
                <a:schemeClr val="tx1"/>
              </a:solidFill>
              <a:latin typeface="Adobe Caslon Pro" panose="0205050205050A020403" pitchFamily="18" charset="0"/>
            </a:rPr>
            <a:t>Bagi Pelaku</a:t>
          </a:r>
          <a:endParaRPr lang="en-US" sz="3200" i="0" kern="1200" dirty="0">
            <a:solidFill>
              <a:schemeClr val="tx1"/>
            </a:solidFill>
            <a:latin typeface="Adobe Caslon Pro" panose="0205050205050A020403" pitchFamily="18" charset="0"/>
          </a:endParaRPr>
        </a:p>
      </dsp:txBody>
      <dsp:txXfrm>
        <a:off x="78878" y="1926461"/>
        <a:ext cx="5300772" cy="1436997"/>
      </dsp:txXfrm>
    </dsp:sp>
    <dsp:sp modelId="{BE9FFBA4-FD82-42FD-B12D-E77B6113855F}">
      <dsp:nvSpPr>
        <dsp:cNvPr id="0" name=""/>
        <dsp:cNvSpPr/>
      </dsp:nvSpPr>
      <dsp:spPr>
        <a:xfrm>
          <a:off x="5504022" y="3600443"/>
          <a:ext cx="5943782" cy="1592473"/>
        </a:xfrm>
        <a:prstGeom prst="rightArrow">
          <a:avLst>
            <a:gd name="adj1" fmla="val 75000"/>
            <a:gd name="adj2" fmla="val 50000"/>
          </a:avLst>
        </a:prstGeom>
        <a:solidFill>
          <a:srgbClr val="ECD6E8">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ts val="0"/>
            </a:spcAft>
            <a:buChar char="••"/>
          </a:pPr>
          <a:endParaRPr lang="en-US" sz="2000" b="1" kern="1200" dirty="0">
            <a:latin typeface="Adobe Caslon Pro" panose="0205050205050A020403" pitchFamily="18" charset="0"/>
          </a:endParaRPr>
        </a:p>
      </dsp:txBody>
      <dsp:txXfrm>
        <a:off x="5504022" y="3799502"/>
        <a:ext cx="5346605" cy="1194355"/>
      </dsp:txXfrm>
    </dsp:sp>
    <dsp:sp modelId="{F41FF44C-EEEB-4B7F-820D-5550321C8244}">
      <dsp:nvSpPr>
        <dsp:cNvPr id="0" name=""/>
        <dsp:cNvSpPr/>
      </dsp:nvSpPr>
      <dsp:spPr>
        <a:xfrm>
          <a:off x="1467" y="3600443"/>
          <a:ext cx="5502555" cy="1592473"/>
        </a:xfrm>
        <a:prstGeom prst="roundRect">
          <a:avLst/>
        </a:prstGeom>
        <a:solidFill>
          <a:srgbClr val="CC00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id-ID" sz="3200" i="0" kern="1200" dirty="0" smtClean="0">
              <a:solidFill>
                <a:schemeClr val="tx1"/>
              </a:solidFill>
              <a:latin typeface="Adobe Caslon Pro" panose="0205050205050A020403" pitchFamily="18" charset="0"/>
            </a:rPr>
            <a:t>Bagi Pemerintah dan/atau Masyarakat</a:t>
          </a:r>
          <a:endParaRPr lang="en-US" sz="3200" i="0" kern="1200" dirty="0">
            <a:solidFill>
              <a:schemeClr val="tx1"/>
            </a:solidFill>
            <a:latin typeface="Adobe Caslon Pro" panose="0205050205050A020403" pitchFamily="18" charset="0"/>
          </a:endParaRPr>
        </a:p>
      </dsp:txBody>
      <dsp:txXfrm>
        <a:off x="79205" y="3678181"/>
        <a:ext cx="5347079" cy="143699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9A2F69-49E9-4431-99C8-866EE86334A7}">
      <dsp:nvSpPr>
        <dsp:cNvPr id="0" name=""/>
        <dsp:cNvSpPr/>
      </dsp:nvSpPr>
      <dsp:spPr>
        <a:xfrm>
          <a:off x="6330093" y="2352596"/>
          <a:ext cx="4970661" cy="788527"/>
        </a:xfrm>
        <a:custGeom>
          <a:avLst/>
          <a:gdLst/>
          <a:ahLst/>
          <a:cxnLst/>
          <a:rect l="0" t="0" r="0" b="0"/>
          <a:pathLst>
            <a:path>
              <a:moveTo>
                <a:pt x="0" y="0"/>
              </a:moveTo>
              <a:lnTo>
                <a:pt x="0" y="537358"/>
              </a:lnTo>
              <a:lnTo>
                <a:pt x="4970661" y="537358"/>
              </a:lnTo>
              <a:lnTo>
                <a:pt x="4970661" y="7885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BC6E9B-CE4A-4078-A76D-E9341901BBCA}">
      <dsp:nvSpPr>
        <dsp:cNvPr id="0" name=""/>
        <dsp:cNvSpPr/>
      </dsp:nvSpPr>
      <dsp:spPr>
        <a:xfrm>
          <a:off x="6330093" y="2352596"/>
          <a:ext cx="1656887" cy="788527"/>
        </a:xfrm>
        <a:custGeom>
          <a:avLst/>
          <a:gdLst/>
          <a:ahLst/>
          <a:cxnLst/>
          <a:rect l="0" t="0" r="0" b="0"/>
          <a:pathLst>
            <a:path>
              <a:moveTo>
                <a:pt x="0" y="0"/>
              </a:moveTo>
              <a:lnTo>
                <a:pt x="0" y="537358"/>
              </a:lnTo>
              <a:lnTo>
                <a:pt x="1656887" y="537358"/>
              </a:lnTo>
              <a:lnTo>
                <a:pt x="1656887" y="7885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F1D4AD-3880-4036-887A-0ABC1D47A97B}">
      <dsp:nvSpPr>
        <dsp:cNvPr id="0" name=""/>
        <dsp:cNvSpPr/>
      </dsp:nvSpPr>
      <dsp:spPr>
        <a:xfrm>
          <a:off x="4673206" y="2352596"/>
          <a:ext cx="1656887" cy="788527"/>
        </a:xfrm>
        <a:custGeom>
          <a:avLst/>
          <a:gdLst/>
          <a:ahLst/>
          <a:cxnLst/>
          <a:rect l="0" t="0" r="0" b="0"/>
          <a:pathLst>
            <a:path>
              <a:moveTo>
                <a:pt x="1656887" y="0"/>
              </a:moveTo>
              <a:lnTo>
                <a:pt x="1656887" y="537358"/>
              </a:lnTo>
              <a:lnTo>
                <a:pt x="0" y="537358"/>
              </a:lnTo>
              <a:lnTo>
                <a:pt x="0" y="7885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B35792-94BB-408B-9486-097C50E5466B}">
      <dsp:nvSpPr>
        <dsp:cNvPr id="0" name=""/>
        <dsp:cNvSpPr/>
      </dsp:nvSpPr>
      <dsp:spPr>
        <a:xfrm>
          <a:off x="1359432" y="2352596"/>
          <a:ext cx="4970661" cy="788527"/>
        </a:xfrm>
        <a:custGeom>
          <a:avLst/>
          <a:gdLst/>
          <a:ahLst/>
          <a:cxnLst/>
          <a:rect l="0" t="0" r="0" b="0"/>
          <a:pathLst>
            <a:path>
              <a:moveTo>
                <a:pt x="4970661" y="0"/>
              </a:moveTo>
              <a:lnTo>
                <a:pt x="4970661" y="537358"/>
              </a:lnTo>
              <a:lnTo>
                <a:pt x="0" y="537358"/>
              </a:lnTo>
              <a:lnTo>
                <a:pt x="0" y="7885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094717-9D6D-4193-96F2-489845BB9C03}">
      <dsp:nvSpPr>
        <dsp:cNvPr id="0" name=""/>
        <dsp:cNvSpPr/>
      </dsp:nvSpPr>
      <dsp:spPr>
        <a:xfrm>
          <a:off x="4974458" y="630940"/>
          <a:ext cx="2711269" cy="1721656"/>
        </a:xfrm>
        <a:prstGeom prst="roundRect">
          <a:avLst>
            <a:gd name="adj" fmla="val 10000"/>
          </a:avLst>
        </a:prstGeom>
        <a:solidFill>
          <a:srgbClr val="FF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BD8B8E-D4FA-42D9-9BD4-CE72A43C2694}">
      <dsp:nvSpPr>
        <dsp:cNvPr id="0" name=""/>
        <dsp:cNvSpPr/>
      </dsp:nvSpPr>
      <dsp:spPr>
        <a:xfrm>
          <a:off x="5275711" y="917130"/>
          <a:ext cx="2711269" cy="17216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kern="1200" dirty="0" smtClean="0">
              <a:latin typeface="Adobe Caslon Pro" panose="0205050205050A020403" pitchFamily="18" charset="0"/>
            </a:rPr>
            <a:t>Tipe-tipe Restitusi menurut Gakaway</a:t>
          </a:r>
          <a:endParaRPr lang="en-US" sz="2400" kern="1200" dirty="0">
            <a:latin typeface="Adobe Caslon Pro" panose="0205050205050A020403" pitchFamily="18" charset="0"/>
          </a:endParaRPr>
        </a:p>
      </dsp:txBody>
      <dsp:txXfrm>
        <a:off x="5326137" y="967556"/>
        <a:ext cx="2610417" cy="1620804"/>
      </dsp:txXfrm>
    </dsp:sp>
    <dsp:sp modelId="{25120C3F-E702-4FE2-83BE-935050B8527A}">
      <dsp:nvSpPr>
        <dsp:cNvPr id="0" name=""/>
        <dsp:cNvSpPr/>
      </dsp:nvSpPr>
      <dsp:spPr>
        <a:xfrm>
          <a:off x="3797" y="3141124"/>
          <a:ext cx="2711269" cy="1721656"/>
        </a:xfrm>
        <a:prstGeom prst="roundRect">
          <a:avLst>
            <a:gd name="adj" fmla="val 10000"/>
          </a:avLst>
        </a:prstGeom>
        <a:solidFill>
          <a:srgbClr val="66FF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2ECF4B-4E71-4C5D-85A7-3B69285CCD60}">
      <dsp:nvSpPr>
        <dsp:cNvPr id="0" name=""/>
        <dsp:cNvSpPr/>
      </dsp:nvSpPr>
      <dsp:spPr>
        <a:xfrm>
          <a:off x="305049" y="3427314"/>
          <a:ext cx="2711269" cy="17216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i="1" kern="1200" dirty="0" smtClean="0">
              <a:latin typeface="Adobe Caslon Pro" panose="0205050205050A020403" pitchFamily="18" charset="0"/>
            </a:rPr>
            <a:t>monetary-victim restitution</a:t>
          </a:r>
          <a:endParaRPr lang="id-ID" sz="2400" i="1" kern="1200" dirty="0">
            <a:latin typeface="Adobe Caslon Pro" panose="0205050205050A020403" pitchFamily="18" charset="0"/>
          </a:endParaRPr>
        </a:p>
      </dsp:txBody>
      <dsp:txXfrm>
        <a:off x="355475" y="3477740"/>
        <a:ext cx="2610417" cy="1620804"/>
      </dsp:txXfrm>
    </dsp:sp>
    <dsp:sp modelId="{301660EC-9030-4054-98DE-82CA84DACF11}">
      <dsp:nvSpPr>
        <dsp:cNvPr id="0" name=""/>
        <dsp:cNvSpPr/>
      </dsp:nvSpPr>
      <dsp:spPr>
        <a:xfrm>
          <a:off x="3317571" y="3141124"/>
          <a:ext cx="2711269" cy="1721656"/>
        </a:xfrm>
        <a:prstGeom prst="roundRect">
          <a:avLst>
            <a:gd name="adj" fmla="val 10000"/>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ADCCB1-EFFB-42D5-976F-DD7DC0590B2F}">
      <dsp:nvSpPr>
        <dsp:cNvPr id="0" name=""/>
        <dsp:cNvSpPr/>
      </dsp:nvSpPr>
      <dsp:spPr>
        <a:xfrm>
          <a:off x="3618823" y="3427314"/>
          <a:ext cx="2711269" cy="17216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i="1" kern="1200" dirty="0" smtClean="0">
              <a:latin typeface="Adobe Caslon Pro" panose="0205050205050A020403" pitchFamily="18" charset="0"/>
            </a:rPr>
            <a:t>monetary –community restitution</a:t>
          </a:r>
          <a:endParaRPr lang="en-US" sz="2400" i="1" kern="1200" dirty="0">
            <a:latin typeface="Adobe Caslon Pro" panose="0205050205050A020403" pitchFamily="18" charset="0"/>
          </a:endParaRPr>
        </a:p>
      </dsp:txBody>
      <dsp:txXfrm>
        <a:off x="3669249" y="3477740"/>
        <a:ext cx="2610417" cy="1620804"/>
      </dsp:txXfrm>
    </dsp:sp>
    <dsp:sp modelId="{286B823B-0F1A-4AB8-9E81-66D3561A62AE}">
      <dsp:nvSpPr>
        <dsp:cNvPr id="0" name=""/>
        <dsp:cNvSpPr/>
      </dsp:nvSpPr>
      <dsp:spPr>
        <a:xfrm>
          <a:off x="6631346" y="3141124"/>
          <a:ext cx="2711269" cy="1721656"/>
        </a:xfrm>
        <a:prstGeom prst="roundRect">
          <a:avLst>
            <a:gd name="adj" fmla="val 10000"/>
          </a:avLst>
        </a:prstGeom>
        <a:solidFill>
          <a:srgbClr val="FF99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85D61A-9CD1-4C53-82DB-F33BC6D72BA6}">
      <dsp:nvSpPr>
        <dsp:cNvPr id="0" name=""/>
        <dsp:cNvSpPr/>
      </dsp:nvSpPr>
      <dsp:spPr>
        <a:xfrm>
          <a:off x="6932598" y="3427314"/>
          <a:ext cx="2711269" cy="17216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i="1" kern="1200" dirty="0" smtClean="0">
              <a:latin typeface="Adobe Caslon Pro" panose="0205050205050A020403" pitchFamily="18" charset="0"/>
            </a:rPr>
            <a:t>service-victim restitution </a:t>
          </a:r>
          <a:endParaRPr lang="en-US" sz="2400" i="1" kern="1200" dirty="0">
            <a:latin typeface="Adobe Caslon Pro" panose="0205050205050A020403" pitchFamily="18" charset="0"/>
          </a:endParaRPr>
        </a:p>
      </dsp:txBody>
      <dsp:txXfrm>
        <a:off x="6983024" y="3477740"/>
        <a:ext cx="2610417" cy="1620804"/>
      </dsp:txXfrm>
    </dsp:sp>
    <dsp:sp modelId="{845FFE7A-1540-4585-B1D9-0D3A2B7E1711}">
      <dsp:nvSpPr>
        <dsp:cNvPr id="0" name=""/>
        <dsp:cNvSpPr/>
      </dsp:nvSpPr>
      <dsp:spPr>
        <a:xfrm>
          <a:off x="9945120" y="3141124"/>
          <a:ext cx="2711269" cy="1721656"/>
        </a:xfrm>
        <a:prstGeom prst="roundRect">
          <a:avLst>
            <a:gd name="adj" fmla="val 10000"/>
          </a:avLst>
        </a:prstGeom>
        <a:solidFill>
          <a:srgbClr val="C57A6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7F291A-C1F7-451C-840C-A685A4D04AFE}">
      <dsp:nvSpPr>
        <dsp:cNvPr id="0" name=""/>
        <dsp:cNvSpPr/>
      </dsp:nvSpPr>
      <dsp:spPr>
        <a:xfrm>
          <a:off x="10246372" y="3427314"/>
          <a:ext cx="2711269" cy="17216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i="1" kern="1200" dirty="0" smtClean="0">
              <a:latin typeface="Adobe Caslon Pro" panose="0205050205050A020403" pitchFamily="18" charset="0"/>
            </a:rPr>
            <a:t>service-community restitution</a:t>
          </a:r>
          <a:endParaRPr lang="en-US" sz="2600" i="1" kern="1200" dirty="0">
            <a:latin typeface="Adobe Caslon Pro" panose="0205050205050A020403" pitchFamily="18" charset="0"/>
          </a:endParaRPr>
        </a:p>
      </dsp:txBody>
      <dsp:txXfrm>
        <a:off x="10296798" y="3477740"/>
        <a:ext cx="2610417" cy="162080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Gill Sans" pitchFamily="32" charset="0"/>
                <a:ea typeface="ヒラギノ角ゴ ProN W3" pitchFamily="32" charset="-128"/>
                <a:cs typeface="+mn-cs"/>
                <a:sym typeface="Gill Sans" pitchFamily="32" charset="0"/>
              </a:defRPr>
            </a:lvl1pPr>
          </a:lstStyle>
          <a:p>
            <a:pPr>
              <a:defRPr/>
            </a:pPr>
            <a:fld id="{2E6F9F4D-650F-4615-824B-A88D555FEB1E}" type="datetimeFigureOut">
              <a:rPr lang="en-US"/>
              <a:pPr>
                <a:defRPr/>
              </a:pPr>
              <a:t>7/12/2019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520A6DE-E77D-4B2D-B0E1-76862DB4A1F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7934232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9580769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638300"/>
            <a:ext cx="2616200" cy="452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1638300"/>
            <a:ext cx="7696200" cy="452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7968520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600" y="1597025"/>
            <a:ext cx="9753600" cy="339566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36AEEB7-2DC8-4683-9EA5-D71C82AB91F4}"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376642-4694-41B4-993D-E8270D05AEAD}" type="slidenum">
              <a:rPr lang="en-US"/>
              <a:pPr>
                <a:defRPr/>
              </a:pPr>
              <a:t>‹#›</a:t>
            </a:fld>
            <a:endParaRPr lang="en-US"/>
          </a:p>
        </p:txBody>
      </p:sp>
    </p:spTree>
    <p:extLst>
      <p:ext uri="{BB962C8B-B14F-4D97-AF65-F5344CB8AC3E}">
        <p14:creationId xmlns:p14="http://schemas.microsoft.com/office/powerpoint/2010/main" val="1019984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0967E1C-02AC-4E31-9980-9934A6E97936}"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0CC514-9906-48E8-9336-BC58A8ED9DA1}" type="slidenum">
              <a:rPr lang="en-US"/>
              <a:pPr>
                <a:defRPr/>
              </a:pPr>
              <a:t>‹#›</a:t>
            </a:fld>
            <a:endParaRPr lang="en-US"/>
          </a:p>
        </p:txBody>
      </p:sp>
    </p:spTree>
    <p:extLst>
      <p:ext uri="{BB962C8B-B14F-4D97-AF65-F5344CB8AC3E}">
        <p14:creationId xmlns:p14="http://schemas.microsoft.com/office/powerpoint/2010/main" val="4124676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7413" y="2432050"/>
            <a:ext cx="11217275" cy="4056063"/>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87413" y="6527800"/>
            <a:ext cx="11217275" cy="213360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1FFDC59-447E-4824-AE23-53656EECA6D3}"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5BA7B4-A013-4B7B-BE73-B517B5DAA650}" type="slidenum">
              <a:rPr lang="en-US"/>
              <a:pPr>
                <a:defRPr/>
              </a:pPr>
              <a:t>‹#›</a:t>
            </a:fld>
            <a:endParaRPr lang="en-US"/>
          </a:p>
        </p:txBody>
      </p:sp>
    </p:spTree>
    <p:extLst>
      <p:ext uri="{BB962C8B-B14F-4D97-AF65-F5344CB8AC3E}">
        <p14:creationId xmlns:p14="http://schemas.microsoft.com/office/powerpoint/2010/main" val="2669893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3763" y="2597150"/>
            <a:ext cx="5532437"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597150"/>
            <a:ext cx="5532438"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2B8FA6B-D057-40EE-B508-A673C35F6803}" type="datetimeFigureOut">
              <a:rPr lang="en-US"/>
              <a:pPr>
                <a:defRPr/>
              </a:pPr>
              <a:t>7/12/2019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0BF3D2E-0A91-4680-8F95-3061F76E0D4B}" type="slidenum">
              <a:rPr lang="en-US"/>
              <a:pPr>
                <a:defRPr/>
              </a:pPr>
              <a:t>‹#›</a:t>
            </a:fld>
            <a:endParaRPr lang="en-US"/>
          </a:p>
        </p:txBody>
      </p:sp>
    </p:spTree>
    <p:extLst>
      <p:ext uri="{BB962C8B-B14F-4D97-AF65-F5344CB8AC3E}">
        <p14:creationId xmlns:p14="http://schemas.microsoft.com/office/powerpoint/2010/main" val="208230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350" y="519113"/>
            <a:ext cx="11217275" cy="1885950"/>
          </a:xfrm>
        </p:spPr>
        <p:txBody>
          <a:bodyPr/>
          <a:lstStyle/>
          <a:p>
            <a:r>
              <a:rPr lang="en-US"/>
              <a:t>Click to edit Master title style</a:t>
            </a:r>
          </a:p>
        </p:txBody>
      </p:sp>
      <p:sp>
        <p:nvSpPr>
          <p:cNvPr id="3" name="Text Placeholder 2"/>
          <p:cNvSpPr>
            <a:spLocks noGrp="1"/>
          </p:cNvSpPr>
          <p:nvPr>
            <p:ph type="body" idx="1"/>
          </p:nvPr>
        </p:nvSpPr>
        <p:spPr>
          <a:xfrm>
            <a:off x="895350" y="2390775"/>
            <a:ext cx="55022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5350" y="3562350"/>
            <a:ext cx="5502275"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83363" y="2390775"/>
            <a:ext cx="5529262"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83363" y="3562350"/>
            <a:ext cx="5529262"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A02E319-E318-49E0-BE15-F87A3DCF0852}" type="datetimeFigureOut">
              <a:rPr lang="en-US"/>
              <a:pPr>
                <a:defRPr/>
              </a:pPr>
              <a:t>7/12/2019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1065B0F-0943-44C0-9F94-44B50665DE08}" type="slidenum">
              <a:rPr lang="en-US"/>
              <a:pPr>
                <a:defRPr/>
              </a:pPr>
              <a:t>‹#›</a:t>
            </a:fld>
            <a:endParaRPr lang="en-US"/>
          </a:p>
        </p:txBody>
      </p:sp>
    </p:spTree>
    <p:extLst>
      <p:ext uri="{BB962C8B-B14F-4D97-AF65-F5344CB8AC3E}">
        <p14:creationId xmlns:p14="http://schemas.microsoft.com/office/powerpoint/2010/main" val="3217193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25EF18E-F42E-400C-9ACF-0431C0C04C75}" type="datetimeFigureOut">
              <a:rPr lang="en-US"/>
              <a:pPr>
                <a:defRPr/>
              </a:pPr>
              <a:t>7/12/2019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BF09064-0EF8-4A89-B8C5-20FF534214D6}" type="slidenum">
              <a:rPr lang="en-US"/>
              <a:pPr>
                <a:defRPr/>
              </a:pPr>
              <a:t>‹#›</a:t>
            </a:fld>
            <a:endParaRPr lang="en-US"/>
          </a:p>
        </p:txBody>
      </p:sp>
    </p:spTree>
    <p:extLst>
      <p:ext uri="{BB962C8B-B14F-4D97-AF65-F5344CB8AC3E}">
        <p14:creationId xmlns:p14="http://schemas.microsoft.com/office/powerpoint/2010/main" val="4030343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66591A-5F7C-4BF7-8BFF-0C12E3EF46FB}" type="datetimeFigureOut">
              <a:rPr lang="en-US"/>
              <a:pPr>
                <a:defRPr/>
              </a:pPr>
              <a:t>7/12/2019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F8ECE13-1F82-4D11-B743-E852BFE50BA1}" type="slidenum">
              <a:rPr lang="en-US"/>
              <a:pPr>
                <a:defRPr/>
              </a:pPr>
              <a:t>‹#›</a:t>
            </a:fld>
            <a:endParaRPr lang="en-US"/>
          </a:p>
        </p:txBody>
      </p:sp>
    </p:spTree>
    <p:extLst>
      <p:ext uri="{BB962C8B-B14F-4D97-AF65-F5344CB8AC3E}">
        <p14:creationId xmlns:p14="http://schemas.microsoft.com/office/powerpoint/2010/main" val="671498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7A255C2-7E42-4842-81DE-C97AF1368766}" type="datetimeFigureOut">
              <a:rPr lang="en-US"/>
              <a:pPr>
                <a:defRPr/>
              </a:pPr>
              <a:t>7/12/2019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3341584-5010-4C7F-AEBF-1CD1D0CB5908}" type="slidenum">
              <a:rPr lang="en-US"/>
              <a:pPr>
                <a:defRPr/>
              </a:pPr>
              <a:t>‹#›</a:t>
            </a:fld>
            <a:endParaRPr lang="en-US"/>
          </a:p>
        </p:txBody>
      </p:sp>
    </p:spTree>
    <p:extLst>
      <p:ext uri="{BB962C8B-B14F-4D97-AF65-F5344CB8AC3E}">
        <p14:creationId xmlns:p14="http://schemas.microsoft.com/office/powerpoint/2010/main" val="323569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479383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529263" y="1404938"/>
            <a:ext cx="6583362" cy="69310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221EF0B-91B7-4E8E-8F4C-A23AB0FE4CE2}" type="datetimeFigureOut">
              <a:rPr lang="en-US"/>
              <a:pPr>
                <a:defRPr/>
              </a:pPr>
              <a:t>7/12/2019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FCDD848-9077-403D-8971-EF116BF0AFC3}" type="slidenum">
              <a:rPr lang="en-US"/>
              <a:pPr>
                <a:defRPr/>
              </a:pPr>
              <a:t>‹#›</a:t>
            </a:fld>
            <a:endParaRPr lang="en-US"/>
          </a:p>
        </p:txBody>
      </p:sp>
    </p:spTree>
    <p:extLst>
      <p:ext uri="{BB962C8B-B14F-4D97-AF65-F5344CB8AC3E}">
        <p14:creationId xmlns:p14="http://schemas.microsoft.com/office/powerpoint/2010/main" val="1522245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2CF9004-A952-4A9A-B07D-7781BA98C8BE}"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72D35D-24F5-40D0-9B60-23CE17C067E3}" type="slidenum">
              <a:rPr lang="en-US"/>
              <a:pPr>
                <a:defRPr/>
              </a:pPr>
              <a:t>‹#›</a:t>
            </a:fld>
            <a:endParaRPr lang="en-US"/>
          </a:p>
        </p:txBody>
      </p:sp>
    </p:spTree>
    <p:extLst>
      <p:ext uri="{BB962C8B-B14F-4D97-AF65-F5344CB8AC3E}">
        <p14:creationId xmlns:p14="http://schemas.microsoft.com/office/powerpoint/2010/main" val="18288481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7513" y="519113"/>
            <a:ext cx="2803525" cy="8266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3763" y="519113"/>
            <a:ext cx="8261350" cy="8266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2CC976F-6609-49A6-BB12-85A96A468F63}"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2EF2B6-6B99-47C5-9DC9-ECA330185C77}" type="slidenum">
              <a:rPr lang="en-US"/>
              <a:pPr>
                <a:defRPr/>
              </a:pPr>
              <a:t>‹#›</a:t>
            </a:fld>
            <a:endParaRPr lang="en-US"/>
          </a:p>
        </p:txBody>
      </p:sp>
    </p:spTree>
    <p:extLst>
      <p:ext uri="{BB962C8B-B14F-4D97-AF65-F5344CB8AC3E}">
        <p14:creationId xmlns:p14="http://schemas.microsoft.com/office/powerpoint/2010/main" val="282196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5004315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186312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13272857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301777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203894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4198759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873001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43218381"/>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1448608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2639035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35808"/>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46259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37873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138557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6864265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166931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5869831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676261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1270000" y="5029200"/>
            <a:ext cx="104648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smtClean="0">
                <a:sym typeface="Gill Sans"/>
              </a:rPr>
              <a:t>Click to edit Master text styles</a:t>
            </a:r>
          </a:p>
          <a:p>
            <a:pPr lvl="1"/>
            <a:r>
              <a:rPr lang="en-US" altLang="en-US" smtClean="0">
                <a:sym typeface="Gill Sans"/>
              </a:rPr>
              <a:t>Second level</a:t>
            </a:r>
          </a:p>
          <a:p>
            <a:pPr lvl="2"/>
            <a:r>
              <a:rPr lang="en-US" altLang="en-US" smtClean="0">
                <a:sym typeface="Gill Sans"/>
              </a:rPr>
              <a:t>Third level</a:t>
            </a:r>
          </a:p>
          <a:p>
            <a:pPr lvl="3"/>
            <a:r>
              <a:rPr lang="en-US" altLang="en-US" smtClean="0">
                <a:sym typeface="Gill Sans"/>
              </a:rPr>
              <a:t>Fourth level</a:t>
            </a:r>
          </a:p>
          <a:p>
            <a:pPr lvl="4"/>
            <a:r>
              <a:rPr lang="en-US" altLang="en-US" smtClean="0">
                <a:sym typeface="Gill Sans"/>
              </a:rPr>
              <a:t>Fifth level</a:t>
            </a:r>
          </a:p>
        </p:txBody>
      </p:sp>
      <p:sp>
        <p:nvSpPr>
          <p:cNvPr id="1027" name="Rectangle 2"/>
          <p:cNvSpPr>
            <a:spLocks noGrp="1" noChangeArrowheads="1"/>
          </p:cNvSpPr>
          <p:nvPr>
            <p:ph type="title"/>
          </p:nvPr>
        </p:nvSpPr>
        <p:spPr bwMode="auto">
          <a:xfrm>
            <a:off x="1270000" y="1638300"/>
            <a:ext cx="10464800"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bodyPr>
          <a:lstStyle/>
          <a:p>
            <a:pPr lvl="0"/>
            <a:r>
              <a:rPr lang="en-US" altLang="en-US" smtClean="0">
                <a:sym typeface="Gill Sans"/>
              </a:rPr>
              <a:t>Click to edit Master title style</a:t>
            </a:r>
          </a:p>
        </p:txBody>
      </p:sp>
      <p:pic>
        <p:nvPicPr>
          <p:cNvPr id="1028"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342900" indent="-3429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1pPr>
      <a:lvl2pPr marL="742950" indent="-28575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2pPr>
      <a:lvl3pPr marL="11430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3pPr>
      <a:lvl4pPr marL="16002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4pPr>
      <a:lvl5pPr marL="20574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5pPr>
      <a:lvl6pPr marL="457200" algn="ctr" rtl="0" fontAlgn="base">
        <a:spcBef>
          <a:spcPct val="0"/>
        </a:spcBef>
        <a:spcAft>
          <a:spcPct val="0"/>
        </a:spcAft>
        <a:defRPr sz="3600">
          <a:solidFill>
            <a:schemeClr val="tx1"/>
          </a:solidFill>
          <a:latin typeface="+mn-lt"/>
          <a:ea typeface="+mn-ea"/>
          <a:sym typeface="Gill Sans" pitchFamily="32" charset="0"/>
        </a:defRPr>
      </a:lvl6pPr>
      <a:lvl7pPr marL="914400" algn="ctr" rtl="0" fontAlgn="base">
        <a:spcBef>
          <a:spcPct val="0"/>
        </a:spcBef>
        <a:spcAft>
          <a:spcPct val="0"/>
        </a:spcAft>
        <a:defRPr sz="3600">
          <a:solidFill>
            <a:schemeClr val="tx1"/>
          </a:solidFill>
          <a:latin typeface="+mn-lt"/>
          <a:ea typeface="+mn-ea"/>
          <a:sym typeface="Gill Sans" pitchFamily="32" charset="0"/>
        </a:defRPr>
      </a:lvl7pPr>
      <a:lvl8pPr marL="1371600" algn="ctr" rtl="0" fontAlgn="base">
        <a:spcBef>
          <a:spcPct val="0"/>
        </a:spcBef>
        <a:spcAft>
          <a:spcPct val="0"/>
        </a:spcAft>
        <a:defRPr sz="3600">
          <a:solidFill>
            <a:schemeClr val="tx1"/>
          </a:solidFill>
          <a:latin typeface="+mn-lt"/>
          <a:ea typeface="+mn-ea"/>
          <a:sym typeface="Gill Sans" pitchFamily="32" charset="0"/>
        </a:defRPr>
      </a:lvl8pPr>
      <a:lvl9pPr marL="1828800" algn="ctr" rtl="0" fontAlgn="base">
        <a:spcBef>
          <a:spcPct val="0"/>
        </a:spcBef>
        <a:spcAft>
          <a:spcPct val="0"/>
        </a:spcAft>
        <a:defRPr sz="36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93763" y="519113"/>
            <a:ext cx="11217275"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id-ID" smtClean="0"/>
              <a:t>Click to edit Master title style</a:t>
            </a:r>
          </a:p>
        </p:txBody>
      </p:sp>
      <p:sp>
        <p:nvSpPr>
          <p:cNvPr id="2051" name="Text Placeholder 2"/>
          <p:cNvSpPr>
            <a:spLocks noGrp="1"/>
          </p:cNvSpPr>
          <p:nvPr>
            <p:ph type="body" idx="1"/>
          </p:nvPr>
        </p:nvSpPr>
        <p:spPr bwMode="auto">
          <a:xfrm>
            <a:off x="893763" y="2597150"/>
            <a:ext cx="11217275" cy="618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d-ID" smtClean="0"/>
              <a:t>Click to edit Master text styles</a:t>
            </a:r>
          </a:p>
          <a:p>
            <a:pPr lvl="1"/>
            <a:r>
              <a:rPr lang="en-US" altLang="id-ID" smtClean="0"/>
              <a:t>Second level</a:t>
            </a:r>
          </a:p>
          <a:p>
            <a:pPr lvl="2"/>
            <a:r>
              <a:rPr lang="en-US" altLang="id-ID" smtClean="0"/>
              <a:t>Third level</a:t>
            </a:r>
          </a:p>
          <a:p>
            <a:pPr lvl="3"/>
            <a:r>
              <a:rPr lang="en-US" altLang="id-ID" smtClean="0"/>
              <a:t>Fourth level</a:t>
            </a:r>
          </a:p>
          <a:p>
            <a:pPr lvl="4"/>
            <a:r>
              <a:rPr lang="en-US" altLang="id-ID" smtClean="0"/>
              <a:t>Fifth level</a:t>
            </a:r>
          </a:p>
        </p:txBody>
      </p:sp>
      <p:sp>
        <p:nvSpPr>
          <p:cNvPr id="4" name="Date Placeholder 3"/>
          <p:cNvSpPr>
            <a:spLocks noGrp="1"/>
          </p:cNvSpPr>
          <p:nvPr>
            <p:ph type="dt" sz="half" idx="2"/>
          </p:nvPr>
        </p:nvSpPr>
        <p:spPr>
          <a:xfrm>
            <a:off x="893763" y="9040813"/>
            <a:ext cx="2925762" cy="519112"/>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fld id="{7116BD56-3D62-4187-B530-AA732C677E8A}" type="datetimeFigureOut">
              <a:rPr lang="en-US"/>
              <a:pPr>
                <a:defRPr/>
              </a:pPr>
              <a:t>7/12/2019</a:t>
            </a:fld>
            <a:endParaRPr lang="en-US"/>
          </a:p>
        </p:txBody>
      </p:sp>
      <p:sp>
        <p:nvSpPr>
          <p:cNvPr id="5" name="Footer Placeholder 4"/>
          <p:cNvSpPr>
            <a:spLocks noGrp="1"/>
          </p:cNvSpPr>
          <p:nvPr>
            <p:ph type="ftr" sz="quarter" idx="3"/>
          </p:nvPr>
        </p:nvSpPr>
        <p:spPr>
          <a:xfrm>
            <a:off x="4308475" y="9040813"/>
            <a:ext cx="4387850" cy="519112"/>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9185275" y="9040813"/>
            <a:ext cx="2925763" cy="519112"/>
          </a:xfrm>
          <a:prstGeom prst="rect">
            <a:avLst/>
          </a:prstGeom>
        </p:spPr>
        <p:txBody>
          <a:bodyPr vert="horz" lIns="91440" tIns="45720" rIns="91440" bIns="45720" rtlCol="0" anchor="ctr"/>
          <a:lstStyle>
            <a:lvl1pPr algn="r" eaLnBrk="1" hangingPunct="1">
              <a:defRPr sz="1200">
                <a:solidFill>
                  <a:schemeClr val="tx1">
                    <a:tint val="75000"/>
                  </a:schemeClr>
                </a:solidFill>
              </a:defRPr>
            </a:lvl1pPr>
          </a:lstStyle>
          <a:p>
            <a:pPr>
              <a:defRPr/>
            </a:pPr>
            <a:fld id="{9B32D302-BEE5-43C3-91B6-120E0737AA90}" type="slidenum">
              <a:rPr lang="en-US"/>
              <a:pPr>
                <a:defRPr/>
              </a:pPr>
              <a:t>‹#›</a:t>
            </a:fld>
            <a:endParaRPr lang="en-US"/>
          </a:p>
        </p:txBody>
      </p:sp>
      <p:pic>
        <p:nvPicPr>
          <p:cNvPr id="2055"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1270000" y="254000"/>
            <a:ext cx="10464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ctr" anchorCtr="0" compatLnSpc="1">
            <a:prstTxWarp prst="textNoShape">
              <a:avLst/>
            </a:prstTxWarp>
          </a:bodyPr>
          <a:lstStyle/>
          <a:p>
            <a:pPr lvl="0"/>
            <a:r>
              <a:rPr lang="en-US" altLang="en-US" smtClean="0">
                <a:sym typeface="Gill Sans"/>
              </a:rPr>
              <a:t>Click to edit Master title style</a:t>
            </a:r>
          </a:p>
        </p:txBody>
      </p:sp>
      <p:sp>
        <p:nvSpPr>
          <p:cNvPr id="3075" name="Rectangle 2"/>
          <p:cNvSpPr>
            <a:spLocks noGrp="1" noChangeArrowheads="1"/>
          </p:cNvSpPr>
          <p:nvPr>
            <p:ph type="body" idx="1"/>
          </p:nvPr>
        </p:nvSpPr>
        <p:spPr bwMode="auto">
          <a:xfrm>
            <a:off x="1270000" y="2768600"/>
            <a:ext cx="104648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smtClean="0">
                <a:sym typeface="Gill Sans"/>
              </a:rPr>
              <a:t>Click to edit Master text styles</a:t>
            </a:r>
          </a:p>
          <a:p>
            <a:pPr lvl="1"/>
            <a:r>
              <a:rPr lang="en-US" altLang="en-US" smtClean="0">
                <a:sym typeface="Gill Sans"/>
              </a:rPr>
              <a:t>Second level</a:t>
            </a:r>
          </a:p>
          <a:p>
            <a:pPr lvl="2"/>
            <a:r>
              <a:rPr lang="en-US" altLang="en-US" smtClean="0">
                <a:sym typeface="Gill Sans"/>
              </a:rPr>
              <a:t>Third level</a:t>
            </a:r>
          </a:p>
          <a:p>
            <a:pPr lvl="3"/>
            <a:r>
              <a:rPr lang="en-US" altLang="en-US" smtClean="0">
                <a:sym typeface="Gill Sans"/>
              </a:rPr>
              <a:t>Fourth level</a:t>
            </a:r>
          </a:p>
          <a:p>
            <a:pPr lvl="4"/>
            <a:r>
              <a:rPr lang="en-US" altLang="en-US" smtClean="0">
                <a:sym typeface="Gill Sans"/>
              </a:rPr>
              <a:t>Fifth level</a:t>
            </a:r>
          </a:p>
        </p:txBody>
      </p:sp>
      <p:pic>
        <p:nvPicPr>
          <p:cNvPr id="3076"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760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1pPr>
      <a:lvl2pPr marL="1204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2pPr>
      <a:lvl3pPr marL="1649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3pPr>
      <a:lvl4pPr marL="2093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4pPr>
      <a:lvl5pPr marL="2538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5pPr>
      <a:lvl6pPr marL="29956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6pPr>
      <a:lvl7pPr marL="34528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7pPr>
      <a:lvl8pPr marL="39100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8pPr>
      <a:lvl9pPr marL="43672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bethghoz@gmail.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2"/>
          <p:cNvSpPr txBox="1">
            <a:spLocks noChangeArrowheads="1"/>
          </p:cNvSpPr>
          <p:nvPr/>
        </p:nvSpPr>
        <p:spPr bwMode="auto">
          <a:xfrm>
            <a:off x="1030288" y="2789238"/>
            <a:ext cx="11160125"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buChar char="•"/>
              <a:defRPr sz="3600">
                <a:solidFill>
                  <a:schemeClr val="tx1"/>
                </a:solidFill>
                <a:latin typeface="Gill Sans"/>
                <a:ea typeface="ヒラギノ角ゴ ProN W3"/>
                <a:cs typeface="ヒラギノ角ゴ ProN W3"/>
                <a:sym typeface="Gill Sans"/>
              </a:defRPr>
            </a:lvl1pPr>
            <a:lvl2pPr marL="742950" indent="-285750" algn="ctr">
              <a:buChar char="–"/>
              <a:defRPr sz="3600">
                <a:solidFill>
                  <a:schemeClr val="tx1"/>
                </a:solidFill>
                <a:latin typeface="Gill Sans"/>
                <a:ea typeface="ヒラギノ角ゴ ProN W3"/>
                <a:cs typeface="ヒラギノ角ゴ ProN W3"/>
                <a:sym typeface="Gill Sans"/>
              </a:defRPr>
            </a:lvl2pPr>
            <a:lvl3pPr marL="1143000" indent="-228600" algn="ctr">
              <a:buChar char="•"/>
              <a:defRPr sz="3600">
                <a:solidFill>
                  <a:schemeClr val="tx1"/>
                </a:solidFill>
                <a:latin typeface="Gill Sans"/>
                <a:ea typeface="ヒラギノ角ゴ ProN W3"/>
                <a:cs typeface="ヒラギノ角ゴ ProN W3"/>
                <a:sym typeface="Gill Sans"/>
              </a:defRPr>
            </a:lvl3pPr>
            <a:lvl4pPr marL="1600200" indent="-228600" algn="ctr">
              <a:buChar char="–"/>
              <a:defRPr sz="3600">
                <a:solidFill>
                  <a:schemeClr val="tx1"/>
                </a:solidFill>
                <a:latin typeface="Gill Sans"/>
                <a:ea typeface="ヒラギノ角ゴ ProN W3"/>
                <a:cs typeface="ヒラギノ角ゴ ProN W3"/>
                <a:sym typeface="Gill Sans"/>
              </a:defRPr>
            </a:lvl4pPr>
            <a:lvl5pPr marL="2057400" indent="-228600" algn="ctr">
              <a:buChar char="»"/>
              <a:defRPr sz="3600">
                <a:solidFill>
                  <a:schemeClr val="tx1"/>
                </a:solidFill>
                <a:latin typeface="Gill Sans"/>
                <a:ea typeface="ヒラギノ角ゴ ProN W3"/>
                <a:cs typeface="ヒラギノ角ゴ ProN W3"/>
                <a:sym typeface="Gill Sans"/>
              </a:defRPr>
            </a:lvl5pPr>
            <a:lvl6pPr marL="25146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6pPr>
            <a:lvl7pPr marL="29718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7pPr>
            <a:lvl8pPr marL="34290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8pPr>
            <a:lvl9pPr marL="38862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9pPr>
          </a:lstStyle>
          <a:p>
            <a:pPr algn="l">
              <a:buFontTx/>
              <a:buNone/>
            </a:pPr>
            <a:r>
              <a:rPr lang="id-ID" altLang="id-ID" sz="4200" dirty="0">
                <a:solidFill>
                  <a:srgbClr val="000000"/>
                </a:solidFill>
              </a:rPr>
              <a:t>Inisiasi Tuton	  ke – 3</a:t>
            </a:r>
          </a:p>
          <a:p>
            <a:pPr algn="l">
              <a:buFontTx/>
              <a:buNone/>
            </a:pPr>
            <a:r>
              <a:rPr lang="id-ID" altLang="id-ID" sz="4200" dirty="0">
                <a:solidFill>
                  <a:srgbClr val="000000"/>
                </a:solidFill>
              </a:rPr>
              <a:t>Mata Kuliah	: </a:t>
            </a:r>
            <a:r>
              <a:rPr lang="id-ID" altLang="id-ID" sz="4200" dirty="0" smtClean="0">
                <a:solidFill>
                  <a:srgbClr val="000000"/>
                </a:solidFill>
              </a:rPr>
              <a:t>KRIMINOLOGI</a:t>
            </a:r>
            <a:endParaRPr lang="id-ID" altLang="id-ID" sz="4200" dirty="0">
              <a:solidFill>
                <a:srgbClr val="000000"/>
              </a:solidFill>
            </a:endParaRPr>
          </a:p>
          <a:p>
            <a:pPr algn="l">
              <a:buFontTx/>
              <a:buNone/>
            </a:pPr>
            <a:r>
              <a:rPr lang="id-ID" altLang="id-ID" sz="4200" dirty="0">
                <a:solidFill>
                  <a:srgbClr val="000000"/>
                </a:solidFill>
              </a:rPr>
              <a:t>Program Studi	: Ilmu Hukum</a:t>
            </a:r>
          </a:p>
          <a:p>
            <a:pPr algn="l">
              <a:buFontTx/>
              <a:buNone/>
            </a:pPr>
            <a:r>
              <a:rPr lang="id-ID" altLang="id-ID" sz="4200" dirty="0">
                <a:solidFill>
                  <a:srgbClr val="000000"/>
                </a:solidFill>
              </a:rPr>
              <a:t>Fakultas		: HISIP</a:t>
            </a:r>
          </a:p>
        </p:txBody>
      </p:sp>
      <p:sp>
        <p:nvSpPr>
          <p:cNvPr id="5123" name="TextBox 3"/>
          <p:cNvSpPr txBox="1">
            <a:spLocks noChangeArrowheads="1"/>
          </p:cNvSpPr>
          <p:nvPr/>
        </p:nvSpPr>
        <p:spPr bwMode="auto">
          <a:xfrm>
            <a:off x="7078663" y="5668963"/>
            <a:ext cx="61928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buChar char="•"/>
              <a:defRPr sz="3600">
                <a:solidFill>
                  <a:schemeClr val="tx1"/>
                </a:solidFill>
                <a:latin typeface="Gill Sans"/>
                <a:ea typeface="ヒラギノ角ゴ ProN W3"/>
                <a:cs typeface="ヒラギノ角ゴ ProN W3"/>
                <a:sym typeface="Gill Sans"/>
              </a:defRPr>
            </a:lvl1pPr>
            <a:lvl2pPr marL="742950" indent="-285750" algn="ctr">
              <a:buChar char="–"/>
              <a:defRPr sz="3600">
                <a:solidFill>
                  <a:schemeClr val="tx1"/>
                </a:solidFill>
                <a:latin typeface="Gill Sans"/>
                <a:ea typeface="ヒラギノ角ゴ ProN W3"/>
                <a:cs typeface="ヒラギノ角ゴ ProN W3"/>
                <a:sym typeface="Gill Sans"/>
              </a:defRPr>
            </a:lvl2pPr>
            <a:lvl3pPr marL="1143000" indent="-228600" algn="ctr">
              <a:buChar char="•"/>
              <a:defRPr sz="3600">
                <a:solidFill>
                  <a:schemeClr val="tx1"/>
                </a:solidFill>
                <a:latin typeface="Gill Sans"/>
                <a:ea typeface="ヒラギノ角ゴ ProN W3"/>
                <a:cs typeface="ヒラギノ角ゴ ProN W3"/>
                <a:sym typeface="Gill Sans"/>
              </a:defRPr>
            </a:lvl3pPr>
            <a:lvl4pPr marL="1600200" indent="-228600" algn="ctr">
              <a:buChar char="–"/>
              <a:defRPr sz="3600">
                <a:solidFill>
                  <a:schemeClr val="tx1"/>
                </a:solidFill>
                <a:latin typeface="Gill Sans"/>
                <a:ea typeface="ヒラギノ角ゴ ProN W3"/>
                <a:cs typeface="ヒラギノ角ゴ ProN W3"/>
                <a:sym typeface="Gill Sans"/>
              </a:defRPr>
            </a:lvl4pPr>
            <a:lvl5pPr marL="2057400" indent="-228600" algn="ctr">
              <a:buChar char="»"/>
              <a:defRPr sz="3600">
                <a:solidFill>
                  <a:schemeClr val="tx1"/>
                </a:solidFill>
                <a:latin typeface="Gill Sans"/>
                <a:ea typeface="ヒラギノ角ゴ ProN W3"/>
                <a:cs typeface="ヒラギノ角ゴ ProN W3"/>
                <a:sym typeface="Gill Sans"/>
              </a:defRPr>
            </a:lvl5pPr>
            <a:lvl6pPr marL="25146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6pPr>
            <a:lvl7pPr marL="29718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7pPr>
            <a:lvl8pPr marL="34290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8pPr>
            <a:lvl9pPr marL="38862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9pPr>
          </a:lstStyle>
          <a:p>
            <a:pPr algn="l">
              <a:buFontTx/>
              <a:buNone/>
            </a:pPr>
            <a:r>
              <a:rPr lang="id-ID" altLang="id-ID" sz="2000" dirty="0">
                <a:solidFill>
                  <a:srgbClr val="000000"/>
                </a:solidFill>
              </a:rPr>
              <a:t>Penulis		: Elizabeth Ghozali</a:t>
            </a:r>
          </a:p>
          <a:p>
            <a:pPr algn="l">
              <a:buFontTx/>
              <a:buNone/>
            </a:pPr>
            <a:r>
              <a:rPr lang="id-ID" altLang="id-ID" sz="2000" dirty="0">
                <a:solidFill>
                  <a:srgbClr val="000000"/>
                </a:solidFill>
              </a:rPr>
              <a:t>Email		: </a:t>
            </a:r>
            <a:r>
              <a:rPr lang="id-ID" altLang="id-ID" sz="2000" dirty="0">
                <a:solidFill>
                  <a:srgbClr val="000000"/>
                </a:solidFill>
                <a:hlinkClick r:id="rId2"/>
              </a:rPr>
              <a:t>ibethghoz@gmail.com</a:t>
            </a:r>
            <a:endParaRPr lang="id-ID" altLang="id-ID" sz="2000" dirty="0">
              <a:solidFill>
                <a:srgbClr val="000000"/>
              </a:solidFill>
            </a:endParaRPr>
          </a:p>
          <a:p>
            <a:pPr algn="l">
              <a:buFontTx/>
              <a:buNone/>
            </a:pPr>
            <a:r>
              <a:rPr lang="id-ID" altLang="id-ID" sz="2000" dirty="0">
                <a:solidFill>
                  <a:srgbClr val="000000"/>
                </a:solidFill>
              </a:rPr>
              <a:t>Penelaah	: </a:t>
            </a:r>
            <a:r>
              <a:rPr lang="id-ID" altLang="id-ID" sz="2000" dirty="0" smtClean="0">
                <a:solidFill>
                  <a:srgbClr val="000000"/>
                </a:solidFill>
              </a:rPr>
              <a:t>-----</a:t>
            </a:r>
            <a:endParaRPr lang="id-ID" altLang="id-ID" sz="2000" dirty="0">
              <a:solidFill>
                <a:srgbClr val="000000"/>
              </a:solidFill>
            </a:endParaRPr>
          </a:p>
          <a:p>
            <a:pPr algn="l">
              <a:buFontTx/>
              <a:buNone/>
            </a:pPr>
            <a:r>
              <a:rPr lang="id-ID" altLang="id-ID" sz="2000" dirty="0">
                <a:solidFill>
                  <a:srgbClr val="000000"/>
                </a:solidFill>
              </a:rPr>
              <a:t>Emai		</a:t>
            </a:r>
            <a:r>
              <a:rPr lang="id-ID" altLang="id-ID" sz="2000">
                <a:solidFill>
                  <a:srgbClr val="000000"/>
                </a:solidFill>
              </a:rPr>
              <a:t>: </a:t>
            </a:r>
            <a:r>
              <a:rPr lang="id-ID" altLang="id-ID" sz="2000" smtClean="0">
                <a:solidFill>
                  <a:srgbClr val="000000"/>
                </a:solidFill>
              </a:rPr>
              <a:t>-----</a:t>
            </a:r>
            <a:endParaRPr lang="id-ID" altLang="id-ID" sz="2000" dirty="0">
              <a:solidFill>
                <a:srgbClr val="0000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0" y="1924472"/>
            <a:ext cx="12893887" cy="1092607"/>
          </a:xfrm>
          <a:prstGeom prst="rect">
            <a:avLst/>
          </a:prstGeom>
          <a:noFill/>
        </p:spPr>
        <p:txBody>
          <a:bodyPr wrap="square">
            <a:spAutoFit/>
          </a:bodyPr>
          <a:lstStyle/>
          <a:p>
            <a:pPr marL="457200" lvl="0" indent="1163638">
              <a:spcAft>
                <a:spcPts val="600"/>
              </a:spcAft>
              <a:tabLst>
                <a:tab pos="1350963" algn="l"/>
              </a:tabLst>
              <a:defRPr/>
            </a:pPr>
            <a:r>
              <a:rPr lang="id-ID" sz="3200" b="1" dirty="0" smtClean="0">
                <a:latin typeface="Adobe Caslon Pro" panose="0205050205050A020403" pitchFamily="18" charset="0"/>
              </a:rPr>
              <a:t>        Tujuan Viktimologi:</a:t>
            </a:r>
            <a:endParaRPr lang="id-ID" sz="3200" b="1" dirty="0">
              <a:latin typeface="Adobe Caslon Pro" panose="0205050205050A020403" pitchFamily="18" charset="0"/>
            </a:endParaRPr>
          </a:p>
          <a:p>
            <a:pPr marL="457200">
              <a:spcAft>
                <a:spcPts val="600"/>
              </a:spcAft>
              <a:tabLst>
                <a:tab pos="1350963" algn="l"/>
              </a:tabLst>
              <a:defRPr/>
            </a:pPr>
            <a:endParaRPr lang="id-ID" sz="2800" b="1" dirty="0" smtClean="0">
              <a:solidFill>
                <a:schemeClr val="tx1"/>
              </a:solidFill>
              <a:latin typeface="Adobe Caslon Pro" panose="0205050205050A020403" pitchFamily="18" charset="0"/>
            </a:endParaRPr>
          </a:p>
        </p:txBody>
      </p:sp>
      <p:graphicFrame>
        <p:nvGraphicFramePr>
          <p:cNvPr id="2" name="Diagram 1"/>
          <p:cNvGraphicFramePr/>
          <p:nvPr>
            <p:extLst>
              <p:ext uri="{D42A27DB-BD31-4B8C-83A1-F6EECF244321}">
                <p14:modId xmlns:p14="http://schemas.microsoft.com/office/powerpoint/2010/main" val="2824818360"/>
              </p:ext>
            </p:extLst>
          </p:nvPr>
        </p:nvGraphicFramePr>
        <p:xfrm>
          <a:off x="2397944" y="3017079"/>
          <a:ext cx="937549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7087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0" y="1924472"/>
            <a:ext cx="12893887" cy="5786199"/>
          </a:xfrm>
          <a:prstGeom prst="rect">
            <a:avLst/>
          </a:prstGeom>
          <a:noFill/>
        </p:spPr>
        <p:txBody>
          <a:bodyPr wrap="square">
            <a:spAutoFit/>
          </a:bodyPr>
          <a:lstStyle/>
          <a:p>
            <a:pPr marL="457200" lvl="0">
              <a:spcAft>
                <a:spcPts val="600"/>
              </a:spcAft>
              <a:tabLst>
                <a:tab pos="1350963" algn="l"/>
              </a:tabLst>
              <a:defRPr/>
            </a:pPr>
            <a:r>
              <a:rPr lang="id-ID" sz="3200" b="1" dirty="0" smtClean="0">
                <a:latin typeface="Adobe Caslon Pro" panose="0205050205050A020403" pitchFamily="18" charset="0"/>
              </a:rPr>
              <a:t>Peranan </a:t>
            </a:r>
            <a:r>
              <a:rPr lang="id-ID" sz="3200" b="1" dirty="0">
                <a:latin typeface="Adobe Caslon Pro" panose="0205050205050A020403" pitchFamily="18" charset="0"/>
              </a:rPr>
              <a:t>Korban </a:t>
            </a:r>
            <a:r>
              <a:rPr lang="id-ID" sz="3200" b="1" dirty="0" smtClean="0">
                <a:latin typeface="Adobe Caslon Pro" panose="0205050205050A020403" pitchFamily="18" charset="0"/>
              </a:rPr>
              <a:t>:</a:t>
            </a:r>
            <a:endParaRPr lang="id-ID" sz="3200" b="1" dirty="0">
              <a:latin typeface="Adobe Caslon Pro" panose="0205050205050A020403" pitchFamily="18" charset="0"/>
            </a:endParaRPr>
          </a:p>
          <a:p>
            <a:pPr marL="1163638">
              <a:spcAft>
                <a:spcPts val="600"/>
              </a:spcAft>
              <a:tabLst>
                <a:tab pos="1350963" algn="l"/>
              </a:tabLst>
              <a:defRPr/>
            </a:pPr>
            <a:r>
              <a:rPr lang="id-ID" sz="2800" dirty="0" smtClean="0">
                <a:solidFill>
                  <a:schemeClr val="tx1"/>
                </a:solidFill>
                <a:latin typeface="Adobe Caslon Pro" panose="0205050205050A020403" pitchFamily="18" charset="0"/>
              </a:rPr>
              <a:t>Korban dipandang dapat memainkan peran dan menjadi unsur yang penting dalam terjadinya tindak pidana yang menimbulkan korban.</a:t>
            </a:r>
          </a:p>
          <a:p>
            <a:pPr marL="1163638">
              <a:spcAft>
                <a:spcPts val="600"/>
              </a:spcAft>
              <a:tabLst>
                <a:tab pos="1350963" algn="l"/>
              </a:tabLst>
              <a:defRPr/>
            </a:pPr>
            <a:endParaRPr lang="id-ID" sz="2800" b="1" dirty="0" smtClean="0">
              <a:solidFill>
                <a:schemeClr val="tx1"/>
              </a:solidFill>
              <a:latin typeface="Adobe Caslon Pro" panose="0205050205050A020403" pitchFamily="18" charset="0"/>
            </a:endParaRPr>
          </a:p>
          <a:p>
            <a:pPr marL="1703388" indent="-539750">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rPr>
              <a:t>Hentig </a:t>
            </a:r>
            <a:r>
              <a:rPr lang="id-ID" sz="2800" dirty="0" smtClean="0">
                <a:solidFill>
                  <a:schemeClr val="tx1"/>
                </a:solidFill>
                <a:latin typeface="Adobe Caslon Pro" panose="0205050205050A020403" pitchFamily="18" charset="0"/>
              </a:rPr>
              <a:t>menghipotesakan bahwa dalam beberapa hal korban membentuk dan mencetak penjahat dan kejahatannya.</a:t>
            </a:r>
          </a:p>
          <a:p>
            <a:pPr marL="1703388" indent="-539750">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rPr>
              <a:t>Wolfgang, </a:t>
            </a:r>
            <a:r>
              <a:rPr lang="id-ID" sz="2800" b="1" dirty="0" smtClean="0">
                <a:solidFill>
                  <a:schemeClr val="tx1"/>
                </a:solidFill>
                <a:latin typeface="Adobe Caslon Pro" panose="0205050205050A020403" pitchFamily="18" charset="0"/>
                <a:sym typeface="Wingdings" panose="05000000000000000000" pitchFamily="2" charset="2"/>
              </a:rPr>
              <a:t> berdasar studi data statistik ditemukan bahwa satu korban diantara empat kasus pembunuhan ikut mempercepat pembunuhan.</a:t>
            </a:r>
          </a:p>
          <a:p>
            <a:pPr marL="1703388" indent="-539750">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sym typeface="Wingdings" panose="05000000000000000000" pitchFamily="2" charset="2"/>
              </a:rPr>
              <a:t>Amir  </a:t>
            </a:r>
            <a:r>
              <a:rPr lang="id-ID" sz="2800" dirty="0" smtClean="0">
                <a:solidFill>
                  <a:schemeClr val="tx1"/>
                </a:solidFill>
                <a:latin typeface="Adobe Caslon Pro" panose="0205050205050A020403" pitchFamily="18" charset="0"/>
                <a:sym typeface="Wingdings" panose="05000000000000000000" pitchFamily="2" charset="2"/>
              </a:rPr>
              <a:t>dalam kasus perkosaan, korban berpartisipasi dan mempercepat satu diantara lima kasus perkosaan.</a:t>
            </a:r>
          </a:p>
          <a:p>
            <a:pPr marL="1703388" indent="-539750">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sym typeface="Wingdings" panose="05000000000000000000" pitchFamily="2" charset="2"/>
              </a:rPr>
              <a:t>Meir &amp; Meite </a:t>
            </a:r>
            <a:r>
              <a:rPr lang="id-ID" sz="2800" dirty="0" smtClean="0">
                <a:solidFill>
                  <a:schemeClr val="tx1"/>
                </a:solidFill>
                <a:latin typeface="Adobe Caslon Pro" panose="0205050205050A020403" pitchFamily="18" charset="0"/>
                <a:sym typeface="Wingdings" panose="05000000000000000000" pitchFamily="2" charset="2"/>
              </a:rPr>
              <a:t> dalam kasus perkosaan, </a:t>
            </a:r>
            <a:r>
              <a:rPr lang="id-ID" sz="2800" i="1" dirty="0" smtClean="0">
                <a:solidFill>
                  <a:schemeClr val="tx1"/>
                </a:solidFill>
                <a:latin typeface="Adobe Caslon Pro" panose="0205050205050A020403" pitchFamily="18" charset="0"/>
                <a:sym typeface="Wingdings" panose="05000000000000000000" pitchFamily="2" charset="2"/>
              </a:rPr>
              <a:t>victim precipitation </a:t>
            </a:r>
            <a:r>
              <a:rPr lang="id-ID" sz="2800" dirty="0" smtClean="0">
                <a:solidFill>
                  <a:schemeClr val="tx1"/>
                </a:solidFill>
                <a:latin typeface="Adobe Caslon Pro" panose="0205050205050A020403" pitchFamily="18" charset="0"/>
                <a:sym typeface="Wingdings" panose="05000000000000000000" pitchFamily="2" charset="2"/>
              </a:rPr>
              <a:t>(VP) mencapai 4 – 19 % karena kelalaian korban.</a:t>
            </a:r>
            <a:endParaRPr lang="id-ID" sz="2800" b="1" dirty="0" smtClean="0">
              <a:solidFill>
                <a:schemeClr val="tx1"/>
              </a:solidFill>
              <a:latin typeface="Adobe Caslon Pro" panose="0205050205050A020403" pitchFamily="18" charset="0"/>
            </a:endParaRPr>
          </a:p>
        </p:txBody>
      </p:sp>
    </p:spTree>
    <p:extLst>
      <p:ext uri="{BB962C8B-B14F-4D97-AF65-F5344CB8AC3E}">
        <p14:creationId xmlns:p14="http://schemas.microsoft.com/office/powerpoint/2010/main" val="3168546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0" y="1924472"/>
            <a:ext cx="12893887" cy="584775"/>
          </a:xfrm>
          <a:prstGeom prst="rect">
            <a:avLst/>
          </a:prstGeom>
          <a:noFill/>
        </p:spPr>
        <p:txBody>
          <a:bodyPr wrap="square">
            <a:spAutoFit/>
          </a:bodyPr>
          <a:lstStyle/>
          <a:p>
            <a:pPr marL="457200" lvl="0">
              <a:spcAft>
                <a:spcPts val="600"/>
              </a:spcAft>
              <a:tabLst>
                <a:tab pos="1350963" algn="l"/>
              </a:tabLst>
              <a:defRPr/>
            </a:pPr>
            <a:r>
              <a:rPr lang="id-ID" sz="3200" b="1" dirty="0" smtClean="0">
                <a:latin typeface="Adobe Caslon Pro" panose="0205050205050A020403" pitchFamily="18" charset="0"/>
              </a:rPr>
              <a:t>Mendelsohn membuat 6 tipologi korban</a:t>
            </a:r>
            <a:endParaRPr lang="id-ID" sz="2800" b="1" dirty="0" smtClean="0">
              <a:solidFill>
                <a:schemeClr val="tx1"/>
              </a:solidFill>
              <a:latin typeface="Adobe Caslon Pro" panose="0205050205050A020403" pitchFamily="18" charset="0"/>
            </a:endParaRPr>
          </a:p>
        </p:txBody>
      </p:sp>
      <p:graphicFrame>
        <p:nvGraphicFramePr>
          <p:cNvPr id="2" name="Diagram 1"/>
          <p:cNvGraphicFramePr/>
          <p:nvPr>
            <p:extLst>
              <p:ext uri="{D42A27DB-BD31-4B8C-83A1-F6EECF244321}">
                <p14:modId xmlns:p14="http://schemas.microsoft.com/office/powerpoint/2010/main" val="2614595480"/>
              </p:ext>
            </p:extLst>
          </p:nvPr>
        </p:nvGraphicFramePr>
        <p:xfrm>
          <a:off x="2397944" y="3017079"/>
          <a:ext cx="937549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926336" y="863516"/>
            <a:ext cx="4104456" cy="646331"/>
          </a:xfrm>
          <a:prstGeom prst="rect">
            <a:avLst/>
          </a:prstGeom>
          <a:noFill/>
        </p:spPr>
        <p:txBody>
          <a:bodyPr wrap="square" rtlCol="0">
            <a:spAutoFit/>
          </a:bodyPr>
          <a:lstStyle/>
          <a:p>
            <a:r>
              <a:rPr lang="id-ID" sz="3600" dirty="0" smtClean="0">
                <a:latin typeface="Adobe Caslon Pro" panose="0205050205050A020403" pitchFamily="18" charset="0"/>
              </a:rPr>
              <a:t>Tipologi Korban</a:t>
            </a:r>
            <a:endParaRPr lang="id-ID" sz="3600" dirty="0">
              <a:latin typeface="Adobe Caslon Pro" panose="0205050205050A020403" pitchFamily="18" charset="0"/>
            </a:endParaRPr>
          </a:p>
        </p:txBody>
      </p:sp>
    </p:spTree>
    <p:extLst>
      <p:ext uri="{BB962C8B-B14F-4D97-AF65-F5344CB8AC3E}">
        <p14:creationId xmlns:p14="http://schemas.microsoft.com/office/powerpoint/2010/main" val="3406324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110913" y="2203793"/>
            <a:ext cx="12893887" cy="584775"/>
          </a:xfrm>
          <a:prstGeom prst="rect">
            <a:avLst/>
          </a:prstGeom>
          <a:noFill/>
        </p:spPr>
        <p:txBody>
          <a:bodyPr wrap="square">
            <a:spAutoFit/>
          </a:bodyPr>
          <a:lstStyle/>
          <a:p>
            <a:pPr marL="457200" lvl="0">
              <a:spcAft>
                <a:spcPts val="600"/>
              </a:spcAft>
              <a:tabLst>
                <a:tab pos="1350963" algn="l"/>
              </a:tabLst>
              <a:defRPr/>
            </a:pPr>
            <a:r>
              <a:rPr lang="id-ID" sz="3200" b="1" dirty="0" smtClean="0">
                <a:latin typeface="Adobe Caslon Pro" panose="0205050205050A020403" pitchFamily="18" charset="0"/>
              </a:rPr>
              <a:t>Mendelsohn membuat 6 tipologi korban</a:t>
            </a:r>
            <a:endParaRPr lang="id-ID" sz="2800" b="1" dirty="0" smtClean="0">
              <a:solidFill>
                <a:schemeClr val="tx1"/>
              </a:solidFill>
              <a:latin typeface="Adobe Caslon Pro" panose="0205050205050A020403" pitchFamily="18" charset="0"/>
            </a:endParaRPr>
          </a:p>
        </p:txBody>
      </p:sp>
      <p:graphicFrame>
        <p:nvGraphicFramePr>
          <p:cNvPr id="2" name="Diagram 1"/>
          <p:cNvGraphicFramePr/>
          <p:nvPr>
            <p:extLst>
              <p:ext uri="{D42A27DB-BD31-4B8C-83A1-F6EECF244321}">
                <p14:modId xmlns:p14="http://schemas.microsoft.com/office/powerpoint/2010/main" val="3594468500"/>
              </p:ext>
            </p:extLst>
          </p:nvPr>
        </p:nvGraphicFramePr>
        <p:xfrm>
          <a:off x="957784" y="2788568"/>
          <a:ext cx="12240691" cy="5193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926336" y="863516"/>
            <a:ext cx="4104456" cy="646331"/>
          </a:xfrm>
          <a:prstGeom prst="rect">
            <a:avLst/>
          </a:prstGeom>
          <a:noFill/>
        </p:spPr>
        <p:txBody>
          <a:bodyPr wrap="square" rtlCol="0">
            <a:spAutoFit/>
          </a:bodyPr>
          <a:lstStyle/>
          <a:p>
            <a:r>
              <a:rPr lang="id-ID" sz="3600" dirty="0" smtClean="0">
                <a:latin typeface="Adobe Caslon Pro" panose="0205050205050A020403" pitchFamily="18" charset="0"/>
              </a:rPr>
              <a:t>Tipologi Korban</a:t>
            </a:r>
            <a:endParaRPr lang="id-ID" sz="3600" dirty="0">
              <a:latin typeface="Adobe Caslon Pro" panose="0205050205050A020403" pitchFamily="18" charset="0"/>
            </a:endParaRPr>
          </a:p>
        </p:txBody>
      </p:sp>
      <p:sp>
        <p:nvSpPr>
          <p:cNvPr id="5" name="TextBox 4"/>
          <p:cNvSpPr txBox="1"/>
          <p:nvPr/>
        </p:nvSpPr>
        <p:spPr>
          <a:xfrm>
            <a:off x="7078129" y="5031269"/>
            <a:ext cx="5328927" cy="707886"/>
          </a:xfrm>
          <a:prstGeom prst="rect">
            <a:avLst/>
          </a:prstGeom>
          <a:noFill/>
        </p:spPr>
        <p:txBody>
          <a:bodyPr wrap="square" rtlCol="0">
            <a:spAutoFit/>
          </a:bodyPr>
          <a:lstStyle/>
          <a:p>
            <a:r>
              <a:rPr lang="id-ID" sz="2000" dirty="0" smtClean="0">
                <a:latin typeface="Adobe Caslon Pro" panose="0205050205050A020403" pitchFamily="18" charset="0"/>
              </a:rPr>
              <a:t>Cth: penyerang yang meninggal dunia akibat pembelaan diri dari orang lain yang diserang</a:t>
            </a:r>
            <a:endParaRPr lang="id-ID" sz="2000" dirty="0">
              <a:latin typeface="Adobe Caslon Pro" panose="0205050205050A020403" pitchFamily="18" charset="0"/>
            </a:endParaRPr>
          </a:p>
        </p:txBody>
      </p:sp>
      <p:sp>
        <p:nvSpPr>
          <p:cNvPr id="6" name="TextBox 5"/>
          <p:cNvSpPr txBox="1"/>
          <p:nvPr/>
        </p:nvSpPr>
        <p:spPr>
          <a:xfrm>
            <a:off x="669752" y="1673347"/>
            <a:ext cx="3024336" cy="461665"/>
          </a:xfrm>
          <a:prstGeom prst="rect">
            <a:avLst/>
          </a:prstGeom>
          <a:noFill/>
        </p:spPr>
        <p:txBody>
          <a:bodyPr wrap="square" rtlCol="0">
            <a:spAutoFit/>
          </a:bodyPr>
          <a:lstStyle/>
          <a:p>
            <a:r>
              <a:rPr lang="id-ID" sz="2400" dirty="0" smtClean="0">
                <a:solidFill>
                  <a:srgbClr val="FF0000"/>
                </a:solidFill>
                <a:latin typeface="Adobe Caslon Pro" panose="0205050205050A020403" pitchFamily="18" charset="0"/>
              </a:rPr>
              <a:t>lanjutan</a:t>
            </a:r>
            <a:endParaRPr lang="id-ID" sz="2400" dirty="0">
              <a:solidFill>
                <a:srgbClr val="FF0000"/>
              </a:solidFill>
              <a:latin typeface="Adobe Caslon Pro" panose="0205050205050A020403" pitchFamily="18" charset="0"/>
            </a:endParaRPr>
          </a:p>
        </p:txBody>
      </p:sp>
    </p:spTree>
    <p:extLst>
      <p:ext uri="{BB962C8B-B14F-4D97-AF65-F5344CB8AC3E}">
        <p14:creationId xmlns:p14="http://schemas.microsoft.com/office/powerpoint/2010/main" val="861467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solidFill>
                  <a:schemeClr val="bg1"/>
                </a:solidFill>
                <a:latin typeface="Adobe Caslon Pro" panose="0205050205050A020403" pitchFamily="18" charset="0"/>
              </a:rPr>
              <a:t>Risiko Korban</a:t>
            </a:r>
            <a:endParaRPr lang="id-ID" altLang="id-ID" sz="4000" b="1" dirty="0">
              <a:solidFill>
                <a:schemeClr val="bg1"/>
              </a:solidFill>
              <a:latin typeface="Adobe Caslon Pro" panose="0205050205050A020403" pitchFamily="18" charset="0"/>
            </a:endParaRPr>
          </a:p>
        </p:txBody>
      </p:sp>
      <p:sp>
        <p:nvSpPr>
          <p:cNvPr id="3" name="TextBox 2"/>
          <p:cNvSpPr txBox="1"/>
          <p:nvPr/>
        </p:nvSpPr>
        <p:spPr>
          <a:xfrm>
            <a:off x="453727" y="2428528"/>
            <a:ext cx="12744747" cy="5273880"/>
          </a:xfrm>
          <a:prstGeom prst="rect">
            <a:avLst/>
          </a:prstGeom>
          <a:noFill/>
        </p:spPr>
        <p:txBody>
          <a:bodyPr wrap="square">
            <a:spAutoFit/>
          </a:bodyPr>
          <a:lstStyle/>
          <a:p>
            <a:pPr marL="457200" lvl="0" indent="-457200">
              <a:lnSpc>
                <a:spcPct val="107000"/>
              </a:lnSpc>
              <a:spcAft>
                <a:spcPts val="0"/>
              </a:spcAft>
              <a:buFont typeface="Wingdings" panose="05000000000000000000" pitchFamily="2" charset="2"/>
              <a:buChar char="Ø"/>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Bahwa dalam kondisi dan situasi tertentu seseorang cenderung mudah terjadi viktimisasi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t>
            </a:r>
          </a:p>
          <a:p>
            <a:pPr marL="457200" lvl="0" indent="-457200">
              <a:lnSpc>
                <a:spcPct val="107000"/>
              </a:lnSpc>
              <a:spcAft>
                <a:spcPts val="0"/>
              </a:spcAft>
              <a:buFont typeface="Wingdings" panose="05000000000000000000" pitchFamily="2" charset="2"/>
              <a:buChar char="Ø"/>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Viktimisasi adalah jauh lebih luas dari semata-mata tindak pidana, karena terjadinya korban adalah tidak semua karena tindak pidana. Bisa karena bencana alam, penyalahgunaan kekuasaan (</a:t>
            </a:r>
            <a:r>
              <a:rPr lang="id-ID" sz="2800" i="1"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abuse of power</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pelanggaran HAM (</a:t>
            </a:r>
            <a:r>
              <a:rPr lang="id-ID" sz="2800" i="1"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human rights violation</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yang tidak terumuskan sebagai tindak pidana.</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lvl="0">
              <a:lnSpc>
                <a:spcPct val="107000"/>
              </a:lnSpc>
              <a:spcAft>
                <a:spcPts val="0"/>
              </a:spcAft>
              <a:tabLst>
                <a:tab pos="457200" algn="l"/>
              </a:tabLst>
            </a:pPr>
            <a:endParaRPr lang="id-ID" sz="2800" dirty="0" smtClean="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457200">
              <a:spcAft>
                <a:spcPts val="600"/>
              </a:spcAft>
              <a:tabLst>
                <a:tab pos="1350963" algn="l"/>
              </a:tabLst>
              <a:defRPr/>
            </a:pPr>
            <a:r>
              <a:rPr lang="id-ID" sz="2800" dirty="0">
                <a:solidFill>
                  <a:schemeClr val="tx1"/>
                </a:solidFill>
                <a:latin typeface="Adobe Caslon Pro" panose="0205050205050A020403" pitchFamily="18" charset="0"/>
              </a:rPr>
              <a:t>S</a:t>
            </a:r>
            <a:r>
              <a:rPr lang="id-ID" sz="2800" dirty="0" smtClean="0">
                <a:solidFill>
                  <a:schemeClr val="tx1"/>
                </a:solidFill>
                <a:latin typeface="Adobe Caslon Pro" panose="0205050205050A020403" pitchFamily="18" charset="0"/>
              </a:rPr>
              <a:t>eparovic: </a:t>
            </a:r>
          </a:p>
          <a:p>
            <a:pPr marL="971550" indent="-514350">
              <a:spcAft>
                <a:spcPts val="600"/>
              </a:spcAft>
              <a:buAutoNum type="alphaLcPeriod"/>
              <a:tabLst>
                <a:tab pos="1350963" algn="l"/>
              </a:tabLst>
              <a:defRPr/>
            </a:pPr>
            <a:r>
              <a:rPr lang="id-ID" sz="2800" dirty="0" smtClean="0">
                <a:solidFill>
                  <a:schemeClr val="tx1"/>
                </a:solidFill>
                <a:latin typeface="Adobe Caslon Pro" panose="0205050205050A020403" pitchFamily="18" charset="0"/>
              </a:rPr>
              <a:t>Pribadi, termasuk faktor biologis </a:t>
            </a:r>
            <a:r>
              <a:rPr lang="id-ID" sz="2800" dirty="0" smtClean="0">
                <a:solidFill>
                  <a:schemeClr val="tx1"/>
                </a:solidFill>
                <a:latin typeface="Adobe Caslon Pro" panose="0205050205050A020403" pitchFamily="18" charset="0"/>
                <a:sym typeface="Wingdings" panose="05000000000000000000" pitchFamily="2" charset="2"/>
              </a:rPr>
              <a:t> cth: usia, jenis kelamin, kesehatan.</a:t>
            </a:r>
            <a:endParaRPr lang="id-ID" sz="2800" dirty="0" smtClean="0">
              <a:solidFill>
                <a:schemeClr val="tx1"/>
              </a:solidFill>
              <a:latin typeface="Adobe Caslon Pro" panose="0205050205050A020403" pitchFamily="18" charset="0"/>
            </a:endParaRPr>
          </a:p>
          <a:p>
            <a:pPr marL="971550" indent="-514350">
              <a:spcAft>
                <a:spcPts val="600"/>
              </a:spcAft>
              <a:buAutoNum type="alphaLcPeriod"/>
              <a:tabLst>
                <a:tab pos="1350963" algn="l"/>
              </a:tabLst>
              <a:defRPr/>
            </a:pPr>
            <a:r>
              <a:rPr lang="id-ID" sz="2800" dirty="0" smtClean="0">
                <a:solidFill>
                  <a:schemeClr val="tx1"/>
                </a:solidFill>
                <a:latin typeface="Adobe Caslon Pro" panose="0205050205050A020403" pitchFamily="18" charset="0"/>
              </a:rPr>
              <a:t>Sosial</a:t>
            </a:r>
            <a:r>
              <a:rPr lang="id-ID" sz="2800" dirty="0" smtClean="0">
                <a:solidFill>
                  <a:schemeClr val="tx1"/>
                </a:solidFill>
                <a:latin typeface="Adobe Caslon Pro" panose="0205050205050A020403" pitchFamily="18" charset="0"/>
              </a:rPr>
              <a:t>; (korban buatan masyarakat) </a:t>
            </a:r>
            <a:r>
              <a:rPr lang="id-ID" sz="2800" dirty="0" smtClean="0">
                <a:solidFill>
                  <a:schemeClr val="tx1"/>
                </a:solidFill>
                <a:latin typeface="Adobe Caslon Pro" panose="0205050205050A020403" pitchFamily="18" charset="0"/>
                <a:sym typeface="Wingdings" panose="05000000000000000000" pitchFamily="2" charset="2"/>
              </a:rPr>
              <a:t> cth:</a:t>
            </a:r>
            <a:r>
              <a:rPr lang="id-ID" sz="2800" dirty="0" smtClean="0">
                <a:solidFill>
                  <a:schemeClr val="tx1"/>
                </a:solidFill>
                <a:latin typeface="Adobe Caslon Pro" panose="0205050205050A020403" pitchFamily="18" charset="0"/>
              </a:rPr>
              <a:t> imigran, minoritas, hubungan pribadi </a:t>
            </a:r>
          </a:p>
          <a:p>
            <a:pPr marL="971550" indent="-514350">
              <a:spcAft>
                <a:spcPts val="600"/>
              </a:spcAft>
              <a:buAutoNum type="alphaLcPeriod"/>
              <a:tabLst>
                <a:tab pos="1350963" algn="l"/>
              </a:tabLst>
              <a:defRPr/>
            </a:pPr>
            <a:r>
              <a:rPr lang="id-ID" sz="2800" dirty="0" smtClean="0">
                <a:solidFill>
                  <a:schemeClr val="tx1"/>
                </a:solidFill>
                <a:latin typeface="Adobe Caslon Pro" panose="0205050205050A020403" pitchFamily="18" charset="0"/>
              </a:rPr>
              <a:t>Faktor situasi </a:t>
            </a:r>
            <a:r>
              <a:rPr lang="id-ID" sz="2800" dirty="0" smtClean="0">
                <a:solidFill>
                  <a:schemeClr val="tx1"/>
                </a:solidFill>
                <a:latin typeface="Adobe Caslon Pro" panose="0205050205050A020403" pitchFamily="18" charset="0"/>
                <a:sym typeface="Wingdings" panose="05000000000000000000" pitchFamily="2" charset="2"/>
              </a:rPr>
              <a:t> cth: </a:t>
            </a:r>
            <a:r>
              <a:rPr lang="id-ID" sz="2800" dirty="0" smtClean="0">
                <a:solidFill>
                  <a:schemeClr val="tx1"/>
                </a:solidFill>
                <a:latin typeface="Adobe Caslon Pro" panose="0205050205050A020403" pitchFamily="18" charset="0"/>
              </a:rPr>
              <a:t> keadaan konflik, tempat dan waktu</a:t>
            </a:r>
          </a:p>
        </p:txBody>
      </p:sp>
    </p:spTree>
    <p:extLst>
      <p:ext uri="{BB962C8B-B14F-4D97-AF65-F5344CB8AC3E}">
        <p14:creationId xmlns:p14="http://schemas.microsoft.com/office/powerpoint/2010/main" val="9707522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solidFill>
                  <a:schemeClr val="bg1"/>
                </a:solidFill>
                <a:latin typeface="Adobe Caslon Pro" panose="0205050205050A020403" pitchFamily="18" charset="0"/>
              </a:rPr>
              <a:t>Risiko Korban</a:t>
            </a:r>
            <a:endParaRPr lang="id-ID" altLang="id-ID" sz="4000" b="1" dirty="0">
              <a:solidFill>
                <a:schemeClr val="bg1"/>
              </a:solidFill>
              <a:latin typeface="Adobe Caslon Pro" panose="0205050205050A020403" pitchFamily="18" charset="0"/>
            </a:endParaRPr>
          </a:p>
        </p:txBody>
      </p:sp>
      <p:sp>
        <p:nvSpPr>
          <p:cNvPr id="3" name="TextBox 2"/>
          <p:cNvSpPr txBox="1"/>
          <p:nvPr/>
        </p:nvSpPr>
        <p:spPr>
          <a:xfrm>
            <a:off x="597744" y="2212504"/>
            <a:ext cx="11737304" cy="7402860"/>
          </a:xfrm>
          <a:prstGeom prst="rect">
            <a:avLst/>
          </a:prstGeom>
          <a:noFill/>
        </p:spPr>
        <p:txBody>
          <a:bodyPr wrap="square">
            <a:spAutoFit/>
          </a:bodyPr>
          <a:lstStyle/>
          <a:p>
            <a:pPr lvl="0">
              <a:lnSpc>
                <a:spcPct val="107000"/>
              </a:lnSpc>
              <a:spcAft>
                <a:spcPts val="0"/>
              </a:spcAft>
              <a:tabLst>
                <a:tab pos="457200" algn="l"/>
              </a:tabLst>
            </a:pPr>
            <a:r>
              <a:rPr lang="id-ID" sz="2800" dirty="0">
                <a:solidFill>
                  <a:schemeClr val="tx1"/>
                </a:solidFill>
                <a:latin typeface="Adobe Caslon Pro" panose="0205050205050A020403" pitchFamily="18" charset="0"/>
                <a:ea typeface="Times New Roman" panose="02020603050405020304" pitchFamily="18" charset="0"/>
              </a:rPr>
              <a:t>H</a:t>
            </a:r>
            <a:r>
              <a:rPr lang="id-ID" sz="2800" dirty="0" smtClean="0">
                <a:solidFill>
                  <a:schemeClr val="tx1"/>
                </a:solidFill>
                <a:latin typeface="Adobe Caslon Pro" panose="0205050205050A020403" pitchFamily="18" charset="0"/>
                <a:ea typeface="Times New Roman" panose="02020603050405020304" pitchFamily="18" charset="0"/>
              </a:rPr>
              <a:t>ans von Hentig membuat tipologi korban dalam 13 tipe memakai klasifikasi sosio biologi dengan mendasarkan faktor psikologis, sosial dan biologis, sebagai berikut:</a:t>
            </a:r>
          </a:p>
          <a:p>
            <a:pPr marL="457200" lvl="0" indent="-457200">
              <a:lnSpc>
                <a:spcPct val="107000"/>
              </a:lnSpc>
              <a:spcAft>
                <a:spcPts val="0"/>
              </a:spcAft>
              <a:buAutoNum type="arabicPeriod"/>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rPr>
              <a:t>Mereka yang tergolong muda </a:t>
            </a:r>
            <a:r>
              <a:rPr lang="id-ID" sz="2800" i="1" dirty="0" smtClean="0">
                <a:solidFill>
                  <a:schemeClr val="tx1"/>
                </a:solidFill>
                <a:latin typeface="Adobe Caslon Pro" panose="0205050205050A020403" pitchFamily="18" charset="0"/>
                <a:ea typeface="Times New Roman" panose="02020603050405020304" pitchFamily="18" charset="0"/>
              </a:rPr>
              <a:t>(the young</a:t>
            </a:r>
            <a:r>
              <a:rPr lang="id-ID" sz="2800" dirty="0" smtClean="0">
                <a:solidFill>
                  <a:schemeClr val="tx1"/>
                </a:solidFill>
                <a:latin typeface="Adobe Caslon Pro" panose="0205050205050A020403" pitchFamily="18" charset="0"/>
                <a:ea typeface="Times New Roman" panose="02020603050405020304" pitchFamily="18" charset="0"/>
              </a:rPr>
              <a:t>)</a:t>
            </a:r>
            <a:r>
              <a:rPr lang="id-ID" sz="2800" i="1" dirty="0" smtClean="0">
                <a:solidFill>
                  <a:schemeClr val="tx1"/>
                </a:solidFill>
                <a:latin typeface="Adobe Caslon Pro" panose="0205050205050A020403" pitchFamily="18" charset="0"/>
                <a:ea typeface="Times New Roman" panose="02020603050405020304" pitchFamily="18" charset="0"/>
              </a:rPr>
              <a:t>,</a:t>
            </a:r>
            <a:r>
              <a:rPr lang="id-ID" sz="2800" dirty="0" smtClean="0">
                <a:solidFill>
                  <a:schemeClr val="tx1"/>
                </a:solidFill>
                <a:latin typeface="Adobe Caslon Pro" panose="0205050205050A020403" pitchFamily="18" charset="0"/>
                <a:ea typeface="Times New Roman" panose="02020603050405020304" pitchFamily="18" charset="0"/>
              </a:rPr>
              <a:t> karena mereka memiliki tubuh yang lemah;</a:t>
            </a:r>
          </a:p>
          <a:p>
            <a:pPr marL="457200" lvl="0" indent="-457200">
              <a:lnSpc>
                <a:spcPct val="107000"/>
              </a:lnSpc>
              <a:spcAft>
                <a:spcPts val="0"/>
              </a:spcAft>
              <a:buAutoNum type="arabicPeriod"/>
              <a:tabLst>
                <a:tab pos="457200" algn="l"/>
              </a:tabLst>
            </a:pPr>
            <a:r>
              <a:rPr lang="id-ID" sz="2800" dirty="0" smtClean="0">
                <a:solidFill>
                  <a:schemeClr val="tx1"/>
                </a:solidFill>
                <a:latin typeface="Adobe Caslon Pro" panose="0205050205050A020403" pitchFamily="18" charset="0"/>
              </a:rPr>
              <a:t>Perempuan </a:t>
            </a:r>
            <a:r>
              <a:rPr lang="id-ID" sz="2800" i="1" dirty="0" smtClean="0">
                <a:solidFill>
                  <a:schemeClr val="tx1"/>
                </a:solidFill>
                <a:latin typeface="Adobe Caslon Pro" panose="0205050205050A020403" pitchFamily="18" charset="0"/>
              </a:rPr>
              <a:t>(the female</a:t>
            </a:r>
            <a:r>
              <a:rPr lang="id-ID" sz="2800" dirty="0" smtClean="0">
                <a:solidFill>
                  <a:schemeClr val="tx1"/>
                </a:solidFill>
                <a:latin typeface="Adobe Caslon Pro" panose="0205050205050A020403" pitchFamily="18" charset="0"/>
              </a:rPr>
              <a:t>)</a:t>
            </a:r>
            <a:r>
              <a:rPr lang="id-ID" sz="2800" i="1" dirty="0" smtClean="0">
                <a:solidFill>
                  <a:schemeClr val="tx1"/>
                </a:solidFill>
                <a:latin typeface="Adobe Caslon Pro" panose="0205050205050A020403" pitchFamily="18" charset="0"/>
              </a:rPr>
              <a:t>,</a:t>
            </a:r>
            <a:r>
              <a:rPr lang="id-ID" sz="2800" dirty="0" smtClean="0">
                <a:solidFill>
                  <a:schemeClr val="tx1"/>
                </a:solidFill>
                <a:latin typeface="Adobe Caslon Pro" panose="0205050205050A020403" pitchFamily="18" charset="0"/>
              </a:rPr>
              <a:t> karena lemah;</a:t>
            </a:r>
          </a:p>
          <a:p>
            <a:pPr marL="457200" lvl="0" indent="-457200">
              <a:lnSpc>
                <a:spcPct val="107000"/>
              </a:lnSpc>
              <a:spcAft>
                <a:spcPts val="0"/>
              </a:spcAft>
              <a:buAutoNum type="arabicPeriod"/>
              <a:tabLst>
                <a:tab pos="457200" algn="l"/>
              </a:tabLst>
            </a:pPr>
            <a:r>
              <a:rPr lang="id-ID" sz="2800" dirty="0" smtClean="0">
                <a:solidFill>
                  <a:schemeClr val="tx1"/>
                </a:solidFill>
                <a:latin typeface="Adobe Caslon Pro" panose="0205050205050A020403" pitchFamily="18" charset="0"/>
              </a:rPr>
              <a:t>Orangtua </a:t>
            </a:r>
            <a:r>
              <a:rPr lang="id-ID" sz="2800" i="1" dirty="0" smtClean="0">
                <a:solidFill>
                  <a:schemeClr val="tx1"/>
                </a:solidFill>
                <a:latin typeface="Adobe Caslon Pro" panose="0205050205050A020403" pitchFamily="18" charset="0"/>
              </a:rPr>
              <a:t>(the old</a:t>
            </a:r>
            <a:r>
              <a:rPr lang="id-ID" sz="2800" dirty="0" smtClean="0">
                <a:solidFill>
                  <a:schemeClr val="tx1"/>
                </a:solidFill>
                <a:latin typeface="Adobe Caslon Pro" panose="0205050205050A020403" pitchFamily="18" charset="0"/>
              </a:rPr>
              <a:t>)</a:t>
            </a:r>
            <a:r>
              <a:rPr lang="id-ID" sz="2800" i="1" dirty="0" smtClean="0">
                <a:solidFill>
                  <a:schemeClr val="tx1"/>
                </a:solidFill>
                <a:latin typeface="Adobe Caslon Pro" panose="0205050205050A020403" pitchFamily="18" charset="0"/>
              </a:rPr>
              <a:t>,</a:t>
            </a:r>
            <a:r>
              <a:rPr lang="id-ID" sz="2800" dirty="0" smtClean="0">
                <a:solidFill>
                  <a:schemeClr val="tx1"/>
                </a:solidFill>
                <a:latin typeface="Adobe Caslon Pro" panose="0205050205050A020403" pitchFamily="18" charset="0"/>
              </a:rPr>
              <a:t> juga karena lemah;</a:t>
            </a:r>
          </a:p>
          <a:p>
            <a:pPr marL="457200" lvl="0" indent="-457200">
              <a:lnSpc>
                <a:spcPct val="107000"/>
              </a:lnSpc>
              <a:spcAft>
                <a:spcPts val="0"/>
              </a:spcAft>
              <a:buAutoNum type="arabicPeriod"/>
              <a:tabLst>
                <a:tab pos="457200" algn="l"/>
              </a:tabLst>
            </a:pPr>
            <a:r>
              <a:rPr lang="id-ID" sz="2800" dirty="0" smtClean="0">
                <a:solidFill>
                  <a:schemeClr val="tx1"/>
                </a:solidFill>
                <a:latin typeface="Adobe Caslon Pro" panose="0205050205050A020403" pitchFamily="18" charset="0"/>
              </a:rPr>
              <a:t>Mereka yang lumpuh secara mental atau keterbelakangan mental, kecanduan obat, narkotika &amp; alkohol </a:t>
            </a:r>
            <a:r>
              <a:rPr lang="id-ID" sz="2800" i="1" dirty="0" smtClean="0">
                <a:solidFill>
                  <a:schemeClr val="tx1"/>
                </a:solidFill>
                <a:latin typeface="Adobe Caslon Pro" panose="0205050205050A020403" pitchFamily="18" charset="0"/>
              </a:rPr>
              <a:t>(</a:t>
            </a:r>
            <a:r>
              <a:rPr lang="id-ID" sz="2800" i="1" dirty="0" smtClean="0">
                <a:solidFill>
                  <a:schemeClr val="tx1"/>
                </a:solidFill>
                <a:latin typeface="Adobe Caslon Pro" panose="0205050205050A020403" pitchFamily="18" charset="0"/>
                <a:ea typeface="Times New Roman" panose="02020603050405020304" pitchFamily="18" charset="0"/>
              </a:rPr>
              <a:t>the mentally defective and other mentally deranged</a:t>
            </a:r>
            <a:r>
              <a:rPr lang="id-ID" sz="2400" i="1" dirty="0" smtClean="0">
                <a:solidFill>
                  <a:schemeClr val="tx1"/>
                </a:solidFill>
                <a:latin typeface="Adobe Caslon Pro" panose="0205050205050A020403" pitchFamily="18" charset="0"/>
                <a:ea typeface="Times New Roman" panose="02020603050405020304" pitchFamily="18" charset="0"/>
              </a:rPr>
              <a:t>)</a:t>
            </a:r>
            <a:r>
              <a:rPr lang="id-ID" sz="2800" i="1" dirty="0" smtClean="0">
                <a:solidFill>
                  <a:schemeClr val="tx1"/>
                </a:solidFill>
                <a:latin typeface="Adobe Caslon Pro" panose="0205050205050A020403" pitchFamily="18" charset="0"/>
              </a:rPr>
              <a:t>, </a:t>
            </a:r>
            <a:r>
              <a:rPr lang="id-ID" sz="2800" dirty="0" smtClean="0">
                <a:solidFill>
                  <a:schemeClr val="tx1"/>
                </a:solidFill>
                <a:latin typeface="Adobe Caslon Pro" panose="0205050205050A020403" pitchFamily="18" charset="0"/>
              </a:rPr>
              <a:t>karena mereka tidak dapat belajar mempertahankan diri atau mengenali bahaya;</a:t>
            </a:r>
          </a:p>
          <a:p>
            <a:pPr marL="457200" lvl="0" indent="-457200">
              <a:lnSpc>
                <a:spcPct val="107000"/>
              </a:lnSpc>
              <a:spcAft>
                <a:spcPts val="0"/>
              </a:spcAft>
              <a:buAutoNum type="arabicPeriod"/>
              <a:tabLst>
                <a:tab pos="457200" algn="l"/>
              </a:tabLst>
            </a:pPr>
            <a:r>
              <a:rPr lang="id-ID" sz="2800" dirty="0" smtClean="0">
                <a:solidFill>
                  <a:schemeClr val="tx1"/>
                </a:solidFill>
                <a:latin typeface="Adobe Caslon Pro" panose="0205050205050A020403" pitchFamily="18" charset="0"/>
              </a:rPr>
              <a:t>Imigran </a:t>
            </a:r>
            <a:r>
              <a:rPr lang="id-ID" sz="2800" i="1" dirty="0" smtClean="0">
                <a:solidFill>
                  <a:schemeClr val="tx1"/>
                </a:solidFill>
                <a:latin typeface="Adobe Caslon Pro" panose="0205050205050A020403" pitchFamily="18" charset="0"/>
              </a:rPr>
              <a:t>(immigrants</a:t>
            </a:r>
            <a:r>
              <a:rPr lang="id-ID" sz="2800" dirty="0" smtClean="0">
                <a:solidFill>
                  <a:schemeClr val="tx1"/>
                </a:solidFill>
                <a:latin typeface="Adobe Caslon Pro" panose="0205050205050A020403" pitchFamily="18" charset="0"/>
              </a:rPr>
              <a:t>)</a:t>
            </a:r>
            <a:r>
              <a:rPr lang="id-ID" sz="2800" i="1" dirty="0" smtClean="0">
                <a:solidFill>
                  <a:schemeClr val="tx1"/>
                </a:solidFill>
                <a:latin typeface="Adobe Caslon Pro" panose="0205050205050A020403" pitchFamily="18" charset="0"/>
              </a:rPr>
              <a:t>,</a:t>
            </a:r>
            <a:r>
              <a:rPr lang="id-ID" sz="2800" dirty="0" smtClean="0">
                <a:solidFill>
                  <a:schemeClr val="tx1"/>
                </a:solidFill>
                <a:latin typeface="Adobe Caslon Pro" panose="0205050205050A020403" pitchFamily="18" charset="0"/>
              </a:rPr>
              <a:t> kaum minoritas karena tidak mendapat respek dari masyarakatnya;</a:t>
            </a:r>
          </a:p>
          <a:p>
            <a:pPr marL="457200" lvl="0" indent="-457200">
              <a:lnSpc>
                <a:spcPct val="107000"/>
              </a:lnSpc>
              <a:spcAft>
                <a:spcPts val="0"/>
              </a:spcAft>
              <a:buAutoNum type="arabicPeriod"/>
              <a:tabLst>
                <a:tab pos="457200" algn="l"/>
              </a:tabLst>
            </a:pPr>
            <a:r>
              <a:rPr lang="id-ID" sz="2800" dirty="0" smtClean="0">
                <a:solidFill>
                  <a:schemeClr val="tx1"/>
                </a:solidFill>
                <a:latin typeface="Adobe Caslon Pro" panose="0205050205050A020403" pitchFamily="18" charset="0"/>
              </a:rPr>
              <a:t>Orang yang tertekan </a:t>
            </a:r>
            <a:r>
              <a:rPr lang="id-ID" sz="2800" i="1" dirty="0" smtClean="0">
                <a:solidFill>
                  <a:schemeClr val="tx1"/>
                </a:solidFill>
                <a:latin typeface="Adobe Caslon Pro" panose="0205050205050A020403" pitchFamily="18" charset="0"/>
              </a:rPr>
              <a:t>(the depressed</a:t>
            </a:r>
            <a:r>
              <a:rPr lang="id-ID" sz="2800" dirty="0" smtClean="0">
                <a:solidFill>
                  <a:schemeClr val="tx1"/>
                </a:solidFill>
                <a:latin typeface="Adobe Caslon Pro" panose="0205050205050A020403" pitchFamily="18" charset="0"/>
              </a:rPr>
              <a:t>)</a:t>
            </a:r>
            <a:r>
              <a:rPr lang="id-ID" sz="2800" i="1" dirty="0" smtClean="0">
                <a:solidFill>
                  <a:schemeClr val="tx1"/>
                </a:solidFill>
                <a:latin typeface="Adobe Caslon Pro" panose="0205050205050A020403" pitchFamily="18" charset="0"/>
              </a:rPr>
              <a:t>,</a:t>
            </a:r>
            <a:r>
              <a:rPr lang="id-ID" sz="2800" dirty="0" smtClean="0">
                <a:solidFill>
                  <a:schemeClr val="tx1"/>
                </a:solidFill>
                <a:latin typeface="Adobe Caslon Pro" panose="0205050205050A020403" pitchFamily="18" charset="0"/>
              </a:rPr>
              <a:t> karena ke-egois-annya membuatnya rentan terhadap viktimisasi;</a:t>
            </a:r>
          </a:p>
          <a:p>
            <a:pPr lvl="0">
              <a:lnSpc>
                <a:spcPct val="107000"/>
              </a:lnSpc>
              <a:spcAft>
                <a:spcPts val="0"/>
              </a:spcAft>
              <a:tabLst>
                <a:tab pos="457200" algn="l"/>
              </a:tabLst>
            </a:pPr>
            <a:endParaRPr lang="id-ID" sz="2400" dirty="0" smtClean="0">
              <a:solidFill>
                <a:schemeClr val="tx1"/>
              </a:solidFill>
              <a:latin typeface="Adobe Caslon Pro" panose="0205050205050A020403" pitchFamily="18" charset="0"/>
            </a:endParaRPr>
          </a:p>
        </p:txBody>
      </p:sp>
    </p:spTree>
    <p:extLst>
      <p:ext uri="{BB962C8B-B14F-4D97-AF65-F5344CB8AC3E}">
        <p14:creationId xmlns:p14="http://schemas.microsoft.com/office/powerpoint/2010/main" val="1455244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solidFill>
                  <a:schemeClr val="bg1"/>
                </a:solidFill>
                <a:latin typeface="Adobe Caslon Pro" panose="0205050205050A020403" pitchFamily="18" charset="0"/>
              </a:rPr>
              <a:t>Risiko Korban</a:t>
            </a:r>
            <a:endParaRPr lang="id-ID" altLang="id-ID" sz="4000" b="1" dirty="0">
              <a:solidFill>
                <a:schemeClr val="bg1"/>
              </a:solidFill>
              <a:latin typeface="Adobe Caslon Pro" panose="0205050205050A020403" pitchFamily="18" charset="0"/>
            </a:endParaRPr>
          </a:p>
        </p:txBody>
      </p:sp>
      <p:sp>
        <p:nvSpPr>
          <p:cNvPr id="3" name="TextBox 2"/>
          <p:cNvSpPr txBox="1"/>
          <p:nvPr/>
        </p:nvSpPr>
        <p:spPr>
          <a:xfrm>
            <a:off x="669752" y="1852464"/>
            <a:ext cx="11737304" cy="7007688"/>
          </a:xfrm>
          <a:prstGeom prst="rect">
            <a:avLst/>
          </a:prstGeom>
          <a:noFill/>
        </p:spPr>
        <p:txBody>
          <a:bodyPr wrap="square">
            <a:spAutoFit/>
          </a:bodyPr>
          <a:lstStyle/>
          <a:p>
            <a:pPr lvl="0">
              <a:lnSpc>
                <a:spcPct val="107000"/>
              </a:lnSpc>
              <a:spcAft>
                <a:spcPts val="0"/>
              </a:spcAft>
              <a:tabLst>
                <a:tab pos="457200" algn="l"/>
              </a:tabLst>
            </a:pPr>
            <a:r>
              <a:rPr lang="id-ID" sz="2800" dirty="0" smtClean="0">
                <a:solidFill>
                  <a:srgbClr val="FF0000"/>
                </a:solidFill>
                <a:latin typeface="Adobe Caslon Pro" panose="0205050205050A020403" pitchFamily="18" charset="0"/>
                <a:ea typeface="Times New Roman" panose="02020603050405020304" pitchFamily="18" charset="0"/>
              </a:rPr>
              <a:t>Lanjutan</a:t>
            </a:r>
          </a:p>
          <a:p>
            <a:pPr lvl="0">
              <a:lnSpc>
                <a:spcPct val="107000"/>
              </a:lnSpc>
              <a:spcAft>
                <a:spcPts val="0"/>
              </a:spcAft>
              <a:tabLst>
                <a:tab pos="457200" algn="l"/>
              </a:tabLst>
            </a:pPr>
            <a:endParaRPr lang="id-ID" sz="2800" dirty="0" smtClean="0">
              <a:solidFill>
                <a:srgbClr val="FF0000"/>
              </a:solidFill>
              <a:latin typeface="Adobe Caslon Pro" panose="0205050205050A020403" pitchFamily="18" charset="0"/>
              <a:ea typeface="Times New Roman" panose="02020603050405020304" pitchFamily="18" charset="0"/>
            </a:endParaRPr>
          </a:p>
          <a:p>
            <a:pPr marL="514350" lvl="0" indent="-514350">
              <a:lnSpc>
                <a:spcPct val="107000"/>
              </a:lnSpc>
              <a:spcAft>
                <a:spcPts val="0"/>
              </a:spcAft>
              <a:buFont typeface="+mj-lt"/>
              <a:buAutoNum type="arabicPeriod" startAt="7"/>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rPr>
              <a:t>Orang yang serakah </a:t>
            </a:r>
            <a:r>
              <a:rPr lang="id-ID" sz="2800" i="1" dirty="0" smtClean="0">
                <a:solidFill>
                  <a:schemeClr val="tx1"/>
                </a:solidFill>
                <a:latin typeface="Adobe Caslon Pro" panose="0205050205050A020403" pitchFamily="18" charset="0"/>
                <a:ea typeface="Times New Roman" panose="02020603050405020304" pitchFamily="18" charset="0"/>
              </a:rPr>
              <a:t>(the acqusitive),</a:t>
            </a:r>
            <a:r>
              <a:rPr lang="id-ID" sz="2800" dirty="0" smtClean="0">
                <a:solidFill>
                  <a:schemeClr val="tx1"/>
                </a:solidFill>
                <a:latin typeface="Adobe Caslon Pro" panose="0205050205050A020403" pitchFamily="18" charset="0"/>
                <a:ea typeface="Times New Roman" panose="02020603050405020304" pitchFamily="18" charset="0"/>
              </a:rPr>
              <a:t> keserakahannya mendorongnya mengalami viktimisasi;</a:t>
            </a:r>
          </a:p>
          <a:p>
            <a:pPr marL="457200" lvl="0" indent="-457200">
              <a:lnSpc>
                <a:spcPct val="107000"/>
              </a:lnSpc>
              <a:spcAft>
                <a:spcPts val="0"/>
              </a:spcAft>
              <a:buAutoNum type="arabicPeriod" startAt="7"/>
              <a:tabLst>
                <a:tab pos="457200" algn="l"/>
              </a:tabLst>
            </a:pPr>
            <a:r>
              <a:rPr lang="id-ID" sz="2800" dirty="0" smtClean="0">
                <a:solidFill>
                  <a:schemeClr val="tx1"/>
                </a:solidFill>
                <a:latin typeface="Adobe Caslon Pro" panose="0205050205050A020403" pitchFamily="18" charset="0"/>
              </a:rPr>
              <a:t>Perempuan jalang, karena sensualitasnya membuat orang lain berbuat jahat kepadanya;</a:t>
            </a:r>
          </a:p>
          <a:p>
            <a:pPr marL="457200" lvl="0" indent="-457200">
              <a:lnSpc>
                <a:spcPct val="107000"/>
              </a:lnSpc>
              <a:spcAft>
                <a:spcPts val="0"/>
              </a:spcAft>
              <a:buAutoNum type="arabicPeriod" startAt="7"/>
              <a:tabLst>
                <a:tab pos="457200" algn="l"/>
              </a:tabLst>
            </a:pPr>
            <a:r>
              <a:rPr lang="id-ID" sz="2800" dirty="0" smtClean="0">
                <a:solidFill>
                  <a:schemeClr val="tx1"/>
                </a:solidFill>
                <a:latin typeface="Adobe Caslon Pro" panose="0205050205050A020403" pitchFamily="18" charset="0"/>
              </a:rPr>
              <a:t>Para penyendiri dan orang yang patah hati (</a:t>
            </a:r>
            <a:r>
              <a:rPr lang="id-ID" sz="2800" i="1" dirty="0" smtClean="0">
                <a:solidFill>
                  <a:srgbClr val="2C3E50"/>
                </a:solidFill>
                <a:latin typeface="Adobe Caslon Pro" panose="0205050205050A020403" pitchFamily="18" charset="0"/>
                <a:ea typeface="Times New Roman" panose="02020603050405020304" pitchFamily="18" charset="0"/>
              </a:rPr>
              <a:t>the lonesome and heartbroken)</a:t>
            </a:r>
            <a:r>
              <a:rPr lang="id-ID" sz="2800" dirty="0" smtClean="0">
                <a:solidFill>
                  <a:schemeClr val="tx1"/>
                </a:solidFill>
                <a:latin typeface="Adobe Caslon Pro" panose="0205050205050A020403" pitchFamily="18" charset="0"/>
              </a:rPr>
              <a:t>, yang sangat membutuhkan teman, sehingga mengabaikan perlindungan dirinya;</a:t>
            </a:r>
          </a:p>
          <a:p>
            <a:pPr marL="457200" lvl="0" indent="-457200">
              <a:lnSpc>
                <a:spcPct val="107000"/>
              </a:lnSpc>
              <a:spcAft>
                <a:spcPts val="0"/>
              </a:spcAft>
              <a:buAutoNum type="arabicPeriod" startAt="7"/>
              <a:tabLst>
                <a:tab pos="457200" algn="l"/>
              </a:tabLst>
            </a:pPr>
            <a:r>
              <a:rPr lang="id-ID" sz="2800" dirty="0" smtClean="0">
                <a:solidFill>
                  <a:schemeClr val="tx1"/>
                </a:solidFill>
                <a:latin typeface="Adobe Caslon Pro" panose="0205050205050A020403" pitchFamily="18" charset="0"/>
              </a:rPr>
              <a:t> Para penyiksa pasangan atau anaknya yang kemudian menyebabkan perlawanan pasangan atau anaknya (</a:t>
            </a:r>
            <a:r>
              <a:rPr lang="id-ID" sz="2800" i="1" dirty="0" smtClean="0">
                <a:solidFill>
                  <a:srgbClr val="2C3E50"/>
                </a:solidFill>
                <a:latin typeface="Adobe Caslon Pro" panose="0205050205050A020403" pitchFamily="18" charset="0"/>
                <a:ea typeface="Times New Roman" panose="02020603050405020304" pitchFamily="18" charset="0"/>
              </a:rPr>
              <a:t>tormentors</a:t>
            </a:r>
            <a:r>
              <a:rPr lang="id-ID" sz="2800" dirty="0" smtClean="0">
                <a:solidFill>
                  <a:srgbClr val="2C3E50"/>
                </a:solidFill>
                <a:latin typeface="Arial" panose="020B0604020202020204" pitchFamily="34" charset="0"/>
                <a:ea typeface="Times New Roman" panose="02020603050405020304" pitchFamily="18" charset="0"/>
              </a:rPr>
              <a:t>)</a:t>
            </a:r>
            <a:r>
              <a:rPr lang="id-ID" sz="2800" dirty="0" smtClean="0">
                <a:solidFill>
                  <a:schemeClr val="tx1"/>
                </a:solidFill>
                <a:latin typeface="Adobe Caslon Pro" panose="0205050205050A020403" pitchFamily="18" charset="0"/>
              </a:rPr>
              <a:t>;</a:t>
            </a:r>
          </a:p>
          <a:p>
            <a:pPr marL="457200" lvl="0" indent="-457200">
              <a:lnSpc>
                <a:spcPct val="107000"/>
              </a:lnSpc>
              <a:spcAft>
                <a:spcPts val="0"/>
              </a:spcAft>
              <a:buAutoNum type="arabicPeriod" startAt="7"/>
              <a:tabLst>
                <a:tab pos="457200" algn="l"/>
              </a:tabLst>
            </a:pPr>
            <a:r>
              <a:rPr lang="id-ID" sz="2800" dirty="0" smtClean="0">
                <a:solidFill>
                  <a:schemeClr val="tx1"/>
                </a:solidFill>
                <a:latin typeface="Adobe Caslon Pro" panose="0205050205050A020403" pitchFamily="18" charset="0"/>
              </a:rPr>
              <a:t>Orang bebas yang nekat dan menyerang korban karena merasa hidupnya hancur tidak dapat melindungi diri. Misalnya pemeras yang membutuhkan uang, para homoseksual yang diperas atau bankir yang tidak dapat menerima dirinya dicurangi.</a:t>
            </a:r>
            <a:endParaRPr lang="id-ID" sz="2400" dirty="0" smtClean="0">
              <a:solidFill>
                <a:schemeClr val="tx1"/>
              </a:solidFill>
              <a:latin typeface="Adobe Caslon Pro" panose="0205050205050A020403" pitchFamily="18" charset="0"/>
            </a:endParaRPr>
          </a:p>
        </p:txBody>
      </p:sp>
    </p:spTree>
    <p:extLst>
      <p:ext uri="{BB962C8B-B14F-4D97-AF65-F5344CB8AC3E}">
        <p14:creationId xmlns:p14="http://schemas.microsoft.com/office/powerpoint/2010/main" val="34489573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 &amp; Kompensasi</a:t>
            </a:r>
            <a:endParaRPr lang="id-ID" altLang="id-ID" sz="4000" b="1" dirty="0">
              <a:latin typeface="Adobe Caslon Pro" panose="0205050205050A020403" pitchFamily="18" charset="0"/>
            </a:endParaRPr>
          </a:p>
        </p:txBody>
      </p:sp>
      <p:sp>
        <p:nvSpPr>
          <p:cNvPr id="3" name="TextBox 2"/>
          <p:cNvSpPr txBox="1"/>
          <p:nvPr/>
        </p:nvSpPr>
        <p:spPr>
          <a:xfrm>
            <a:off x="741760" y="2428528"/>
            <a:ext cx="11737304" cy="5163593"/>
          </a:xfrm>
          <a:prstGeom prst="rect">
            <a:avLst/>
          </a:prstGeom>
          <a:noFill/>
        </p:spPr>
        <p:txBody>
          <a:bodyPr wrap="square">
            <a:spAutoFit/>
          </a:bodyPr>
          <a:lstStyle/>
          <a:p>
            <a:pPr lvl="0">
              <a:lnSpc>
                <a:spcPct val="107000"/>
              </a:lnSpc>
              <a:spcAft>
                <a:spcPts val="0"/>
              </a:spcAft>
              <a:tabLst>
                <a:tab pos="457200" algn="l"/>
              </a:tabLst>
            </a:pP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R</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estitusi dan kompensasi merupakan bagian atas kebijakan dalam upaya mengurangi penderitaan /kerugian korban.</a:t>
            </a:r>
          </a:p>
          <a:p>
            <a:pPr lvl="0">
              <a:lnSpc>
                <a:spcPct val="107000"/>
              </a:lnSpc>
              <a:spcAft>
                <a:spcPts val="0"/>
              </a:spcAft>
              <a:tabLst>
                <a:tab pos="457200" algn="l"/>
              </a:tabLst>
            </a:pP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lvl="0">
              <a:lnSpc>
                <a:spcPct val="107000"/>
              </a:lnSpc>
              <a:spcAft>
                <a:spcPts val="0"/>
              </a:spcAft>
              <a:tabLst>
                <a:tab pos="457200" algn="l"/>
              </a:tabLst>
            </a:pPr>
            <a:r>
              <a:rPr lang="id-ID" sz="2800" dirty="0">
                <a:solidFill>
                  <a:schemeClr val="tx1"/>
                </a:solidFill>
                <a:latin typeface="Adobe Caslon Pro" panose="0205050205050A020403" pitchFamily="18" charset="0"/>
              </a:rPr>
              <a:t>R</a:t>
            </a:r>
            <a:r>
              <a:rPr lang="id-ID" sz="2800" dirty="0" smtClean="0">
                <a:solidFill>
                  <a:schemeClr val="tx1"/>
                </a:solidFill>
                <a:latin typeface="Adobe Caslon Pro" panose="0205050205050A020403" pitchFamily="18" charset="0"/>
              </a:rPr>
              <a:t>estitusi:  </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rPr>
              <a:t>perbaikan atau restorasi perbaikan atas kerugian baik fisik, morel maupun harta benda, kedudukan dan hak-hak korban atas serangan penjahat. </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rPr>
              <a:t>merupakan bentuk pertanggungjawab an penjahat yang berkarakter pidana. </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rPr>
              <a:t>dibayar oleh penjahat (pelaku)</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rPr>
              <a:t>berdasar kan putusan pengadilan atas tuntutan korban melalui proses peradilan pidana.</a:t>
            </a:r>
          </a:p>
        </p:txBody>
      </p:sp>
    </p:spTree>
    <p:extLst>
      <p:ext uri="{BB962C8B-B14F-4D97-AF65-F5344CB8AC3E}">
        <p14:creationId xmlns:p14="http://schemas.microsoft.com/office/powerpoint/2010/main" val="1184952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 &amp; Kompensasi</a:t>
            </a:r>
            <a:endParaRPr lang="id-ID" altLang="id-ID" sz="4000" b="1" dirty="0">
              <a:latin typeface="Adobe Caslon Pro" panose="0205050205050A020403" pitchFamily="18" charset="0"/>
            </a:endParaRPr>
          </a:p>
        </p:txBody>
      </p:sp>
      <p:sp>
        <p:nvSpPr>
          <p:cNvPr id="3" name="TextBox 2"/>
          <p:cNvSpPr txBox="1"/>
          <p:nvPr/>
        </p:nvSpPr>
        <p:spPr>
          <a:xfrm>
            <a:off x="741760" y="2428528"/>
            <a:ext cx="11737304" cy="2858475"/>
          </a:xfrm>
          <a:prstGeom prst="rect">
            <a:avLst/>
          </a:prstGeom>
          <a:noFill/>
        </p:spPr>
        <p:txBody>
          <a:bodyPr wrap="square">
            <a:spAutoFit/>
          </a:bodyPr>
          <a:lstStyle/>
          <a:p>
            <a:pPr lvl="0">
              <a:lnSpc>
                <a:spcPct val="107000"/>
              </a:lnSpc>
              <a:spcAft>
                <a:spcPts val="0"/>
              </a:spcAft>
              <a:tabLst>
                <a:tab pos="457200" algn="l"/>
              </a:tabLst>
            </a:pP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ompensasi: </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berkaitan dengan keseimbangan korban akibat dari perbuatan jahat. </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merupakan indikasi pertanggungjawaban masyarakat atas tuntutan pembayaran kompensasi yang berkarakter perdata. </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kompensasi diminta oleh korban dalam bentuk permohonan dan apabila dikabulkan dibayar oleh masyarakat (negara).</a:t>
            </a:r>
            <a:endParaRPr lang="id-ID" sz="3200" dirty="0">
              <a:solidFill>
                <a:schemeClr val="tx1"/>
              </a:solidFill>
              <a:effectLst/>
              <a:latin typeface="Adobe Caslon Pro" panose="0205050205050A0204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63904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a:t>
            </a:r>
            <a:endParaRPr lang="id-ID" altLang="id-ID" sz="4000" b="1" dirty="0">
              <a:latin typeface="Adobe Caslon Pro" panose="0205050205050A020403" pitchFamily="18" charset="0"/>
            </a:endParaRPr>
          </a:p>
        </p:txBody>
      </p:sp>
      <p:sp>
        <p:nvSpPr>
          <p:cNvPr id="3" name="TextBox 2"/>
          <p:cNvSpPr txBox="1"/>
          <p:nvPr/>
        </p:nvSpPr>
        <p:spPr>
          <a:xfrm>
            <a:off x="741760" y="2428528"/>
            <a:ext cx="11737304" cy="2858475"/>
          </a:xfrm>
          <a:prstGeom prst="rect">
            <a:avLst/>
          </a:prstGeom>
          <a:noFill/>
        </p:spPr>
        <p:txBody>
          <a:bodyPr wrap="square">
            <a:spAutoFit/>
          </a:bodyPr>
          <a:lstStyle/>
          <a:p>
            <a:pPr lvl="0">
              <a:lnSpc>
                <a:spcPct val="107000"/>
              </a:lnSpc>
              <a:spcAft>
                <a:spcPts val="0"/>
              </a:spcAft>
              <a:tabLst>
                <a:tab pos="457200" algn="l"/>
              </a:tabLst>
            </a:pP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ompensasi: </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berkaitan dengan keseimbangan korban akibat dari perbuatan jahat. </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merupakan indikasi pertanggungjawaban masyarakat atas tuntutan pembayaran kompensasi yang berkarakter perdata. </a:t>
            </a:r>
          </a:p>
          <a:p>
            <a:pPr marL="976313" lvl="0" indent="-519113">
              <a:lnSpc>
                <a:spcPct val="107000"/>
              </a:lnSpc>
              <a:spcAft>
                <a:spcPts val="0"/>
              </a:spcAft>
              <a:buFont typeface="Courier New" panose="02070309020205020404" pitchFamily="49" charset="0"/>
              <a:buChar char="o"/>
              <a:tabLst>
                <a:tab pos="893763"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kompensasi diminta oleh korban dalam bentuk permohonan dan apabila dikabulkan dibayar oleh masyarakat (negara).</a:t>
            </a:r>
            <a:endParaRPr lang="id-ID" sz="3200" dirty="0">
              <a:solidFill>
                <a:schemeClr val="tx1"/>
              </a:solidFill>
              <a:effectLst/>
              <a:latin typeface="Adobe Caslon Pro" panose="0205050205050A0204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1993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121009" y="2805408"/>
            <a:ext cx="12888912" cy="523220"/>
          </a:xfrm>
          <a:prstGeom prst="rect">
            <a:avLst/>
          </a:prstGeom>
          <a:noFill/>
        </p:spPr>
        <p:txBody>
          <a:bodyPr>
            <a:spAutoFit/>
          </a:bodyPr>
          <a:lstStyle/>
          <a:p>
            <a:pPr marL="457200">
              <a:defRPr/>
            </a:pPr>
            <a:r>
              <a:rPr lang="id-ID" sz="2800" dirty="0" smtClean="0">
                <a:latin typeface="Adobe Caslon Pro" panose="0205050205050A020403" pitchFamily="18" charset="0"/>
              </a:rPr>
              <a:t>Secara Etimologis: </a:t>
            </a:r>
            <a:endParaRPr lang="id-ID" sz="2800" dirty="0">
              <a:latin typeface="Adobe Caslon Pro" panose="0205050205050A020403" pitchFamily="18" charset="0"/>
            </a:endParaRPr>
          </a:p>
        </p:txBody>
      </p:sp>
      <p:sp>
        <p:nvSpPr>
          <p:cNvPr id="2" name="TextBox 1"/>
          <p:cNvSpPr txBox="1"/>
          <p:nvPr/>
        </p:nvSpPr>
        <p:spPr>
          <a:xfrm>
            <a:off x="5854328" y="933597"/>
            <a:ext cx="4680520" cy="523220"/>
          </a:xfrm>
          <a:prstGeom prst="rect">
            <a:avLst/>
          </a:prstGeom>
          <a:noFill/>
        </p:spPr>
        <p:txBody>
          <a:bodyPr wrap="square" rtlCol="0">
            <a:spAutoFit/>
          </a:bodyPr>
          <a:lstStyle/>
          <a:p>
            <a:r>
              <a:rPr lang="id-ID" sz="2800" dirty="0" smtClean="0">
                <a:latin typeface="Adobe Caslon Pro" panose="0205050205050A020403" pitchFamily="18" charset="0"/>
              </a:rPr>
              <a:t>Pengertian Viktimologi</a:t>
            </a:r>
            <a:endParaRPr lang="id-ID" sz="2800" dirty="0">
              <a:latin typeface="Adobe Caslon Pro" panose="0205050205050A020403" pitchFamily="18" charset="0"/>
            </a:endParaRPr>
          </a:p>
        </p:txBody>
      </p:sp>
      <p:graphicFrame>
        <p:nvGraphicFramePr>
          <p:cNvPr id="4" name="Diagram 3"/>
          <p:cNvGraphicFramePr/>
          <p:nvPr>
            <p:extLst>
              <p:ext uri="{D42A27DB-BD31-4B8C-83A1-F6EECF244321}">
                <p14:modId xmlns:p14="http://schemas.microsoft.com/office/powerpoint/2010/main" val="2297852888"/>
              </p:ext>
            </p:extLst>
          </p:nvPr>
        </p:nvGraphicFramePr>
        <p:xfrm>
          <a:off x="3622081" y="1996480"/>
          <a:ext cx="4896543" cy="2304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44785" y="4444752"/>
            <a:ext cx="12241360" cy="954107"/>
          </a:xfrm>
          <a:prstGeom prst="rect">
            <a:avLst/>
          </a:prstGeom>
          <a:solidFill>
            <a:srgbClr val="FF99FF"/>
          </a:solidFill>
          <a:ln>
            <a:solidFill>
              <a:srgbClr val="FFFF00"/>
            </a:solidFill>
          </a:ln>
        </p:spPr>
        <p:txBody>
          <a:bodyPr wrap="square" rtlCol="0">
            <a:spAutoFit/>
          </a:bodyPr>
          <a:lstStyle/>
          <a:p>
            <a:pPr marL="2327275" indent="-2327275" defTabSz="776288"/>
            <a:r>
              <a:rPr lang="id-ID" sz="2800" dirty="0" smtClean="0">
                <a:latin typeface="Adobe Caslon Pro" panose="0205050205050A020403" pitchFamily="18" charset="0"/>
              </a:rPr>
              <a:t> J.E. Sahetapy:  Viktimologi secara singkat adalah ilmu atau disiplin yang membahas   permasalahan korban dalam segala aspek.</a:t>
            </a:r>
          </a:p>
        </p:txBody>
      </p:sp>
      <p:sp>
        <p:nvSpPr>
          <p:cNvPr id="7" name="Rectangle 6"/>
          <p:cNvSpPr/>
          <p:nvPr/>
        </p:nvSpPr>
        <p:spPr>
          <a:xfrm>
            <a:off x="444785" y="5956920"/>
            <a:ext cx="12241360" cy="1384995"/>
          </a:xfrm>
          <a:prstGeom prst="rect">
            <a:avLst/>
          </a:prstGeom>
          <a:solidFill>
            <a:srgbClr val="FFFFCC"/>
          </a:solidFill>
          <a:ln>
            <a:solidFill>
              <a:srgbClr val="0070C0"/>
            </a:solidFill>
          </a:ln>
        </p:spPr>
        <p:txBody>
          <a:bodyPr wrap="square">
            <a:spAutoFit/>
          </a:bodyPr>
          <a:lstStyle/>
          <a:p>
            <a:pPr marL="1890713" lvl="0" indent="-1890713"/>
            <a:r>
              <a:rPr lang="id-ID" sz="2800" dirty="0" smtClean="0">
                <a:latin typeface="Adobe Caslon Pro" panose="0205050205050A020403" pitchFamily="18" charset="0"/>
              </a:rPr>
              <a:t>Arif </a:t>
            </a:r>
            <a:r>
              <a:rPr lang="id-ID" sz="2800" dirty="0">
                <a:latin typeface="Adobe Caslon Pro" panose="0205050205050A020403" pitchFamily="18" charset="0"/>
              </a:rPr>
              <a:t>Gosita: Viktimologi adalah suatu studi atau pengetahuan ilmiah yang mempelajari masalah </a:t>
            </a:r>
            <a:r>
              <a:rPr lang="id-ID" sz="2800" dirty="0" smtClean="0">
                <a:latin typeface="Adobe Caslon Pro" panose="0205050205050A020403" pitchFamily="18" charset="0"/>
              </a:rPr>
              <a:t>pengorbanan kriminal </a:t>
            </a:r>
            <a:r>
              <a:rPr lang="id-ID" sz="2800" dirty="0">
                <a:latin typeface="Adobe Caslon Pro" panose="0205050205050A020403" pitchFamily="18" charset="0"/>
              </a:rPr>
              <a:t>sebagai suatu masalah manusia yang merupakan suatu kenyataan sosial.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7864" y="2203793"/>
            <a:ext cx="11326936" cy="584775"/>
          </a:xfrm>
          <a:prstGeom prst="rect">
            <a:avLst/>
          </a:prstGeom>
          <a:noFill/>
        </p:spPr>
        <p:txBody>
          <a:bodyPr wrap="square">
            <a:spAutoFit/>
          </a:bodyPr>
          <a:lstStyle/>
          <a:p>
            <a:pPr marL="457200" marR="0" lvl="0" indent="0" algn="l" defTabSz="914400" rtl="0" eaLnBrk="0" fontAlgn="base" latinLnBrk="0" hangingPunct="0">
              <a:lnSpc>
                <a:spcPct val="100000"/>
              </a:lnSpc>
              <a:spcBef>
                <a:spcPct val="0"/>
              </a:spcBef>
              <a:spcAft>
                <a:spcPts val="600"/>
              </a:spcAft>
              <a:buClrTx/>
              <a:buSzTx/>
              <a:buFontTx/>
              <a:buNone/>
              <a:tabLst>
                <a:tab pos="1350963" algn="l"/>
              </a:tabLst>
              <a:defRPr/>
            </a:pPr>
            <a:r>
              <a:rPr kumimoji="0" lang="id-ID" sz="3200" b="1" i="0" u="none" strike="noStrike" kern="1200" cap="none" spc="0" normalizeH="0" baseline="0" noProof="0" dirty="0" smtClean="0">
                <a:ln>
                  <a:noFill/>
                </a:ln>
                <a:solidFill>
                  <a:srgbClr val="000000"/>
                </a:solidFill>
                <a:effectLst/>
                <a:uLnTx/>
                <a:uFillTx/>
                <a:latin typeface="Adobe Caslon Pro" panose="0205050205050A020403" pitchFamily="18" charset="0"/>
                <a:sym typeface="Gill Sans"/>
              </a:rPr>
              <a:t>Manfaat Restitusi</a:t>
            </a:r>
            <a:endParaRPr kumimoji="0" lang="id-ID" sz="2800" b="1" i="0" u="none" strike="noStrike" kern="1200" cap="none" spc="0" normalizeH="0" baseline="0" noProof="0" dirty="0" smtClean="0">
              <a:ln>
                <a:noFill/>
              </a:ln>
              <a:solidFill>
                <a:prstClr val="black"/>
              </a:solidFill>
              <a:effectLst/>
              <a:uLnTx/>
              <a:uFillTx/>
              <a:latin typeface="Adobe Caslon Pro" panose="0205050205050A020403" pitchFamily="18" charset="0"/>
              <a:sym typeface="Gill Sans"/>
            </a:endParaRPr>
          </a:p>
        </p:txBody>
      </p:sp>
      <p:graphicFrame>
        <p:nvGraphicFramePr>
          <p:cNvPr id="2" name="Diagram 1"/>
          <p:cNvGraphicFramePr/>
          <p:nvPr>
            <p:extLst>
              <p:ext uri="{D42A27DB-BD31-4B8C-83A1-F6EECF244321}">
                <p14:modId xmlns:p14="http://schemas.microsoft.com/office/powerpoint/2010/main" val="2964924905"/>
              </p:ext>
            </p:extLst>
          </p:nvPr>
        </p:nvGraphicFramePr>
        <p:xfrm>
          <a:off x="957785" y="2788568"/>
          <a:ext cx="11449272" cy="5193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926336" y="863516"/>
            <a:ext cx="4104456"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d-ID" sz="3600" b="0" i="0" u="none" strike="noStrike" kern="1200" cap="none" spc="0" normalizeH="0" baseline="0" noProof="0" dirty="0" smtClean="0">
                <a:ln>
                  <a:noFill/>
                </a:ln>
                <a:solidFill>
                  <a:srgbClr val="000000"/>
                </a:solidFill>
                <a:effectLst/>
                <a:uLnTx/>
                <a:uFillTx/>
                <a:latin typeface="Adobe Caslon Pro" panose="0205050205050A020403" pitchFamily="18" charset="0"/>
                <a:sym typeface="Gill Sans"/>
              </a:rPr>
              <a:t>Restitusi</a:t>
            </a:r>
            <a:endParaRPr kumimoji="0" lang="id-ID" sz="3600" b="0" i="0" u="none" strike="noStrike" kern="1200" cap="none" spc="0" normalizeH="0" baseline="0" noProof="0" dirty="0">
              <a:ln>
                <a:noFill/>
              </a:ln>
              <a:solidFill>
                <a:srgbClr val="000000"/>
              </a:solidFill>
              <a:effectLst/>
              <a:uLnTx/>
              <a:uFillTx/>
              <a:latin typeface="Adobe Caslon Pro" panose="0205050205050A020403" pitchFamily="18" charset="0"/>
              <a:sym typeface="Gill Sans"/>
            </a:endParaRPr>
          </a:p>
        </p:txBody>
      </p:sp>
      <p:sp>
        <p:nvSpPr>
          <p:cNvPr id="6" name="TextBox 5"/>
          <p:cNvSpPr txBox="1"/>
          <p:nvPr/>
        </p:nvSpPr>
        <p:spPr>
          <a:xfrm>
            <a:off x="669752" y="1673347"/>
            <a:ext cx="3024336"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d-ID" sz="2400" b="0" i="0" u="none" strike="noStrike" kern="1200" cap="none" spc="0" normalizeH="0" baseline="0" noProof="0" dirty="0" smtClean="0">
                <a:ln>
                  <a:noFill/>
                </a:ln>
                <a:solidFill>
                  <a:srgbClr val="FF0000"/>
                </a:solidFill>
                <a:effectLst/>
                <a:uLnTx/>
                <a:uFillTx/>
                <a:latin typeface="Adobe Caslon Pro" panose="0205050205050A020403" pitchFamily="18" charset="0"/>
                <a:sym typeface="Gill Sans"/>
              </a:rPr>
              <a:t>lanjutan</a:t>
            </a:r>
            <a:endParaRPr kumimoji="0" lang="id-ID" sz="2400" b="0" i="0" u="none" strike="noStrike" kern="1200" cap="none" spc="0" normalizeH="0" baseline="0" noProof="0" dirty="0">
              <a:ln>
                <a:noFill/>
              </a:ln>
              <a:solidFill>
                <a:srgbClr val="FF0000"/>
              </a:solidFill>
              <a:effectLst/>
              <a:uLnTx/>
              <a:uFillTx/>
              <a:latin typeface="Adobe Caslon Pro" panose="0205050205050A020403" pitchFamily="18" charset="0"/>
              <a:sym typeface="Gill Sans"/>
            </a:endParaRPr>
          </a:p>
        </p:txBody>
      </p:sp>
    </p:spTree>
    <p:extLst>
      <p:ext uri="{BB962C8B-B14F-4D97-AF65-F5344CB8AC3E}">
        <p14:creationId xmlns:p14="http://schemas.microsoft.com/office/powerpoint/2010/main" val="42711504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a:t>
            </a:r>
            <a:endParaRPr lang="id-ID" altLang="id-ID" sz="4000" b="1" dirty="0">
              <a:latin typeface="Adobe Caslon Pro" panose="0205050205050A020403" pitchFamily="18" charset="0"/>
            </a:endParaRPr>
          </a:p>
        </p:txBody>
      </p:sp>
      <p:sp>
        <p:nvSpPr>
          <p:cNvPr id="3" name="TextBox 2"/>
          <p:cNvSpPr txBox="1"/>
          <p:nvPr/>
        </p:nvSpPr>
        <p:spPr>
          <a:xfrm>
            <a:off x="741760" y="2428528"/>
            <a:ext cx="11737304" cy="4922373"/>
          </a:xfrm>
          <a:prstGeom prst="rect">
            <a:avLst/>
          </a:prstGeom>
          <a:noFill/>
        </p:spPr>
        <p:txBody>
          <a:bodyPr wrap="square">
            <a:spAutoFit/>
          </a:bodyPr>
          <a:lstStyle/>
          <a:p>
            <a:pPr lvl="0">
              <a:lnSpc>
                <a:spcPct val="107000"/>
              </a:lnSpc>
              <a:spcAft>
                <a:spcPts val="600"/>
              </a:spcAft>
              <a:tabLst>
                <a:tab pos="457200" algn="l"/>
              </a:tabLst>
            </a:pPr>
            <a:r>
              <a:rPr lang="id-ID" sz="32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Manfaat Restitusi bagi Korban:</a:t>
            </a:r>
          </a:p>
          <a:p>
            <a:pPr marL="514350" lvl="0" indent="-514350">
              <a:lnSpc>
                <a:spcPct val="107000"/>
              </a:lnSpc>
              <a:spcAft>
                <a:spcPts val="600"/>
              </a:spcAft>
              <a:buFont typeface="+mj-lt"/>
              <a:buAutoNum type="arabicParenR"/>
              <a:tabLst>
                <a:tab pos="457200" algn="l"/>
              </a:tabLst>
            </a:pPr>
            <a:r>
              <a:rPr lang="id-ID" sz="2800" dirty="0" smtClean="0">
                <a:solidFill>
                  <a:srgbClr val="2C3E50"/>
                </a:solidFill>
                <a:latin typeface="Adobe Caslon Pro" panose="0205050205050A020403" pitchFamily="18" charset="0"/>
                <a:ea typeface="Times New Roman" panose="02020603050405020304" pitchFamily="18" charset="0"/>
                <a:cs typeface="Times New Roman" panose="02020603050405020304" pitchFamily="18" charset="0"/>
              </a:rPr>
              <a:t>sebagai </a:t>
            </a:r>
            <a:r>
              <a:rPr lang="id-ID" sz="2800" dirty="0">
                <a:solidFill>
                  <a:srgbClr val="2C3E50"/>
                </a:solidFill>
                <a:latin typeface="Adobe Caslon Pro" panose="0205050205050A020403" pitchFamily="18" charset="0"/>
                <a:ea typeface="Times New Roman" panose="02020603050405020304" pitchFamily="18" charset="0"/>
                <a:cs typeface="Times New Roman" panose="02020603050405020304" pitchFamily="18" charset="0"/>
              </a:rPr>
              <a:t>penggantian kerugian finansial, perbaikan dan/atau pengobatan atas luka-luka fisik maupun penderitaan psikologis sebagai korban tindak pidana yang telah menimpanya. </a:t>
            </a:r>
          </a:p>
          <a:p>
            <a:pPr marL="514350" lvl="0" indent="-514350">
              <a:lnSpc>
                <a:spcPct val="107000"/>
              </a:lnSpc>
              <a:spcAft>
                <a:spcPts val="0"/>
              </a:spcAft>
              <a:buFont typeface="+mj-lt"/>
              <a:buAutoNum type="arabicParenR"/>
              <a:tabLst>
                <a:tab pos="457200" algn="l"/>
              </a:tabLst>
            </a:pPr>
            <a:r>
              <a:rPr lang="id-ID" sz="2800" dirty="0" smtClean="0">
                <a:solidFill>
                  <a:srgbClr val="2C3E50"/>
                </a:solidFill>
                <a:latin typeface="Adobe Caslon Pro" panose="0205050205050A020403" pitchFamily="18" charset="0"/>
                <a:ea typeface="Times New Roman" panose="02020603050405020304" pitchFamily="18" charset="0"/>
                <a:cs typeface="Times New Roman" panose="02020603050405020304" pitchFamily="18" charset="0"/>
              </a:rPr>
              <a:t>Restitusi </a:t>
            </a:r>
            <a:r>
              <a:rPr lang="id-ID" sz="2800" dirty="0">
                <a:solidFill>
                  <a:srgbClr val="2C3E50"/>
                </a:solidFill>
                <a:latin typeface="Adobe Caslon Pro" panose="0205050205050A020403" pitchFamily="18" charset="0"/>
                <a:ea typeface="Times New Roman" panose="02020603050405020304" pitchFamily="18" charset="0"/>
                <a:cs typeface="Times New Roman" panose="02020603050405020304" pitchFamily="18" charset="0"/>
              </a:rPr>
              <a:t>akan sangat berarti, mengingat setiap korban tindak pidana saat ini cenderung menjadi korban ganda; pertama, menjadi korban atas tindak pidana yang menimpanya, dan kedua, menjadi korban ketika memasuki sistem peradilan pidana yang paradigmanya masih berorientasi terhadap pelaku.</a:t>
            </a:r>
            <a:endParaRPr lang="id-ID" sz="2800" dirty="0">
              <a:latin typeface="Adobe Caslon Pro" panose="0205050205050A020403" pitchFamily="18" charset="0"/>
              <a:ea typeface="Calibri" panose="020F0502020204030204" pitchFamily="34" charset="0"/>
              <a:cs typeface="Times New Roman" panose="02020603050405020304" pitchFamily="18" charset="0"/>
            </a:endParaRPr>
          </a:p>
          <a:p>
            <a:pPr lvl="0">
              <a:lnSpc>
                <a:spcPct val="107000"/>
              </a:lnSpc>
              <a:spcAft>
                <a:spcPts val="0"/>
              </a:spcAft>
              <a:tabLst>
                <a:tab pos="457200" algn="l"/>
              </a:tabLst>
            </a:pP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741760" y="1795554"/>
            <a:ext cx="3528392" cy="461665"/>
          </a:xfrm>
          <a:prstGeom prst="rect">
            <a:avLst/>
          </a:prstGeom>
          <a:noFill/>
        </p:spPr>
        <p:txBody>
          <a:bodyPr wrap="square" rtlCol="0">
            <a:spAutoFit/>
          </a:bodyPr>
          <a:lstStyle/>
          <a:p>
            <a:r>
              <a:rPr lang="id-ID" sz="2400" dirty="0" smtClean="0">
                <a:solidFill>
                  <a:srgbClr val="FF0000"/>
                </a:solidFill>
                <a:latin typeface="Adobe Caslon Pro" panose="0205050205050A020403" pitchFamily="18" charset="0"/>
              </a:rPr>
              <a:t>Penjelasan</a:t>
            </a:r>
            <a:endParaRPr lang="id-ID" sz="2400" dirty="0">
              <a:solidFill>
                <a:srgbClr val="FF0000"/>
              </a:solidFill>
              <a:latin typeface="Adobe Caslon Pro" panose="0205050205050A020403" pitchFamily="18" charset="0"/>
            </a:endParaRPr>
          </a:p>
        </p:txBody>
      </p:sp>
    </p:spTree>
    <p:extLst>
      <p:ext uri="{BB962C8B-B14F-4D97-AF65-F5344CB8AC3E}">
        <p14:creationId xmlns:p14="http://schemas.microsoft.com/office/powerpoint/2010/main" val="2340974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a:t>
            </a:r>
            <a:endParaRPr lang="id-ID" altLang="id-ID" sz="4000" b="1" dirty="0">
              <a:latin typeface="Adobe Caslon Pro" panose="0205050205050A020403" pitchFamily="18" charset="0"/>
            </a:endParaRPr>
          </a:p>
        </p:txBody>
      </p:sp>
      <p:sp>
        <p:nvSpPr>
          <p:cNvPr id="3" name="TextBox 2"/>
          <p:cNvSpPr txBox="1"/>
          <p:nvPr/>
        </p:nvSpPr>
        <p:spPr>
          <a:xfrm>
            <a:off x="741760" y="2257219"/>
            <a:ext cx="11737304" cy="6064289"/>
          </a:xfrm>
          <a:prstGeom prst="rect">
            <a:avLst/>
          </a:prstGeom>
          <a:noFill/>
        </p:spPr>
        <p:txBody>
          <a:bodyPr wrap="square">
            <a:spAutoFit/>
          </a:bodyPr>
          <a:lstStyle/>
          <a:p>
            <a:pPr lvl="0">
              <a:lnSpc>
                <a:spcPct val="107000"/>
              </a:lnSpc>
              <a:spcAft>
                <a:spcPts val="600"/>
              </a:spcAft>
              <a:tabLst>
                <a:tab pos="457200" algn="l"/>
              </a:tabLst>
            </a:pPr>
            <a:r>
              <a:rPr lang="id-ID" sz="32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Manfaat Restitusi bagi Pelaku:</a:t>
            </a:r>
          </a:p>
          <a:p>
            <a:pPr marL="514350" lvl="0" indent="-51435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Merupakan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cara yang efektif untuk rehabilitasi pelaku, karena restitusi memberikan akses dan kesempatan bagi pelaku untuk terlibat dalam kegiatan atau aktivitas bermakna yang bermanfaat menumbuhkan harga diri; dengan restitusi dirasakan akan meringankan beban kesalahan pelaku dan pelaku cenderung lebih mudah diterima kembali oleh korban dan/atau masyarakat dalam kehidupan sosialnya;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memberikan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nilai pendidikan yang baik, dalam hal pertanggungjawaban diri terhadap </a:t>
            </a: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perbuatannya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yang telah menimbulkan kerugian dan/atau penderitaan bagi orang lain (korban);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mempunyai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efek pencegahan (</a:t>
            </a:r>
            <a:r>
              <a:rPr lang="id-ID" sz="24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deterrence effect</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dengan asumsi bahwa seseorang yang pernah melaksanakan restitusi tidak akan kembali melakukan tindak pidana selesai menjalankan sanksi pidananya;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apabila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diintegrasikan dengan lembaga pidana bersyarat, restitusi dapat menghindari pengaruh buruk dari kehidupan di dalam penjara berupa prisonisasi</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741760" y="1795554"/>
            <a:ext cx="3528392" cy="461665"/>
          </a:xfrm>
          <a:prstGeom prst="rect">
            <a:avLst/>
          </a:prstGeom>
          <a:noFill/>
        </p:spPr>
        <p:txBody>
          <a:bodyPr wrap="square" rtlCol="0">
            <a:spAutoFit/>
          </a:bodyPr>
          <a:lstStyle/>
          <a:p>
            <a:r>
              <a:rPr lang="id-ID" sz="2400" dirty="0" smtClean="0">
                <a:solidFill>
                  <a:srgbClr val="FF0000"/>
                </a:solidFill>
                <a:latin typeface="Adobe Caslon Pro" panose="0205050205050A020403" pitchFamily="18" charset="0"/>
              </a:rPr>
              <a:t>Penjelasan</a:t>
            </a:r>
            <a:endParaRPr lang="id-ID" sz="2400" dirty="0">
              <a:solidFill>
                <a:srgbClr val="FF0000"/>
              </a:solidFill>
              <a:latin typeface="Adobe Caslon Pro" panose="0205050205050A020403" pitchFamily="18" charset="0"/>
            </a:endParaRPr>
          </a:p>
        </p:txBody>
      </p:sp>
    </p:spTree>
    <p:extLst>
      <p:ext uri="{BB962C8B-B14F-4D97-AF65-F5344CB8AC3E}">
        <p14:creationId xmlns:p14="http://schemas.microsoft.com/office/powerpoint/2010/main" val="3770350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a:t>
            </a:r>
            <a:endParaRPr lang="id-ID" altLang="id-ID" sz="4000" b="1" dirty="0">
              <a:latin typeface="Adobe Caslon Pro" panose="0205050205050A020403" pitchFamily="18" charset="0"/>
            </a:endParaRPr>
          </a:p>
        </p:txBody>
      </p:sp>
      <p:sp>
        <p:nvSpPr>
          <p:cNvPr id="3" name="TextBox 2"/>
          <p:cNvSpPr txBox="1"/>
          <p:nvPr/>
        </p:nvSpPr>
        <p:spPr>
          <a:xfrm>
            <a:off x="741760" y="2257219"/>
            <a:ext cx="11737304" cy="4461350"/>
          </a:xfrm>
          <a:prstGeom prst="rect">
            <a:avLst/>
          </a:prstGeom>
          <a:noFill/>
        </p:spPr>
        <p:txBody>
          <a:bodyPr wrap="square">
            <a:spAutoFit/>
          </a:bodyPr>
          <a:lstStyle/>
          <a:p>
            <a:pPr lvl="0">
              <a:lnSpc>
                <a:spcPct val="107000"/>
              </a:lnSpc>
              <a:spcAft>
                <a:spcPts val="600"/>
              </a:spcAft>
              <a:tabLst>
                <a:tab pos="457200" algn="l"/>
              </a:tabLst>
            </a:pPr>
            <a:r>
              <a:rPr lang="id-ID" sz="32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Manfaat Restitusi bagi Pemerintah dan/atau Masyarakat:</a:t>
            </a: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dengan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efek pencegahan yang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dimilikinya,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maka restitusi akan menurunkan angka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residivisme;</a:t>
            </a: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Restitusi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yang diintegrasikan dengan lembaga pidana bersyarat, akan mengurangi populasi hunian penjara (lembaga pemasyarakatan) sekaligus penghematan dana pengeluaran pemerintah; dengan tidak masuknya pelaku menjalani pidana penjara di lembaga pemasyarakatan maka pemerintah dapat menghemat dana yang seharusnya dikeluarkan untuk memberi makan, perawatan serta pembinaan bagi narapidana.</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741760" y="1795554"/>
            <a:ext cx="3528392" cy="461665"/>
          </a:xfrm>
          <a:prstGeom prst="rect">
            <a:avLst/>
          </a:prstGeom>
          <a:noFill/>
        </p:spPr>
        <p:txBody>
          <a:bodyPr wrap="square" rtlCol="0">
            <a:spAutoFit/>
          </a:bodyPr>
          <a:lstStyle/>
          <a:p>
            <a:r>
              <a:rPr lang="id-ID" sz="2400" dirty="0" smtClean="0">
                <a:solidFill>
                  <a:srgbClr val="FF0000"/>
                </a:solidFill>
                <a:latin typeface="Adobe Caslon Pro" panose="0205050205050A020403" pitchFamily="18" charset="0"/>
              </a:rPr>
              <a:t>Penjelasan</a:t>
            </a:r>
            <a:endParaRPr lang="id-ID" sz="2400" dirty="0">
              <a:solidFill>
                <a:srgbClr val="FF0000"/>
              </a:solidFill>
              <a:latin typeface="Adobe Caslon Pro" panose="0205050205050A020403" pitchFamily="18" charset="0"/>
            </a:endParaRPr>
          </a:p>
        </p:txBody>
      </p:sp>
    </p:spTree>
    <p:extLst>
      <p:ext uri="{BB962C8B-B14F-4D97-AF65-F5344CB8AC3E}">
        <p14:creationId xmlns:p14="http://schemas.microsoft.com/office/powerpoint/2010/main" val="24608692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a:t>
            </a:r>
            <a:endParaRPr lang="id-ID" altLang="id-ID" sz="4000" b="1" dirty="0">
              <a:latin typeface="Adobe Caslon Pro" panose="0205050205050A020403" pitchFamily="18" charset="0"/>
            </a:endParaRPr>
          </a:p>
        </p:txBody>
      </p:sp>
      <p:sp>
        <p:nvSpPr>
          <p:cNvPr id="3" name="TextBox 2"/>
          <p:cNvSpPr txBox="1"/>
          <p:nvPr/>
        </p:nvSpPr>
        <p:spPr>
          <a:xfrm>
            <a:off x="741760" y="2257219"/>
            <a:ext cx="11737304" cy="3561488"/>
          </a:xfrm>
          <a:prstGeom prst="rect">
            <a:avLst/>
          </a:prstGeom>
          <a:noFill/>
        </p:spPr>
        <p:txBody>
          <a:bodyPr wrap="square">
            <a:spAutoFit/>
          </a:bodyPr>
          <a:lstStyle/>
          <a:p>
            <a:pPr lvl="0">
              <a:lnSpc>
                <a:spcPct val="107000"/>
              </a:lnSpc>
              <a:spcAft>
                <a:spcPts val="600"/>
              </a:spcAft>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Menurut Eglash, restitusi </a:t>
            </a: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merupakan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cara efektif untuk rehabilitasi bagi </a:t>
            </a: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pelaku, karena:</a:t>
            </a:r>
          </a:p>
          <a:p>
            <a:pPr marL="457200" lvl="0" indent="-45720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restitusi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memberikan akses dan kesempatan bagi pelaku untuk terlibat dalam kegiatan bermakna yang bermanfaat menegakkan harga diri.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457200" lvl="0" indent="-45720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Restitusi juga dapat membuat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perasaan lebih baik.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457200" lvl="0" indent="-45720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Restitusi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merupakan latihan psikologi yang dapat melatih ego bagi pelaku.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lvl="0">
              <a:lnSpc>
                <a:spcPct val="107000"/>
              </a:lnSpc>
              <a:spcAft>
                <a:spcPts val="600"/>
              </a:spcAft>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Dasar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argumennya adalah dengan memberi restitusi bagi korban yang membutuhkan dirasakan akan meringankan beban kesalahan pelaku dan dapat diterima di masyarakat di masa mendatang.</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741760" y="1795554"/>
            <a:ext cx="3528392" cy="461665"/>
          </a:xfrm>
          <a:prstGeom prst="rect">
            <a:avLst/>
          </a:prstGeom>
          <a:noFill/>
        </p:spPr>
        <p:txBody>
          <a:bodyPr wrap="square" rtlCol="0">
            <a:spAutoFit/>
          </a:bodyPr>
          <a:lstStyle/>
          <a:p>
            <a:r>
              <a:rPr lang="id-ID" sz="2400" dirty="0" smtClean="0">
                <a:solidFill>
                  <a:srgbClr val="FF0000"/>
                </a:solidFill>
                <a:latin typeface="Adobe Caslon Pro" panose="0205050205050A020403" pitchFamily="18" charset="0"/>
              </a:rPr>
              <a:t>Penjelasan</a:t>
            </a:r>
            <a:endParaRPr lang="id-ID" sz="2400" dirty="0">
              <a:solidFill>
                <a:srgbClr val="FF0000"/>
              </a:solidFill>
              <a:latin typeface="Adobe Caslon Pro" panose="0205050205050A020403" pitchFamily="18" charset="0"/>
            </a:endParaRPr>
          </a:p>
        </p:txBody>
      </p:sp>
    </p:spTree>
    <p:extLst>
      <p:ext uri="{BB962C8B-B14F-4D97-AF65-F5344CB8AC3E}">
        <p14:creationId xmlns:p14="http://schemas.microsoft.com/office/powerpoint/2010/main" val="7856588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a:t>
            </a:r>
            <a:endParaRPr lang="id-ID" altLang="id-ID" sz="4000" b="1" dirty="0">
              <a:latin typeface="Adobe Caslon Pro" panose="0205050205050A020403" pitchFamily="18" charset="0"/>
            </a:endParaRPr>
          </a:p>
        </p:txBody>
      </p:sp>
      <p:sp>
        <p:nvSpPr>
          <p:cNvPr id="4" name="TextBox 3"/>
          <p:cNvSpPr txBox="1"/>
          <p:nvPr/>
        </p:nvSpPr>
        <p:spPr>
          <a:xfrm>
            <a:off x="1029792" y="7068051"/>
            <a:ext cx="11377264" cy="1200329"/>
          </a:xfrm>
          <a:prstGeom prst="rect">
            <a:avLst/>
          </a:prstGeom>
          <a:noFill/>
        </p:spPr>
        <p:txBody>
          <a:bodyPr wrap="square" rtlCol="0">
            <a:spAutoFit/>
          </a:bodyPr>
          <a:lstStyle/>
          <a:p>
            <a:r>
              <a:rPr lang="id-ID" sz="2400" dirty="0" smtClean="0">
                <a:solidFill>
                  <a:schemeClr val="tx1"/>
                </a:solidFill>
                <a:latin typeface="Adobe Caslon Pro" panose="0205050205050A020403" pitchFamily="18" charset="0"/>
              </a:rPr>
              <a:t>Tipe </a:t>
            </a:r>
            <a:r>
              <a:rPr lang="id-ID" sz="2400" dirty="0">
                <a:solidFill>
                  <a:schemeClr val="tx1"/>
                </a:solidFill>
                <a:latin typeface="Adobe Caslon Pro" panose="0205050205050A020403" pitchFamily="18" charset="0"/>
              </a:rPr>
              <a:t>restitusi </a:t>
            </a:r>
            <a:r>
              <a:rPr lang="id-ID" sz="2400" dirty="0" smtClean="0">
                <a:solidFill>
                  <a:schemeClr val="tx1"/>
                </a:solidFill>
                <a:latin typeface="Adobe Caslon Pro" panose="0205050205050A020403" pitchFamily="18" charset="0"/>
              </a:rPr>
              <a:t>tersebut didasarkan </a:t>
            </a:r>
            <a:r>
              <a:rPr lang="id-ID" sz="2400" dirty="0">
                <a:solidFill>
                  <a:schemeClr val="tx1"/>
                </a:solidFill>
                <a:latin typeface="Adobe Caslon Pro" panose="0205050205050A020403" pitchFamily="18" charset="0"/>
              </a:rPr>
              <a:t>atas dua variabel </a:t>
            </a:r>
            <a:r>
              <a:rPr lang="id-ID" sz="2400" dirty="0" smtClean="0">
                <a:solidFill>
                  <a:schemeClr val="tx1"/>
                </a:solidFill>
                <a:latin typeface="Adobe Caslon Pro" panose="0205050205050A020403" pitchFamily="18" charset="0"/>
              </a:rPr>
              <a:t>yakni:</a:t>
            </a:r>
          </a:p>
          <a:p>
            <a:pPr marL="457200" indent="-457200">
              <a:buFont typeface="+mj-lt"/>
              <a:buAutoNum type="arabicParenR"/>
            </a:pPr>
            <a:r>
              <a:rPr lang="id-ID" sz="2400" dirty="0" smtClean="0">
                <a:solidFill>
                  <a:schemeClr val="tx1"/>
                </a:solidFill>
                <a:latin typeface="Adobe Caslon Pro" panose="0205050205050A020403" pitchFamily="18" charset="0"/>
              </a:rPr>
              <a:t>Pelaku </a:t>
            </a:r>
            <a:r>
              <a:rPr lang="id-ID" sz="2400" dirty="0">
                <a:solidFill>
                  <a:schemeClr val="tx1"/>
                </a:solidFill>
                <a:latin typeface="Adobe Caslon Pro" panose="0205050205050A020403" pitchFamily="18" charset="0"/>
              </a:rPr>
              <a:t>memberikan restitusi dalam bentuk uang atau pelayanan </a:t>
            </a:r>
            <a:r>
              <a:rPr lang="id-ID" sz="2400" dirty="0" smtClean="0">
                <a:solidFill>
                  <a:schemeClr val="tx1"/>
                </a:solidFill>
                <a:latin typeface="Adobe Caslon Pro" panose="0205050205050A020403" pitchFamily="18" charset="0"/>
              </a:rPr>
              <a:t>dan</a:t>
            </a:r>
          </a:p>
          <a:p>
            <a:pPr marL="457200" indent="-457200">
              <a:buFont typeface="+mj-lt"/>
              <a:buAutoNum type="arabicParenR"/>
            </a:pPr>
            <a:r>
              <a:rPr lang="id-ID" sz="2400" dirty="0" smtClean="0">
                <a:solidFill>
                  <a:schemeClr val="tx1"/>
                </a:solidFill>
                <a:latin typeface="Adobe Caslon Pro" panose="0205050205050A020403" pitchFamily="18" charset="0"/>
              </a:rPr>
              <a:t>Penerima </a:t>
            </a:r>
            <a:r>
              <a:rPr lang="id-ID" sz="2400" dirty="0">
                <a:solidFill>
                  <a:schemeClr val="tx1"/>
                </a:solidFill>
                <a:latin typeface="Adobe Caslon Pro" panose="0205050205050A020403" pitchFamily="18" charset="0"/>
              </a:rPr>
              <a:t>restitusi adalah korban sesungguhnya atau pihak yang menggantikannya</a:t>
            </a:r>
          </a:p>
        </p:txBody>
      </p:sp>
      <p:graphicFrame>
        <p:nvGraphicFramePr>
          <p:cNvPr id="2" name="Diagram 1"/>
          <p:cNvGraphicFramePr/>
          <p:nvPr>
            <p:extLst>
              <p:ext uri="{D42A27DB-BD31-4B8C-83A1-F6EECF244321}">
                <p14:modId xmlns:p14="http://schemas.microsoft.com/office/powerpoint/2010/main" val="482606591"/>
              </p:ext>
            </p:extLst>
          </p:nvPr>
        </p:nvGraphicFramePr>
        <p:xfrm>
          <a:off x="43360" y="1288140"/>
          <a:ext cx="12961440" cy="57799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72392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a:t>
            </a:r>
            <a:endParaRPr lang="id-ID" altLang="id-ID" sz="4000" b="1" dirty="0">
              <a:latin typeface="Adobe Caslon Pro" panose="0205050205050A020403" pitchFamily="18" charset="0"/>
            </a:endParaRPr>
          </a:p>
        </p:txBody>
      </p:sp>
      <p:sp>
        <p:nvSpPr>
          <p:cNvPr id="3" name="TextBox 2"/>
          <p:cNvSpPr txBox="1"/>
          <p:nvPr/>
        </p:nvSpPr>
        <p:spPr>
          <a:xfrm>
            <a:off x="597744" y="2428527"/>
            <a:ext cx="11737304" cy="5778505"/>
          </a:xfrm>
          <a:prstGeom prst="rect">
            <a:avLst/>
          </a:prstGeom>
          <a:noFill/>
        </p:spPr>
        <p:txBody>
          <a:bodyPr wrap="square">
            <a:spAutoFit/>
          </a:bodyPr>
          <a:lstStyle/>
          <a:p>
            <a:pPr marL="457200" lvl="0" indent="-457200">
              <a:lnSpc>
                <a:spcPct val="107000"/>
              </a:lnSpc>
              <a:spcAft>
                <a:spcPts val="600"/>
              </a:spcAft>
              <a:buFont typeface="Wingdings" panose="05000000000000000000" pitchFamily="2" charset="2"/>
              <a:buChar char="q"/>
              <a:tabLst>
                <a:tab pos="457200" algn="l"/>
              </a:tabLst>
            </a:pPr>
            <a:r>
              <a:rPr lang="id-ID" sz="2800" i="1"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Monetary-victim restitution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sym typeface="Wingdings" panose="05000000000000000000" pitchFamily="2" charset="2"/>
              </a:rPr>
              <a:t>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pelaku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secara langsung membayar kepada korban berupa uang yang jumlahnya didasarkan atas jumlah kerugian atau penderitaan korban. Besarnya dan pelaksanaannya ditetapkan serta diawasi oleh pengadilan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457200" lvl="0" indent="-457200">
              <a:lnSpc>
                <a:spcPct val="107000"/>
              </a:lnSpc>
              <a:spcAft>
                <a:spcPts val="600"/>
              </a:spcAft>
              <a:buFont typeface="Wingdings" panose="05000000000000000000" pitchFamily="2" charset="2"/>
              <a:buChar char="q"/>
              <a:tabLst>
                <a:tab pos="457200" algn="l"/>
              </a:tabLst>
            </a:pPr>
            <a:r>
              <a:rPr lang="id-ID" sz="2800" i="1"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Monetary-community restitution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sym typeface="Wingdings" panose="05000000000000000000" pitchFamily="2" charset="2"/>
              </a:rPr>
              <a:t>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pelaku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membayar ganti kerugian bukan terhadap individu-individu sebagaimana di atas, tetapi kepada kelompok masyarakat.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457200" lvl="0" indent="-457200">
              <a:lnSpc>
                <a:spcPct val="107000"/>
              </a:lnSpc>
              <a:spcAft>
                <a:spcPts val="600"/>
              </a:spcAft>
              <a:buFont typeface="Wingdings" panose="05000000000000000000" pitchFamily="2" charset="2"/>
              <a:buChar char="q"/>
              <a:tabLst>
                <a:tab pos="457200" algn="l"/>
              </a:tabLst>
            </a:pPr>
            <a:r>
              <a:rPr lang="id-ID" sz="2800" i="1"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Service-victim </a:t>
            </a:r>
            <a:r>
              <a:rPr lang="id-ID" sz="28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restitution</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dan </a:t>
            </a:r>
            <a:r>
              <a:rPr lang="id-ID" sz="28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service-community </a:t>
            </a:r>
            <a:r>
              <a:rPr lang="id-ID" sz="2800" i="1"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restitution </a:t>
            </a:r>
            <a:r>
              <a:rPr lang="id-ID" sz="2800" i="1"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sym typeface="Wingdings" panose="05000000000000000000" pitchFamily="2" charset="2"/>
              </a:rPr>
              <a:t>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pada hakikatnya sama dengan pengertian kedua macam restitusi tersebut di atas. Letak perbedaannya adalah pada </a:t>
            </a:r>
            <a:r>
              <a:rPr lang="id-ID" sz="28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service-victim restitution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dan </a:t>
            </a:r>
            <a:r>
              <a:rPr lang="id-ID" sz="28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service-community restitution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bentuk ganti ruginya (restitusinya) bukan uang tetapi berupa pelayanan.</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741760" y="1795554"/>
            <a:ext cx="3528392" cy="461665"/>
          </a:xfrm>
          <a:prstGeom prst="rect">
            <a:avLst/>
          </a:prstGeom>
          <a:noFill/>
        </p:spPr>
        <p:txBody>
          <a:bodyPr wrap="square" rtlCol="0">
            <a:spAutoFit/>
          </a:bodyPr>
          <a:lstStyle/>
          <a:p>
            <a:r>
              <a:rPr lang="id-ID" sz="2400" dirty="0" smtClean="0">
                <a:solidFill>
                  <a:srgbClr val="FF0000"/>
                </a:solidFill>
                <a:latin typeface="Adobe Caslon Pro" panose="0205050205050A020403" pitchFamily="18" charset="0"/>
              </a:rPr>
              <a:t>Penjelasan</a:t>
            </a:r>
            <a:endParaRPr lang="id-ID" sz="2400" dirty="0">
              <a:solidFill>
                <a:srgbClr val="FF0000"/>
              </a:solidFill>
              <a:latin typeface="Adobe Caslon Pro" panose="0205050205050A020403" pitchFamily="18" charset="0"/>
            </a:endParaRPr>
          </a:p>
        </p:txBody>
      </p:sp>
    </p:spTree>
    <p:extLst>
      <p:ext uri="{BB962C8B-B14F-4D97-AF65-F5344CB8AC3E}">
        <p14:creationId xmlns:p14="http://schemas.microsoft.com/office/powerpoint/2010/main" val="28320264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Restitusi</a:t>
            </a:r>
            <a:endParaRPr lang="id-ID" altLang="id-ID" sz="4000" b="1" dirty="0">
              <a:latin typeface="Adobe Caslon Pro" panose="0205050205050A020403" pitchFamily="18" charset="0"/>
            </a:endParaRPr>
          </a:p>
        </p:txBody>
      </p:sp>
      <p:sp>
        <p:nvSpPr>
          <p:cNvPr id="3" name="TextBox 2"/>
          <p:cNvSpPr txBox="1"/>
          <p:nvPr/>
        </p:nvSpPr>
        <p:spPr>
          <a:xfrm>
            <a:off x="597744" y="2428527"/>
            <a:ext cx="11737304" cy="5745997"/>
          </a:xfrm>
          <a:prstGeom prst="rect">
            <a:avLst/>
          </a:prstGeom>
          <a:noFill/>
        </p:spPr>
        <p:txBody>
          <a:bodyPr wrap="square">
            <a:spAutoFit/>
          </a:bodyPr>
          <a:lstStyle/>
          <a:p>
            <a:pPr lvl="0">
              <a:lnSpc>
                <a:spcPct val="107000"/>
              </a:lnSpc>
              <a:spcAft>
                <a:spcPts val="600"/>
              </a:spcAft>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Menurut Schneider ada 5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cara program restitusi dapat diakui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eksistensinya, yakni: </a:t>
            </a:r>
          </a:p>
          <a:p>
            <a:pPr marL="457200" lvl="0" indent="-45720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Model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t>
            </a:r>
            <a:r>
              <a:rPr lang="id-ID" sz="24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basic restitution</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dengan prosedur pelaku membayar kepada pengadilan, dan pengadilan kemudian memberikan uang tersebut kepada korban.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457200" lvl="0" indent="-45720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Model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t>
            </a:r>
            <a:r>
              <a:rPr lang="id-ID" sz="24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expanded basic restitution</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dengan prosedur pelaku dicarikan pekerjaan (bagi pelaku yang berpenghasilan rendah dan pelaku berusia muda).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457200" lvl="0" indent="-45720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Model </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t>
            </a:r>
            <a:r>
              <a:rPr lang="id-ID" sz="24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victim assistance</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dengan prosedur pelaku diberi kesempatan membantu korban sehingga korban dapat menerima ganti rugi secara penuh.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457200" lvl="0" indent="-45720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Model “</a:t>
            </a:r>
            <a:r>
              <a:rPr lang="id-ID" sz="2400" i="1"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victim </a:t>
            </a:r>
            <a:r>
              <a:rPr lang="id-ID" sz="24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assistance-offender accountability</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dengan prosedur dilakukan negosiasi dan kadang-kadang mempertemukan kedua belah pihak demi penyelesaian yang memuaskan. </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457200" lvl="0" indent="-457200">
              <a:lnSpc>
                <a:spcPct val="107000"/>
              </a:lnSpc>
              <a:spcAft>
                <a:spcPts val="600"/>
              </a:spcAft>
              <a:buFont typeface="+mj-lt"/>
              <a:buAutoNum type="arabicParenR"/>
              <a:tabLst>
                <a:tab pos="457200" algn="l"/>
              </a:tabLst>
            </a:pPr>
            <a:r>
              <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Model “</a:t>
            </a:r>
            <a:r>
              <a:rPr lang="id-ID" sz="2400" i="1"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community </a:t>
            </a:r>
            <a:r>
              <a:rPr lang="id-ID" sz="24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accountability-deterrence</a:t>
            </a:r>
            <a:r>
              <a:rPr lang="id-ID" sz="24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dengan prosedur permintaan ganti rugi dimintakan oleh sekelompok orang sebagai wakil dari masyarakat. Permintaan ganti rugi meliputi jenis pekerjaan yang harus dilakukan, maupun jadwal pembayaran ganti rugi.</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741760" y="1795554"/>
            <a:ext cx="4896544" cy="523220"/>
          </a:xfrm>
          <a:prstGeom prst="rect">
            <a:avLst/>
          </a:prstGeom>
          <a:noFill/>
        </p:spPr>
        <p:txBody>
          <a:bodyPr wrap="square" rtlCol="0">
            <a:spAutoFit/>
          </a:bodyPr>
          <a:lstStyle/>
          <a:p>
            <a:r>
              <a:rPr lang="id-ID" sz="2800" b="1" dirty="0" smtClean="0">
                <a:solidFill>
                  <a:srgbClr val="FF0000"/>
                </a:solidFill>
                <a:latin typeface="Adobe Caslon Pro" panose="0205050205050A020403" pitchFamily="18" charset="0"/>
              </a:rPr>
              <a:t>Prosedur Pelaksanaan Restitusi</a:t>
            </a:r>
            <a:endParaRPr lang="id-ID" sz="2800" b="1" dirty="0">
              <a:solidFill>
                <a:srgbClr val="FF0000"/>
              </a:solidFill>
              <a:latin typeface="Adobe Caslon Pro" panose="0205050205050A020403" pitchFamily="18" charset="0"/>
            </a:endParaRPr>
          </a:p>
        </p:txBody>
      </p:sp>
    </p:spTree>
    <p:extLst>
      <p:ext uri="{BB962C8B-B14F-4D97-AF65-F5344CB8AC3E}">
        <p14:creationId xmlns:p14="http://schemas.microsoft.com/office/powerpoint/2010/main" val="1123230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Kompensasi</a:t>
            </a:r>
            <a:endParaRPr lang="id-ID" altLang="id-ID" sz="4000" b="1" dirty="0">
              <a:latin typeface="Adobe Caslon Pro" panose="0205050205050A020403" pitchFamily="18" charset="0"/>
            </a:endParaRPr>
          </a:p>
        </p:txBody>
      </p:sp>
      <p:sp>
        <p:nvSpPr>
          <p:cNvPr id="3" name="TextBox 2"/>
          <p:cNvSpPr txBox="1"/>
          <p:nvPr/>
        </p:nvSpPr>
        <p:spPr>
          <a:xfrm>
            <a:off x="597744" y="2428527"/>
            <a:ext cx="11737304" cy="6700552"/>
          </a:xfrm>
          <a:prstGeom prst="rect">
            <a:avLst/>
          </a:prstGeom>
          <a:noFill/>
        </p:spPr>
        <p:txBody>
          <a:bodyPr wrap="square">
            <a:spAutoFit/>
          </a:bodyPr>
          <a:lstStyle/>
          <a:p>
            <a:pPr lvl="0">
              <a:lnSpc>
                <a:spcPct val="107000"/>
              </a:lnSpc>
              <a:spcAft>
                <a:spcPts val="600"/>
              </a:spcAft>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Menurut Doerner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&amp; Lab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ada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2 (dua) landasan filosofis pemberian kompensasi.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Berdasar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kontrak sosial (</a:t>
            </a:r>
            <a:r>
              <a:rPr lang="id-ID" sz="28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social contract</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Dalam hal ini pemerintah memberikan kompensasi kepada warga negaranya karena mereka telah melaksanakan kewajiban membayar pajak dan pungutan lainnya. Dengan demikian warga negara berhak mendapat perlindungan keamanan dan jaminan hidup dari negara. Apabila warga masyarakat menjadi korban maka merupakan kewajiban dari negara untuk memberikan kompensasi atas dasar kontrak sosial.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Menyangkut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kesejahteraan sosial (</a:t>
            </a:r>
            <a:r>
              <a:rPr lang="id-ID" sz="2800" i="1"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social welfare</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 yang mempunyai pandangan bahwa pemerintah mempunyai ketentuan tentang standar hidup minimum sebagai penilaian bagi mereka yang tidak mampu, tidak berpenghasilan tetap dan warga negara yang kurang beruntung lainnya. Pada korban akibat tindak pidana digolongkan ke dalam katagori yang harus mendapatkan bantuan karena kondisi yang serba </a:t>
            </a: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kekurangan.</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741760" y="1795554"/>
            <a:ext cx="6840760" cy="523220"/>
          </a:xfrm>
          <a:prstGeom prst="rect">
            <a:avLst/>
          </a:prstGeom>
          <a:noFill/>
        </p:spPr>
        <p:txBody>
          <a:bodyPr wrap="square" rtlCol="0">
            <a:spAutoFit/>
          </a:bodyPr>
          <a:lstStyle/>
          <a:p>
            <a:r>
              <a:rPr lang="id-ID" sz="2800" b="1" dirty="0" smtClean="0">
                <a:solidFill>
                  <a:srgbClr val="FF0066"/>
                </a:solidFill>
                <a:latin typeface="Adobe Caslon Pro" panose="0205050205050A020403" pitchFamily="18" charset="0"/>
              </a:rPr>
              <a:t>Landasan Filosofis Pemberian Kompensasi</a:t>
            </a:r>
            <a:endParaRPr lang="id-ID" sz="2800" b="1" dirty="0">
              <a:solidFill>
                <a:srgbClr val="FF0066"/>
              </a:solidFill>
              <a:latin typeface="Adobe Caslon Pro" panose="0205050205050A020403" pitchFamily="18" charset="0"/>
            </a:endParaRPr>
          </a:p>
        </p:txBody>
      </p:sp>
    </p:spTree>
    <p:extLst>
      <p:ext uri="{BB962C8B-B14F-4D97-AF65-F5344CB8AC3E}">
        <p14:creationId xmlns:p14="http://schemas.microsoft.com/office/powerpoint/2010/main" val="18060265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Kompensasi</a:t>
            </a:r>
            <a:endParaRPr lang="id-ID" altLang="id-ID" sz="4000" b="1" dirty="0">
              <a:latin typeface="Adobe Caslon Pro" panose="0205050205050A020403" pitchFamily="18" charset="0"/>
            </a:endParaRPr>
          </a:p>
        </p:txBody>
      </p:sp>
      <p:sp>
        <p:nvSpPr>
          <p:cNvPr id="3" name="TextBox 2"/>
          <p:cNvSpPr txBox="1"/>
          <p:nvPr/>
        </p:nvSpPr>
        <p:spPr>
          <a:xfrm>
            <a:off x="729013" y="3148608"/>
            <a:ext cx="11737304" cy="3627275"/>
          </a:xfrm>
          <a:prstGeom prst="rect">
            <a:avLst/>
          </a:prstGeom>
          <a:noFill/>
        </p:spPr>
        <p:txBody>
          <a:bodyPr wrap="square">
            <a:spAutoFit/>
          </a:bodyPr>
          <a:lstStyle/>
          <a:p>
            <a:pPr lvl="0">
              <a:lnSpc>
                <a:spcPct val="107000"/>
              </a:lnSpc>
              <a:spcAft>
                <a:spcPts val="600"/>
              </a:spcAft>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Macam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bentuk kompensasi Kompensasi yang diterima korban dapat merupakan pemenuhan atas harapan korban berupa: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pemberian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sejumlah uang;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pemberian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informasi tentang kemajuan penyelesaian kasusnya;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pengobatan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atas luka-luka yang diderita, serta ;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pemulihan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emosional melalui perawatan medik bagi korban yang megalami kegoncangan mental.</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666497" y="2356520"/>
            <a:ext cx="6840760" cy="523220"/>
          </a:xfrm>
          <a:prstGeom prst="rect">
            <a:avLst/>
          </a:prstGeom>
          <a:noFill/>
        </p:spPr>
        <p:txBody>
          <a:bodyPr wrap="square" rtlCol="0">
            <a:spAutoFit/>
          </a:bodyPr>
          <a:lstStyle/>
          <a:p>
            <a:r>
              <a:rPr lang="id-ID" sz="2800" b="1" dirty="0" smtClean="0">
                <a:solidFill>
                  <a:srgbClr val="FF0066"/>
                </a:solidFill>
                <a:latin typeface="Adobe Caslon Pro" panose="0205050205050A020403" pitchFamily="18" charset="0"/>
              </a:rPr>
              <a:t>Macam Bentuk Kompensasi:</a:t>
            </a:r>
            <a:endParaRPr lang="id-ID" sz="2800" b="1" dirty="0">
              <a:solidFill>
                <a:srgbClr val="FF0066"/>
              </a:solidFill>
              <a:latin typeface="Adobe Caslon Pro" panose="0205050205050A020403" pitchFamily="18" charset="0"/>
            </a:endParaRPr>
          </a:p>
        </p:txBody>
      </p:sp>
    </p:spTree>
    <p:extLst>
      <p:ext uri="{BB962C8B-B14F-4D97-AF65-F5344CB8AC3E}">
        <p14:creationId xmlns:p14="http://schemas.microsoft.com/office/powerpoint/2010/main" val="1991683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149997" y="2140496"/>
            <a:ext cx="12888912" cy="2754600"/>
          </a:xfrm>
          <a:prstGeom prst="rect">
            <a:avLst/>
          </a:prstGeom>
          <a:noFill/>
          <a:ln>
            <a:solidFill>
              <a:schemeClr val="accent2">
                <a:lumMod val="75000"/>
              </a:schemeClr>
            </a:solidFill>
          </a:ln>
        </p:spPr>
        <p:txBody>
          <a:bodyPr>
            <a:spAutoFit/>
          </a:bodyPr>
          <a:lstStyle/>
          <a:p>
            <a:pPr marL="457200">
              <a:spcAft>
                <a:spcPts val="600"/>
              </a:spcAft>
              <a:defRPr/>
            </a:pPr>
            <a:r>
              <a:rPr lang="id-ID" sz="2800" dirty="0" smtClean="0">
                <a:latin typeface="Adobe Caslon Pro" panose="0205050205050A020403" pitchFamily="18" charset="0"/>
              </a:rPr>
              <a:t>Menurut </a:t>
            </a:r>
            <a:r>
              <a:rPr lang="id-ID" sz="2800" i="1" dirty="0" smtClean="0">
                <a:latin typeface="Adobe Caslon Pro" panose="0205050205050A020403" pitchFamily="18" charset="0"/>
              </a:rPr>
              <a:t>Webster, </a:t>
            </a:r>
            <a:r>
              <a:rPr lang="id-ID" sz="2800" dirty="0" smtClean="0">
                <a:latin typeface="Adobe Caslon Pro" panose="0205050205050A020403" pitchFamily="18" charset="0"/>
              </a:rPr>
              <a:t>korban dapat mengandung beberapa pengertian:</a:t>
            </a:r>
          </a:p>
          <a:p>
            <a:pPr marL="914400" indent="-457200">
              <a:buFont typeface="Wingdings" panose="05000000000000000000" pitchFamily="2" charset="2"/>
              <a:buChar char="v"/>
              <a:defRPr/>
            </a:pPr>
            <a:r>
              <a:rPr lang="id-ID" sz="2800" dirty="0" smtClean="0">
                <a:latin typeface="Adobe Caslon Pro" panose="0205050205050A020403" pitchFamily="18" charset="0"/>
              </a:rPr>
              <a:t>Suatu mahluk hidup yang dikorbankan kepada dewa atau dalam melaksanakan upacara agama.</a:t>
            </a:r>
          </a:p>
          <a:p>
            <a:pPr marL="914400" indent="-457200">
              <a:buFont typeface="Wingdings" panose="05000000000000000000" pitchFamily="2" charset="2"/>
              <a:buChar char="v"/>
              <a:defRPr/>
            </a:pPr>
            <a:r>
              <a:rPr lang="id-ID" sz="2800" dirty="0" smtClean="0">
                <a:latin typeface="Adobe Caslon Pro" panose="0205050205050A020403" pitchFamily="18" charset="0"/>
              </a:rPr>
              <a:t>Seseorang yang dibunuh, dianiaya, ditindas yang mengalami kerugian atau penderitaan.</a:t>
            </a:r>
          </a:p>
          <a:p>
            <a:pPr marL="457200">
              <a:defRPr/>
            </a:pPr>
            <a:endParaRPr lang="id-ID" sz="2800" dirty="0">
              <a:latin typeface="Adobe Caslon Pro" panose="0205050205050A020403" pitchFamily="18" charset="0"/>
            </a:endParaRPr>
          </a:p>
        </p:txBody>
      </p:sp>
      <p:sp>
        <p:nvSpPr>
          <p:cNvPr id="2" name="TextBox 1"/>
          <p:cNvSpPr txBox="1"/>
          <p:nvPr/>
        </p:nvSpPr>
        <p:spPr>
          <a:xfrm>
            <a:off x="5854328" y="933597"/>
            <a:ext cx="4680520" cy="523220"/>
          </a:xfrm>
          <a:prstGeom prst="rect">
            <a:avLst/>
          </a:prstGeom>
          <a:noFill/>
        </p:spPr>
        <p:txBody>
          <a:bodyPr wrap="square" rtlCol="0">
            <a:spAutoFit/>
          </a:bodyPr>
          <a:lstStyle/>
          <a:p>
            <a:pPr marL="457200">
              <a:defRPr/>
            </a:pPr>
            <a:r>
              <a:rPr lang="id-ID" sz="2800" dirty="0">
                <a:latin typeface="Adobe Caslon Pro" panose="0205050205050A020403" pitchFamily="18" charset="0"/>
              </a:rPr>
              <a:t>Arti kata “Korban”</a:t>
            </a:r>
          </a:p>
        </p:txBody>
      </p:sp>
      <p:sp>
        <p:nvSpPr>
          <p:cNvPr id="9" name="TextBox 8"/>
          <p:cNvSpPr txBox="1"/>
          <p:nvPr/>
        </p:nvSpPr>
        <p:spPr>
          <a:xfrm>
            <a:off x="149997" y="5524872"/>
            <a:ext cx="13048478" cy="1815882"/>
          </a:xfrm>
          <a:prstGeom prst="rect">
            <a:avLst/>
          </a:prstGeom>
          <a:noFill/>
        </p:spPr>
        <p:txBody>
          <a:bodyPr wrap="square" rtlCol="0">
            <a:spAutoFit/>
          </a:bodyPr>
          <a:lstStyle/>
          <a:p>
            <a:r>
              <a:rPr lang="id-ID" sz="2800" dirty="0" smtClean="0">
                <a:latin typeface="Adobe Caslon Pro" panose="0205050205050A020403" pitchFamily="18" charset="0"/>
              </a:rPr>
              <a:t>Batasan tentang korban dalam UU Perlindungan Saksi dan Korban No. 13 Tahun 2006 jo UU No. 31 Tahun 2014 juga masih terbatas pada korban kejahatan. Korban disebutkan sebagai orang yang mengalami penderitaan fisik, mental dan/atau kerugian ekonomi yang diakibatkan oleh suatu tindak pidana.</a:t>
            </a:r>
            <a:endParaRPr lang="id-ID" sz="2800" dirty="0">
              <a:latin typeface="Adobe Caslon Pro" panose="0205050205050A020403" pitchFamily="18" charset="0"/>
            </a:endParaRPr>
          </a:p>
        </p:txBody>
      </p:sp>
    </p:spTree>
    <p:extLst>
      <p:ext uri="{BB962C8B-B14F-4D97-AF65-F5344CB8AC3E}">
        <p14:creationId xmlns:p14="http://schemas.microsoft.com/office/powerpoint/2010/main" val="18500598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Kompensasi</a:t>
            </a:r>
            <a:endParaRPr lang="id-ID" altLang="id-ID" sz="4000" b="1" dirty="0">
              <a:latin typeface="Adobe Caslon Pro" panose="0205050205050A020403" pitchFamily="18" charset="0"/>
            </a:endParaRPr>
          </a:p>
        </p:txBody>
      </p:sp>
      <p:sp>
        <p:nvSpPr>
          <p:cNvPr id="3" name="TextBox 2"/>
          <p:cNvSpPr txBox="1"/>
          <p:nvPr/>
        </p:nvSpPr>
        <p:spPr>
          <a:xfrm>
            <a:off x="729013" y="2406643"/>
            <a:ext cx="11737304" cy="6086282"/>
          </a:xfrm>
          <a:prstGeom prst="rect">
            <a:avLst/>
          </a:prstGeom>
          <a:noFill/>
        </p:spPr>
        <p:txBody>
          <a:bodyPr wrap="square">
            <a:spAutoFit/>
          </a:bodyPr>
          <a:lstStyle/>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Korban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tindak pidana yang kasusnya tidak terungkap.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Korban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tindak pidana yang pelakunya tidak tertangkap atau melarikan diri.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Korban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tindak pidana yang pelakunya tidak dapat dipertanggung jawabkan secara pidana.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Korban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tindak pidana yang pelakunya meninggal dunia.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Korban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tindak pidana yang pelakunya tidak dalam posisi yang mampu untuk membayar yang disebabkan karena masih muda dan belum berpenghasilan, pelakunya secara ekonomi sangat tidak mampu.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Korban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sangat menginginkan dan membutuhkan mendapat kompensasi.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Korban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tidak dalam posisi mendapat pertanggungan dari program asuransi. Dasar pemikirannya adalah program kompensasi tidak dimaksudkan menjadikan seseorang lebih diuntungkan.</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729013" y="1863207"/>
            <a:ext cx="6840760" cy="523220"/>
          </a:xfrm>
          <a:prstGeom prst="rect">
            <a:avLst/>
          </a:prstGeom>
          <a:noFill/>
        </p:spPr>
        <p:txBody>
          <a:bodyPr wrap="square" rtlCol="0">
            <a:spAutoFit/>
          </a:bodyPr>
          <a:lstStyle/>
          <a:p>
            <a:r>
              <a:rPr lang="id-ID" sz="2800" b="1" dirty="0">
                <a:solidFill>
                  <a:srgbClr val="FF0066"/>
                </a:solidFill>
                <a:latin typeface="Adobe Caslon Pro" panose="0205050205050A020403" pitchFamily="18" charset="0"/>
              </a:rPr>
              <a:t>Korban yang dapat menerima kompensasi:</a:t>
            </a:r>
          </a:p>
        </p:txBody>
      </p:sp>
    </p:spTree>
    <p:extLst>
      <p:ext uri="{BB962C8B-B14F-4D97-AF65-F5344CB8AC3E}">
        <p14:creationId xmlns:p14="http://schemas.microsoft.com/office/powerpoint/2010/main" val="28064430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smtClean="0">
                <a:latin typeface="Adobe Caslon Pro" panose="0205050205050A020403" pitchFamily="18" charset="0"/>
              </a:rPr>
              <a:t>Kompensasi</a:t>
            </a:r>
            <a:endParaRPr lang="id-ID" altLang="id-ID" sz="4000" b="1" dirty="0">
              <a:latin typeface="Adobe Caslon Pro" panose="0205050205050A020403" pitchFamily="18" charset="0"/>
            </a:endParaRPr>
          </a:p>
        </p:txBody>
      </p:sp>
      <p:sp>
        <p:nvSpPr>
          <p:cNvPr id="3" name="TextBox 2"/>
          <p:cNvSpPr txBox="1"/>
          <p:nvPr/>
        </p:nvSpPr>
        <p:spPr>
          <a:xfrm>
            <a:off x="729013" y="2406643"/>
            <a:ext cx="11737304" cy="6239529"/>
          </a:xfrm>
          <a:prstGeom prst="rect">
            <a:avLst/>
          </a:prstGeom>
          <a:noFill/>
        </p:spPr>
        <p:txBody>
          <a:bodyPr wrap="square">
            <a:spAutoFit/>
          </a:bodyPr>
          <a:lstStyle/>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Kompensasi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dalam bentuk pemberian sejumlah uang dapat dirasakan oleh korban sebagai hal yang sangat bermanfaat dan dapat diibaratkan sebagai obat panacea.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Kompensasi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juga dirasakan lebih memenuhi rasa keadilan terutama bagi korban tindak pidana yang pelakunya tidak dapat dipertanggungjawabkan atas perbuatannya sebagaimana diatur dalam hukum pidana; pelakunya belum atau tidak tertangkap; pelakunya melarikan diri; pelakunya meninggal dunia; tindak pidana yang kasusnya tidak terungkap; serta pelakunya dalam posisi yang tidak mampu membayar restitusi. </a:t>
            </a:r>
            <a:endPar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a:p>
            <a:pPr marL="514350" lvl="0" indent="-514350">
              <a:lnSpc>
                <a:spcPct val="107000"/>
              </a:lnSpc>
              <a:spcAft>
                <a:spcPts val="600"/>
              </a:spcAft>
              <a:buFont typeface="+mj-lt"/>
              <a:buAutoNum type="arabicParenR"/>
              <a:tabLst>
                <a:tab pos="457200" algn="l"/>
              </a:tabLst>
            </a:pPr>
            <a:r>
              <a:rPr lang="id-ID" sz="28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Kompensasi </a:t>
            </a:r>
            <a:r>
              <a:rPr lang="id-ID" sz="2800" dirty="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rPr>
              <a:t>dapat menumbuhkan rasa kepercayaan dan penghormatan bagi korban terhadap pemerintah yang dirasakan turut peduli dan bertanggungjawab terhadap warganya yang mengalami kerugian dan/atau penderitaan sebagai korban tindak pidana.</a:t>
            </a:r>
            <a:endParaRPr lang="id-ID" sz="2400" dirty="0" smtClean="0">
              <a:solidFill>
                <a:schemeClr val="tx1"/>
              </a:solidFill>
              <a:latin typeface="Adobe Caslon Pro" panose="0205050205050A020403" pitchFamily="18" charset="0"/>
              <a:ea typeface="Times New Roman" panose="02020603050405020304" pitchFamily="18" charset="0"/>
              <a:cs typeface="Times New Roman" panose="02020603050405020304" pitchFamily="18" charset="0"/>
            </a:endParaRPr>
          </a:p>
        </p:txBody>
      </p:sp>
      <p:sp>
        <p:nvSpPr>
          <p:cNvPr id="4" name="TextBox 3"/>
          <p:cNvSpPr txBox="1"/>
          <p:nvPr/>
        </p:nvSpPr>
        <p:spPr>
          <a:xfrm>
            <a:off x="729013" y="1863207"/>
            <a:ext cx="6840760" cy="523220"/>
          </a:xfrm>
          <a:prstGeom prst="rect">
            <a:avLst/>
          </a:prstGeom>
          <a:noFill/>
        </p:spPr>
        <p:txBody>
          <a:bodyPr wrap="square" rtlCol="0">
            <a:spAutoFit/>
          </a:bodyPr>
          <a:lstStyle/>
          <a:p>
            <a:r>
              <a:rPr lang="id-ID" sz="2800" b="1" dirty="0" smtClean="0">
                <a:solidFill>
                  <a:srgbClr val="FF0066"/>
                </a:solidFill>
                <a:latin typeface="Adobe Caslon Pro" panose="0205050205050A020403" pitchFamily="18" charset="0"/>
              </a:rPr>
              <a:t>Manfaat Kompensasi</a:t>
            </a:r>
            <a:r>
              <a:rPr lang="id-ID" sz="2800" b="1" dirty="0">
                <a:solidFill>
                  <a:srgbClr val="FF0066"/>
                </a:solidFill>
                <a:latin typeface="Adobe Caslon Pro" panose="0205050205050A020403" pitchFamily="18" charset="0"/>
              </a:rPr>
              <a:t>:</a:t>
            </a:r>
          </a:p>
        </p:txBody>
      </p:sp>
    </p:spTree>
    <p:extLst>
      <p:ext uri="{BB962C8B-B14F-4D97-AF65-F5344CB8AC3E}">
        <p14:creationId xmlns:p14="http://schemas.microsoft.com/office/powerpoint/2010/main" val="4595818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asil gambar untuk terima kasi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6056" y="1780456"/>
            <a:ext cx="6448425" cy="44672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4975" y="2212504"/>
            <a:ext cx="12888912" cy="7048083"/>
          </a:xfrm>
          <a:prstGeom prst="rect">
            <a:avLst/>
          </a:prstGeom>
          <a:noFill/>
        </p:spPr>
        <p:txBody>
          <a:bodyPr>
            <a:spAutoFit/>
          </a:bodyPr>
          <a:lstStyle/>
          <a:p>
            <a:pPr marL="914400" indent="-457200">
              <a:spcAft>
                <a:spcPts val="600"/>
              </a:spcAft>
              <a:buFont typeface="Wingdings" panose="05000000000000000000" pitchFamily="2" charset="2"/>
              <a:buChar char="q"/>
              <a:defRPr/>
            </a:pPr>
            <a:r>
              <a:rPr lang="id-ID" sz="2800" dirty="0" smtClean="0">
                <a:latin typeface="Adobe Caslon Pro" panose="0205050205050A020403" pitchFamily="18" charset="0"/>
              </a:rPr>
              <a:t>Objek korban dalam viktimologi, dikenal dengan korban dalam konsep keilmuan (</a:t>
            </a:r>
            <a:r>
              <a:rPr lang="id-ID" sz="2800" i="1" dirty="0" smtClean="0">
                <a:latin typeface="Adobe Caslon Pro" panose="0205050205050A020403" pitchFamily="18" charset="0"/>
              </a:rPr>
              <a:t>victimological</a:t>
            </a:r>
            <a:r>
              <a:rPr lang="id-ID" sz="2800" dirty="0" smtClean="0">
                <a:latin typeface="Adobe Caslon Pro" panose="0205050205050A020403" pitchFamily="18" charset="0"/>
              </a:rPr>
              <a:t>), antara lain:</a:t>
            </a:r>
          </a:p>
          <a:p>
            <a:pPr marL="1081088" indent="539750">
              <a:spcAft>
                <a:spcPts val="600"/>
              </a:spcAft>
              <a:buFont typeface="Courier New" panose="02070309020205020404" pitchFamily="49" charset="0"/>
              <a:buChar char="o"/>
              <a:tabLst>
                <a:tab pos="1620838" algn="l"/>
              </a:tabLst>
              <a:defRPr/>
            </a:pPr>
            <a:r>
              <a:rPr lang="id-ID" sz="2800" i="1" dirty="0" smtClean="0">
                <a:latin typeface="Adobe Caslon Pro" panose="0205050205050A020403" pitchFamily="18" charset="0"/>
              </a:rPr>
              <a:t>Victim of crime</a:t>
            </a:r>
          </a:p>
          <a:p>
            <a:pPr marL="1081088" indent="539750">
              <a:spcAft>
                <a:spcPts val="600"/>
              </a:spcAft>
              <a:buFont typeface="Courier New" panose="02070309020205020404" pitchFamily="49" charset="0"/>
              <a:buChar char="o"/>
              <a:tabLst>
                <a:tab pos="1620838" algn="l"/>
              </a:tabLst>
              <a:defRPr/>
            </a:pPr>
            <a:r>
              <a:rPr lang="id-ID" sz="2800" i="1" dirty="0" smtClean="0">
                <a:latin typeface="Adobe Caslon Pro" panose="0205050205050A020403" pitchFamily="18" charset="0"/>
              </a:rPr>
              <a:t>Victim of accident</a:t>
            </a:r>
          </a:p>
          <a:p>
            <a:pPr marL="1081088" indent="539750">
              <a:spcAft>
                <a:spcPts val="600"/>
              </a:spcAft>
              <a:buFont typeface="Courier New" panose="02070309020205020404" pitchFamily="49" charset="0"/>
              <a:buChar char="o"/>
              <a:tabLst>
                <a:tab pos="1620838" algn="l"/>
              </a:tabLst>
              <a:defRPr/>
            </a:pPr>
            <a:r>
              <a:rPr lang="id-ID" sz="2800" i="1" dirty="0" smtClean="0">
                <a:latin typeface="Adobe Caslon Pro" panose="0205050205050A020403" pitchFamily="18" charset="0"/>
              </a:rPr>
              <a:t>Victim of natural disaster</a:t>
            </a:r>
          </a:p>
          <a:p>
            <a:pPr marL="1081088" indent="539750">
              <a:spcAft>
                <a:spcPts val="600"/>
              </a:spcAft>
              <a:buFont typeface="Courier New" panose="02070309020205020404" pitchFamily="49" charset="0"/>
              <a:buChar char="o"/>
              <a:tabLst>
                <a:tab pos="1620838" algn="l"/>
              </a:tabLst>
              <a:defRPr/>
            </a:pPr>
            <a:r>
              <a:rPr lang="id-ID" sz="2800" i="1" dirty="0" smtClean="0">
                <a:latin typeface="Adobe Caslon Pro" panose="0205050205050A020403" pitchFamily="18" charset="0"/>
              </a:rPr>
              <a:t>Victim of illegal abuse of public power</a:t>
            </a:r>
          </a:p>
          <a:p>
            <a:pPr marL="1081088" indent="539750">
              <a:spcAft>
                <a:spcPts val="600"/>
              </a:spcAft>
              <a:buFont typeface="Courier New" panose="02070309020205020404" pitchFamily="49" charset="0"/>
              <a:buChar char="o"/>
              <a:tabLst>
                <a:tab pos="1620838" algn="l"/>
              </a:tabLst>
              <a:defRPr/>
            </a:pPr>
            <a:r>
              <a:rPr lang="id-ID" sz="2800" i="1" dirty="0">
                <a:latin typeface="Adobe Caslon Pro" panose="0205050205050A020403" pitchFamily="18" charset="0"/>
              </a:rPr>
              <a:t>Victim of illegal abuse of </a:t>
            </a:r>
            <a:r>
              <a:rPr lang="id-ID" sz="2800" i="1" dirty="0" smtClean="0">
                <a:latin typeface="Adobe Caslon Pro" panose="0205050205050A020403" pitchFamily="18" charset="0"/>
              </a:rPr>
              <a:t>economic power</a:t>
            </a:r>
          </a:p>
          <a:p>
            <a:pPr marL="1081088" indent="-623888">
              <a:spcAft>
                <a:spcPts val="600"/>
              </a:spcAft>
              <a:buFont typeface="Wingdings" panose="05000000000000000000" pitchFamily="2" charset="2"/>
              <a:buChar char="q"/>
              <a:tabLst>
                <a:tab pos="1350963" algn="l"/>
              </a:tabLst>
              <a:defRPr/>
            </a:pPr>
            <a:r>
              <a:rPr lang="id-ID" sz="2800" dirty="0" smtClean="0">
                <a:latin typeface="Adobe Caslon Pro" panose="0205050205050A020403" pitchFamily="18" charset="0"/>
              </a:rPr>
              <a:t>Dalam sejarah dikenal beberapa istilah yang berkaitan dengan korban, yakni:</a:t>
            </a:r>
          </a:p>
          <a:p>
            <a:pPr marL="1620838" indent="-539750">
              <a:spcAft>
                <a:spcPts val="600"/>
              </a:spcAft>
              <a:buFont typeface="Courier New" panose="02070309020205020404" pitchFamily="49" charset="0"/>
              <a:buChar char="o"/>
              <a:tabLst>
                <a:tab pos="1350963" algn="l"/>
              </a:tabLst>
              <a:defRPr/>
            </a:pPr>
            <a:r>
              <a:rPr lang="id-ID" sz="2800" i="1" dirty="0" smtClean="0">
                <a:latin typeface="Adobe Caslon Pro" panose="0205050205050A020403" pitchFamily="18" charset="0"/>
              </a:rPr>
              <a:t>Sacrificium</a:t>
            </a:r>
            <a:r>
              <a:rPr lang="id-ID" sz="2800" dirty="0" smtClean="0">
                <a:latin typeface="Adobe Caslon Pro" panose="0205050205050A020403" pitchFamily="18" charset="0"/>
              </a:rPr>
              <a:t> </a:t>
            </a:r>
            <a:r>
              <a:rPr lang="id-ID" sz="2800" dirty="0" smtClean="0">
                <a:latin typeface="Adobe Caslon Pro" panose="0205050205050A020403" pitchFamily="18" charset="0"/>
                <a:sym typeface="Wingdings" panose="05000000000000000000" pitchFamily="2" charset="2"/>
              </a:rPr>
              <a:t> untuk persembahan dewa, penebusan dosa, dsb</a:t>
            </a:r>
          </a:p>
          <a:p>
            <a:pPr marL="1620838" indent="-539750">
              <a:spcAft>
                <a:spcPts val="600"/>
              </a:spcAft>
              <a:buFont typeface="Courier New" panose="02070309020205020404" pitchFamily="49" charset="0"/>
              <a:buChar char="o"/>
              <a:tabLst>
                <a:tab pos="1350963" algn="l"/>
              </a:tabLst>
              <a:defRPr/>
            </a:pPr>
            <a:r>
              <a:rPr lang="id-ID" sz="2800" i="1" dirty="0" smtClean="0">
                <a:latin typeface="Adobe Caslon Pro" panose="0205050205050A020403" pitchFamily="18" charset="0"/>
                <a:sym typeface="Wingdings" panose="05000000000000000000" pitchFamily="2" charset="2"/>
              </a:rPr>
              <a:t>Propitiatory</a:t>
            </a:r>
            <a:r>
              <a:rPr lang="id-ID" sz="2800" dirty="0" smtClean="0">
                <a:latin typeface="Adobe Caslon Pro" panose="0205050205050A020403" pitchFamily="18" charset="0"/>
                <a:sym typeface="Wingdings" panose="05000000000000000000" pitchFamily="2" charset="2"/>
              </a:rPr>
              <a:t>  untuk minta belas kasihan dewa</a:t>
            </a:r>
          </a:p>
          <a:p>
            <a:pPr marL="1620838" indent="-539750">
              <a:spcAft>
                <a:spcPts val="600"/>
              </a:spcAft>
              <a:buFont typeface="Courier New" panose="02070309020205020404" pitchFamily="49" charset="0"/>
              <a:buChar char="o"/>
              <a:tabLst>
                <a:tab pos="1350963" algn="l"/>
              </a:tabLst>
              <a:defRPr/>
            </a:pPr>
            <a:r>
              <a:rPr lang="id-ID" sz="2800" i="1" dirty="0" smtClean="0">
                <a:latin typeface="Adobe Caslon Pro" panose="0205050205050A020403" pitchFamily="18" charset="0"/>
                <a:sym typeface="Wingdings" panose="05000000000000000000" pitchFamily="2" charset="2"/>
              </a:rPr>
              <a:t>Holocaust</a:t>
            </a:r>
            <a:r>
              <a:rPr lang="id-ID" sz="2800" dirty="0" smtClean="0">
                <a:latin typeface="Adobe Caslon Pro" panose="0205050205050A020403" pitchFamily="18" charset="0"/>
                <a:sym typeface="Wingdings" panose="05000000000000000000" pitchFamily="2" charset="2"/>
              </a:rPr>
              <a:t>  pengorbanan pembakaran</a:t>
            </a:r>
          </a:p>
          <a:p>
            <a:pPr marL="1620838" indent="-539750">
              <a:spcAft>
                <a:spcPts val="600"/>
              </a:spcAft>
              <a:buFont typeface="Courier New" panose="02070309020205020404" pitchFamily="49" charset="0"/>
              <a:buChar char="o"/>
              <a:tabLst>
                <a:tab pos="1350963" algn="l"/>
              </a:tabLst>
              <a:defRPr/>
            </a:pPr>
            <a:r>
              <a:rPr lang="id-ID" sz="2800" dirty="0" smtClean="0">
                <a:latin typeface="Adobe Caslon Pro" panose="0205050205050A020403" pitchFamily="18" charset="0"/>
                <a:sym typeface="Wingdings" panose="05000000000000000000" pitchFamily="2" charset="2"/>
              </a:rPr>
              <a:t>Komuni  pengorbanan sebagian yang sisanya dimakan bersama.</a:t>
            </a:r>
          </a:p>
          <a:p>
            <a:pPr marL="457200">
              <a:spcAft>
                <a:spcPts val="600"/>
              </a:spcAft>
              <a:tabLst>
                <a:tab pos="1350963" algn="l"/>
              </a:tabLst>
              <a:defRPr/>
            </a:pPr>
            <a:endParaRPr lang="id-ID" sz="2800" dirty="0">
              <a:latin typeface="Adobe Caslon Pro" panose="0205050205050A020403" pitchFamily="18" charset="0"/>
            </a:endParaRPr>
          </a:p>
          <a:p>
            <a:pPr marL="457200">
              <a:spcAft>
                <a:spcPts val="600"/>
              </a:spcAft>
              <a:defRPr/>
            </a:pPr>
            <a:endParaRPr lang="id-ID" sz="2800" dirty="0">
              <a:latin typeface="Adobe Caslon Pro" panose="0205050205050A020403" pitchFamily="18" charset="0"/>
            </a:endParaRPr>
          </a:p>
        </p:txBody>
      </p:sp>
      <p:sp>
        <p:nvSpPr>
          <p:cNvPr id="2" name="TextBox 1"/>
          <p:cNvSpPr txBox="1"/>
          <p:nvPr/>
        </p:nvSpPr>
        <p:spPr>
          <a:xfrm>
            <a:off x="4413833" y="998748"/>
            <a:ext cx="6552728" cy="523220"/>
          </a:xfrm>
          <a:prstGeom prst="rect">
            <a:avLst/>
          </a:prstGeom>
          <a:noFill/>
        </p:spPr>
        <p:txBody>
          <a:bodyPr wrap="square" rtlCol="0">
            <a:spAutoFit/>
          </a:bodyPr>
          <a:lstStyle/>
          <a:p>
            <a:pPr marL="457200">
              <a:defRPr/>
            </a:pPr>
            <a:r>
              <a:rPr lang="id-ID" sz="2800" dirty="0" smtClean="0">
                <a:latin typeface="Adobe Caslon Pro" panose="0205050205050A020403" pitchFamily="18" charset="0"/>
              </a:rPr>
              <a:t>Pengertian Korban Dalam Viktimologi</a:t>
            </a:r>
            <a:endParaRPr lang="id-ID" sz="2800" dirty="0">
              <a:latin typeface="Adobe Caslon Pro" panose="0205050205050A020403" pitchFamily="18" charset="0"/>
            </a:endParaRPr>
          </a:p>
        </p:txBody>
      </p:sp>
    </p:spTree>
    <p:extLst>
      <p:ext uri="{BB962C8B-B14F-4D97-AF65-F5344CB8AC3E}">
        <p14:creationId xmlns:p14="http://schemas.microsoft.com/office/powerpoint/2010/main" val="319918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885776" y="2932584"/>
            <a:ext cx="11881320" cy="2831544"/>
          </a:xfrm>
          <a:prstGeom prst="rect">
            <a:avLst/>
          </a:prstGeom>
          <a:noFill/>
        </p:spPr>
        <p:txBody>
          <a:bodyPr wrap="square">
            <a:spAutoFit/>
          </a:bodyPr>
          <a:lstStyle/>
          <a:p>
            <a:pPr marL="457200">
              <a:spcAft>
                <a:spcPts val="600"/>
              </a:spcAft>
              <a:defRPr/>
            </a:pPr>
            <a:r>
              <a:rPr lang="id-ID" sz="2800" dirty="0" smtClean="0">
                <a:solidFill>
                  <a:schemeClr val="tx1"/>
                </a:solidFill>
                <a:latin typeface="Adobe Caslon Pro" panose="0205050205050A020403" pitchFamily="18" charset="0"/>
              </a:rPr>
              <a:t>Kedudukan korban dalam Sistem Peradilan Pidana saat ini tampaknya </a:t>
            </a:r>
            <a:r>
              <a:rPr lang="id-ID" sz="2800" b="1" dirty="0" smtClean="0">
                <a:solidFill>
                  <a:schemeClr val="tx1"/>
                </a:solidFill>
                <a:latin typeface="Adobe Caslon Pro" panose="0205050205050A020403" pitchFamily="18" charset="0"/>
              </a:rPr>
              <a:t>belum ditempatkan secara adil</a:t>
            </a:r>
            <a:r>
              <a:rPr lang="id-ID" sz="2800" dirty="0" smtClean="0">
                <a:solidFill>
                  <a:schemeClr val="tx1"/>
                </a:solidFill>
                <a:latin typeface="Adobe Caslon Pro" panose="0205050205050A020403" pitchFamily="18" charset="0"/>
              </a:rPr>
              <a:t>.  Hal tersebut cenderung berimplikasi terhadap dua hal yang fundamental, berupa:</a:t>
            </a:r>
          </a:p>
          <a:p>
            <a:pPr marL="1163638" indent="-706438">
              <a:spcAft>
                <a:spcPts val="600"/>
              </a:spcAft>
              <a:buFont typeface="Wingdings" panose="05000000000000000000" pitchFamily="2" charset="2"/>
              <a:buChar char="v"/>
              <a:tabLst>
                <a:tab pos="1350963" algn="l"/>
              </a:tabLst>
              <a:defRPr/>
            </a:pPr>
            <a:r>
              <a:rPr lang="id-ID" sz="2800" dirty="0" smtClean="0">
                <a:solidFill>
                  <a:schemeClr val="tx1"/>
                </a:solidFill>
                <a:latin typeface="Adobe Caslon Pro" panose="0205050205050A020403" pitchFamily="18" charset="0"/>
              </a:rPr>
              <a:t>Tiadanya perlindungan hukum bagi korban; dan</a:t>
            </a:r>
          </a:p>
          <a:p>
            <a:pPr marL="1163638" indent="-706438">
              <a:spcAft>
                <a:spcPts val="600"/>
              </a:spcAft>
              <a:buFont typeface="Wingdings" panose="05000000000000000000" pitchFamily="2" charset="2"/>
              <a:buChar char="v"/>
              <a:tabLst>
                <a:tab pos="1350963" algn="l"/>
              </a:tabLst>
              <a:defRPr/>
            </a:pPr>
            <a:r>
              <a:rPr lang="id-ID" sz="2800" dirty="0" smtClean="0">
                <a:solidFill>
                  <a:schemeClr val="tx1"/>
                </a:solidFill>
                <a:latin typeface="Adobe Caslon Pro" panose="0205050205050A020403" pitchFamily="18" charset="0"/>
              </a:rPr>
              <a:t>Tiadanya putusan hakim yang memenuhi rasa keadilan bagi korban, pelaku maupun masyarakat luas.</a:t>
            </a:r>
            <a:endParaRPr lang="id-ID" sz="2800" dirty="0">
              <a:solidFill>
                <a:schemeClr val="tx1"/>
              </a:solidFill>
              <a:latin typeface="Adobe Caslon Pro" panose="0205050205050A020403" pitchFamily="18" charset="0"/>
            </a:endParaRPr>
          </a:p>
        </p:txBody>
      </p:sp>
    </p:spTree>
    <p:extLst>
      <p:ext uri="{BB962C8B-B14F-4D97-AF65-F5344CB8AC3E}">
        <p14:creationId xmlns:p14="http://schemas.microsoft.com/office/powerpoint/2010/main" val="1957773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0" y="1924472"/>
            <a:ext cx="12893887" cy="7679025"/>
          </a:xfrm>
          <a:prstGeom prst="rect">
            <a:avLst/>
          </a:prstGeom>
          <a:noFill/>
        </p:spPr>
        <p:txBody>
          <a:bodyPr wrap="square">
            <a:spAutoFit/>
          </a:bodyPr>
          <a:lstStyle/>
          <a:p>
            <a:pPr marL="1163638" indent="-706438">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rPr>
              <a:t>Karmen &amp; Graborsky</a:t>
            </a:r>
            <a:r>
              <a:rPr lang="id-ID" sz="2800" dirty="0" smtClean="0">
                <a:solidFill>
                  <a:schemeClr val="tx1"/>
                </a:solidFill>
                <a:latin typeface="Adobe Caslon Pro" panose="0205050205050A020403" pitchFamily="18" charset="0"/>
              </a:rPr>
              <a:t>:  Korban tindak pidana sebagai </a:t>
            </a:r>
            <a:r>
              <a:rPr lang="id-ID" sz="2800" i="1" dirty="0" smtClean="0">
                <a:solidFill>
                  <a:schemeClr val="tx1"/>
                </a:solidFill>
                <a:latin typeface="Adobe Caslon Pro" panose="0205050205050A020403" pitchFamily="18" charset="0"/>
              </a:rPr>
              <a:t>invisible </a:t>
            </a:r>
            <a:r>
              <a:rPr lang="id-ID" sz="2800" dirty="0" smtClean="0">
                <a:solidFill>
                  <a:schemeClr val="tx1"/>
                </a:solidFill>
                <a:latin typeface="Adobe Caslon Pro" panose="0205050205050A020403" pitchFamily="18" charset="0"/>
              </a:rPr>
              <a:t>atau </a:t>
            </a:r>
            <a:r>
              <a:rPr lang="id-ID" sz="2800" i="1" dirty="0" smtClean="0">
                <a:solidFill>
                  <a:schemeClr val="tx1"/>
                </a:solidFill>
                <a:latin typeface="Adobe Caslon Pro" panose="0205050205050A020403" pitchFamily="18" charset="0"/>
              </a:rPr>
              <a:t>forgotten.</a:t>
            </a:r>
          </a:p>
          <a:p>
            <a:pPr marL="1163638" indent="-706438">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rPr>
              <a:t>Elias</a:t>
            </a:r>
            <a:r>
              <a:rPr lang="id-ID" sz="2800" dirty="0" smtClean="0">
                <a:solidFill>
                  <a:schemeClr val="tx1"/>
                </a:solidFill>
                <a:latin typeface="Adobe Caslon Pro" panose="0205050205050A020403" pitchFamily="18" charset="0"/>
              </a:rPr>
              <a:t>: Korban telah menjadi korban keduakalinya </a:t>
            </a:r>
            <a:r>
              <a:rPr lang="id-ID" sz="2800" i="1" dirty="0" smtClean="0">
                <a:solidFill>
                  <a:schemeClr val="tx1"/>
                </a:solidFill>
                <a:latin typeface="Adobe Caslon Pro" panose="0205050205050A020403" pitchFamily="18" charset="0"/>
              </a:rPr>
              <a:t>(a second victimization</a:t>
            </a:r>
            <a:r>
              <a:rPr lang="id-ID" sz="2800" dirty="0" smtClean="0">
                <a:solidFill>
                  <a:schemeClr val="tx1"/>
                </a:solidFill>
                <a:latin typeface="Adobe Caslon Pro" panose="0205050205050A020403" pitchFamily="18" charset="0"/>
              </a:rPr>
              <a:t>) dalam</a:t>
            </a:r>
          </a:p>
          <a:p>
            <a:pPr marL="457200" indent="1600200">
              <a:spcAft>
                <a:spcPts val="600"/>
              </a:spcAft>
              <a:tabLst>
                <a:tab pos="1350963" algn="l"/>
              </a:tabLst>
              <a:defRPr/>
            </a:pPr>
            <a:r>
              <a:rPr lang="id-ID" sz="2800" dirty="0" smtClean="0">
                <a:solidFill>
                  <a:schemeClr val="tx1"/>
                </a:solidFill>
                <a:latin typeface="Adobe Caslon Pro" panose="0205050205050A020403" pitchFamily="18" charset="0"/>
              </a:rPr>
              <a:t>Sistem Peradilan Pidana atau warga negara klas dua </a:t>
            </a:r>
            <a:r>
              <a:rPr lang="id-ID" sz="2800" i="1" dirty="0" smtClean="0">
                <a:solidFill>
                  <a:schemeClr val="tx1"/>
                </a:solidFill>
                <a:latin typeface="Adobe Caslon Pro" panose="0205050205050A020403" pitchFamily="18" charset="0"/>
              </a:rPr>
              <a:t>(a second class citizen</a:t>
            </a:r>
            <a:r>
              <a:rPr lang="id-ID" sz="2800" dirty="0" smtClean="0">
                <a:solidFill>
                  <a:schemeClr val="tx1"/>
                </a:solidFill>
                <a:latin typeface="Adobe Caslon Pro" panose="0205050205050A020403" pitchFamily="18" charset="0"/>
              </a:rPr>
              <a:t>).</a:t>
            </a:r>
          </a:p>
          <a:p>
            <a:pPr marL="1163638" indent="-706438">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rPr>
              <a:t>Sudarto</a:t>
            </a:r>
            <a:r>
              <a:rPr lang="id-ID" sz="2800" dirty="0" smtClean="0">
                <a:solidFill>
                  <a:schemeClr val="tx1"/>
                </a:solidFill>
                <a:latin typeface="Adobe Caslon Pro" panose="0205050205050A020403" pitchFamily="18" charset="0"/>
              </a:rPr>
              <a:t>: Kedudukan korban atau orang yang dirugikan dalam perkara pidana</a:t>
            </a:r>
          </a:p>
          <a:p>
            <a:pPr marL="2514600">
              <a:spcAft>
                <a:spcPts val="600"/>
              </a:spcAft>
              <a:tabLst>
                <a:tab pos="1350963" algn="l"/>
              </a:tabLst>
              <a:defRPr/>
            </a:pPr>
            <a:r>
              <a:rPr lang="id-ID" sz="2800" dirty="0" smtClean="0">
                <a:solidFill>
                  <a:schemeClr val="tx1"/>
                </a:solidFill>
                <a:latin typeface="Adobe Caslon Pro" panose="0205050205050A020403" pitchFamily="18" charset="0"/>
              </a:rPr>
              <a:t>selama ini sangat memedihkan, korban dari kejahatan seolah-olah dilupakan.</a:t>
            </a:r>
          </a:p>
          <a:p>
            <a:pPr marL="1163638" indent="-706438">
              <a:spcAft>
                <a:spcPts val="600"/>
              </a:spcAft>
              <a:buFont typeface="Wingdings" panose="05000000000000000000" pitchFamily="2" charset="2"/>
              <a:buChar char="v"/>
              <a:tabLst>
                <a:tab pos="1350963" algn="l"/>
              </a:tabLst>
              <a:defRPr/>
            </a:pPr>
            <a:r>
              <a:rPr lang="id-ID" sz="2800" dirty="0" smtClean="0">
                <a:solidFill>
                  <a:schemeClr val="tx1"/>
                </a:solidFill>
                <a:latin typeface="Adobe Caslon Pro" panose="0205050205050A020403" pitchFamily="18" charset="0"/>
              </a:rPr>
              <a:t>I.S. Susanto: ...bahwa kriminologi maupun sistem peradilan pidana selama ini </a:t>
            </a:r>
          </a:p>
          <a:p>
            <a:pPr marL="3054350">
              <a:spcAft>
                <a:spcPts val="600"/>
              </a:spcAft>
              <a:tabLst>
                <a:tab pos="1350963" algn="l"/>
              </a:tabLst>
              <a:defRPr/>
            </a:pPr>
            <a:r>
              <a:rPr lang="id-ID" sz="2800" dirty="0" smtClean="0">
                <a:solidFill>
                  <a:schemeClr val="tx1"/>
                </a:solidFill>
                <a:latin typeface="Adobe Caslon Pro" panose="0205050205050A020403" pitchFamily="18" charset="0"/>
              </a:rPr>
              <a:t>terlalu berorientasi pada pelanggar dan </a:t>
            </a:r>
            <a:r>
              <a:rPr lang="id-ID" sz="2800" b="1" dirty="0" smtClean="0">
                <a:solidFill>
                  <a:srgbClr val="FF0000"/>
                </a:solidFill>
                <a:latin typeface="Adobe Caslon Pro" panose="0205050205050A020403" pitchFamily="18" charset="0"/>
              </a:rPr>
              <a:t>kurang memperhatikan hak-hak dan perlindungan terhadap korban</a:t>
            </a:r>
            <a:r>
              <a:rPr lang="id-ID" sz="2800" b="1" dirty="0" smtClean="0">
                <a:solidFill>
                  <a:schemeClr val="tx1"/>
                </a:solidFill>
                <a:latin typeface="Adobe Caslon Pro" panose="0205050205050A020403" pitchFamily="18" charset="0"/>
              </a:rPr>
              <a:t>, </a:t>
            </a:r>
            <a:r>
              <a:rPr lang="id-ID" sz="2800" dirty="0" smtClean="0">
                <a:solidFill>
                  <a:schemeClr val="tx1"/>
                </a:solidFill>
                <a:latin typeface="Adobe Caslon Pro" panose="0205050205050A020403" pitchFamily="18" charset="0"/>
              </a:rPr>
              <a:t>sehingga malahan dapat “memperberat” kedudukan korban</a:t>
            </a:r>
            <a:r>
              <a:rPr lang="id-ID" sz="2800" b="1" dirty="0" smtClean="0">
                <a:solidFill>
                  <a:schemeClr val="tx1"/>
                </a:solidFill>
                <a:latin typeface="Adobe Caslon Pro" panose="0205050205050A020403" pitchFamily="18" charset="0"/>
              </a:rPr>
              <a:t>.</a:t>
            </a:r>
          </a:p>
          <a:p>
            <a:pPr marL="1163638" lvl="0" indent="-706438">
              <a:spcAft>
                <a:spcPts val="600"/>
              </a:spcAft>
              <a:buFont typeface="Wingdings" panose="05000000000000000000" pitchFamily="2" charset="2"/>
              <a:buChar char="v"/>
              <a:tabLst>
                <a:tab pos="1350963" algn="l"/>
              </a:tabLst>
              <a:defRPr/>
            </a:pPr>
            <a:r>
              <a:rPr lang="id-ID" sz="2800" b="1" dirty="0">
                <a:solidFill>
                  <a:prstClr val="black"/>
                </a:solidFill>
                <a:latin typeface="Adobe Caslon Pro" panose="0205050205050A020403" pitchFamily="18" charset="0"/>
              </a:rPr>
              <a:t>Anthony J. Schembri:</a:t>
            </a:r>
          </a:p>
          <a:p>
            <a:pPr marL="1787525" lvl="0">
              <a:spcAft>
                <a:spcPts val="600"/>
              </a:spcAft>
              <a:tabLst>
                <a:tab pos="1350963" algn="l"/>
              </a:tabLst>
              <a:defRPr/>
            </a:pPr>
            <a:r>
              <a:rPr lang="id-ID" sz="2800" b="1" dirty="0">
                <a:solidFill>
                  <a:prstClr val="black"/>
                </a:solidFill>
                <a:latin typeface="Adobe Caslon Pro" panose="0205050205050A020403" pitchFamily="18" charset="0"/>
              </a:rPr>
              <a:t>“Kejahatan sebenarnya memiliki tiga dimensi, </a:t>
            </a:r>
            <a:r>
              <a:rPr lang="id-ID" sz="2800" dirty="0">
                <a:solidFill>
                  <a:prstClr val="black"/>
                </a:solidFill>
                <a:latin typeface="Adobe Caslon Pro" panose="0205050205050A020403" pitchFamily="18" charset="0"/>
              </a:rPr>
              <a:t>yaitu perbuatan jahat (</a:t>
            </a:r>
            <a:r>
              <a:rPr lang="id-ID" sz="2800" i="1" dirty="0">
                <a:solidFill>
                  <a:prstClr val="black"/>
                </a:solidFill>
                <a:latin typeface="Adobe Caslon Pro" panose="0205050205050A020403" pitchFamily="18" charset="0"/>
              </a:rPr>
              <a:t>criminal act</a:t>
            </a:r>
            <a:r>
              <a:rPr lang="id-ID" sz="2800" dirty="0">
                <a:solidFill>
                  <a:prstClr val="black"/>
                </a:solidFill>
                <a:latin typeface="Adobe Caslon Pro" panose="0205050205050A020403" pitchFamily="18" charset="0"/>
              </a:rPr>
              <a:t>), pelaku (</a:t>
            </a:r>
            <a:r>
              <a:rPr lang="id-ID" sz="2800" i="1" dirty="0">
                <a:solidFill>
                  <a:prstClr val="black"/>
                </a:solidFill>
                <a:latin typeface="Adobe Caslon Pro" panose="0205050205050A020403" pitchFamily="18" charset="0"/>
              </a:rPr>
              <a:t>criminals</a:t>
            </a:r>
            <a:r>
              <a:rPr lang="id-ID" sz="2800" dirty="0">
                <a:solidFill>
                  <a:prstClr val="black"/>
                </a:solidFill>
                <a:latin typeface="Adobe Caslon Pro" panose="0205050205050A020403" pitchFamily="18" charset="0"/>
              </a:rPr>
              <a:t>) dan korban (</a:t>
            </a:r>
            <a:r>
              <a:rPr lang="id-ID" sz="2800" i="1" dirty="0">
                <a:solidFill>
                  <a:prstClr val="black"/>
                </a:solidFill>
                <a:latin typeface="Adobe Caslon Pro" panose="0205050205050A020403" pitchFamily="18" charset="0"/>
              </a:rPr>
              <a:t>victim</a:t>
            </a:r>
            <a:r>
              <a:rPr lang="id-ID" sz="2800" dirty="0">
                <a:solidFill>
                  <a:prstClr val="black"/>
                </a:solidFill>
                <a:latin typeface="Adobe Caslon Pro" panose="0205050205050A020403" pitchFamily="18" charset="0"/>
              </a:rPr>
              <a:t>). Namun demikian, sistem peradilan pidana tampaknya lebih memberikan perhatian terhadap dua aspek, yakni </a:t>
            </a:r>
            <a:r>
              <a:rPr lang="id-ID" sz="2800" b="1" dirty="0">
                <a:solidFill>
                  <a:prstClr val="black"/>
                </a:solidFill>
                <a:latin typeface="Adobe Caslon Pro" panose="0205050205050A020403" pitchFamily="18" charset="0"/>
              </a:rPr>
              <a:t>perbuatan jahat </a:t>
            </a:r>
            <a:r>
              <a:rPr lang="id-ID" sz="2800" dirty="0">
                <a:solidFill>
                  <a:prstClr val="black"/>
                </a:solidFill>
                <a:latin typeface="Adobe Caslon Pro" panose="0205050205050A020403" pitchFamily="18" charset="0"/>
              </a:rPr>
              <a:t>dan </a:t>
            </a:r>
            <a:r>
              <a:rPr lang="id-ID" sz="2800" b="1" dirty="0">
                <a:solidFill>
                  <a:prstClr val="black"/>
                </a:solidFill>
                <a:latin typeface="Adobe Caslon Pro" panose="0205050205050A020403" pitchFamily="18" charset="0"/>
              </a:rPr>
              <a:t>pelaku.”</a:t>
            </a:r>
            <a:endParaRPr lang="id-ID" sz="2800" dirty="0">
              <a:solidFill>
                <a:prstClr val="black"/>
              </a:solidFill>
              <a:latin typeface="Adobe Caslon Pro" panose="0205050205050A020403" pitchFamily="18" charset="0"/>
            </a:endParaRPr>
          </a:p>
          <a:p>
            <a:pPr marL="269875">
              <a:spcAft>
                <a:spcPts val="600"/>
              </a:spcAft>
              <a:tabLst>
                <a:tab pos="1350963" algn="l"/>
              </a:tabLst>
              <a:defRPr/>
            </a:pPr>
            <a:endParaRPr lang="id-ID" sz="2800" dirty="0" smtClean="0">
              <a:solidFill>
                <a:schemeClr val="tx1"/>
              </a:solidFill>
              <a:latin typeface="Adobe Caslon Pro" panose="0205050205050A020403" pitchFamily="18" charset="0"/>
            </a:endParaRPr>
          </a:p>
        </p:txBody>
      </p:sp>
      <p:sp>
        <p:nvSpPr>
          <p:cNvPr id="5" name="Rectangle 4"/>
          <p:cNvSpPr/>
          <p:nvPr/>
        </p:nvSpPr>
        <p:spPr>
          <a:xfrm>
            <a:off x="4906133" y="1014790"/>
            <a:ext cx="5568127" cy="523220"/>
          </a:xfrm>
          <a:prstGeom prst="rect">
            <a:avLst/>
          </a:prstGeom>
        </p:spPr>
        <p:txBody>
          <a:bodyPr wrap="none">
            <a:spAutoFit/>
          </a:bodyPr>
          <a:lstStyle/>
          <a:p>
            <a:pPr lvl="0"/>
            <a:r>
              <a:rPr lang="id-ID" sz="2800" dirty="0">
                <a:latin typeface="Adobe Caslon Pro" panose="0205050205050A020403" pitchFamily="18" charset="0"/>
              </a:rPr>
              <a:t>Beberapa pandangan tentang korban:</a:t>
            </a:r>
          </a:p>
        </p:txBody>
      </p:sp>
    </p:spTree>
    <p:extLst>
      <p:ext uri="{BB962C8B-B14F-4D97-AF65-F5344CB8AC3E}">
        <p14:creationId xmlns:p14="http://schemas.microsoft.com/office/powerpoint/2010/main" val="2494911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1760" y="2500536"/>
            <a:ext cx="12263040" cy="5062924"/>
          </a:xfrm>
          <a:prstGeom prst="rect">
            <a:avLst/>
          </a:prstGeom>
        </p:spPr>
        <p:txBody>
          <a:bodyPr wrap="square">
            <a:spAutoFit/>
          </a:bodyPr>
          <a:lstStyle/>
          <a:p>
            <a:pPr lvl="0"/>
            <a:r>
              <a:rPr lang="id-ID" sz="2800" b="1" dirty="0">
                <a:latin typeface="Adobe Caslon Pro" panose="0205050205050A020403" pitchFamily="18" charset="0"/>
              </a:rPr>
              <a:t>Beberapa </a:t>
            </a:r>
            <a:r>
              <a:rPr lang="id-ID" sz="2800" b="1" dirty="0" smtClean="0">
                <a:latin typeface="Adobe Caslon Pro" panose="0205050205050A020403" pitchFamily="18" charset="0"/>
              </a:rPr>
              <a:t>aspek penyebab belum adilnya kedudukan korban dalam Sistem Peradilan Pidana :</a:t>
            </a:r>
          </a:p>
          <a:p>
            <a:pPr marL="457200" lvl="0" indent="-457200">
              <a:spcAft>
                <a:spcPts val="600"/>
              </a:spcAft>
              <a:buFont typeface="Wingdings" panose="05000000000000000000" pitchFamily="2" charset="2"/>
              <a:buChar char="v"/>
            </a:pPr>
            <a:r>
              <a:rPr lang="id-ID" sz="2800" dirty="0" smtClean="0">
                <a:latin typeface="Adobe Caslon Pro" panose="0205050205050A020403" pitchFamily="18" charset="0"/>
              </a:rPr>
              <a:t>Aliran-aliran pemikiran dalam Hukum Pidana (sebagai usaha untuk memperoleh suatu sistem Hukum Pidana yang praktis dan bermanfaat) masih berorientasi pada pelaku (</a:t>
            </a:r>
            <a:r>
              <a:rPr lang="id-ID" sz="2800" i="1" dirty="0" smtClean="0">
                <a:latin typeface="Adobe Caslon Pro" panose="0205050205050A020403" pitchFamily="18" charset="0"/>
              </a:rPr>
              <a:t>criminal oriented</a:t>
            </a:r>
            <a:r>
              <a:rPr lang="id-ID" sz="2800" dirty="0" smtClean="0">
                <a:latin typeface="Adobe Caslon Pro" panose="0205050205050A020403" pitchFamily="18" charset="0"/>
              </a:rPr>
              <a:t>). Contoh: Aliran Neo-klasik.</a:t>
            </a:r>
          </a:p>
          <a:p>
            <a:pPr marL="457200" lvl="0" indent="-457200">
              <a:buFont typeface="Wingdings" panose="05000000000000000000" pitchFamily="2" charset="2"/>
              <a:buChar char="v"/>
            </a:pPr>
            <a:r>
              <a:rPr lang="id-ID" sz="2800" dirty="0" smtClean="0">
                <a:latin typeface="Adobe Caslon Pro" panose="0205050205050A020403" pitchFamily="18" charset="0"/>
              </a:rPr>
              <a:t>Doktrin (pendapat para pakar / ahli hukum). </a:t>
            </a:r>
          </a:p>
          <a:p>
            <a:pPr marL="3221038" lvl="0" indent="-2763838">
              <a:spcAft>
                <a:spcPts val="600"/>
              </a:spcAft>
            </a:pPr>
            <a:r>
              <a:rPr lang="id-ID" sz="2800" dirty="0" smtClean="0">
                <a:latin typeface="Adobe Caslon Pro" panose="0205050205050A020403" pitchFamily="18" charset="0"/>
              </a:rPr>
              <a:t>Contoh: Packer </a:t>
            </a:r>
            <a:r>
              <a:rPr lang="id-ID" sz="2800" dirty="0" smtClean="0">
                <a:latin typeface="Adobe Caslon Pro" panose="0205050205050A020403" pitchFamily="18" charset="0"/>
                <a:sym typeface="Wingdings" panose="05000000000000000000" pitchFamily="2" charset="2"/>
              </a:rPr>
              <a:t> masalah utama dalam Hukum Pidana adalah kejahatan,  kesalahan serta pidana.</a:t>
            </a:r>
          </a:p>
          <a:p>
            <a:pPr marL="457200" lvl="0" indent="-457200">
              <a:spcAft>
                <a:spcPts val="600"/>
              </a:spcAft>
              <a:buFont typeface="Wingdings" panose="05000000000000000000" pitchFamily="2" charset="2"/>
              <a:buChar char="v"/>
            </a:pPr>
            <a:endParaRPr lang="id-ID" sz="2800" dirty="0" smtClean="0">
              <a:latin typeface="Adobe Caslon Pro" panose="0205050205050A020403" pitchFamily="18" charset="0"/>
            </a:endParaRPr>
          </a:p>
          <a:p>
            <a:pPr lvl="0"/>
            <a:endParaRPr lang="id-ID" sz="2800" dirty="0">
              <a:latin typeface="Adobe Caslon Pro" panose="0205050205050A020403" pitchFamily="18" charset="0"/>
            </a:endParaRPr>
          </a:p>
          <a:p>
            <a:pPr lvl="0"/>
            <a:endParaRPr lang="id-ID" sz="2800" dirty="0">
              <a:latin typeface="Adobe Caslon Pro" panose="0205050205050A020403" pitchFamily="18" charset="0"/>
            </a:endParaRPr>
          </a:p>
        </p:txBody>
      </p:sp>
      <p:sp>
        <p:nvSpPr>
          <p:cNvPr id="2" name="Rectangle 1"/>
          <p:cNvSpPr/>
          <p:nvPr/>
        </p:nvSpPr>
        <p:spPr>
          <a:xfrm>
            <a:off x="2274928" y="268288"/>
            <a:ext cx="11017223" cy="523220"/>
          </a:xfrm>
          <a:prstGeom prst="rect">
            <a:avLst/>
          </a:prstGeom>
        </p:spPr>
        <p:txBody>
          <a:bodyPr wrap="square">
            <a:spAutoFit/>
          </a:bodyPr>
          <a:lstStyle/>
          <a:p>
            <a:pPr algn="ctr"/>
            <a:r>
              <a:rPr lang="id-ID" altLang="id-ID" sz="2800" b="1" dirty="0">
                <a:latin typeface="Adobe Caslon Pro" panose="0205050205050A020403" pitchFamily="18" charset="0"/>
              </a:rPr>
              <a:t>KEDUDUKAN KORBAN DALAM SISTEM PERADILAN PIDANA</a:t>
            </a:r>
          </a:p>
        </p:txBody>
      </p:sp>
    </p:spTree>
    <p:extLst>
      <p:ext uri="{BB962C8B-B14F-4D97-AF65-F5344CB8AC3E}">
        <p14:creationId xmlns:p14="http://schemas.microsoft.com/office/powerpoint/2010/main" val="1918978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1760" y="2500536"/>
            <a:ext cx="12263040" cy="6632585"/>
          </a:xfrm>
          <a:prstGeom prst="rect">
            <a:avLst/>
          </a:prstGeom>
        </p:spPr>
        <p:txBody>
          <a:bodyPr wrap="square">
            <a:spAutoFit/>
          </a:bodyPr>
          <a:lstStyle/>
          <a:p>
            <a:pPr lvl="0"/>
            <a:r>
              <a:rPr lang="id-ID" sz="2800" b="1" dirty="0">
                <a:latin typeface="Adobe Caslon Pro" panose="0205050205050A020403" pitchFamily="18" charset="0"/>
              </a:rPr>
              <a:t>Beberapa </a:t>
            </a:r>
            <a:r>
              <a:rPr lang="id-ID" sz="2800" b="1" dirty="0" smtClean="0">
                <a:latin typeface="Adobe Caslon Pro" panose="0205050205050A020403" pitchFamily="18" charset="0"/>
              </a:rPr>
              <a:t>aspek penyebab belum adilnya kedudukan korban dalam Sistem Peradilan Pidana :</a:t>
            </a:r>
          </a:p>
          <a:p>
            <a:pPr marL="457200" lvl="0" indent="-457200">
              <a:buFont typeface="Wingdings" panose="05000000000000000000" pitchFamily="2" charset="2"/>
              <a:buChar char="v"/>
            </a:pPr>
            <a:r>
              <a:rPr lang="id-ID" sz="2800" b="1" dirty="0" smtClean="0">
                <a:latin typeface="Adobe Caslon Pro" panose="0205050205050A020403" pitchFamily="18" charset="0"/>
              </a:rPr>
              <a:t>Hukum Positif</a:t>
            </a:r>
          </a:p>
          <a:p>
            <a:pPr marL="1054100" lvl="0" indent="-514350">
              <a:buAutoNum type="arabicPeriod"/>
            </a:pPr>
            <a:r>
              <a:rPr lang="id-ID" sz="2800" dirty="0" smtClean="0">
                <a:latin typeface="Adobe Caslon Pro" panose="0205050205050A020403" pitchFamily="18" charset="0"/>
              </a:rPr>
              <a:t>Hukum Pidana Materiil (KUHP) </a:t>
            </a:r>
            <a:r>
              <a:rPr lang="id-ID" sz="2800" dirty="0" smtClean="0">
                <a:latin typeface="Adobe Caslon Pro" panose="0205050205050A020403" pitchFamily="18" charset="0"/>
                <a:sym typeface="Wingdings" panose="05000000000000000000" pitchFamily="2" charset="2"/>
              </a:rPr>
              <a:t> Buku I &amp; II </a:t>
            </a:r>
            <a:r>
              <a:rPr lang="id-ID" sz="2800" i="1" dirty="0" smtClean="0">
                <a:latin typeface="Adobe Caslon Pro" panose="0205050205050A020403" pitchFamily="18" charset="0"/>
                <a:sym typeface="Wingdings" panose="05000000000000000000" pitchFamily="2" charset="2"/>
              </a:rPr>
              <a:t>criminal oriented.</a:t>
            </a:r>
          </a:p>
          <a:p>
            <a:pPr marL="1054100" lvl="0" indent="-514350">
              <a:buAutoNum type="arabicPeriod"/>
            </a:pPr>
            <a:r>
              <a:rPr lang="id-ID" sz="2800" dirty="0" smtClean="0">
                <a:latin typeface="Adobe Caslon Pro" panose="0205050205050A020403" pitchFamily="18" charset="0"/>
                <a:sym typeface="Wingdings" panose="05000000000000000000" pitchFamily="2" charset="2"/>
              </a:rPr>
              <a:t>Hukum Pidana Formil.</a:t>
            </a:r>
          </a:p>
          <a:p>
            <a:pPr marL="1081088" lvl="0"/>
            <a:r>
              <a:rPr lang="id-ID" sz="2800" dirty="0" smtClean="0">
                <a:latin typeface="Adobe Caslon Pro" panose="0205050205050A020403" pitchFamily="18" charset="0"/>
                <a:sym typeface="Wingdings" panose="05000000000000000000" pitchFamily="2" charset="2"/>
              </a:rPr>
              <a:t>Contoh: UU No. 8 Tahun 1981 (KUHAP)  dari 22 Bab, 286 pasal yang mengatur tentang pelaku, sedangkan yang mengatur tentang korban tidak ada.</a:t>
            </a:r>
          </a:p>
          <a:p>
            <a:pPr marL="1054100" lvl="0" indent="-514350">
              <a:buFont typeface="+mj-lt"/>
              <a:buAutoNum type="arabicPeriod" startAt="3"/>
            </a:pPr>
            <a:r>
              <a:rPr lang="id-ID" sz="2800" dirty="0" smtClean="0">
                <a:latin typeface="Adobe Caslon Pro" panose="0205050205050A020403" pitchFamily="18" charset="0"/>
                <a:sym typeface="Wingdings" panose="05000000000000000000" pitchFamily="2" charset="2"/>
              </a:rPr>
              <a:t>Hukum pelaksanaan pidana penjara</a:t>
            </a:r>
          </a:p>
          <a:p>
            <a:pPr marL="1081088" lvl="0"/>
            <a:r>
              <a:rPr lang="id-ID" sz="2800" dirty="0" smtClean="0">
                <a:latin typeface="Adobe Caslon Pro" panose="0205050205050A020403" pitchFamily="18" charset="0"/>
                <a:sym typeface="Wingdings" panose="05000000000000000000" pitchFamily="2" charset="2"/>
              </a:rPr>
              <a:t>Contoh: UU No. 12 Tahun 1995 tentang Pemasyarakatan berkarakter </a:t>
            </a:r>
            <a:r>
              <a:rPr lang="id-ID" sz="2800" i="1" dirty="0" smtClean="0">
                <a:latin typeface="Adobe Caslon Pro" panose="0205050205050A020403" pitchFamily="18" charset="0"/>
                <a:sym typeface="Wingdings" panose="05000000000000000000" pitchFamily="2" charset="2"/>
              </a:rPr>
              <a:t>criminal oriented, </a:t>
            </a:r>
            <a:r>
              <a:rPr lang="id-ID" sz="2800" dirty="0" smtClean="0">
                <a:latin typeface="Adobe Caslon Pro" panose="0205050205050A020403" pitchFamily="18" charset="0"/>
                <a:sym typeface="Wingdings" panose="05000000000000000000" pitchFamily="2" charset="2"/>
              </a:rPr>
              <a:t>antara lain: pembinaan narapidana dengan sistem pemasyarakatan.</a:t>
            </a:r>
            <a:endParaRPr lang="id-ID" sz="2800" dirty="0" smtClean="0">
              <a:latin typeface="Adobe Caslon Pro" panose="0205050205050A020403" pitchFamily="18" charset="0"/>
            </a:endParaRPr>
          </a:p>
          <a:p>
            <a:pPr marL="457200" lvl="0" indent="-457200">
              <a:spcAft>
                <a:spcPts val="600"/>
              </a:spcAft>
              <a:buFont typeface="Wingdings" panose="05000000000000000000" pitchFamily="2" charset="2"/>
              <a:buChar char="v"/>
            </a:pPr>
            <a:endParaRPr lang="id-ID" sz="2800" dirty="0" smtClean="0">
              <a:latin typeface="Adobe Caslon Pro" panose="0205050205050A020403" pitchFamily="18" charset="0"/>
            </a:endParaRPr>
          </a:p>
          <a:p>
            <a:pPr lvl="0"/>
            <a:endParaRPr lang="id-ID" sz="2800" dirty="0">
              <a:latin typeface="Adobe Caslon Pro" panose="0205050205050A020403" pitchFamily="18" charset="0"/>
            </a:endParaRPr>
          </a:p>
          <a:p>
            <a:pPr lvl="0"/>
            <a:endParaRPr lang="id-ID" sz="2800" dirty="0">
              <a:latin typeface="Adobe Caslon Pro" panose="0205050205050A020403" pitchFamily="18" charset="0"/>
            </a:endParaRPr>
          </a:p>
        </p:txBody>
      </p:sp>
      <p:sp>
        <p:nvSpPr>
          <p:cNvPr id="2" name="Rectangle 1"/>
          <p:cNvSpPr/>
          <p:nvPr/>
        </p:nvSpPr>
        <p:spPr>
          <a:xfrm>
            <a:off x="2274928" y="268288"/>
            <a:ext cx="11017223" cy="523220"/>
          </a:xfrm>
          <a:prstGeom prst="rect">
            <a:avLst/>
          </a:prstGeom>
        </p:spPr>
        <p:txBody>
          <a:bodyPr wrap="square">
            <a:spAutoFit/>
          </a:bodyPr>
          <a:lstStyle/>
          <a:p>
            <a:pPr algn="ctr"/>
            <a:r>
              <a:rPr lang="id-ID" altLang="id-ID" sz="2800" b="1" dirty="0">
                <a:latin typeface="Adobe Caslon Pro" panose="0205050205050A020403" pitchFamily="18" charset="0"/>
              </a:rPr>
              <a:t>KEDUDUKAN KORBAN DALAM SISTEM PERADILAN PIDANA</a:t>
            </a:r>
          </a:p>
        </p:txBody>
      </p:sp>
      <p:sp>
        <p:nvSpPr>
          <p:cNvPr id="3" name="TextBox 2"/>
          <p:cNvSpPr txBox="1"/>
          <p:nvPr/>
        </p:nvSpPr>
        <p:spPr>
          <a:xfrm>
            <a:off x="741760" y="1780456"/>
            <a:ext cx="2592288" cy="461665"/>
          </a:xfrm>
          <a:prstGeom prst="rect">
            <a:avLst/>
          </a:prstGeom>
          <a:noFill/>
        </p:spPr>
        <p:txBody>
          <a:bodyPr wrap="square" rtlCol="0">
            <a:spAutoFit/>
          </a:bodyPr>
          <a:lstStyle/>
          <a:p>
            <a:r>
              <a:rPr lang="id-ID" sz="2400" dirty="0" smtClean="0">
                <a:solidFill>
                  <a:srgbClr val="FF0000"/>
                </a:solidFill>
                <a:latin typeface="Adobe Caslon Pro" panose="0205050205050A020403" pitchFamily="18" charset="0"/>
              </a:rPr>
              <a:t>lanjutan</a:t>
            </a:r>
            <a:endParaRPr lang="id-ID" sz="2400" dirty="0">
              <a:solidFill>
                <a:srgbClr val="FF0000"/>
              </a:solidFill>
              <a:latin typeface="Adobe Caslon Pro" panose="0205050205050A020403" pitchFamily="18" charset="0"/>
            </a:endParaRPr>
          </a:p>
        </p:txBody>
      </p:sp>
    </p:spTree>
    <p:extLst>
      <p:ext uri="{BB962C8B-B14F-4D97-AF65-F5344CB8AC3E}">
        <p14:creationId xmlns:p14="http://schemas.microsoft.com/office/powerpoint/2010/main" val="2184944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340296"/>
            <a:ext cx="110165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b="1" dirty="0" smtClean="0">
                <a:solidFill>
                  <a:srgbClr val="000000"/>
                </a:solidFill>
                <a:latin typeface="Adobe Caslon Pro" panose="0205050205050A020403" pitchFamily="18" charset="0"/>
              </a:rPr>
              <a:t>KEDUDUKAN KORBAN DALAM SISTEM PERADILAN PIDANA</a:t>
            </a:r>
            <a:endParaRPr lang="id-ID" altLang="id-ID" b="1" dirty="0">
              <a:solidFill>
                <a:srgbClr val="000000"/>
              </a:solidFill>
              <a:latin typeface="Adobe Caslon Pro" panose="0205050205050A020403" pitchFamily="18" charset="0"/>
            </a:endParaRPr>
          </a:p>
        </p:txBody>
      </p:sp>
      <p:sp>
        <p:nvSpPr>
          <p:cNvPr id="3" name="TextBox 2"/>
          <p:cNvSpPr txBox="1"/>
          <p:nvPr/>
        </p:nvSpPr>
        <p:spPr>
          <a:xfrm>
            <a:off x="0" y="1924472"/>
            <a:ext cx="12893887" cy="4493538"/>
          </a:xfrm>
          <a:prstGeom prst="rect">
            <a:avLst/>
          </a:prstGeom>
          <a:noFill/>
        </p:spPr>
        <p:txBody>
          <a:bodyPr wrap="square">
            <a:spAutoFit/>
          </a:bodyPr>
          <a:lstStyle/>
          <a:p>
            <a:pPr marL="457200" lvl="0">
              <a:spcAft>
                <a:spcPts val="600"/>
              </a:spcAft>
              <a:tabLst>
                <a:tab pos="1350963" algn="l"/>
              </a:tabLst>
              <a:defRPr/>
            </a:pPr>
            <a:r>
              <a:rPr lang="id-ID" sz="3200" b="1" dirty="0">
                <a:latin typeface="Adobe Caslon Pro" panose="0205050205050A020403" pitchFamily="18" charset="0"/>
              </a:rPr>
              <a:t>Macam Korban Dalam Masyarakat:</a:t>
            </a:r>
          </a:p>
          <a:p>
            <a:pPr marL="457200">
              <a:spcAft>
                <a:spcPts val="600"/>
              </a:spcAft>
              <a:tabLst>
                <a:tab pos="1350963" algn="l"/>
              </a:tabLst>
              <a:defRPr/>
            </a:pPr>
            <a:endParaRPr lang="id-ID" sz="2800" b="1" dirty="0" smtClean="0">
              <a:solidFill>
                <a:schemeClr val="tx1"/>
              </a:solidFill>
              <a:latin typeface="Adobe Caslon Pro" panose="0205050205050A020403" pitchFamily="18" charset="0"/>
            </a:endParaRPr>
          </a:p>
          <a:p>
            <a:pPr marL="1163638" indent="-706438">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rPr>
              <a:t>Korban Individual, </a:t>
            </a:r>
            <a:r>
              <a:rPr lang="id-ID" sz="2800" dirty="0" smtClean="0">
                <a:solidFill>
                  <a:schemeClr val="tx1"/>
                </a:solidFill>
                <a:latin typeface="Adobe Caslon Pro" panose="0205050205050A020403" pitchFamily="18" charset="0"/>
              </a:rPr>
              <a:t>yang menjadi korban adalah seseorang secara individu.</a:t>
            </a:r>
            <a:endParaRPr lang="id-ID" sz="2800" b="1" dirty="0" smtClean="0">
              <a:solidFill>
                <a:schemeClr val="tx1"/>
              </a:solidFill>
              <a:latin typeface="Adobe Caslon Pro" panose="0205050205050A020403" pitchFamily="18" charset="0"/>
            </a:endParaRPr>
          </a:p>
          <a:p>
            <a:pPr marL="1163638">
              <a:spcAft>
                <a:spcPts val="600"/>
              </a:spcAft>
              <a:tabLst>
                <a:tab pos="1350963" algn="l"/>
              </a:tabLst>
              <a:defRPr/>
            </a:pPr>
            <a:r>
              <a:rPr lang="id-ID" sz="2800" dirty="0" smtClean="0">
                <a:solidFill>
                  <a:schemeClr val="tx1"/>
                </a:solidFill>
                <a:latin typeface="Adobe Caslon Pro" panose="0205050205050A020403" pitchFamily="18" charset="0"/>
              </a:rPr>
              <a:t>Contoh: korban tindak pidana.</a:t>
            </a:r>
          </a:p>
          <a:p>
            <a:pPr marL="1163638" indent="-706438">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rPr>
              <a:t>Korban Kolektif (Korban Masyarakat)</a:t>
            </a:r>
            <a:r>
              <a:rPr lang="id-ID" sz="2800" dirty="0" smtClean="0">
                <a:solidFill>
                  <a:schemeClr val="tx1"/>
                </a:solidFill>
                <a:latin typeface="Adobe Caslon Pro" panose="0205050205050A020403" pitchFamily="18" charset="0"/>
              </a:rPr>
              <a:t>, yang menjadi korban seseorang bersama dalam masyarakat. Contoh: </a:t>
            </a:r>
            <a:r>
              <a:rPr lang="id-ID" sz="2800" i="1" dirty="0" smtClean="0">
                <a:solidFill>
                  <a:schemeClr val="tx1"/>
                </a:solidFill>
                <a:latin typeface="Adobe Caslon Pro" panose="0205050205050A020403" pitchFamily="18" charset="0"/>
              </a:rPr>
              <a:t>genocide.</a:t>
            </a:r>
            <a:endParaRPr lang="id-ID" sz="2800" dirty="0" smtClean="0">
              <a:solidFill>
                <a:schemeClr val="tx1"/>
              </a:solidFill>
              <a:latin typeface="Adobe Caslon Pro" panose="0205050205050A020403" pitchFamily="18" charset="0"/>
            </a:endParaRPr>
          </a:p>
          <a:p>
            <a:pPr marL="1163638" indent="-706438">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rPr>
              <a:t>Korban Abstrak</a:t>
            </a:r>
            <a:r>
              <a:rPr lang="id-ID" sz="2800" dirty="0" smtClean="0">
                <a:solidFill>
                  <a:schemeClr val="tx1"/>
                </a:solidFill>
                <a:latin typeface="Adobe Caslon Pro" panose="0205050205050A020403" pitchFamily="18" charset="0"/>
              </a:rPr>
              <a:t>, adalah korban yang sulit dilihat dengan jelas sebagai korban. Contoh: ekshibisionis, memiliki barang curian.</a:t>
            </a:r>
          </a:p>
          <a:p>
            <a:pPr marL="1163638" indent="-706438">
              <a:spcAft>
                <a:spcPts val="600"/>
              </a:spcAft>
              <a:buFont typeface="Wingdings" panose="05000000000000000000" pitchFamily="2" charset="2"/>
              <a:buChar char="v"/>
              <a:tabLst>
                <a:tab pos="1350963" algn="l"/>
              </a:tabLst>
              <a:defRPr/>
            </a:pPr>
            <a:r>
              <a:rPr lang="id-ID" sz="2800" b="1" dirty="0" smtClean="0">
                <a:solidFill>
                  <a:schemeClr val="tx1"/>
                </a:solidFill>
                <a:latin typeface="Adobe Caslon Pro" panose="0205050205050A020403" pitchFamily="18" charset="0"/>
              </a:rPr>
              <a:t>Korban pada Diri Sendiri: </a:t>
            </a:r>
            <a:r>
              <a:rPr lang="id-ID" sz="2800" dirty="0" smtClean="0">
                <a:solidFill>
                  <a:schemeClr val="tx1"/>
                </a:solidFill>
                <a:latin typeface="Adobe Caslon Pro" panose="0205050205050A020403" pitchFamily="18" charset="0"/>
              </a:rPr>
              <a:t>korban yang berkaitan dengan </a:t>
            </a:r>
            <a:r>
              <a:rPr lang="id-ID" sz="2800" i="1" dirty="0" smtClean="0">
                <a:solidFill>
                  <a:schemeClr val="tx1"/>
                </a:solidFill>
                <a:latin typeface="Adobe Caslon Pro" panose="0205050205050A020403" pitchFamily="18" charset="0"/>
              </a:rPr>
              <a:t>crime without victim</a:t>
            </a:r>
            <a:endParaRPr lang="id-ID" sz="2800" b="1" dirty="0" smtClean="0">
              <a:solidFill>
                <a:schemeClr val="tx1"/>
              </a:solidFill>
              <a:latin typeface="Adobe Caslon Pro" panose="0205050205050A020403" pitchFamily="18" charset="0"/>
            </a:endParaRPr>
          </a:p>
        </p:txBody>
      </p:sp>
    </p:spTree>
    <p:extLst>
      <p:ext uri="{BB962C8B-B14F-4D97-AF65-F5344CB8AC3E}">
        <p14:creationId xmlns:p14="http://schemas.microsoft.com/office/powerpoint/2010/main" val="242804508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b44e663bd468ed97ce8eaafb5ef46aa90474a9d"/>
  <p:tag name="ISPRING_RESOURCE_PATHS_HASH_PRESENTER" val="7a43c722c2fdab5e9ba4506e6d69bdc3cd5d21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Subtitle">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title">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amp; Bullets - 2 Column">
  <a:themeElements>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2 Column">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1901</TotalTime>
  <Pages>0</Pages>
  <Words>2527</Words>
  <Characters>0</Characters>
  <Application>Microsoft Office PowerPoint</Application>
  <PresentationFormat>Custom</PresentationFormat>
  <Lines>0</Lines>
  <Paragraphs>225</Paragraphs>
  <Slides>32</Slides>
  <Notes>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32</vt:i4>
      </vt:variant>
    </vt:vector>
  </HeadingPairs>
  <TitlesOfParts>
    <vt:vector size="44" baseType="lpstr">
      <vt:lpstr>Adobe Caslon Pro</vt:lpstr>
      <vt:lpstr>Arial</vt:lpstr>
      <vt:lpstr>Calibri</vt:lpstr>
      <vt:lpstr>Calibri Light</vt:lpstr>
      <vt:lpstr>Courier New</vt:lpstr>
      <vt:lpstr>Gill Sans</vt:lpstr>
      <vt:lpstr>Times New Roman</vt:lpstr>
      <vt:lpstr>Wingdings</vt:lpstr>
      <vt:lpstr>ヒラギノ角ゴ ProN W3</vt:lpstr>
      <vt:lpstr>Title &amp; Subtitle</vt:lpstr>
      <vt:lpstr>Custom Design</vt:lpstr>
      <vt:lpstr>Title &amp; Bullets - 2 Column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KARTONO</dc:creator>
  <cp:lastModifiedBy>ACER</cp:lastModifiedBy>
  <cp:revision>229</cp:revision>
  <dcterms:modified xsi:type="dcterms:W3CDTF">2019-07-12T02:59:10Z</dcterms:modified>
</cp:coreProperties>
</file>