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86" r:id="rId6"/>
    <p:sldId id="284" r:id="rId7"/>
    <p:sldId id="285" r:id="rId8"/>
    <p:sldId id="283" r:id="rId9"/>
  </p:sldIdLst>
  <p:sldSz cx="10688638" cy="756285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D6B"/>
    <a:srgbClr val="47668D"/>
    <a:srgbClr val="DCDEDD"/>
    <a:srgbClr val="FBD528"/>
    <a:srgbClr val="637A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25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png"/><Relationship Id="rId4" Type="http://schemas.openxmlformats.org/officeDocument/2006/relationships/image" Target="../media/image12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png"/><Relationship Id="rId4" Type="http://schemas.openxmlformats.org/officeDocument/2006/relationships/image" Target="../media/image1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262C32-7582-40B0-8043-02D5BE846A2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A9C564-4A9A-4F16-973B-1B1633FC5417}">
      <dgm:prSet custT="1"/>
      <dgm:spPr>
        <a:solidFill>
          <a:srgbClr val="152D6B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algn="just" rtl="0"/>
          <a:r>
            <a:rPr lang="en-US" sz="1400" dirty="0" smtClean="0">
              <a:solidFill>
                <a:schemeClr val="bg1"/>
              </a:solidFill>
            </a:rPr>
            <a:t>Dari 7 </a:t>
          </a:r>
          <a:r>
            <a:rPr lang="en-US" sz="1400" dirty="0" err="1" smtClean="0">
              <a:solidFill>
                <a:schemeClr val="bg1"/>
              </a:solidFill>
            </a:rPr>
            <a:t>tradisi</a:t>
          </a:r>
          <a:r>
            <a:rPr lang="en-US" sz="1400" dirty="0" smtClean="0">
              <a:solidFill>
                <a:schemeClr val="bg1"/>
              </a:solidFill>
            </a:rPr>
            <a:t> </a:t>
          </a:r>
          <a:r>
            <a:rPr lang="en-US" sz="1400" dirty="0" err="1" smtClean="0">
              <a:solidFill>
                <a:schemeClr val="bg1"/>
              </a:solidFill>
            </a:rPr>
            <a:t>tersebut</a:t>
          </a:r>
          <a:r>
            <a:rPr lang="en-US" sz="1400" dirty="0" smtClean="0">
              <a:solidFill>
                <a:schemeClr val="bg1"/>
              </a:solidFill>
            </a:rPr>
            <a:t> proses </a:t>
          </a:r>
          <a:r>
            <a:rPr lang="en-US" sz="1400" dirty="0" err="1" smtClean="0">
              <a:solidFill>
                <a:schemeClr val="bg1"/>
              </a:solidFill>
            </a:rPr>
            <a:t>penting</a:t>
          </a:r>
          <a:r>
            <a:rPr lang="en-US" sz="1400" dirty="0" smtClean="0">
              <a:solidFill>
                <a:schemeClr val="bg1"/>
              </a:solidFill>
            </a:rPr>
            <a:t>, </a:t>
          </a:r>
          <a:r>
            <a:rPr lang="en-US" sz="1400" dirty="0" err="1" smtClean="0">
              <a:solidFill>
                <a:schemeClr val="bg1"/>
              </a:solidFill>
            </a:rPr>
            <a:t>pertukaran</a:t>
          </a:r>
          <a:r>
            <a:rPr lang="en-US" sz="1400" dirty="0" smtClean="0">
              <a:solidFill>
                <a:schemeClr val="bg1"/>
              </a:solidFill>
            </a:rPr>
            <a:t> social, </a:t>
          </a:r>
          <a:r>
            <a:rPr lang="en-US" sz="1400" dirty="0" err="1" smtClean="0">
              <a:solidFill>
                <a:schemeClr val="bg1"/>
              </a:solidFill>
            </a:rPr>
            <a:t>realitas</a:t>
          </a:r>
          <a:r>
            <a:rPr lang="en-US" sz="1400" dirty="0" smtClean="0">
              <a:solidFill>
                <a:schemeClr val="bg1"/>
              </a:solidFill>
            </a:rPr>
            <a:t> social, </a:t>
          </a:r>
          <a:r>
            <a:rPr lang="en-US" sz="1400" dirty="0" err="1" smtClean="0">
              <a:solidFill>
                <a:schemeClr val="bg1"/>
              </a:solidFill>
            </a:rPr>
            <a:t>interaksi</a:t>
          </a:r>
          <a:r>
            <a:rPr lang="en-US" sz="1400" dirty="0" smtClean="0">
              <a:solidFill>
                <a:schemeClr val="bg1"/>
              </a:solidFill>
            </a:rPr>
            <a:t> </a:t>
          </a:r>
          <a:r>
            <a:rPr lang="en-US" sz="1400" dirty="0" err="1" smtClean="0">
              <a:solidFill>
                <a:schemeClr val="bg1"/>
              </a:solidFill>
            </a:rPr>
            <a:t>masyarakat</a:t>
          </a:r>
          <a:r>
            <a:rPr lang="en-ID" sz="1400" dirty="0" smtClean="0">
              <a:solidFill>
                <a:schemeClr val="bg1"/>
              </a:solidFill>
            </a:rPr>
            <a:t>, </a:t>
          </a:r>
          <a:r>
            <a:rPr lang="en-ID" sz="1400" dirty="0" smtClean="0">
              <a:solidFill>
                <a:schemeClr val="bg1"/>
              </a:solidFill>
            </a:rPr>
            <a:t>yang </a:t>
          </a:r>
          <a:r>
            <a:rPr lang="en-ID" sz="1400" dirty="0" err="1" smtClean="0">
              <a:solidFill>
                <a:schemeClr val="bg1"/>
              </a:solidFill>
            </a:rPr>
            <a:t>mempengaruhi</a:t>
          </a:r>
          <a:r>
            <a:rPr lang="en-ID" sz="1400" dirty="0" smtClean="0">
              <a:solidFill>
                <a:schemeClr val="bg1"/>
              </a:solidFill>
            </a:rPr>
            <a:t> </a:t>
          </a:r>
          <a:r>
            <a:rPr lang="en-ID" sz="1400" dirty="0" err="1" smtClean="0">
              <a:solidFill>
                <a:schemeClr val="bg1"/>
              </a:solidFill>
            </a:rPr>
            <a:t>pertukaran</a:t>
          </a:r>
          <a:r>
            <a:rPr lang="en-ID" sz="1400" dirty="0" smtClean="0">
              <a:solidFill>
                <a:schemeClr val="bg1"/>
              </a:solidFill>
            </a:rPr>
            <a:t> </a:t>
          </a:r>
          <a:r>
            <a:rPr lang="en-ID" sz="1400" dirty="0" err="1" smtClean="0">
              <a:solidFill>
                <a:schemeClr val="bg1"/>
              </a:solidFill>
            </a:rPr>
            <a:t>mindset</a:t>
          </a:r>
          <a:r>
            <a:rPr lang="en-ID" sz="1400" dirty="0" smtClean="0">
              <a:solidFill>
                <a:schemeClr val="bg1"/>
              </a:solidFill>
            </a:rPr>
            <a:t> </a:t>
          </a:r>
          <a:r>
            <a:rPr lang="en-ID" sz="1400" dirty="0" err="1" smtClean="0">
              <a:solidFill>
                <a:schemeClr val="bg1"/>
              </a:solidFill>
            </a:rPr>
            <a:t>anggota</a:t>
          </a:r>
          <a:r>
            <a:rPr lang="en-ID" sz="1400" dirty="0" smtClean="0">
              <a:solidFill>
                <a:schemeClr val="bg1"/>
              </a:solidFill>
            </a:rPr>
            <a:t> </a:t>
          </a:r>
          <a:r>
            <a:rPr lang="en-ID" sz="1400" dirty="0" err="1" smtClean="0">
              <a:solidFill>
                <a:schemeClr val="bg1"/>
              </a:solidFill>
            </a:rPr>
            <a:t>masyarakat</a:t>
          </a:r>
          <a:r>
            <a:rPr lang="en-ID" sz="1400" dirty="0" smtClean="0">
              <a:solidFill>
                <a:schemeClr val="bg1"/>
              </a:solidFill>
            </a:rPr>
            <a:t>, </a:t>
          </a:r>
          <a:r>
            <a:rPr lang="en-ID" sz="1400" dirty="0" err="1" smtClean="0">
              <a:solidFill>
                <a:schemeClr val="bg1"/>
              </a:solidFill>
            </a:rPr>
            <a:t>sistem</a:t>
          </a:r>
          <a:r>
            <a:rPr lang="en-ID" sz="1400" dirty="0" smtClean="0">
              <a:solidFill>
                <a:schemeClr val="bg1"/>
              </a:solidFill>
            </a:rPr>
            <a:t> </a:t>
          </a:r>
          <a:r>
            <a:rPr lang="en-ID" sz="1400" dirty="0" err="1" smtClean="0">
              <a:solidFill>
                <a:schemeClr val="bg1"/>
              </a:solidFill>
            </a:rPr>
            <a:t>nilai</a:t>
          </a:r>
          <a:r>
            <a:rPr lang="en-ID" sz="1400" dirty="0" smtClean="0">
              <a:solidFill>
                <a:schemeClr val="bg1"/>
              </a:solidFill>
            </a:rPr>
            <a:t>, </a:t>
          </a:r>
          <a:r>
            <a:rPr lang="en-ID" sz="1400" dirty="0" err="1" smtClean="0">
              <a:solidFill>
                <a:schemeClr val="bg1"/>
              </a:solidFill>
            </a:rPr>
            <a:t>dan</a:t>
          </a:r>
          <a:r>
            <a:rPr lang="en-ID" sz="1400" dirty="0" smtClean="0">
              <a:solidFill>
                <a:schemeClr val="bg1"/>
              </a:solidFill>
            </a:rPr>
            <a:t> </a:t>
          </a:r>
          <a:r>
            <a:rPr lang="en-ID" sz="1400" dirty="0" err="1" smtClean="0">
              <a:solidFill>
                <a:schemeClr val="bg1"/>
              </a:solidFill>
            </a:rPr>
            <a:t>budaya</a:t>
          </a:r>
          <a:r>
            <a:rPr lang="en-ID" sz="1400" dirty="0" smtClean="0">
              <a:solidFill>
                <a:schemeClr val="bg1"/>
              </a:solidFill>
            </a:rPr>
            <a:t>. Hal </a:t>
          </a:r>
          <a:r>
            <a:rPr lang="en-ID" sz="1400" dirty="0" err="1" smtClean="0">
              <a:solidFill>
                <a:schemeClr val="bg1"/>
              </a:solidFill>
            </a:rPr>
            <a:t>inilah</a:t>
          </a:r>
          <a:r>
            <a:rPr lang="en-ID" sz="1400" dirty="0" smtClean="0">
              <a:solidFill>
                <a:schemeClr val="bg1"/>
              </a:solidFill>
            </a:rPr>
            <a:t> yang </a:t>
          </a:r>
          <a:r>
            <a:rPr lang="en-ID" sz="1400" dirty="0" err="1" smtClean="0">
              <a:solidFill>
                <a:schemeClr val="bg1"/>
              </a:solidFill>
            </a:rPr>
            <a:t>akan</a:t>
          </a:r>
          <a:r>
            <a:rPr lang="en-ID" sz="1400" dirty="0" smtClean="0">
              <a:solidFill>
                <a:schemeClr val="bg1"/>
              </a:solidFill>
            </a:rPr>
            <a:t> </a:t>
          </a:r>
          <a:r>
            <a:rPr lang="en-ID" sz="1400" dirty="0" err="1" smtClean="0">
              <a:solidFill>
                <a:schemeClr val="bg1"/>
              </a:solidFill>
            </a:rPr>
            <a:t>dipotret</a:t>
          </a:r>
          <a:r>
            <a:rPr lang="en-ID" sz="1400" dirty="0" smtClean="0">
              <a:solidFill>
                <a:schemeClr val="bg1"/>
              </a:solidFill>
            </a:rPr>
            <a:t> </a:t>
          </a:r>
          <a:r>
            <a:rPr lang="en-ID" sz="1400" dirty="0" err="1" smtClean="0">
              <a:solidFill>
                <a:schemeClr val="bg1"/>
              </a:solidFill>
            </a:rPr>
            <a:t>oleh</a:t>
          </a:r>
          <a:r>
            <a:rPr lang="en-ID" sz="1400" dirty="0" smtClean="0">
              <a:solidFill>
                <a:schemeClr val="bg1"/>
              </a:solidFill>
            </a:rPr>
            <a:t> </a:t>
          </a:r>
          <a:r>
            <a:rPr lang="en-ID" sz="1400" dirty="0" err="1" smtClean="0">
              <a:solidFill>
                <a:schemeClr val="bg1"/>
              </a:solidFill>
            </a:rPr>
            <a:t>Sosiologi</a:t>
          </a:r>
          <a:r>
            <a:rPr lang="en-ID" sz="1400" dirty="0" smtClean="0">
              <a:solidFill>
                <a:schemeClr val="bg1"/>
              </a:solidFill>
            </a:rPr>
            <a:t> </a:t>
          </a:r>
          <a:r>
            <a:rPr lang="en-ID" sz="1400" dirty="0" err="1" smtClean="0">
              <a:solidFill>
                <a:schemeClr val="bg1"/>
              </a:solidFill>
            </a:rPr>
            <a:t>bagaimana</a:t>
          </a:r>
          <a:r>
            <a:rPr lang="en-ID" sz="1400" dirty="0" smtClean="0">
              <a:solidFill>
                <a:schemeClr val="bg1"/>
              </a:solidFill>
            </a:rPr>
            <a:t> </a:t>
          </a:r>
          <a:r>
            <a:rPr lang="en-ID" sz="1400" dirty="0" err="1" smtClean="0">
              <a:solidFill>
                <a:schemeClr val="bg1"/>
              </a:solidFill>
            </a:rPr>
            <a:t>komunikasi</a:t>
          </a:r>
          <a:r>
            <a:rPr lang="en-ID" sz="1400" dirty="0" smtClean="0">
              <a:solidFill>
                <a:schemeClr val="bg1"/>
              </a:solidFill>
            </a:rPr>
            <a:t> yang </a:t>
          </a:r>
          <a:r>
            <a:rPr lang="en-ID" sz="1400" dirty="0" err="1" smtClean="0">
              <a:solidFill>
                <a:schemeClr val="bg1"/>
              </a:solidFill>
            </a:rPr>
            <a:t>merupakan</a:t>
          </a:r>
          <a:r>
            <a:rPr lang="en-ID" sz="1400" dirty="0" smtClean="0">
              <a:solidFill>
                <a:schemeClr val="bg1"/>
              </a:solidFill>
            </a:rPr>
            <a:t> </a:t>
          </a:r>
          <a:r>
            <a:rPr lang="en-ID" sz="1400" dirty="0" err="1" smtClean="0">
              <a:solidFill>
                <a:schemeClr val="bg1"/>
              </a:solidFill>
            </a:rPr>
            <a:t>poin</a:t>
          </a:r>
          <a:r>
            <a:rPr lang="en-ID" sz="1400" dirty="0" smtClean="0">
              <a:solidFill>
                <a:schemeClr val="bg1"/>
              </a:solidFill>
            </a:rPr>
            <a:t> </a:t>
          </a:r>
          <a:r>
            <a:rPr lang="en-ID" sz="1400" dirty="0" err="1" smtClean="0">
              <a:solidFill>
                <a:schemeClr val="bg1"/>
              </a:solidFill>
            </a:rPr>
            <a:t>penting</a:t>
          </a:r>
          <a:r>
            <a:rPr lang="en-ID" sz="1400" dirty="0" smtClean="0">
              <a:solidFill>
                <a:schemeClr val="bg1"/>
              </a:solidFill>
            </a:rPr>
            <a:t> </a:t>
          </a:r>
          <a:r>
            <a:rPr lang="en-ID" sz="1400" dirty="0" err="1" smtClean="0">
              <a:solidFill>
                <a:schemeClr val="bg1"/>
              </a:solidFill>
            </a:rPr>
            <a:t>dalam</a:t>
          </a:r>
          <a:r>
            <a:rPr lang="en-ID" sz="1400" dirty="0" smtClean="0">
              <a:solidFill>
                <a:schemeClr val="bg1"/>
              </a:solidFill>
            </a:rPr>
            <a:t> </a:t>
          </a:r>
          <a:r>
            <a:rPr lang="en-ID" sz="1400" dirty="0" err="1" smtClean="0">
              <a:solidFill>
                <a:schemeClr val="bg1"/>
              </a:solidFill>
            </a:rPr>
            <a:t>interaksi</a:t>
          </a:r>
          <a:r>
            <a:rPr lang="en-ID" sz="1400" dirty="0" smtClean="0">
              <a:solidFill>
                <a:schemeClr val="bg1"/>
              </a:solidFill>
            </a:rPr>
            <a:t> </a:t>
          </a:r>
          <a:r>
            <a:rPr lang="en-ID" sz="1400" dirty="0" err="1" smtClean="0">
              <a:solidFill>
                <a:schemeClr val="bg1"/>
              </a:solidFill>
            </a:rPr>
            <a:t>sosial</a:t>
          </a:r>
          <a:r>
            <a:rPr lang="en-ID" sz="1400" dirty="0" smtClean="0">
              <a:solidFill>
                <a:schemeClr val="bg1"/>
              </a:solidFill>
            </a:rPr>
            <a:t> </a:t>
          </a:r>
          <a:r>
            <a:rPr lang="en-ID" sz="1400" dirty="0" err="1" smtClean="0">
              <a:solidFill>
                <a:schemeClr val="bg1"/>
              </a:solidFill>
            </a:rPr>
            <a:t>mengubah</a:t>
          </a:r>
          <a:r>
            <a:rPr lang="en-ID" sz="1400" dirty="0" smtClean="0">
              <a:solidFill>
                <a:schemeClr val="bg1"/>
              </a:solidFill>
            </a:rPr>
            <a:t> </a:t>
          </a:r>
          <a:r>
            <a:rPr lang="en-ID" sz="1400" dirty="0" err="1" smtClean="0">
              <a:solidFill>
                <a:schemeClr val="bg1"/>
              </a:solidFill>
            </a:rPr>
            <a:t>pola</a:t>
          </a:r>
          <a:r>
            <a:rPr lang="en-ID" sz="1400" dirty="0" smtClean="0">
              <a:solidFill>
                <a:schemeClr val="bg1"/>
              </a:solidFill>
            </a:rPr>
            <a:t> </a:t>
          </a:r>
          <a:r>
            <a:rPr lang="en-ID" sz="1400" dirty="0" err="1" smtClean="0">
              <a:solidFill>
                <a:schemeClr val="bg1"/>
              </a:solidFill>
            </a:rPr>
            <a:t>nilai</a:t>
          </a:r>
          <a:r>
            <a:rPr lang="en-ID" sz="1400" dirty="0" smtClean="0">
              <a:solidFill>
                <a:schemeClr val="bg1"/>
              </a:solidFill>
            </a:rPr>
            <a:t> /value </a:t>
          </a:r>
          <a:r>
            <a:rPr lang="en-ID" sz="1400" dirty="0" err="1" smtClean="0">
              <a:solidFill>
                <a:schemeClr val="bg1"/>
              </a:solidFill>
            </a:rPr>
            <a:t>dalam</a:t>
          </a:r>
          <a:r>
            <a:rPr lang="en-ID" sz="1400" dirty="0" smtClean="0">
              <a:solidFill>
                <a:schemeClr val="bg1"/>
              </a:solidFill>
            </a:rPr>
            <a:t> </a:t>
          </a:r>
          <a:r>
            <a:rPr lang="en-ID" sz="1400" dirty="0" err="1" smtClean="0">
              <a:solidFill>
                <a:schemeClr val="bg1"/>
              </a:solidFill>
            </a:rPr>
            <a:t>masyarakat</a:t>
          </a:r>
          <a:r>
            <a:rPr lang="en-ID" sz="1400" dirty="0" smtClean="0">
              <a:solidFill>
                <a:schemeClr val="bg1"/>
              </a:solidFill>
            </a:rPr>
            <a:t> yang </a:t>
          </a:r>
          <a:r>
            <a:rPr lang="en-ID" sz="1400" dirty="0" err="1" smtClean="0">
              <a:solidFill>
                <a:schemeClr val="bg1"/>
              </a:solidFill>
            </a:rPr>
            <a:t>dilihat</a:t>
          </a:r>
          <a:r>
            <a:rPr lang="en-ID" sz="1400" dirty="0" smtClean="0">
              <a:solidFill>
                <a:schemeClr val="bg1"/>
              </a:solidFill>
            </a:rPr>
            <a:t> </a:t>
          </a:r>
          <a:r>
            <a:rPr lang="en-ID" sz="1400" dirty="0" err="1" smtClean="0">
              <a:solidFill>
                <a:schemeClr val="bg1"/>
              </a:solidFill>
            </a:rPr>
            <a:t>dalam</a:t>
          </a:r>
          <a:r>
            <a:rPr lang="en-ID" sz="1400" dirty="0" smtClean="0">
              <a:solidFill>
                <a:schemeClr val="bg1"/>
              </a:solidFill>
            </a:rPr>
            <a:t> </a:t>
          </a:r>
          <a:r>
            <a:rPr lang="en-ID" sz="1400" dirty="0" err="1" smtClean="0">
              <a:solidFill>
                <a:schemeClr val="bg1"/>
              </a:solidFill>
            </a:rPr>
            <a:t>fenomena</a:t>
          </a:r>
          <a:r>
            <a:rPr lang="en-ID" sz="1400" dirty="0" smtClean="0">
              <a:solidFill>
                <a:schemeClr val="bg1"/>
              </a:solidFill>
            </a:rPr>
            <a:t> </a:t>
          </a:r>
          <a:r>
            <a:rPr lang="en-ID" sz="1400" dirty="0" err="1" smtClean="0">
              <a:solidFill>
                <a:schemeClr val="bg1"/>
              </a:solidFill>
            </a:rPr>
            <a:t>sosial</a:t>
          </a:r>
          <a:r>
            <a:rPr lang="en-ID" sz="1400" dirty="0" smtClean="0">
              <a:solidFill>
                <a:schemeClr val="bg1"/>
              </a:solidFill>
            </a:rPr>
            <a:t>. </a:t>
          </a:r>
          <a:endParaRPr lang="en-US" sz="1400" dirty="0">
            <a:solidFill>
              <a:schemeClr val="bg1"/>
            </a:solidFill>
          </a:endParaRPr>
        </a:p>
      </dgm:t>
    </dgm:pt>
    <dgm:pt modelId="{6F38CBA4-E43E-4CE0-841B-8468EBAD204D}" type="parTrans" cxnId="{34214260-5927-44CC-B307-5AF7273D9848}">
      <dgm:prSet/>
      <dgm:spPr/>
      <dgm:t>
        <a:bodyPr/>
        <a:lstStyle/>
        <a:p>
          <a:endParaRPr lang="en-US"/>
        </a:p>
      </dgm:t>
    </dgm:pt>
    <dgm:pt modelId="{2CEB83DF-9E99-47CB-9ABF-D3549126FCE5}" type="sibTrans" cxnId="{34214260-5927-44CC-B307-5AF7273D9848}">
      <dgm:prSet/>
      <dgm:spPr/>
      <dgm:t>
        <a:bodyPr/>
        <a:lstStyle/>
        <a:p>
          <a:endParaRPr lang="en-US"/>
        </a:p>
      </dgm:t>
    </dgm:pt>
    <dgm:pt modelId="{9EC27408-0EAC-434A-8EC2-25BED3C84C59}" type="pres">
      <dgm:prSet presAssocID="{58262C32-7582-40B0-8043-02D5BE846A2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D8C192A-E663-4822-86BA-BC368CF5CE1A}" type="pres">
      <dgm:prSet presAssocID="{C2A9C564-4A9A-4F16-973B-1B1633FC5417}" presName="parentText" presStyleLbl="node1" presStyleIdx="0" presStyleCnt="1" custLinFactNeighborY="658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4214260-5927-44CC-B307-5AF7273D9848}" srcId="{58262C32-7582-40B0-8043-02D5BE846A27}" destId="{C2A9C564-4A9A-4F16-973B-1B1633FC5417}" srcOrd="0" destOrd="0" parTransId="{6F38CBA4-E43E-4CE0-841B-8468EBAD204D}" sibTransId="{2CEB83DF-9E99-47CB-9ABF-D3549126FCE5}"/>
    <dgm:cxn modelId="{8F833DD9-0DD7-4ABB-A0A9-086B185BB9E3}" type="presOf" srcId="{58262C32-7582-40B0-8043-02D5BE846A27}" destId="{9EC27408-0EAC-434A-8EC2-25BED3C84C59}" srcOrd="0" destOrd="0" presId="urn:microsoft.com/office/officeart/2005/8/layout/vList2"/>
    <dgm:cxn modelId="{69CC5378-C913-4386-9ECF-8BF07E1F7AB1}" type="presOf" srcId="{C2A9C564-4A9A-4F16-973B-1B1633FC5417}" destId="{CD8C192A-E663-4822-86BA-BC368CF5CE1A}" srcOrd="0" destOrd="0" presId="urn:microsoft.com/office/officeart/2005/8/layout/vList2"/>
    <dgm:cxn modelId="{52DBD7B8-E595-4A92-8BA6-1348C1DB9345}" type="presParOf" srcId="{9EC27408-0EAC-434A-8EC2-25BED3C84C59}" destId="{CD8C192A-E663-4822-86BA-BC368CF5CE1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02932D2-E55C-4D85-9DD1-2E776342CF2B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0ABD5FF-66D2-4D30-9099-2CA5A00ED947}">
      <dgm:prSet/>
      <dgm:spPr>
        <a:solidFill>
          <a:schemeClr val="accent5"/>
        </a:solidFill>
      </dgm:spPr>
      <dgm:t>
        <a:bodyPr/>
        <a:lstStyle/>
        <a:p>
          <a:pPr rtl="0"/>
          <a:r>
            <a:rPr lang="en-US" dirty="0" smtClean="0"/>
            <a:t>1. </a:t>
          </a:r>
          <a:r>
            <a:rPr lang="en-US" dirty="0" err="1" smtClean="0"/>
            <a:t>Sebagai</a:t>
          </a:r>
          <a:r>
            <a:rPr lang="en-US" dirty="0" smtClean="0"/>
            <a:t> </a:t>
          </a:r>
          <a:r>
            <a:rPr lang="en-US" dirty="0" err="1" smtClean="0"/>
            <a:t>Komunikasi</a:t>
          </a:r>
          <a:r>
            <a:rPr lang="en-US" dirty="0" smtClean="0"/>
            <a:t> </a:t>
          </a:r>
          <a:r>
            <a:rPr lang="en-US" dirty="0" err="1" smtClean="0"/>
            <a:t>Sosial</a:t>
          </a:r>
          <a:r>
            <a:rPr lang="en-US" dirty="0" smtClean="0"/>
            <a:t> </a:t>
          </a:r>
          <a:r>
            <a:rPr lang="en-US" dirty="0" err="1" smtClean="0"/>
            <a:t>penting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membangun</a:t>
          </a:r>
          <a:r>
            <a:rPr lang="en-US" dirty="0" smtClean="0"/>
            <a:t> </a:t>
          </a:r>
          <a:r>
            <a:rPr lang="en-US" dirty="0" err="1" smtClean="0"/>
            <a:t>konsep</a:t>
          </a:r>
          <a:r>
            <a:rPr lang="en-US" dirty="0" smtClean="0"/>
            <a:t> </a:t>
          </a:r>
          <a:r>
            <a:rPr lang="en-US" dirty="0" err="1" smtClean="0"/>
            <a:t>diri</a:t>
          </a:r>
          <a:r>
            <a:rPr lang="en-US" dirty="0" smtClean="0"/>
            <a:t>, </a:t>
          </a:r>
          <a:r>
            <a:rPr lang="en-US" dirty="0" err="1" smtClean="0"/>
            <a:t>aktualilasi</a:t>
          </a:r>
          <a:r>
            <a:rPr lang="en-US" dirty="0" smtClean="0"/>
            <a:t> </a:t>
          </a:r>
          <a:r>
            <a:rPr lang="en-US" dirty="0" err="1" smtClean="0"/>
            <a:t>diri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kelangsungan</a:t>
          </a:r>
          <a:r>
            <a:rPr lang="en-US" dirty="0" smtClean="0"/>
            <a:t> </a:t>
          </a:r>
          <a:r>
            <a:rPr lang="en-US" dirty="0" err="1" smtClean="0"/>
            <a:t>hidup</a:t>
          </a:r>
          <a:r>
            <a:rPr lang="en-US" dirty="0" smtClean="0"/>
            <a:t>. </a:t>
          </a:r>
          <a:endParaRPr lang="en-US" dirty="0"/>
        </a:p>
      </dgm:t>
    </dgm:pt>
    <dgm:pt modelId="{F57B8606-4D20-4022-B255-B967DF79FAB0}" type="parTrans" cxnId="{FF2B3E2D-4EBF-4E27-9230-E458C41CDC48}">
      <dgm:prSet/>
      <dgm:spPr/>
      <dgm:t>
        <a:bodyPr/>
        <a:lstStyle/>
        <a:p>
          <a:endParaRPr lang="en-US"/>
        </a:p>
      </dgm:t>
    </dgm:pt>
    <dgm:pt modelId="{B5A4A84C-9232-4BDC-8642-4F1ED0027E13}" type="sibTrans" cxnId="{FF2B3E2D-4EBF-4E27-9230-E458C41CDC48}">
      <dgm:prSet/>
      <dgm:spPr/>
      <dgm:t>
        <a:bodyPr/>
        <a:lstStyle/>
        <a:p>
          <a:endParaRPr lang="en-US"/>
        </a:p>
      </dgm:t>
    </dgm:pt>
    <dgm:pt modelId="{4D5D066F-9275-44CD-9C26-8B74992616DF}">
      <dgm:prSet/>
      <dgm:spPr>
        <a:solidFill>
          <a:schemeClr val="accent2"/>
        </a:solidFill>
      </dgm:spPr>
      <dgm:t>
        <a:bodyPr/>
        <a:lstStyle/>
        <a:p>
          <a:pPr rtl="0"/>
          <a:r>
            <a:rPr lang="en-US" dirty="0" smtClean="0"/>
            <a:t>2. </a:t>
          </a:r>
          <a:r>
            <a:rPr lang="en-US" dirty="0" err="1" smtClean="0"/>
            <a:t>Sebagai</a:t>
          </a:r>
          <a:r>
            <a:rPr lang="en-US" dirty="0" smtClean="0"/>
            <a:t> </a:t>
          </a:r>
          <a:r>
            <a:rPr lang="en-US" dirty="0" err="1" smtClean="0"/>
            <a:t>Komunikasi</a:t>
          </a:r>
          <a:r>
            <a:rPr lang="en-US" dirty="0" smtClean="0"/>
            <a:t> </a:t>
          </a:r>
          <a:r>
            <a:rPr lang="en-US" dirty="0" err="1" smtClean="0"/>
            <a:t>Ekspresif</a:t>
          </a:r>
          <a:r>
            <a:rPr lang="en-US" dirty="0" smtClean="0"/>
            <a:t> </a:t>
          </a:r>
          <a:r>
            <a:rPr lang="en-US" dirty="0" err="1" smtClean="0"/>
            <a:t>ini</a:t>
          </a:r>
          <a:r>
            <a:rPr lang="en-US" dirty="0" smtClean="0"/>
            <a:t> </a:t>
          </a:r>
          <a:r>
            <a:rPr lang="en-US" dirty="0" err="1" smtClean="0"/>
            <a:t>digunakan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menyampaikan</a:t>
          </a:r>
          <a:r>
            <a:rPr lang="en-US" dirty="0" smtClean="0"/>
            <a:t> </a:t>
          </a:r>
          <a:r>
            <a:rPr lang="en-US" dirty="0" err="1" smtClean="0"/>
            <a:t>perasaan-perasaan</a:t>
          </a:r>
          <a:r>
            <a:rPr lang="en-US" dirty="0" smtClean="0"/>
            <a:t> (</a:t>
          </a:r>
          <a:r>
            <a:rPr lang="en-US" dirty="0" err="1" smtClean="0"/>
            <a:t>emosi</a:t>
          </a:r>
          <a:r>
            <a:rPr lang="en-US" dirty="0" smtClean="0"/>
            <a:t>) </a:t>
          </a:r>
          <a:r>
            <a:rPr lang="en-US" dirty="0" err="1" smtClean="0"/>
            <a:t>kita</a:t>
          </a:r>
          <a:r>
            <a:rPr lang="en-US" dirty="0" smtClean="0"/>
            <a:t>. </a:t>
          </a:r>
          <a:r>
            <a:rPr lang="en-US" dirty="0" err="1" smtClean="0"/>
            <a:t>Perasaan-perasaan</a:t>
          </a:r>
          <a:r>
            <a:rPr lang="en-US" dirty="0" smtClean="0"/>
            <a:t> </a:t>
          </a:r>
          <a:r>
            <a:rPr lang="en-US" dirty="0" err="1" smtClean="0"/>
            <a:t>tersebut</a:t>
          </a:r>
          <a:r>
            <a:rPr lang="en-US" dirty="0" smtClean="0"/>
            <a:t> </a:t>
          </a:r>
          <a:r>
            <a:rPr lang="en-US" dirty="0" err="1" smtClean="0"/>
            <a:t>terutama</a:t>
          </a:r>
          <a:r>
            <a:rPr lang="en-US" dirty="0" smtClean="0"/>
            <a:t> </a:t>
          </a:r>
          <a:r>
            <a:rPr lang="en-US" dirty="0" err="1" smtClean="0"/>
            <a:t>dikomunikasikan</a:t>
          </a:r>
          <a:r>
            <a:rPr lang="en-US" dirty="0" smtClean="0"/>
            <a:t> </a:t>
          </a:r>
          <a:r>
            <a:rPr lang="en-US" dirty="0" err="1" smtClean="0"/>
            <a:t>melalui</a:t>
          </a:r>
          <a:r>
            <a:rPr lang="en-US" dirty="0" smtClean="0"/>
            <a:t> </a:t>
          </a:r>
          <a:r>
            <a:rPr lang="en-US" dirty="0" err="1" smtClean="0"/>
            <a:t>pesan-pesan</a:t>
          </a:r>
          <a:r>
            <a:rPr lang="en-US" dirty="0" smtClean="0"/>
            <a:t> nonverbal.</a:t>
          </a:r>
          <a:endParaRPr lang="en-US" dirty="0"/>
        </a:p>
      </dgm:t>
    </dgm:pt>
    <dgm:pt modelId="{E9B00E53-1D54-453D-8C46-FAF428F6BDF5}" type="parTrans" cxnId="{FDB67BE2-701A-44C4-B064-D9311CFB9F42}">
      <dgm:prSet/>
      <dgm:spPr/>
      <dgm:t>
        <a:bodyPr/>
        <a:lstStyle/>
        <a:p>
          <a:endParaRPr lang="en-US"/>
        </a:p>
      </dgm:t>
    </dgm:pt>
    <dgm:pt modelId="{337DD6A9-45AA-4505-979A-0336B7935EA4}" type="sibTrans" cxnId="{FDB67BE2-701A-44C4-B064-D9311CFB9F42}">
      <dgm:prSet/>
      <dgm:spPr/>
      <dgm:t>
        <a:bodyPr/>
        <a:lstStyle/>
        <a:p>
          <a:endParaRPr lang="en-US"/>
        </a:p>
      </dgm:t>
    </dgm:pt>
    <dgm:pt modelId="{3BD15F97-2D2C-4B31-B912-DCE16CD91D5D}">
      <dgm:prSet/>
      <dgm:spPr>
        <a:solidFill>
          <a:schemeClr val="accent3"/>
        </a:solidFill>
      </dgm:spPr>
      <dgm:t>
        <a:bodyPr/>
        <a:lstStyle/>
        <a:p>
          <a:pPr rtl="0"/>
          <a:r>
            <a:rPr lang="en-US" dirty="0" smtClean="0"/>
            <a:t>3. </a:t>
          </a:r>
          <a:r>
            <a:rPr lang="en-US" dirty="0" err="1" smtClean="0"/>
            <a:t>Sebagai</a:t>
          </a:r>
          <a:r>
            <a:rPr lang="en-US" dirty="0" smtClean="0"/>
            <a:t> </a:t>
          </a:r>
          <a:r>
            <a:rPr lang="en-US" dirty="0" err="1" smtClean="0"/>
            <a:t>Komunikasi</a:t>
          </a:r>
          <a:r>
            <a:rPr lang="en-US" dirty="0" smtClean="0"/>
            <a:t> Ritual </a:t>
          </a:r>
          <a:r>
            <a:rPr lang="en-US" dirty="0" err="1" smtClean="0"/>
            <a:t>biasan</a:t>
          </a:r>
          <a:r>
            <a:rPr lang="en-US" dirty="0" smtClean="0"/>
            <a:t> </a:t>
          </a:r>
          <a:r>
            <a:rPr lang="en-US" dirty="0" err="1" smtClean="0"/>
            <a:t>digunakan</a:t>
          </a:r>
          <a:r>
            <a:rPr lang="en-US" dirty="0" smtClean="0"/>
            <a:t> </a:t>
          </a:r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dirty="0" err="1" smtClean="0"/>
            <a:t>suatu</a:t>
          </a:r>
          <a:r>
            <a:rPr lang="en-US" dirty="0" smtClean="0"/>
            <a:t> </a:t>
          </a:r>
          <a:r>
            <a:rPr lang="en-US" dirty="0" err="1" smtClean="0"/>
            <a:t>komunitas</a:t>
          </a:r>
          <a:r>
            <a:rPr lang="en-US" dirty="0" smtClean="0"/>
            <a:t> </a:t>
          </a:r>
          <a:r>
            <a:rPr lang="en-US" dirty="0" err="1" smtClean="0"/>
            <a:t>saat</a:t>
          </a:r>
          <a:r>
            <a:rPr lang="en-US" dirty="0" smtClean="0"/>
            <a:t> </a:t>
          </a:r>
          <a:r>
            <a:rPr lang="en-US" dirty="0" err="1" smtClean="0"/>
            <a:t>melakukan</a:t>
          </a:r>
          <a:r>
            <a:rPr lang="en-US" dirty="0" smtClean="0"/>
            <a:t> </a:t>
          </a:r>
          <a:r>
            <a:rPr lang="en-US" dirty="0" err="1" smtClean="0"/>
            <a:t>upacara-upacara</a:t>
          </a:r>
          <a:r>
            <a:rPr lang="en-US" dirty="0" smtClean="0"/>
            <a:t> </a:t>
          </a:r>
          <a:r>
            <a:rPr lang="en-US" dirty="0" err="1" smtClean="0"/>
            <a:t>berlainan</a:t>
          </a:r>
          <a:r>
            <a:rPr lang="en-US" dirty="0" smtClean="0"/>
            <a:t> </a:t>
          </a:r>
          <a:r>
            <a:rPr lang="en-US" dirty="0" err="1" smtClean="0"/>
            <a:t>sepanjang</a:t>
          </a:r>
          <a:r>
            <a:rPr lang="en-US" dirty="0" smtClean="0"/>
            <a:t> </a:t>
          </a:r>
          <a:r>
            <a:rPr lang="en-US" dirty="0" err="1" smtClean="0"/>
            <a:t>tahun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sepanjang</a:t>
          </a:r>
          <a:r>
            <a:rPr lang="en-US" dirty="0" smtClean="0"/>
            <a:t> </a:t>
          </a:r>
          <a:r>
            <a:rPr lang="en-US" dirty="0" err="1" smtClean="0"/>
            <a:t>hidup</a:t>
          </a:r>
          <a:r>
            <a:rPr lang="en-US" dirty="0" smtClean="0"/>
            <a:t>.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acara-acara</a:t>
          </a:r>
          <a:r>
            <a:rPr lang="en-US" dirty="0" smtClean="0"/>
            <a:t> </a:t>
          </a:r>
          <a:r>
            <a:rPr lang="en-US" dirty="0" err="1" smtClean="0"/>
            <a:t>itu</a:t>
          </a:r>
          <a:r>
            <a:rPr lang="en-US" dirty="0" smtClean="0"/>
            <a:t> orang </a:t>
          </a:r>
          <a:r>
            <a:rPr lang="en-US" dirty="0" err="1" smtClean="0"/>
            <a:t>mengucapkan</a:t>
          </a:r>
          <a:r>
            <a:rPr lang="en-US" dirty="0" smtClean="0"/>
            <a:t> kata-kata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perilaku</a:t>
          </a:r>
          <a:r>
            <a:rPr lang="en-US" dirty="0" smtClean="0"/>
            <a:t> </a:t>
          </a:r>
          <a:r>
            <a:rPr lang="en-US" dirty="0" err="1" smtClean="0"/>
            <a:t>tertentu</a:t>
          </a:r>
          <a:r>
            <a:rPr lang="en-US" dirty="0" smtClean="0"/>
            <a:t> yang </a:t>
          </a:r>
          <a:r>
            <a:rPr lang="en-US" dirty="0" err="1" smtClean="0"/>
            <a:t>bersifat</a:t>
          </a:r>
          <a:r>
            <a:rPr lang="en-US" dirty="0" smtClean="0"/>
            <a:t> </a:t>
          </a:r>
          <a:r>
            <a:rPr lang="en-US" dirty="0" err="1" smtClean="0"/>
            <a:t>simbolik</a:t>
          </a:r>
          <a:r>
            <a:rPr lang="en-US" dirty="0" smtClean="0"/>
            <a:t> </a:t>
          </a:r>
          <a:r>
            <a:rPr lang="en-US" dirty="0" err="1" smtClean="0"/>
            <a:t>seperti</a:t>
          </a:r>
          <a:r>
            <a:rPr lang="en-US" dirty="0" smtClean="0"/>
            <a:t> </a:t>
          </a:r>
          <a:r>
            <a:rPr lang="en-US" dirty="0" err="1" smtClean="0"/>
            <a:t>berdoa</a:t>
          </a:r>
          <a:r>
            <a:rPr lang="en-US" dirty="0" smtClean="0"/>
            <a:t> (</a:t>
          </a:r>
          <a:r>
            <a:rPr lang="en-US" dirty="0" err="1" smtClean="0"/>
            <a:t>sholat</a:t>
          </a:r>
          <a:r>
            <a:rPr lang="en-US" dirty="0" smtClean="0"/>
            <a:t>, </a:t>
          </a:r>
          <a:r>
            <a:rPr lang="en-US" dirty="0" err="1" smtClean="0"/>
            <a:t>sembahyang</a:t>
          </a:r>
          <a:r>
            <a:rPr lang="en-US" dirty="0" smtClean="0"/>
            <a:t>, </a:t>
          </a:r>
          <a:r>
            <a:rPr lang="en-US" dirty="0" err="1" smtClean="0"/>
            <a:t>misa</a:t>
          </a:r>
          <a:r>
            <a:rPr lang="en-US" dirty="0" smtClean="0"/>
            <a:t>), </a:t>
          </a:r>
          <a:r>
            <a:rPr lang="en-US" dirty="0" err="1" smtClean="0"/>
            <a:t>Upacara</a:t>
          </a:r>
          <a:r>
            <a:rPr lang="en-US" dirty="0" smtClean="0"/>
            <a:t> </a:t>
          </a:r>
          <a:r>
            <a:rPr lang="en-US" dirty="0" err="1" smtClean="0"/>
            <a:t>kebangsaan</a:t>
          </a:r>
          <a:r>
            <a:rPr lang="en-US" dirty="0" smtClean="0"/>
            <a:t>, </a:t>
          </a:r>
          <a:r>
            <a:rPr lang="en-US" dirty="0" err="1" smtClean="0"/>
            <a:t>upacara</a:t>
          </a:r>
          <a:r>
            <a:rPr lang="en-US" dirty="0" smtClean="0"/>
            <a:t> </a:t>
          </a:r>
          <a:r>
            <a:rPr lang="en-US" dirty="0" err="1" smtClean="0"/>
            <a:t>wisuda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lain </a:t>
          </a:r>
          <a:r>
            <a:rPr lang="en-US" dirty="0" err="1" smtClean="0"/>
            <a:t>sebagainya</a:t>
          </a:r>
          <a:r>
            <a:rPr lang="en-US" dirty="0" smtClean="0"/>
            <a:t>. </a:t>
          </a:r>
          <a:endParaRPr lang="en-US" dirty="0"/>
        </a:p>
      </dgm:t>
    </dgm:pt>
    <dgm:pt modelId="{50ACF01A-B31A-427B-B619-A96AA2C1BCE1}" type="parTrans" cxnId="{0CB900FE-1A50-40B2-B710-A1C9ED797946}">
      <dgm:prSet/>
      <dgm:spPr/>
      <dgm:t>
        <a:bodyPr/>
        <a:lstStyle/>
        <a:p>
          <a:endParaRPr lang="en-US"/>
        </a:p>
      </dgm:t>
    </dgm:pt>
    <dgm:pt modelId="{B0DA5EAA-4524-4440-A949-DF05FFD3C2EA}" type="sibTrans" cxnId="{0CB900FE-1A50-40B2-B710-A1C9ED797946}">
      <dgm:prSet/>
      <dgm:spPr/>
      <dgm:t>
        <a:bodyPr/>
        <a:lstStyle/>
        <a:p>
          <a:endParaRPr lang="en-US"/>
        </a:p>
      </dgm:t>
    </dgm:pt>
    <dgm:pt modelId="{1648DA98-2A23-4D42-96EF-66F66BEF64CC}">
      <dgm:prSet/>
      <dgm:spPr>
        <a:solidFill>
          <a:schemeClr val="accent4"/>
        </a:solidFill>
      </dgm:spPr>
      <dgm:t>
        <a:bodyPr/>
        <a:lstStyle/>
        <a:p>
          <a:pPr rtl="0"/>
          <a:r>
            <a:rPr lang="en-US" smtClean="0"/>
            <a:t>4. Sebagai Komunikasi Instrumental mempunyai bebrapa tujuan umum yaitu : menginformasikan, mendorong, mengubah sikap, menggerak</a:t>
          </a:r>
          <a:endParaRPr lang="en-US"/>
        </a:p>
      </dgm:t>
    </dgm:pt>
    <dgm:pt modelId="{8D9FF0D4-4AF4-4C50-AF35-5D5BEB20BA42}" type="parTrans" cxnId="{95416B8F-431C-4DBA-981A-FE5C28B324E1}">
      <dgm:prSet/>
      <dgm:spPr/>
      <dgm:t>
        <a:bodyPr/>
        <a:lstStyle/>
        <a:p>
          <a:endParaRPr lang="en-US"/>
        </a:p>
      </dgm:t>
    </dgm:pt>
    <dgm:pt modelId="{8181E968-9B6D-4891-B368-773F928C5F58}" type="sibTrans" cxnId="{95416B8F-431C-4DBA-981A-FE5C28B324E1}">
      <dgm:prSet/>
      <dgm:spPr/>
      <dgm:t>
        <a:bodyPr/>
        <a:lstStyle/>
        <a:p>
          <a:endParaRPr lang="en-US"/>
        </a:p>
      </dgm:t>
    </dgm:pt>
    <dgm:pt modelId="{81DCACAB-1C37-4AE9-9936-900C1909E5E7}" type="pres">
      <dgm:prSet presAssocID="{802932D2-E55C-4D85-9DD1-2E776342CF2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72ADFA8-DDC3-4F2F-941D-2D236C224494}" type="pres">
      <dgm:prSet presAssocID="{C0ABD5FF-66D2-4D30-9099-2CA5A00ED947}" presName="composite" presStyleCnt="0"/>
      <dgm:spPr/>
    </dgm:pt>
    <dgm:pt modelId="{EAC33A75-9019-4176-9A05-30F927784858}" type="pres">
      <dgm:prSet presAssocID="{C0ABD5FF-66D2-4D30-9099-2CA5A00ED947}" presName="imgShp" presStyleLbl="fgImgPlace1" presStyleIdx="0" presStyleCnt="4" custLinFactX="-36779" custLinFactNeighborX="-100000" custLinFactNeighborY="-4108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EFE7F454-2A4A-4774-B42B-FE3117753526}" type="pres">
      <dgm:prSet presAssocID="{C0ABD5FF-66D2-4D30-9099-2CA5A00ED947}" presName="txShp" presStyleLbl="node1" presStyleIdx="0" presStyleCnt="4" custLinFactNeighborX="-16593" custLinFactNeighborY="-13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F40AAB-358E-4052-91C8-0B617E73CE7E}" type="pres">
      <dgm:prSet presAssocID="{B5A4A84C-9232-4BDC-8642-4F1ED0027E13}" presName="spacing" presStyleCnt="0"/>
      <dgm:spPr/>
    </dgm:pt>
    <dgm:pt modelId="{98C99A48-E4D4-486D-9BE4-DA9B538B8963}" type="pres">
      <dgm:prSet presAssocID="{4D5D066F-9275-44CD-9C26-8B74992616DF}" presName="composite" presStyleCnt="0"/>
      <dgm:spPr/>
    </dgm:pt>
    <dgm:pt modelId="{C579F542-03EB-4584-B0A1-487E77598894}" type="pres">
      <dgm:prSet presAssocID="{4D5D066F-9275-44CD-9C26-8B74992616DF}" presName="imgShp" presStyleLbl="fgImgPlace1" presStyleIdx="1" presStyleCnt="4" custLinFactNeighborX="68765" custLinFactNeighborY="-23657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4C596EA0-9040-4136-8E91-04DDBE9C2948}" type="pres">
      <dgm:prSet presAssocID="{4D5D066F-9275-44CD-9C26-8B74992616DF}" presName="txShp" presStyleLbl="node1" presStyleIdx="1" presStyleCnt="4" custLinFactNeighborX="15481" custLinFactNeighborY="-236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C0325D-1D4B-485C-B9A6-7093BA5F0D5D}" type="pres">
      <dgm:prSet presAssocID="{337DD6A9-45AA-4505-979A-0336B7935EA4}" presName="spacing" presStyleCnt="0"/>
      <dgm:spPr/>
    </dgm:pt>
    <dgm:pt modelId="{5578C026-E65C-42D1-A611-EA1E1F5929E7}" type="pres">
      <dgm:prSet presAssocID="{3BD15F97-2D2C-4B31-B912-DCE16CD91D5D}" presName="composite" presStyleCnt="0"/>
      <dgm:spPr/>
    </dgm:pt>
    <dgm:pt modelId="{91530C67-2AAC-4AAB-BEA0-F10C05A33989}" type="pres">
      <dgm:prSet presAssocID="{3BD15F97-2D2C-4B31-B912-DCE16CD91D5D}" presName="imgShp" presStyleLbl="fgImgPlace1" presStyleIdx="2" presStyleCnt="4" custLinFactNeighborX="-85393" custLinFactNeighborY="-45026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81B3AAC3-F0A1-4492-8A49-072F2AE2BC98}" type="pres">
      <dgm:prSet presAssocID="{3BD15F97-2D2C-4B31-B912-DCE16CD91D5D}" presName="txShp" presStyleLbl="node1" presStyleIdx="2" presStyleCnt="4" custLinFactNeighborX="-15465" custLinFactNeighborY="-450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F5FBE8-71D6-467F-BB61-9CA3F8ECA9F2}" type="pres">
      <dgm:prSet presAssocID="{B0DA5EAA-4524-4440-A949-DF05FFD3C2EA}" presName="spacing" presStyleCnt="0"/>
      <dgm:spPr/>
    </dgm:pt>
    <dgm:pt modelId="{9BD73BC3-CF0E-4A05-8B61-5FC6854C0B88}" type="pres">
      <dgm:prSet presAssocID="{1648DA98-2A23-4D42-96EF-66F66BEF64CC}" presName="composite" presStyleCnt="0"/>
      <dgm:spPr/>
    </dgm:pt>
    <dgm:pt modelId="{98DC509A-2E15-455C-89A7-5E3E1C0FEEBB}" type="pres">
      <dgm:prSet presAssocID="{1648DA98-2A23-4D42-96EF-66F66BEF64CC}" presName="imgShp" presStyleLbl="fgImgPlace1" presStyleIdx="3" presStyleCnt="4" custLinFactNeighborX="63055" custLinFactNeighborY="-72105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3B45739E-B3AD-4028-AB64-79DC49427806}" type="pres">
      <dgm:prSet presAssocID="{1648DA98-2A23-4D42-96EF-66F66BEF64CC}" presName="txShp" presStyleLbl="node1" presStyleIdx="3" presStyleCnt="4" custLinFactNeighborX="15361" custLinFactNeighborY="-721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A13EE7C-4106-4C95-91BA-ED20DA80BA09}" type="presOf" srcId="{C0ABD5FF-66D2-4D30-9099-2CA5A00ED947}" destId="{EFE7F454-2A4A-4774-B42B-FE3117753526}" srcOrd="0" destOrd="0" presId="urn:microsoft.com/office/officeart/2005/8/layout/vList3"/>
    <dgm:cxn modelId="{FF52B643-E245-447F-8068-DD92395514F4}" type="presOf" srcId="{802932D2-E55C-4D85-9DD1-2E776342CF2B}" destId="{81DCACAB-1C37-4AE9-9936-900C1909E5E7}" srcOrd="0" destOrd="0" presId="urn:microsoft.com/office/officeart/2005/8/layout/vList3"/>
    <dgm:cxn modelId="{FDB67BE2-701A-44C4-B064-D9311CFB9F42}" srcId="{802932D2-E55C-4D85-9DD1-2E776342CF2B}" destId="{4D5D066F-9275-44CD-9C26-8B74992616DF}" srcOrd="1" destOrd="0" parTransId="{E9B00E53-1D54-453D-8C46-FAF428F6BDF5}" sibTransId="{337DD6A9-45AA-4505-979A-0336B7935EA4}"/>
    <dgm:cxn modelId="{912DD861-DA38-44A5-BDAB-C2FEECFE37F3}" type="presOf" srcId="{3BD15F97-2D2C-4B31-B912-DCE16CD91D5D}" destId="{81B3AAC3-F0A1-4492-8A49-072F2AE2BC98}" srcOrd="0" destOrd="0" presId="urn:microsoft.com/office/officeart/2005/8/layout/vList3"/>
    <dgm:cxn modelId="{95416B8F-431C-4DBA-981A-FE5C28B324E1}" srcId="{802932D2-E55C-4D85-9DD1-2E776342CF2B}" destId="{1648DA98-2A23-4D42-96EF-66F66BEF64CC}" srcOrd="3" destOrd="0" parTransId="{8D9FF0D4-4AF4-4C50-AF35-5D5BEB20BA42}" sibTransId="{8181E968-9B6D-4891-B368-773F928C5F58}"/>
    <dgm:cxn modelId="{FF2B3E2D-4EBF-4E27-9230-E458C41CDC48}" srcId="{802932D2-E55C-4D85-9DD1-2E776342CF2B}" destId="{C0ABD5FF-66D2-4D30-9099-2CA5A00ED947}" srcOrd="0" destOrd="0" parTransId="{F57B8606-4D20-4022-B255-B967DF79FAB0}" sibTransId="{B5A4A84C-9232-4BDC-8642-4F1ED0027E13}"/>
    <dgm:cxn modelId="{0CB900FE-1A50-40B2-B710-A1C9ED797946}" srcId="{802932D2-E55C-4D85-9DD1-2E776342CF2B}" destId="{3BD15F97-2D2C-4B31-B912-DCE16CD91D5D}" srcOrd="2" destOrd="0" parTransId="{50ACF01A-B31A-427B-B619-A96AA2C1BCE1}" sibTransId="{B0DA5EAA-4524-4440-A949-DF05FFD3C2EA}"/>
    <dgm:cxn modelId="{77E2152A-600E-4E63-B79F-63C4333F14FA}" type="presOf" srcId="{1648DA98-2A23-4D42-96EF-66F66BEF64CC}" destId="{3B45739E-B3AD-4028-AB64-79DC49427806}" srcOrd="0" destOrd="0" presId="urn:microsoft.com/office/officeart/2005/8/layout/vList3"/>
    <dgm:cxn modelId="{94FB0209-E887-47FB-BB40-80FA1E31299C}" type="presOf" srcId="{4D5D066F-9275-44CD-9C26-8B74992616DF}" destId="{4C596EA0-9040-4136-8E91-04DDBE9C2948}" srcOrd="0" destOrd="0" presId="urn:microsoft.com/office/officeart/2005/8/layout/vList3"/>
    <dgm:cxn modelId="{8AACC7CD-51BB-4FBB-BFCA-0E17706DFBB4}" type="presParOf" srcId="{81DCACAB-1C37-4AE9-9936-900C1909E5E7}" destId="{D72ADFA8-DDC3-4F2F-941D-2D236C224494}" srcOrd="0" destOrd="0" presId="urn:microsoft.com/office/officeart/2005/8/layout/vList3"/>
    <dgm:cxn modelId="{71D802B4-7259-4A3C-92AC-E4D3954DB6B3}" type="presParOf" srcId="{D72ADFA8-DDC3-4F2F-941D-2D236C224494}" destId="{EAC33A75-9019-4176-9A05-30F927784858}" srcOrd="0" destOrd="0" presId="urn:microsoft.com/office/officeart/2005/8/layout/vList3"/>
    <dgm:cxn modelId="{CD1E9842-DA63-4A8E-93D1-733B1241007B}" type="presParOf" srcId="{D72ADFA8-DDC3-4F2F-941D-2D236C224494}" destId="{EFE7F454-2A4A-4774-B42B-FE3117753526}" srcOrd="1" destOrd="0" presId="urn:microsoft.com/office/officeart/2005/8/layout/vList3"/>
    <dgm:cxn modelId="{AAE819CD-FB9B-4F6C-9345-78F085FC6A26}" type="presParOf" srcId="{81DCACAB-1C37-4AE9-9936-900C1909E5E7}" destId="{35F40AAB-358E-4052-91C8-0B617E73CE7E}" srcOrd="1" destOrd="0" presId="urn:microsoft.com/office/officeart/2005/8/layout/vList3"/>
    <dgm:cxn modelId="{F543D2C5-1A0B-4659-B5B5-CEA2C53D174C}" type="presParOf" srcId="{81DCACAB-1C37-4AE9-9936-900C1909E5E7}" destId="{98C99A48-E4D4-486D-9BE4-DA9B538B8963}" srcOrd="2" destOrd="0" presId="urn:microsoft.com/office/officeart/2005/8/layout/vList3"/>
    <dgm:cxn modelId="{2B53D39D-611B-41A4-B3E9-D6366EBA3CEF}" type="presParOf" srcId="{98C99A48-E4D4-486D-9BE4-DA9B538B8963}" destId="{C579F542-03EB-4584-B0A1-487E77598894}" srcOrd="0" destOrd="0" presId="urn:microsoft.com/office/officeart/2005/8/layout/vList3"/>
    <dgm:cxn modelId="{F626E054-CB8C-43FE-BA5E-4F2596837677}" type="presParOf" srcId="{98C99A48-E4D4-486D-9BE4-DA9B538B8963}" destId="{4C596EA0-9040-4136-8E91-04DDBE9C2948}" srcOrd="1" destOrd="0" presId="urn:microsoft.com/office/officeart/2005/8/layout/vList3"/>
    <dgm:cxn modelId="{C43F5351-D7D6-43A3-8C37-EA8ED68F96ED}" type="presParOf" srcId="{81DCACAB-1C37-4AE9-9936-900C1909E5E7}" destId="{94C0325D-1D4B-485C-B9A6-7093BA5F0D5D}" srcOrd="3" destOrd="0" presId="urn:microsoft.com/office/officeart/2005/8/layout/vList3"/>
    <dgm:cxn modelId="{956814AB-569C-4744-8391-E507C8371942}" type="presParOf" srcId="{81DCACAB-1C37-4AE9-9936-900C1909E5E7}" destId="{5578C026-E65C-42D1-A611-EA1E1F5929E7}" srcOrd="4" destOrd="0" presId="urn:microsoft.com/office/officeart/2005/8/layout/vList3"/>
    <dgm:cxn modelId="{A7C1400C-D10A-41D4-BB5B-E207DFFE31F7}" type="presParOf" srcId="{5578C026-E65C-42D1-A611-EA1E1F5929E7}" destId="{91530C67-2AAC-4AAB-BEA0-F10C05A33989}" srcOrd="0" destOrd="0" presId="urn:microsoft.com/office/officeart/2005/8/layout/vList3"/>
    <dgm:cxn modelId="{555699AE-6D9D-417B-A2FC-EE7B4E20E7EB}" type="presParOf" srcId="{5578C026-E65C-42D1-A611-EA1E1F5929E7}" destId="{81B3AAC3-F0A1-4492-8A49-072F2AE2BC98}" srcOrd="1" destOrd="0" presId="urn:microsoft.com/office/officeart/2005/8/layout/vList3"/>
    <dgm:cxn modelId="{75ACF038-F35A-4FF2-91FA-EAFF27394B23}" type="presParOf" srcId="{81DCACAB-1C37-4AE9-9936-900C1909E5E7}" destId="{5EF5FBE8-71D6-467F-BB61-9CA3F8ECA9F2}" srcOrd="5" destOrd="0" presId="urn:microsoft.com/office/officeart/2005/8/layout/vList3"/>
    <dgm:cxn modelId="{CEBD99D7-5420-45D9-99A7-E86221D6DA5C}" type="presParOf" srcId="{81DCACAB-1C37-4AE9-9936-900C1909E5E7}" destId="{9BD73BC3-CF0E-4A05-8B61-5FC6854C0B88}" srcOrd="6" destOrd="0" presId="urn:microsoft.com/office/officeart/2005/8/layout/vList3"/>
    <dgm:cxn modelId="{78C6AD83-19A6-4D90-B425-175BE49109D5}" type="presParOf" srcId="{9BD73BC3-CF0E-4A05-8B61-5FC6854C0B88}" destId="{98DC509A-2E15-455C-89A7-5E3E1C0FEEBB}" srcOrd="0" destOrd="0" presId="urn:microsoft.com/office/officeart/2005/8/layout/vList3"/>
    <dgm:cxn modelId="{7ABB279A-593D-4E2C-8A18-20A6AFA9DCDC}" type="presParOf" srcId="{9BD73BC3-CF0E-4A05-8B61-5FC6854C0B88}" destId="{3B45739E-B3AD-4028-AB64-79DC49427806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8C192A-E663-4822-86BA-BC368CF5CE1A}">
      <dsp:nvSpPr>
        <dsp:cNvPr id="0" name=""/>
        <dsp:cNvSpPr/>
      </dsp:nvSpPr>
      <dsp:spPr>
        <a:xfrm>
          <a:off x="0" y="344617"/>
          <a:ext cx="5709496" cy="1444949"/>
        </a:xfrm>
        <a:prstGeom prst="roundRect">
          <a:avLst/>
        </a:prstGeom>
        <a:solidFill>
          <a:srgbClr val="152D6B"/>
        </a:solidFill>
        <a:ln w="25400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bg1"/>
              </a:solidFill>
            </a:rPr>
            <a:t>Dari 7 </a:t>
          </a:r>
          <a:r>
            <a:rPr lang="en-US" sz="1400" kern="1200" dirty="0" err="1" smtClean="0">
              <a:solidFill>
                <a:schemeClr val="bg1"/>
              </a:solidFill>
            </a:rPr>
            <a:t>tradisi</a:t>
          </a:r>
          <a:r>
            <a:rPr lang="en-US" sz="1400" kern="1200" dirty="0" smtClean="0">
              <a:solidFill>
                <a:schemeClr val="bg1"/>
              </a:solidFill>
            </a:rPr>
            <a:t> </a:t>
          </a:r>
          <a:r>
            <a:rPr lang="en-US" sz="1400" kern="1200" dirty="0" err="1" smtClean="0">
              <a:solidFill>
                <a:schemeClr val="bg1"/>
              </a:solidFill>
            </a:rPr>
            <a:t>tersebut</a:t>
          </a:r>
          <a:r>
            <a:rPr lang="en-US" sz="1400" kern="1200" dirty="0" smtClean="0">
              <a:solidFill>
                <a:schemeClr val="bg1"/>
              </a:solidFill>
            </a:rPr>
            <a:t> proses </a:t>
          </a:r>
          <a:r>
            <a:rPr lang="en-US" sz="1400" kern="1200" dirty="0" err="1" smtClean="0">
              <a:solidFill>
                <a:schemeClr val="bg1"/>
              </a:solidFill>
            </a:rPr>
            <a:t>penting</a:t>
          </a:r>
          <a:r>
            <a:rPr lang="en-US" sz="1400" kern="1200" dirty="0" smtClean="0">
              <a:solidFill>
                <a:schemeClr val="bg1"/>
              </a:solidFill>
            </a:rPr>
            <a:t>, </a:t>
          </a:r>
          <a:r>
            <a:rPr lang="en-US" sz="1400" kern="1200" dirty="0" err="1" smtClean="0">
              <a:solidFill>
                <a:schemeClr val="bg1"/>
              </a:solidFill>
            </a:rPr>
            <a:t>pertukaran</a:t>
          </a:r>
          <a:r>
            <a:rPr lang="en-US" sz="1400" kern="1200" dirty="0" smtClean="0">
              <a:solidFill>
                <a:schemeClr val="bg1"/>
              </a:solidFill>
            </a:rPr>
            <a:t> social, </a:t>
          </a:r>
          <a:r>
            <a:rPr lang="en-US" sz="1400" kern="1200" dirty="0" err="1" smtClean="0">
              <a:solidFill>
                <a:schemeClr val="bg1"/>
              </a:solidFill>
            </a:rPr>
            <a:t>realitas</a:t>
          </a:r>
          <a:r>
            <a:rPr lang="en-US" sz="1400" kern="1200" dirty="0" smtClean="0">
              <a:solidFill>
                <a:schemeClr val="bg1"/>
              </a:solidFill>
            </a:rPr>
            <a:t> social, </a:t>
          </a:r>
          <a:r>
            <a:rPr lang="en-US" sz="1400" kern="1200" dirty="0" err="1" smtClean="0">
              <a:solidFill>
                <a:schemeClr val="bg1"/>
              </a:solidFill>
            </a:rPr>
            <a:t>interaksi</a:t>
          </a:r>
          <a:r>
            <a:rPr lang="en-US" sz="1400" kern="1200" dirty="0" smtClean="0">
              <a:solidFill>
                <a:schemeClr val="bg1"/>
              </a:solidFill>
            </a:rPr>
            <a:t> </a:t>
          </a:r>
          <a:r>
            <a:rPr lang="en-US" sz="1400" kern="1200" dirty="0" err="1" smtClean="0">
              <a:solidFill>
                <a:schemeClr val="bg1"/>
              </a:solidFill>
            </a:rPr>
            <a:t>masyarakat</a:t>
          </a:r>
          <a:r>
            <a:rPr lang="en-ID" sz="1400" kern="1200" dirty="0" smtClean="0">
              <a:solidFill>
                <a:schemeClr val="bg1"/>
              </a:solidFill>
            </a:rPr>
            <a:t>, </a:t>
          </a:r>
          <a:r>
            <a:rPr lang="en-ID" sz="1400" kern="1200" dirty="0" smtClean="0">
              <a:solidFill>
                <a:schemeClr val="bg1"/>
              </a:solidFill>
            </a:rPr>
            <a:t>yang </a:t>
          </a:r>
          <a:r>
            <a:rPr lang="en-ID" sz="1400" kern="1200" dirty="0" err="1" smtClean="0">
              <a:solidFill>
                <a:schemeClr val="bg1"/>
              </a:solidFill>
            </a:rPr>
            <a:t>mempengaruhi</a:t>
          </a:r>
          <a:r>
            <a:rPr lang="en-ID" sz="1400" kern="1200" dirty="0" smtClean="0">
              <a:solidFill>
                <a:schemeClr val="bg1"/>
              </a:solidFill>
            </a:rPr>
            <a:t> </a:t>
          </a:r>
          <a:r>
            <a:rPr lang="en-ID" sz="1400" kern="1200" dirty="0" err="1" smtClean="0">
              <a:solidFill>
                <a:schemeClr val="bg1"/>
              </a:solidFill>
            </a:rPr>
            <a:t>pertukaran</a:t>
          </a:r>
          <a:r>
            <a:rPr lang="en-ID" sz="1400" kern="1200" dirty="0" smtClean="0">
              <a:solidFill>
                <a:schemeClr val="bg1"/>
              </a:solidFill>
            </a:rPr>
            <a:t> </a:t>
          </a:r>
          <a:r>
            <a:rPr lang="en-ID" sz="1400" kern="1200" dirty="0" err="1" smtClean="0">
              <a:solidFill>
                <a:schemeClr val="bg1"/>
              </a:solidFill>
            </a:rPr>
            <a:t>mindset</a:t>
          </a:r>
          <a:r>
            <a:rPr lang="en-ID" sz="1400" kern="1200" dirty="0" smtClean="0">
              <a:solidFill>
                <a:schemeClr val="bg1"/>
              </a:solidFill>
            </a:rPr>
            <a:t> </a:t>
          </a:r>
          <a:r>
            <a:rPr lang="en-ID" sz="1400" kern="1200" dirty="0" err="1" smtClean="0">
              <a:solidFill>
                <a:schemeClr val="bg1"/>
              </a:solidFill>
            </a:rPr>
            <a:t>anggota</a:t>
          </a:r>
          <a:r>
            <a:rPr lang="en-ID" sz="1400" kern="1200" dirty="0" smtClean="0">
              <a:solidFill>
                <a:schemeClr val="bg1"/>
              </a:solidFill>
            </a:rPr>
            <a:t> </a:t>
          </a:r>
          <a:r>
            <a:rPr lang="en-ID" sz="1400" kern="1200" dirty="0" err="1" smtClean="0">
              <a:solidFill>
                <a:schemeClr val="bg1"/>
              </a:solidFill>
            </a:rPr>
            <a:t>masyarakat</a:t>
          </a:r>
          <a:r>
            <a:rPr lang="en-ID" sz="1400" kern="1200" dirty="0" smtClean="0">
              <a:solidFill>
                <a:schemeClr val="bg1"/>
              </a:solidFill>
            </a:rPr>
            <a:t>, </a:t>
          </a:r>
          <a:r>
            <a:rPr lang="en-ID" sz="1400" kern="1200" dirty="0" err="1" smtClean="0">
              <a:solidFill>
                <a:schemeClr val="bg1"/>
              </a:solidFill>
            </a:rPr>
            <a:t>sistem</a:t>
          </a:r>
          <a:r>
            <a:rPr lang="en-ID" sz="1400" kern="1200" dirty="0" smtClean="0">
              <a:solidFill>
                <a:schemeClr val="bg1"/>
              </a:solidFill>
            </a:rPr>
            <a:t> </a:t>
          </a:r>
          <a:r>
            <a:rPr lang="en-ID" sz="1400" kern="1200" dirty="0" err="1" smtClean="0">
              <a:solidFill>
                <a:schemeClr val="bg1"/>
              </a:solidFill>
            </a:rPr>
            <a:t>nilai</a:t>
          </a:r>
          <a:r>
            <a:rPr lang="en-ID" sz="1400" kern="1200" dirty="0" smtClean="0">
              <a:solidFill>
                <a:schemeClr val="bg1"/>
              </a:solidFill>
            </a:rPr>
            <a:t>, </a:t>
          </a:r>
          <a:r>
            <a:rPr lang="en-ID" sz="1400" kern="1200" dirty="0" err="1" smtClean="0">
              <a:solidFill>
                <a:schemeClr val="bg1"/>
              </a:solidFill>
            </a:rPr>
            <a:t>dan</a:t>
          </a:r>
          <a:r>
            <a:rPr lang="en-ID" sz="1400" kern="1200" dirty="0" smtClean="0">
              <a:solidFill>
                <a:schemeClr val="bg1"/>
              </a:solidFill>
            </a:rPr>
            <a:t> </a:t>
          </a:r>
          <a:r>
            <a:rPr lang="en-ID" sz="1400" kern="1200" dirty="0" err="1" smtClean="0">
              <a:solidFill>
                <a:schemeClr val="bg1"/>
              </a:solidFill>
            </a:rPr>
            <a:t>budaya</a:t>
          </a:r>
          <a:r>
            <a:rPr lang="en-ID" sz="1400" kern="1200" dirty="0" smtClean="0">
              <a:solidFill>
                <a:schemeClr val="bg1"/>
              </a:solidFill>
            </a:rPr>
            <a:t>. Hal </a:t>
          </a:r>
          <a:r>
            <a:rPr lang="en-ID" sz="1400" kern="1200" dirty="0" err="1" smtClean="0">
              <a:solidFill>
                <a:schemeClr val="bg1"/>
              </a:solidFill>
            </a:rPr>
            <a:t>inilah</a:t>
          </a:r>
          <a:r>
            <a:rPr lang="en-ID" sz="1400" kern="1200" dirty="0" smtClean="0">
              <a:solidFill>
                <a:schemeClr val="bg1"/>
              </a:solidFill>
            </a:rPr>
            <a:t> yang </a:t>
          </a:r>
          <a:r>
            <a:rPr lang="en-ID" sz="1400" kern="1200" dirty="0" err="1" smtClean="0">
              <a:solidFill>
                <a:schemeClr val="bg1"/>
              </a:solidFill>
            </a:rPr>
            <a:t>akan</a:t>
          </a:r>
          <a:r>
            <a:rPr lang="en-ID" sz="1400" kern="1200" dirty="0" smtClean="0">
              <a:solidFill>
                <a:schemeClr val="bg1"/>
              </a:solidFill>
            </a:rPr>
            <a:t> </a:t>
          </a:r>
          <a:r>
            <a:rPr lang="en-ID" sz="1400" kern="1200" dirty="0" err="1" smtClean="0">
              <a:solidFill>
                <a:schemeClr val="bg1"/>
              </a:solidFill>
            </a:rPr>
            <a:t>dipotret</a:t>
          </a:r>
          <a:r>
            <a:rPr lang="en-ID" sz="1400" kern="1200" dirty="0" smtClean="0">
              <a:solidFill>
                <a:schemeClr val="bg1"/>
              </a:solidFill>
            </a:rPr>
            <a:t> </a:t>
          </a:r>
          <a:r>
            <a:rPr lang="en-ID" sz="1400" kern="1200" dirty="0" err="1" smtClean="0">
              <a:solidFill>
                <a:schemeClr val="bg1"/>
              </a:solidFill>
            </a:rPr>
            <a:t>oleh</a:t>
          </a:r>
          <a:r>
            <a:rPr lang="en-ID" sz="1400" kern="1200" dirty="0" smtClean="0">
              <a:solidFill>
                <a:schemeClr val="bg1"/>
              </a:solidFill>
            </a:rPr>
            <a:t> </a:t>
          </a:r>
          <a:r>
            <a:rPr lang="en-ID" sz="1400" kern="1200" dirty="0" err="1" smtClean="0">
              <a:solidFill>
                <a:schemeClr val="bg1"/>
              </a:solidFill>
            </a:rPr>
            <a:t>Sosiologi</a:t>
          </a:r>
          <a:r>
            <a:rPr lang="en-ID" sz="1400" kern="1200" dirty="0" smtClean="0">
              <a:solidFill>
                <a:schemeClr val="bg1"/>
              </a:solidFill>
            </a:rPr>
            <a:t> </a:t>
          </a:r>
          <a:r>
            <a:rPr lang="en-ID" sz="1400" kern="1200" dirty="0" err="1" smtClean="0">
              <a:solidFill>
                <a:schemeClr val="bg1"/>
              </a:solidFill>
            </a:rPr>
            <a:t>bagaimana</a:t>
          </a:r>
          <a:r>
            <a:rPr lang="en-ID" sz="1400" kern="1200" dirty="0" smtClean="0">
              <a:solidFill>
                <a:schemeClr val="bg1"/>
              </a:solidFill>
            </a:rPr>
            <a:t> </a:t>
          </a:r>
          <a:r>
            <a:rPr lang="en-ID" sz="1400" kern="1200" dirty="0" err="1" smtClean="0">
              <a:solidFill>
                <a:schemeClr val="bg1"/>
              </a:solidFill>
            </a:rPr>
            <a:t>komunikasi</a:t>
          </a:r>
          <a:r>
            <a:rPr lang="en-ID" sz="1400" kern="1200" dirty="0" smtClean="0">
              <a:solidFill>
                <a:schemeClr val="bg1"/>
              </a:solidFill>
            </a:rPr>
            <a:t> yang </a:t>
          </a:r>
          <a:r>
            <a:rPr lang="en-ID" sz="1400" kern="1200" dirty="0" err="1" smtClean="0">
              <a:solidFill>
                <a:schemeClr val="bg1"/>
              </a:solidFill>
            </a:rPr>
            <a:t>merupakan</a:t>
          </a:r>
          <a:r>
            <a:rPr lang="en-ID" sz="1400" kern="1200" dirty="0" smtClean="0">
              <a:solidFill>
                <a:schemeClr val="bg1"/>
              </a:solidFill>
            </a:rPr>
            <a:t> </a:t>
          </a:r>
          <a:r>
            <a:rPr lang="en-ID" sz="1400" kern="1200" dirty="0" err="1" smtClean="0">
              <a:solidFill>
                <a:schemeClr val="bg1"/>
              </a:solidFill>
            </a:rPr>
            <a:t>poin</a:t>
          </a:r>
          <a:r>
            <a:rPr lang="en-ID" sz="1400" kern="1200" dirty="0" smtClean="0">
              <a:solidFill>
                <a:schemeClr val="bg1"/>
              </a:solidFill>
            </a:rPr>
            <a:t> </a:t>
          </a:r>
          <a:r>
            <a:rPr lang="en-ID" sz="1400" kern="1200" dirty="0" err="1" smtClean="0">
              <a:solidFill>
                <a:schemeClr val="bg1"/>
              </a:solidFill>
            </a:rPr>
            <a:t>penting</a:t>
          </a:r>
          <a:r>
            <a:rPr lang="en-ID" sz="1400" kern="1200" dirty="0" smtClean="0">
              <a:solidFill>
                <a:schemeClr val="bg1"/>
              </a:solidFill>
            </a:rPr>
            <a:t> </a:t>
          </a:r>
          <a:r>
            <a:rPr lang="en-ID" sz="1400" kern="1200" dirty="0" err="1" smtClean="0">
              <a:solidFill>
                <a:schemeClr val="bg1"/>
              </a:solidFill>
            </a:rPr>
            <a:t>dalam</a:t>
          </a:r>
          <a:r>
            <a:rPr lang="en-ID" sz="1400" kern="1200" dirty="0" smtClean="0">
              <a:solidFill>
                <a:schemeClr val="bg1"/>
              </a:solidFill>
            </a:rPr>
            <a:t> </a:t>
          </a:r>
          <a:r>
            <a:rPr lang="en-ID" sz="1400" kern="1200" dirty="0" err="1" smtClean="0">
              <a:solidFill>
                <a:schemeClr val="bg1"/>
              </a:solidFill>
            </a:rPr>
            <a:t>interaksi</a:t>
          </a:r>
          <a:r>
            <a:rPr lang="en-ID" sz="1400" kern="1200" dirty="0" smtClean="0">
              <a:solidFill>
                <a:schemeClr val="bg1"/>
              </a:solidFill>
            </a:rPr>
            <a:t> </a:t>
          </a:r>
          <a:r>
            <a:rPr lang="en-ID" sz="1400" kern="1200" dirty="0" err="1" smtClean="0">
              <a:solidFill>
                <a:schemeClr val="bg1"/>
              </a:solidFill>
            </a:rPr>
            <a:t>sosial</a:t>
          </a:r>
          <a:r>
            <a:rPr lang="en-ID" sz="1400" kern="1200" dirty="0" smtClean="0">
              <a:solidFill>
                <a:schemeClr val="bg1"/>
              </a:solidFill>
            </a:rPr>
            <a:t> </a:t>
          </a:r>
          <a:r>
            <a:rPr lang="en-ID" sz="1400" kern="1200" dirty="0" err="1" smtClean="0">
              <a:solidFill>
                <a:schemeClr val="bg1"/>
              </a:solidFill>
            </a:rPr>
            <a:t>mengubah</a:t>
          </a:r>
          <a:r>
            <a:rPr lang="en-ID" sz="1400" kern="1200" dirty="0" smtClean="0">
              <a:solidFill>
                <a:schemeClr val="bg1"/>
              </a:solidFill>
            </a:rPr>
            <a:t> </a:t>
          </a:r>
          <a:r>
            <a:rPr lang="en-ID" sz="1400" kern="1200" dirty="0" err="1" smtClean="0">
              <a:solidFill>
                <a:schemeClr val="bg1"/>
              </a:solidFill>
            </a:rPr>
            <a:t>pola</a:t>
          </a:r>
          <a:r>
            <a:rPr lang="en-ID" sz="1400" kern="1200" dirty="0" smtClean="0">
              <a:solidFill>
                <a:schemeClr val="bg1"/>
              </a:solidFill>
            </a:rPr>
            <a:t> </a:t>
          </a:r>
          <a:r>
            <a:rPr lang="en-ID" sz="1400" kern="1200" dirty="0" err="1" smtClean="0">
              <a:solidFill>
                <a:schemeClr val="bg1"/>
              </a:solidFill>
            </a:rPr>
            <a:t>nilai</a:t>
          </a:r>
          <a:r>
            <a:rPr lang="en-ID" sz="1400" kern="1200" dirty="0" smtClean="0">
              <a:solidFill>
                <a:schemeClr val="bg1"/>
              </a:solidFill>
            </a:rPr>
            <a:t> /value </a:t>
          </a:r>
          <a:r>
            <a:rPr lang="en-ID" sz="1400" kern="1200" dirty="0" err="1" smtClean="0">
              <a:solidFill>
                <a:schemeClr val="bg1"/>
              </a:solidFill>
            </a:rPr>
            <a:t>dalam</a:t>
          </a:r>
          <a:r>
            <a:rPr lang="en-ID" sz="1400" kern="1200" dirty="0" smtClean="0">
              <a:solidFill>
                <a:schemeClr val="bg1"/>
              </a:solidFill>
            </a:rPr>
            <a:t> </a:t>
          </a:r>
          <a:r>
            <a:rPr lang="en-ID" sz="1400" kern="1200" dirty="0" err="1" smtClean="0">
              <a:solidFill>
                <a:schemeClr val="bg1"/>
              </a:solidFill>
            </a:rPr>
            <a:t>masyarakat</a:t>
          </a:r>
          <a:r>
            <a:rPr lang="en-ID" sz="1400" kern="1200" dirty="0" smtClean="0">
              <a:solidFill>
                <a:schemeClr val="bg1"/>
              </a:solidFill>
            </a:rPr>
            <a:t> yang </a:t>
          </a:r>
          <a:r>
            <a:rPr lang="en-ID" sz="1400" kern="1200" dirty="0" err="1" smtClean="0">
              <a:solidFill>
                <a:schemeClr val="bg1"/>
              </a:solidFill>
            </a:rPr>
            <a:t>dilihat</a:t>
          </a:r>
          <a:r>
            <a:rPr lang="en-ID" sz="1400" kern="1200" dirty="0" smtClean="0">
              <a:solidFill>
                <a:schemeClr val="bg1"/>
              </a:solidFill>
            </a:rPr>
            <a:t> </a:t>
          </a:r>
          <a:r>
            <a:rPr lang="en-ID" sz="1400" kern="1200" dirty="0" err="1" smtClean="0">
              <a:solidFill>
                <a:schemeClr val="bg1"/>
              </a:solidFill>
            </a:rPr>
            <a:t>dalam</a:t>
          </a:r>
          <a:r>
            <a:rPr lang="en-ID" sz="1400" kern="1200" dirty="0" smtClean="0">
              <a:solidFill>
                <a:schemeClr val="bg1"/>
              </a:solidFill>
            </a:rPr>
            <a:t> </a:t>
          </a:r>
          <a:r>
            <a:rPr lang="en-ID" sz="1400" kern="1200" dirty="0" err="1" smtClean="0">
              <a:solidFill>
                <a:schemeClr val="bg1"/>
              </a:solidFill>
            </a:rPr>
            <a:t>fenomena</a:t>
          </a:r>
          <a:r>
            <a:rPr lang="en-ID" sz="1400" kern="1200" dirty="0" smtClean="0">
              <a:solidFill>
                <a:schemeClr val="bg1"/>
              </a:solidFill>
            </a:rPr>
            <a:t> </a:t>
          </a:r>
          <a:r>
            <a:rPr lang="en-ID" sz="1400" kern="1200" dirty="0" err="1" smtClean="0">
              <a:solidFill>
                <a:schemeClr val="bg1"/>
              </a:solidFill>
            </a:rPr>
            <a:t>sosial</a:t>
          </a:r>
          <a:r>
            <a:rPr lang="en-ID" sz="1400" kern="1200" dirty="0" smtClean="0">
              <a:solidFill>
                <a:schemeClr val="bg1"/>
              </a:solidFill>
            </a:rPr>
            <a:t>. </a:t>
          </a:r>
          <a:endParaRPr lang="en-US" sz="1400" kern="1200" dirty="0">
            <a:solidFill>
              <a:schemeClr val="bg1"/>
            </a:solidFill>
          </a:endParaRPr>
        </a:p>
      </dsp:txBody>
      <dsp:txXfrm>
        <a:off x="70537" y="415154"/>
        <a:ext cx="5568422" cy="13038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E7F454-2A4A-4774-B42B-FE3117753526}">
      <dsp:nvSpPr>
        <dsp:cNvPr id="0" name=""/>
        <dsp:cNvSpPr/>
      </dsp:nvSpPr>
      <dsp:spPr>
        <a:xfrm rot="10800000">
          <a:off x="914401" y="0"/>
          <a:ext cx="6756858" cy="1334607"/>
        </a:xfrm>
        <a:prstGeom prst="homePlate">
          <a:avLst/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8525" tIns="57150" rIns="10668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1. </a:t>
          </a:r>
          <a:r>
            <a:rPr lang="en-US" sz="1500" kern="1200" dirty="0" err="1" smtClean="0"/>
            <a:t>Sebagai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Komunikasi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Sosial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penting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untuk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membangun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konsep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diri</a:t>
          </a:r>
          <a:r>
            <a:rPr lang="en-US" sz="1500" kern="1200" dirty="0" smtClean="0"/>
            <a:t>, </a:t>
          </a:r>
          <a:r>
            <a:rPr lang="en-US" sz="1500" kern="1200" dirty="0" err="1" smtClean="0"/>
            <a:t>aktualilasi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diri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dan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kelangsungan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hidup</a:t>
          </a:r>
          <a:r>
            <a:rPr lang="en-US" sz="1500" kern="1200" dirty="0" smtClean="0"/>
            <a:t>. </a:t>
          </a:r>
          <a:endParaRPr lang="en-US" sz="1500" kern="1200" dirty="0"/>
        </a:p>
      </dsp:txBody>
      <dsp:txXfrm rot="10800000">
        <a:off x="1248053" y="0"/>
        <a:ext cx="6423206" cy="1334607"/>
      </dsp:txXfrm>
    </dsp:sp>
    <dsp:sp modelId="{EAC33A75-9019-4176-9A05-30F927784858}">
      <dsp:nvSpPr>
        <dsp:cNvPr id="0" name=""/>
        <dsp:cNvSpPr/>
      </dsp:nvSpPr>
      <dsp:spPr>
        <a:xfrm>
          <a:off x="0" y="0"/>
          <a:ext cx="1334607" cy="1334607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596EA0-9040-4136-8E91-04DDBE9C2948}">
      <dsp:nvSpPr>
        <dsp:cNvPr id="0" name=""/>
        <dsp:cNvSpPr/>
      </dsp:nvSpPr>
      <dsp:spPr>
        <a:xfrm rot="10800000">
          <a:off x="3081596" y="1419070"/>
          <a:ext cx="6756858" cy="1334607"/>
        </a:xfrm>
        <a:prstGeom prst="homePlate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8525" tIns="57150" rIns="10668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2. </a:t>
          </a:r>
          <a:r>
            <a:rPr lang="en-US" sz="1500" kern="1200" dirty="0" err="1" smtClean="0"/>
            <a:t>Sebagai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Komunikasi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Ekspresif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ini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digunakan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untuk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menyampaikan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perasaan-perasaan</a:t>
          </a:r>
          <a:r>
            <a:rPr lang="en-US" sz="1500" kern="1200" dirty="0" smtClean="0"/>
            <a:t> (</a:t>
          </a:r>
          <a:r>
            <a:rPr lang="en-US" sz="1500" kern="1200" dirty="0" err="1" smtClean="0"/>
            <a:t>emosi</a:t>
          </a:r>
          <a:r>
            <a:rPr lang="en-US" sz="1500" kern="1200" dirty="0" smtClean="0"/>
            <a:t>) </a:t>
          </a:r>
          <a:r>
            <a:rPr lang="en-US" sz="1500" kern="1200" dirty="0" err="1" smtClean="0"/>
            <a:t>kita</a:t>
          </a:r>
          <a:r>
            <a:rPr lang="en-US" sz="1500" kern="1200" dirty="0" smtClean="0"/>
            <a:t>. </a:t>
          </a:r>
          <a:r>
            <a:rPr lang="en-US" sz="1500" kern="1200" dirty="0" err="1" smtClean="0"/>
            <a:t>Perasaan-perasaan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tersebut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terutama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dikomunikasikan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melalui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pesan-pesan</a:t>
          </a:r>
          <a:r>
            <a:rPr lang="en-US" sz="1500" kern="1200" dirty="0" smtClean="0"/>
            <a:t> nonverbal.</a:t>
          </a:r>
          <a:endParaRPr lang="en-US" sz="1500" kern="1200" dirty="0"/>
        </a:p>
      </dsp:txBody>
      <dsp:txXfrm rot="10800000">
        <a:off x="3415248" y="1419070"/>
        <a:ext cx="6423206" cy="1334607"/>
      </dsp:txXfrm>
    </dsp:sp>
    <dsp:sp modelId="{C579F542-03EB-4584-B0A1-487E77598894}">
      <dsp:nvSpPr>
        <dsp:cNvPr id="0" name=""/>
        <dsp:cNvSpPr/>
      </dsp:nvSpPr>
      <dsp:spPr>
        <a:xfrm>
          <a:off x="2286006" y="1419070"/>
          <a:ext cx="1334607" cy="1334607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B3AAC3-F0A1-4492-8A49-072F2AE2BC98}">
      <dsp:nvSpPr>
        <dsp:cNvPr id="0" name=""/>
        <dsp:cNvSpPr/>
      </dsp:nvSpPr>
      <dsp:spPr>
        <a:xfrm rot="10800000">
          <a:off x="990619" y="2866876"/>
          <a:ext cx="6756858" cy="1334607"/>
        </a:xfrm>
        <a:prstGeom prst="homePlate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8525" tIns="57150" rIns="10668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3. </a:t>
          </a:r>
          <a:r>
            <a:rPr lang="en-US" sz="1500" kern="1200" dirty="0" err="1" smtClean="0"/>
            <a:t>Sebagai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Komunikasi</a:t>
          </a:r>
          <a:r>
            <a:rPr lang="en-US" sz="1500" kern="1200" dirty="0" smtClean="0"/>
            <a:t> Ritual </a:t>
          </a:r>
          <a:r>
            <a:rPr lang="en-US" sz="1500" kern="1200" dirty="0" err="1" smtClean="0"/>
            <a:t>biasan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digunakan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pada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suatu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komunitas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saat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melakukan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upacara-upacara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berlainan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sepanjang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tahun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dan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sepanjang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hidup</a:t>
          </a:r>
          <a:r>
            <a:rPr lang="en-US" sz="1500" kern="1200" dirty="0" smtClean="0"/>
            <a:t>. </a:t>
          </a:r>
          <a:r>
            <a:rPr lang="en-US" sz="1500" kern="1200" dirty="0" err="1" smtClean="0"/>
            <a:t>Dalam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acara-acara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itu</a:t>
          </a:r>
          <a:r>
            <a:rPr lang="en-US" sz="1500" kern="1200" dirty="0" smtClean="0"/>
            <a:t> orang </a:t>
          </a:r>
          <a:r>
            <a:rPr lang="en-US" sz="1500" kern="1200" dirty="0" err="1" smtClean="0"/>
            <a:t>mengucapkan</a:t>
          </a:r>
          <a:r>
            <a:rPr lang="en-US" sz="1500" kern="1200" dirty="0" smtClean="0"/>
            <a:t> kata-kata </a:t>
          </a:r>
          <a:r>
            <a:rPr lang="en-US" sz="1500" kern="1200" dirty="0" err="1" smtClean="0"/>
            <a:t>atau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perilaku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tertentu</a:t>
          </a:r>
          <a:r>
            <a:rPr lang="en-US" sz="1500" kern="1200" dirty="0" smtClean="0"/>
            <a:t> yang </a:t>
          </a:r>
          <a:r>
            <a:rPr lang="en-US" sz="1500" kern="1200" dirty="0" err="1" smtClean="0"/>
            <a:t>bersifat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simbolik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seperti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berdoa</a:t>
          </a:r>
          <a:r>
            <a:rPr lang="en-US" sz="1500" kern="1200" dirty="0" smtClean="0"/>
            <a:t> (</a:t>
          </a:r>
          <a:r>
            <a:rPr lang="en-US" sz="1500" kern="1200" dirty="0" err="1" smtClean="0"/>
            <a:t>sholat</a:t>
          </a:r>
          <a:r>
            <a:rPr lang="en-US" sz="1500" kern="1200" dirty="0" smtClean="0"/>
            <a:t>, </a:t>
          </a:r>
          <a:r>
            <a:rPr lang="en-US" sz="1500" kern="1200" dirty="0" err="1" smtClean="0"/>
            <a:t>sembahyang</a:t>
          </a:r>
          <a:r>
            <a:rPr lang="en-US" sz="1500" kern="1200" dirty="0" smtClean="0"/>
            <a:t>, </a:t>
          </a:r>
          <a:r>
            <a:rPr lang="en-US" sz="1500" kern="1200" dirty="0" err="1" smtClean="0"/>
            <a:t>misa</a:t>
          </a:r>
          <a:r>
            <a:rPr lang="en-US" sz="1500" kern="1200" dirty="0" smtClean="0"/>
            <a:t>), </a:t>
          </a:r>
          <a:r>
            <a:rPr lang="en-US" sz="1500" kern="1200" dirty="0" err="1" smtClean="0"/>
            <a:t>Upacara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kebangsaan</a:t>
          </a:r>
          <a:r>
            <a:rPr lang="en-US" sz="1500" kern="1200" dirty="0" smtClean="0"/>
            <a:t>, </a:t>
          </a:r>
          <a:r>
            <a:rPr lang="en-US" sz="1500" kern="1200" dirty="0" err="1" smtClean="0"/>
            <a:t>upacara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wisuda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dan</a:t>
          </a:r>
          <a:r>
            <a:rPr lang="en-US" sz="1500" kern="1200" dirty="0" smtClean="0"/>
            <a:t> lain </a:t>
          </a:r>
          <a:r>
            <a:rPr lang="en-US" sz="1500" kern="1200" dirty="0" err="1" smtClean="0"/>
            <a:t>sebagainya</a:t>
          </a:r>
          <a:r>
            <a:rPr lang="en-US" sz="1500" kern="1200" dirty="0" smtClean="0"/>
            <a:t>. </a:t>
          </a:r>
          <a:endParaRPr lang="en-US" sz="1500" kern="1200" dirty="0"/>
        </a:p>
      </dsp:txBody>
      <dsp:txXfrm rot="10800000">
        <a:off x="1324271" y="2866876"/>
        <a:ext cx="6423206" cy="1334607"/>
      </dsp:txXfrm>
    </dsp:sp>
    <dsp:sp modelId="{91530C67-2AAC-4AAB-BEA0-F10C05A33989}">
      <dsp:nvSpPr>
        <dsp:cNvPr id="0" name=""/>
        <dsp:cNvSpPr/>
      </dsp:nvSpPr>
      <dsp:spPr>
        <a:xfrm>
          <a:off x="228602" y="2866876"/>
          <a:ext cx="1334607" cy="1334607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45739E-B3AD-4028-AB64-79DC49427806}">
      <dsp:nvSpPr>
        <dsp:cNvPr id="0" name=""/>
        <dsp:cNvSpPr/>
      </dsp:nvSpPr>
      <dsp:spPr>
        <a:xfrm rot="10800000">
          <a:off x="3073488" y="4238475"/>
          <a:ext cx="6756858" cy="1334607"/>
        </a:xfrm>
        <a:prstGeom prst="homePlate">
          <a:avLst/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8525" tIns="57150" rIns="10668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4. Sebagai Komunikasi Instrumental mempunyai bebrapa tujuan umum yaitu : menginformasikan, mendorong, mengubah sikap, menggerak</a:t>
          </a:r>
          <a:endParaRPr lang="en-US" sz="1500" kern="1200"/>
        </a:p>
      </dsp:txBody>
      <dsp:txXfrm rot="10800000">
        <a:off x="3407140" y="4238475"/>
        <a:ext cx="6423206" cy="1334607"/>
      </dsp:txXfrm>
    </dsp:sp>
    <dsp:sp modelId="{98DC509A-2E15-455C-89A7-5E3E1C0FEEBB}">
      <dsp:nvSpPr>
        <dsp:cNvPr id="0" name=""/>
        <dsp:cNvSpPr/>
      </dsp:nvSpPr>
      <dsp:spPr>
        <a:xfrm>
          <a:off x="2209800" y="4238475"/>
          <a:ext cx="1334607" cy="1334607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871727" y="1738883"/>
            <a:ext cx="8944356" cy="5047488"/>
          </a:xfrm>
          <a:custGeom>
            <a:avLst/>
            <a:gdLst>
              <a:gd name="connsiteX0" fmla="*/ 0 w 8944356"/>
              <a:gd name="connsiteY0" fmla="*/ 5047487 h 5047488"/>
              <a:gd name="connsiteX1" fmla="*/ 8944355 w 8944356"/>
              <a:gd name="connsiteY1" fmla="*/ 5047487 h 5047488"/>
              <a:gd name="connsiteX2" fmla="*/ 8944355 w 8944356"/>
              <a:gd name="connsiteY2" fmla="*/ 0 h 5047488"/>
              <a:gd name="connsiteX3" fmla="*/ 0 w 8944356"/>
              <a:gd name="connsiteY3" fmla="*/ 0 h 5047488"/>
              <a:gd name="connsiteX4" fmla="*/ 0 w 8944356"/>
              <a:gd name="connsiteY4" fmla="*/ 5047487 h 504748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944356" h="5047488">
                <a:moveTo>
                  <a:pt x="0" y="5047487"/>
                </a:moveTo>
                <a:lnTo>
                  <a:pt x="8944355" y="5047487"/>
                </a:lnTo>
                <a:lnTo>
                  <a:pt x="8944355" y="0"/>
                </a:lnTo>
                <a:lnTo>
                  <a:pt x="0" y="0"/>
                </a:lnTo>
                <a:lnTo>
                  <a:pt x="0" y="5047487"/>
                </a:lnTo>
              </a:path>
            </a:pathLst>
          </a:custGeom>
          <a:solidFill>
            <a:srgbClr val="EDF2F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689335" cy="7563611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035153" y="2216248"/>
            <a:ext cx="8780930" cy="1440844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5400"/>
              </a:lnSpc>
              <a:tabLst/>
            </a:pPr>
            <a:r>
              <a:rPr lang="en-ID" sz="5400" b="1" dirty="0">
                <a:solidFill>
                  <a:srgbClr val="152D6B"/>
                </a:solidFill>
              </a:rPr>
              <a:t>KONSEP DAN RUANG </a:t>
            </a:r>
            <a:r>
              <a:rPr lang="en-ID" sz="5400" b="1" dirty="0" smtClean="0">
                <a:solidFill>
                  <a:srgbClr val="152D6B"/>
                </a:solidFill>
              </a:rPr>
              <a:t>LINGKUP</a:t>
            </a:r>
          </a:p>
          <a:p>
            <a:pPr algn="ctr">
              <a:lnSpc>
                <a:spcPts val="5400"/>
              </a:lnSpc>
              <a:tabLst/>
            </a:pPr>
            <a:r>
              <a:rPr lang="en-ID" sz="5400" b="1" dirty="0" smtClean="0">
                <a:solidFill>
                  <a:srgbClr val="152D6B"/>
                </a:solidFill>
              </a:rPr>
              <a:t> </a:t>
            </a:r>
            <a:r>
              <a:rPr lang="en-ID" sz="5400" b="1" dirty="0">
                <a:solidFill>
                  <a:srgbClr val="152D6B"/>
                </a:solidFill>
              </a:rPr>
              <a:t>SOSIOLOGI</a:t>
            </a:r>
            <a:endParaRPr lang="en-US" altLang="zh-CN" sz="5402" b="1" dirty="0" smtClean="0">
              <a:solidFill>
                <a:srgbClr val="152D6B"/>
              </a:solidFill>
              <a:latin typeface="Calibri" pitchFamily="18" charset="0"/>
              <a:cs typeface="Calibri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4787900" y="4965700"/>
            <a:ext cx="1118896" cy="55649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900"/>
              </a:lnSpc>
              <a:tabLst/>
            </a:pPr>
            <a:r>
              <a:rPr lang="en-US" altLang="zh-CN" sz="3995" dirty="0" smtClean="0">
                <a:solidFill>
                  <a:srgbClr val="152D6B"/>
                </a:solidFill>
                <a:latin typeface="Calibri" pitchFamily="18" charset="0"/>
                <a:cs typeface="Calibri" pitchFamily="18" charset="0"/>
              </a:rPr>
              <a:t>Oleh: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1628913" y="5522199"/>
            <a:ext cx="7429983" cy="556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900"/>
              </a:lnSpc>
              <a:tabLst/>
            </a:pPr>
            <a:r>
              <a:rPr lang="en-ID" sz="4000" dirty="0" err="1">
                <a:solidFill>
                  <a:srgbClr val="152D6B"/>
                </a:solidFill>
              </a:rPr>
              <a:t>Yovita</a:t>
            </a:r>
            <a:r>
              <a:rPr lang="en-ID" sz="4000" dirty="0">
                <a:solidFill>
                  <a:srgbClr val="152D6B"/>
                </a:solidFill>
              </a:rPr>
              <a:t> </a:t>
            </a:r>
            <a:r>
              <a:rPr lang="en-ID" sz="4000" dirty="0" err="1">
                <a:solidFill>
                  <a:srgbClr val="152D6B"/>
                </a:solidFill>
              </a:rPr>
              <a:t>Elvie</a:t>
            </a:r>
            <a:r>
              <a:rPr lang="en-ID" sz="4000" dirty="0">
                <a:solidFill>
                  <a:srgbClr val="152D6B"/>
                </a:solidFill>
              </a:rPr>
              <a:t> </a:t>
            </a:r>
            <a:r>
              <a:rPr lang="en-ID" sz="4000" dirty="0" err="1">
                <a:solidFill>
                  <a:srgbClr val="152D6B"/>
                </a:solidFill>
              </a:rPr>
              <a:t>Setianingsih</a:t>
            </a:r>
            <a:r>
              <a:rPr lang="en-ID" sz="4000" dirty="0">
                <a:solidFill>
                  <a:srgbClr val="152D6B"/>
                </a:solidFill>
              </a:rPr>
              <a:t>, </a:t>
            </a:r>
            <a:r>
              <a:rPr lang="en-ID" sz="4000" dirty="0" err="1">
                <a:solidFill>
                  <a:srgbClr val="152D6B"/>
                </a:solidFill>
              </a:rPr>
              <a:t>S.Sos</a:t>
            </a:r>
            <a:r>
              <a:rPr lang="en-ID" sz="4000" dirty="0">
                <a:solidFill>
                  <a:srgbClr val="152D6B"/>
                </a:solidFill>
              </a:rPr>
              <a:t>, </a:t>
            </a:r>
            <a:r>
              <a:rPr lang="en-ID" sz="4000" dirty="0" err="1">
                <a:solidFill>
                  <a:srgbClr val="152D6B"/>
                </a:solidFill>
              </a:rPr>
              <a:t>M.Si</a:t>
            </a:r>
            <a:endParaRPr lang="en-US" altLang="zh-CN" sz="3995" dirty="0" smtClean="0">
              <a:solidFill>
                <a:srgbClr val="152D6B"/>
              </a:solidFill>
              <a:latin typeface="Calibri" pitchFamily="18" charset="0"/>
              <a:cs typeface="Calibri" pitchFamily="18" charset="0"/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4826000" y="6184900"/>
            <a:ext cx="1038746" cy="55649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900"/>
              </a:lnSpc>
              <a:tabLst/>
            </a:pPr>
            <a:r>
              <a:rPr lang="en-US" altLang="zh-CN" sz="3995" dirty="0" smtClean="0">
                <a:solidFill>
                  <a:srgbClr val="152D6B"/>
                </a:solidFill>
                <a:latin typeface="Calibri" pitchFamily="18" charset="0"/>
                <a:cs typeface="Calibri" pitchFamily="18" charset="0"/>
              </a:rPr>
              <a:t>2022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97" y="0"/>
            <a:ext cx="10689335" cy="7563611"/>
          </a:xfrm>
          <a:prstGeom prst="rect">
            <a:avLst/>
          </a:prstGeom>
          <a:noFill/>
        </p:spPr>
      </p:pic>
      <p:sp>
        <p:nvSpPr>
          <p:cNvPr id="3" name="TextBox 1"/>
          <p:cNvSpPr txBox="1"/>
          <p:nvPr/>
        </p:nvSpPr>
        <p:spPr>
          <a:xfrm>
            <a:off x="1610519" y="1477735"/>
            <a:ext cx="7733950" cy="2131353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just">
              <a:tabLst>
                <a:tab pos="457200" algn="l"/>
              </a:tabLst>
            </a:pPr>
            <a:r>
              <a:rPr lang="en-US" altLang="zh-CN" dirty="0" err="1" smtClean="0">
                <a:solidFill>
                  <a:srgbClr val="000000"/>
                </a:solidFill>
                <a:cs typeface="Times New Roman" pitchFamily="18" charset="0"/>
              </a:rPr>
              <a:t>Komunikasi</a:t>
            </a:r>
            <a:r>
              <a:rPr lang="en-US" altLang="zh-CN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Times New Roman" pitchFamily="18" charset="0"/>
              </a:rPr>
              <a:t>merupakan</a:t>
            </a:r>
            <a:r>
              <a:rPr lang="en-US" altLang="zh-CN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ID" dirty="0">
                <a:cs typeface="Times New Roman" panose="02020603050405020304" pitchFamily="18" charset="0"/>
              </a:rPr>
              <a:t>proses </a:t>
            </a:r>
            <a:r>
              <a:rPr lang="en-ID" dirty="0" err="1">
                <a:cs typeface="Times New Roman" panose="02020603050405020304" pitchFamily="18" charset="0"/>
              </a:rPr>
              <a:t>pertukaran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informasi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antar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>
                <a:cs typeface="Times New Roman" panose="02020603050405020304" pitchFamily="18" charset="0"/>
              </a:rPr>
              <a:t>individu</a:t>
            </a:r>
            <a:r>
              <a:rPr lang="en-ID" dirty="0">
                <a:cs typeface="Times New Roman" panose="02020603050405020304" pitchFamily="18" charset="0"/>
              </a:rPr>
              <a:t> </a:t>
            </a:r>
            <a:r>
              <a:rPr lang="en-ID" dirty="0" err="1" smtClean="0">
                <a:cs typeface="Times New Roman" panose="02020603050405020304" pitchFamily="18" charset="0"/>
              </a:rPr>
              <a:t>ataupun</a:t>
            </a:r>
            <a:r>
              <a:rPr lang="en-ID" dirty="0" smtClean="0">
                <a:cs typeface="Times New Roman" panose="02020603050405020304" pitchFamily="18" charset="0"/>
              </a:rPr>
              <a:t> </a:t>
            </a:r>
            <a:r>
              <a:rPr lang="en-ID" dirty="0" err="1" smtClean="0">
                <a:cs typeface="Times New Roman" panose="02020603050405020304" pitchFamily="18" charset="0"/>
              </a:rPr>
              <a:t>kelompok</a:t>
            </a:r>
            <a:r>
              <a:rPr lang="en-ID" dirty="0" smtClean="0">
                <a:cs typeface="Times New Roman" panose="02020603050405020304" pitchFamily="18" charset="0"/>
              </a:rPr>
              <a:t> </a:t>
            </a:r>
            <a:r>
              <a:rPr lang="en-ID" dirty="0" smtClean="0">
                <a:cs typeface="Times New Roman" panose="02020603050405020304" pitchFamily="18" charset="0"/>
              </a:rPr>
              <a:t>yang </a:t>
            </a:r>
            <a:r>
              <a:rPr lang="en-ID" dirty="0" err="1" smtClean="0">
                <a:cs typeface="Times New Roman" panose="02020603050405020304" pitchFamily="18" charset="0"/>
              </a:rPr>
              <a:t>dilakukan</a:t>
            </a:r>
            <a:r>
              <a:rPr lang="en-ID" dirty="0" smtClean="0">
                <a:cs typeface="Times New Roman" panose="02020603050405020304" pitchFamily="18" charset="0"/>
              </a:rPr>
              <a:t> </a:t>
            </a:r>
            <a:r>
              <a:rPr lang="en-ID" dirty="0" err="1" smtClean="0">
                <a:cs typeface="Times New Roman" panose="02020603050405020304" pitchFamily="18" charset="0"/>
              </a:rPr>
              <a:t>secara</a:t>
            </a:r>
            <a:r>
              <a:rPr lang="en-ID" dirty="0" smtClean="0">
                <a:cs typeface="Times New Roman" panose="02020603050405020304" pitchFamily="18" charset="0"/>
              </a:rPr>
              <a:t> verbal (</a:t>
            </a:r>
            <a:r>
              <a:rPr lang="en-ID" dirty="0" err="1" smtClean="0">
                <a:cs typeface="Times New Roman" panose="02020603050405020304" pitchFamily="18" charset="0"/>
              </a:rPr>
              <a:t>lisan</a:t>
            </a:r>
            <a:r>
              <a:rPr lang="en-ID" dirty="0" smtClean="0">
                <a:cs typeface="Times New Roman" panose="02020603050405020304" pitchFamily="18" charset="0"/>
              </a:rPr>
              <a:t>) </a:t>
            </a:r>
            <a:r>
              <a:rPr lang="en-ID" dirty="0" err="1" smtClean="0">
                <a:cs typeface="Times New Roman" panose="02020603050405020304" pitchFamily="18" charset="0"/>
              </a:rPr>
              <a:t>dan</a:t>
            </a:r>
            <a:r>
              <a:rPr lang="en-ID" dirty="0" smtClean="0">
                <a:cs typeface="Times New Roman" panose="02020603050405020304" pitchFamily="18" charset="0"/>
              </a:rPr>
              <a:t> </a:t>
            </a:r>
            <a:r>
              <a:rPr lang="en-ID" dirty="0" err="1" smtClean="0">
                <a:cs typeface="Times New Roman" panose="02020603050405020304" pitchFamily="18" charset="0"/>
              </a:rPr>
              <a:t>atau</a:t>
            </a:r>
            <a:r>
              <a:rPr lang="en-ID" dirty="0" smtClean="0">
                <a:cs typeface="Times New Roman" panose="02020603050405020304" pitchFamily="18" charset="0"/>
              </a:rPr>
              <a:t> non verbal (symbol-</a:t>
            </a:r>
            <a:r>
              <a:rPr lang="en-ID" dirty="0" err="1" smtClean="0">
                <a:cs typeface="Times New Roman" panose="02020603050405020304" pitchFamily="18" charset="0"/>
              </a:rPr>
              <a:t>symblol</a:t>
            </a:r>
            <a:r>
              <a:rPr lang="en-ID" dirty="0" smtClean="0">
                <a:cs typeface="Times New Roman" panose="02020603050405020304" pitchFamily="18" charset="0"/>
              </a:rPr>
              <a:t>, gesture) yang </a:t>
            </a:r>
            <a:r>
              <a:rPr lang="en-ID" dirty="0" err="1" smtClean="0">
                <a:cs typeface="Times New Roman" panose="02020603050405020304" pitchFamily="18" charset="0"/>
              </a:rPr>
              <a:t>dapat</a:t>
            </a:r>
            <a:r>
              <a:rPr lang="en-ID" dirty="0" smtClean="0">
                <a:cs typeface="Times New Roman" panose="02020603050405020304" pitchFamily="18" charset="0"/>
              </a:rPr>
              <a:t> </a:t>
            </a:r>
            <a:r>
              <a:rPr lang="en-ID" dirty="0" err="1" smtClean="0">
                <a:cs typeface="Times New Roman" panose="02020603050405020304" pitchFamily="18" charset="0"/>
              </a:rPr>
              <a:t>dimengerti</a:t>
            </a:r>
            <a:r>
              <a:rPr lang="en-ID" dirty="0" smtClean="0">
                <a:cs typeface="Times New Roman" panose="02020603050405020304" pitchFamily="18" charset="0"/>
              </a:rPr>
              <a:t> </a:t>
            </a:r>
            <a:r>
              <a:rPr lang="en-ID" dirty="0" err="1" smtClean="0">
                <a:cs typeface="Times New Roman" panose="02020603050405020304" pitchFamily="18" charset="0"/>
              </a:rPr>
              <a:t>oleh</a:t>
            </a:r>
            <a:r>
              <a:rPr lang="en-ID" dirty="0" smtClean="0">
                <a:cs typeface="Times New Roman" panose="02020603050405020304" pitchFamily="18" charset="0"/>
              </a:rPr>
              <a:t> </a:t>
            </a:r>
            <a:r>
              <a:rPr lang="en-ID" dirty="0" err="1" smtClean="0">
                <a:cs typeface="Times New Roman" panose="02020603050405020304" pitchFamily="18" charset="0"/>
              </a:rPr>
              <a:t>kedua</a:t>
            </a:r>
            <a:r>
              <a:rPr lang="en-ID" dirty="0" smtClean="0">
                <a:cs typeface="Times New Roman" panose="02020603050405020304" pitchFamily="18" charset="0"/>
              </a:rPr>
              <a:t> </a:t>
            </a:r>
            <a:r>
              <a:rPr lang="en-ID" dirty="0" err="1" smtClean="0">
                <a:cs typeface="Times New Roman" panose="02020603050405020304" pitchFamily="18" charset="0"/>
              </a:rPr>
              <a:t>belah</a:t>
            </a:r>
            <a:r>
              <a:rPr lang="en-ID" dirty="0" smtClean="0">
                <a:cs typeface="Times New Roman" panose="02020603050405020304" pitchFamily="18" charset="0"/>
              </a:rPr>
              <a:t> </a:t>
            </a:r>
            <a:r>
              <a:rPr lang="en-ID" dirty="0" err="1" smtClean="0">
                <a:cs typeface="Times New Roman" panose="02020603050405020304" pitchFamily="18" charset="0"/>
              </a:rPr>
              <a:t>pihak</a:t>
            </a:r>
            <a:r>
              <a:rPr lang="en-US" altLang="zh-CN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. </a:t>
            </a:r>
            <a:r>
              <a:rPr lang="en-US" altLang="zh-CN" dirty="0" err="1" smtClean="0">
                <a:solidFill>
                  <a:srgbClr val="000000"/>
                </a:solidFill>
                <a:cs typeface="Times New Roman" panose="02020603050405020304" pitchFamily="18" charset="0"/>
              </a:rPr>
              <a:t>Menurut</a:t>
            </a:r>
            <a:r>
              <a:rPr lang="en-US" altLang="zh-CN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dirty="0" smtClean="0"/>
              <a:t>Wilbur </a:t>
            </a:r>
            <a:r>
              <a:rPr lang="en-US" dirty="0" smtClean="0"/>
              <a:t>S </a:t>
            </a: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smtClean="0"/>
              <a:t>proses </a:t>
            </a:r>
            <a:r>
              <a:rPr lang="en-US" dirty="0" err="1" smtClean="0"/>
              <a:t>berbagi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(sharing proses). </a:t>
            </a:r>
            <a:endParaRPr lang="en-US" dirty="0" smtClean="0"/>
          </a:p>
          <a:p>
            <a:pPr algn="just">
              <a:tabLst>
                <a:tab pos="457200" algn="l"/>
              </a:tabLst>
            </a:pPr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dikategorikan</a:t>
            </a:r>
            <a:r>
              <a:rPr lang="en-US" dirty="0" smtClean="0"/>
              <a:t> 3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:</a:t>
            </a:r>
            <a:r>
              <a:rPr lang="en-US" dirty="0" smtClean="0"/>
              <a:t> </a:t>
            </a:r>
            <a:endParaRPr lang="en-US" altLang="zh-CN" dirty="0" smtClean="0">
              <a:solidFill>
                <a:srgbClr val="000000"/>
              </a:solidFill>
              <a:cs typeface="Garamond" pitchFamily="18" charset="0"/>
            </a:endParaRPr>
          </a:p>
          <a:p>
            <a:pPr algn="just">
              <a:lnSpc>
                <a:spcPts val="3300"/>
              </a:lnSpc>
              <a:tabLst>
                <a:tab pos="457200" algn="l"/>
              </a:tabLst>
            </a:pPr>
            <a:endParaRPr lang="en-US" altLang="zh-CN" sz="2800" dirty="0" smtClean="0">
              <a:solidFill>
                <a:srgbClr val="000000"/>
              </a:solidFill>
              <a:cs typeface="Garamond" pitchFamily="18" charset="0"/>
            </a:endParaRPr>
          </a:p>
        </p:txBody>
      </p:sp>
      <p:sp>
        <p:nvSpPr>
          <p:cNvPr id="4" name="Left-Right-Up Arrow 3"/>
          <p:cNvSpPr/>
          <p:nvPr/>
        </p:nvSpPr>
        <p:spPr>
          <a:xfrm rot="10800000">
            <a:off x="3872295" y="3920525"/>
            <a:ext cx="2819400" cy="619119"/>
          </a:xfrm>
          <a:prstGeom prst="leftRightUpArrow">
            <a:avLst/>
          </a:prstGeom>
          <a:solidFill>
            <a:srgbClr val="FBD528"/>
          </a:solidFill>
          <a:ln>
            <a:solidFill>
              <a:srgbClr val="152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751441" y="3390625"/>
            <a:ext cx="3131883" cy="44371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ID" sz="2000" b="1" dirty="0" err="1" smtClean="0">
                <a:latin typeface="Garamond" panose="02020404030301010803" pitchFamily="18" charset="0"/>
              </a:rPr>
              <a:t>Konsep</a:t>
            </a:r>
            <a:r>
              <a:rPr lang="en-ID" sz="20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en-ID" sz="2000" b="1" dirty="0" err="1" smtClean="0">
                <a:latin typeface="Garamond" panose="02020404030301010803" pitchFamily="18" charset="0"/>
              </a:rPr>
              <a:t>Definisi</a:t>
            </a:r>
            <a:r>
              <a:rPr lang="en-ID" sz="2000" b="1" dirty="0" smtClean="0">
                <a:latin typeface="Garamond" panose="02020404030301010803" pitchFamily="18" charset="0"/>
              </a:rPr>
              <a:t> </a:t>
            </a:r>
            <a:r>
              <a:rPr lang="en-ID" sz="2000" b="1" dirty="0" err="1" smtClean="0">
                <a:latin typeface="Garamond" panose="02020404030301010803" pitchFamily="18" charset="0"/>
              </a:rPr>
              <a:t>Komunikasi</a:t>
            </a:r>
            <a:endParaRPr lang="en-US" altLang="zh-CN" sz="2000" b="1" dirty="0" smtClean="0">
              <a:latin typeface="Garamond" pitchFamily="18" charset="0"/>
              <a:cs typeface="Garamond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9540" y="3448369"/>
            <a:ext cx="3030117" cy="1401834"/>
          </a:xfrm>
          <a:prstGeom prst="rect">
            <a:avLst/>
          </a:prstGeom>
          <a:solidFill>
            <a:srgbClr val="152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Konsep</a:t>
            </a:r>
            <a:r>
              <a:rPr lang="en-US" sz="1400" dirty="0" smtClean="0"/>
              <a:t> yang </a:t>
            </a:r>
            <a:r>
              <a:rPr lang="en-US" sz="1400" dirty="0" err="1" smtClean="0"/>
              <a:t>menyatakan</a:t>
            </a:r>
            <a:r>
              <a:rPr lang="en-US" sz="1400" dirty="0" smtClean="0"/>
              <a:t> </a:t>
            </a:r>
            <a:r>
              <a:rPr lang="en-US" sz="1400" dirty="0" err="1" smtClean="0"/>
              <a:t>Komunikasi</a:t>
            </a:r>
            <a:r>
              <a:rPr lang="en-US" sz="1400" dirty="0" smtClean="0"/>
              <a:t> </a:t>
            </a:r>
            <a:r>
              <a:rPr lang="en-US" sz="1400" dirty="0" err="1" smtClean="0"/>
              <a:t>sebagai</a:t>
            </a:r>
            <a:r>
              <a:rPr lang="en-US" sz="1400" dirty="0" smtClean="0"/>
              <a:t> </a:t>
            </a:r>
            <a:r>
              <a:rPr lang="en-US" sz="1400" dirty="0" err="1" smtClean="0"/>
              <a:t>tindakan</a:t>
            </a:r>
            <a:r>
              <a:rPr lang="en-US" sz="1400" dirty="0" smtClean="0"/>
              <a:t> </a:t>
            </a:r>
            <a:r>
              <a:rPr lang="en-US" sz="1400" dirty="0" err="1" smtClean="0"/>
              <a:t>satu</a:t>
            </a:r>
            <a:r>
              <a:rPr lang="en-US" sz="1400" dirty="0" smtClean="0"/>
              <a:t> </a:t>
            </a:r>
            <a:r>
              <a:rPr lang="en-US" sz="1400" dirty="0" err="1" smtClean="0"/>
              <a:t>arah</a:t>
            </a:r>
            <a:r>
              <a:rPr lang="en-US" sz="1400" dirty="0" smtClean="0"/>
              <a:t> </a:t>
            </a:r>
            <a:r>
              <a:rPr lang="en-US" sz="1400" dirty="0" err="1" smtClean="0"/>
              <a:t>menurut</a:t>
            </a:r>
            <a:r>
              <a:rPr lang="en-US" sz="1400" dirty="0" smtClean="0"/>
              <a:t> </a:t>
            </a:r>
            <a:r>
              <a:rPr lang="en-ID" sz="1400" dirty="0" err="1" smtClean="0"/>
              <a:t>Everet</a:t>
            </a:r>
            <a:r>
              <a:rPr lang="en-ID" sz="1400" dirty="0" smtClean="0"/>
              <a:t> </a:t>
            </a:r>
            <a:r>
              <a:rPr lang="en-ID" sz="1400" dirty="0"/>
              <a:t>M. Rogers, Gerald R. Miller, </a:t>
            </a:r>
            <a:r>
              <a:rPr lang="en-ID" sz="1400" dirty="0" err="1"/>
              <a:t>Carld</a:t>
            </a:r>
            <a:r>
              <a:rPr lang="en-ID" sz="1400" dirty="0"/>
              <a:t> R. Miller, Theodore M. Newcomb.</a:t>
            </a:r>
            <a:endParaRPr lang="en-US" sz="1400" dirty="0"/>
          </a:p>
        </p:txBody>
      </p:sp>
      <p:sp>
        <p:nvSpPr>
          <p:cNvPr id="9" name="Rectangle 8"/>
          <p:cNvSpPr/>
          <p:nvPr/>
        </p:nvSpPr>
        <p:spPr>
          <a:xfrm>
            <a:off x="3583396" y="4871186"/>
            <a:ext cx="3397195" cy="1234600"/>
          </a:xfrm>
          <a:prstGeom prst="rect">
            <a:avLst/>
          </a:prstGeom>
          <a:solidFill>
            <a:srgbClr val="152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ID" sz="1400" dirty="0" smtClean="0">
              <a:solidFill>
                <a:schemeClr val="tx1"/>
              </a:solidFill>
            </a:endParaRPr>
          </a:p>
          <a:p>
            <a:pPr lvl="0" algn="ctr"/>
            <a:r>
              <a:rPr lang="en-ID" sz="1400" dirty="0" err="1" smtClean="0">
                <a:solidFill>
                  <a:schemeClr val="bg1"/>
                </a:solidFill>
              </a:rPr>
              <a:t>Konsep</a:t>
            </a:r>
            <a:r>
              <a:rPr lang="en-ID" sz="1400" dirty="0" smtClean="0">
                <a:solidFill>
                  <a:schemeClr val="bg1"/>
                </a:solidFill>
              </a:rPr>
              <a:t> </a:t>
            </a:r>
            <a:r>
              <a:rPr lang="en-ID" sz="1400" dirty="0">
                <a:solidFill>
                  <a:schemeClr val="bg1"/>
                </a:solidFill>
              </a:rPr>
              <a:t>yang </a:t>
            </a:r>
            <a:r>
              <a:rPr lang="en-ID" sz="1400" dirty="0" err="1">
                <a:solidFill>
                  <a:schemeClr val="bg1"/>
                </a:solidFill>
              </a:rPr>
              <a:t>menyatakan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komunikasi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sebagai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transaksi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 smtClean="0">
                <a:solidFill>
                  <a:schemeClr val="bg1"/>
                </a:solidFill>
              </a:rPr>
              <a:t>menurut</a:t>
            </a:r>
            <a:r>
              <a:rPr lang="en-ID" sz="1400" dirty="0" smtClean="0">
                <a:solidFill>
                  <a:schemeClr val="bg1"/>
                </a:solidFill>
              </a:rPr>
              <a:t> Stewart </a:t>
            </a:r>
            <a:r>
              <a:rPr lang="en-ID" sz="1400" dirty="0">
                <a:solidFill>
                  <a:schemeClr val="bg1"/>
                </a:solidFill>
              </a:rPr>
              <a:t>L. Tubbs </a:t>
            </a:r>
            <a:r>
              <a:rPr lang="en-ID" sz="1400" dirty="0" err="1">
                <a:solidFill>
                  <a:schemeClr val="bg1"/>
                </a:solidFill>
              </a:rPr>
              <a:t>dan</a:t>
            </a:r>
            <a:r>
              <a:rPr lang="en-ID" sz="1400" dirty="0">
                <a:solidFill>
                  <a:schemeClr val="bg1"/>
                </a:solidFill>
              </a:rPr>
              <a:t> Sylvia Moss, Judy C. Pearson </a:t>
            </a:r>
            <a:r>
              <a:rPr lang="en-ID" sz="1400" dirty="0" err="1">
                <a:solidFill>
                  <a:schemeClr val="bg1"/>
                </a:solidFill>
              </a:rPr>
              <a:t>dan</a:t>
            </a:r>
            <a:r>
              <a:rPr lang="en-ID" sz="1400" dirty="0">
                <a:solidFill>
                  <a:schemeClr val="bg1"/>
                </a:solidFill>
              </a:rPr>
              <a:t> Paul E. Nelson, William I. Gordon, Donald </a:t>
            </a:r>
            <a:r>
              <a:rPr lang="en-ID" sz="1400" dirty="0" err="1">
                <a:solidFill>
                  <a:schemeClr val="bg1"/>
                </a:solidFill>
              </a:rPr>
              <a:t>Byker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dan</a:t>
            </a:r>
            <a:r>
              <a:rPr lang="en-ID" sz="1400" dirty="0">
                <a:solidFill>
                  <a:schemeClr val="bg1"/>
                </a:solidFill>
              </a:rPr>
              <a:t> Loren J. Anderson.</a:t>
            </a:r>
            <a:endParaRPr lang="en-US" sz="1400" dirty="0">
              <a:solidFill>
                <a:schemeClr val="bg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175108" y="3449000"/>
            <a:ext cx="3030117" cy="1298858"/>
          </a:xfrm>
          <a:prstGeom prst="rect">
            <a:avLst/>
          </a:prstGeom>
          <a:solidFill>
            <a:srgbClr val="152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1400" dirty="0" err="1"/>
              <a:t>Konsep</a:t>
            </a:r>
            <a:r>
              <a:rPr lang="en-ID" sz="1400" dirty="0"/>
              <a:t> yang </a:t>
            </a:r>
            <a:r>
              <a:rPr lang="en-ID" sz="1400" dirty="0" err="1"/>
              <a:t>menyatakan</a:t>
            </a:r>
            <a:r>
              <a:rPr lang="en-ID" sz="1400" dirty="0"/>
              <a:t> </a:t>
            </a:r>
            <a:r>
              <a:rPr lang="en-ID" sz="1400" dirty="0" err="1"/>
              <a:t>bahwa</a:t>
            </a:r>
            <a:r>
              <a:rPr lang="en-ID" sz="1400" dirty="0"/>
              <a:t> </a:t>
            </a:r>
            <a:r>
              <a:rPr lang="en-ID" sz="1400" dirty="0" err="1"/>
              <a:t>komunikasi</a:t>
            </a:r>
            <a:r>
              <a:rPr lang="en-ID" sz="1400" dirty="0"/>
              <a:t> </a:t>
            </a:r>
            <a:r>
              <a:rPr lang="en-ID" sz="1400" dirty="0" err="1"/>
              <a:t>sebagai</a:t>
            </a:r>
            <a:r>
              <a:rPr lang="en-ID" sz="1400" dirty="0"/>
              <a:t> </a:t>
            </a:r>
            <a:r>
              <a:rPr lang="en-ID" sz="1400" dirty="0" err="1"/>
              <a:t>interaksi</a:t>
            </a:r>
            <a:r>
              <a:rPr lang="en-ID" sz="1400" dirty="0"/>
              <a:t> </a:t>
            </a:r>
            <a:r>
              <a:rPr lang="en-ID" sz="1400" dirty="0" err="1" smtClean="0"/>
              <a:t>menurut</a:t>
            </a:r>
            <a:r>
              <a:rPr lang="en-ID" sz="1400" dirty="0" smtClean="0"/>
              <a:t> </a:t>
            </a:r>
            <a:r>
              <a:rPr lang="en-ID" sz="1400" dirty="0" err="1"/>
              <a:t>Shanon</a:t>
            </a:r>
            <a:r>
              <a:rPr lang="en-ID" sz="1400" dirty="0"/>
              <a:t> </a:t>
            </a:r>
            <a:r>
              <a:rPr lang="en-ID" sz="1400" dirty="0" err="1"/>
              <a:t>dan</a:t>
            </a:r>
            <a:r>
              <a:rPr lang="en-ID" sz="1400" dirty="0"/>
              <a:t> Weaver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2143920" y="452847"/>
            <a:ext cx="8153400" cy="443711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000" b="1" dirty="0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DEFINISI KOMUNIKASI</a:t>
            </a:r>
            <a:endParaRPr lang="en-US" altLang="zh-CN" sz="2000" b="1" dirty="0" smtClean="0">
              <a:solidFill>
                <a:srgbClr val="152D6B"/>
              </a:solidFill>
              <a:latin typeface="Trebuchet MS" pitchFamily="18" charset="0"/>
              <a:cs typeface="Trebuchet MS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10689335" cy="7563611"/>
          </a:xfrm>
          <a:custGeom>
            <a:avLst/>
            <a:gdLst>
              <a:gd name="connsiteX0" fmla="*/ 0 w 10689335"/>
              <a:gd name="connsiteY0" fmla="*/ 7563611 h 7563611"/>
              <a:gd name="connsiteX1" fmla="*/ 10689335 w 10689335"/>
              <a:gd name="connsiteY1" fmla="*/ 7563611 h 7563611"/>
              <a:gd name="connsiteX2" fmla="*/ 10689335 w 10689335"/>
              <a:gd name="connsiteY2" fmla="*/ 0 h 7563611"/>
              <a:gd name="connsiteX3" fmla="*/ 0 w 10689335"/>
              <a:gd name="connsiteY3" fmla="*/ 0 h 7563611"/>
              <a:gd name="connsiteX4" fmla="*/ 0 w 10689335"/>
              <a:gd name="connsiteY4" fmla="*/ 7563611 h 756361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689335" h="7563611">
                <a:moveTo>
                  <a:pt x="0" y="7563611"/>
                </a:moveTo>
                <a:lnTo>
                  <a:pt x="10689335" y="7563611"/>
                </a:lnTo>
                <a:lnTo>
                  <a:pt x="10689335" y="0"/>
                </a:lnTo>
                <a:lnTo>
                  <a:pt x="0" y="0"/>
                </a:lnTo>
                <a:lnTo>
                  <a:pt x="0" y="756361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689335" cy="7563611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801" y="3330592"/>
            <a:ext cx="4496727" cy="239311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70100" y="482600"/>
            <a:ext cx="4961295" cy="44371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400" b="1" dirty="0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DIMENSI LINGKUNGAN KOMUNIKASI</a:t>
            </a:r>
          </a:p>
        </p:txBody>
      </p:sp>
      <p:sp>
        <p:nvSpPr>
          <p:cNvPr id="3" name="TextBox 1"/>
          <p:cNvSpPr txBox="1"/>
          <p:nvPr/>
        </p:nvSpPr>
        <p:spPr>
          <a:xfrm>
            <a:off x="393010" y="1394107"/>
            <a:ext cx="6552411" cy="1738938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just">
              <a:lnSpc>
                <a:spcPts val="3300"/>
              </a:lnSpc>
              <a:tabLst>
                <a:tab pos="457200" algn="l"/>
              </a:tabLst>
            </a:pPr>
            <a:r>
              <a:rPr lang="en-US" altLang="zh-CN" sz="1400" dirty="0" err="1" smtClean="0">
                <a:solidFill>
                  <a:srgbClr val="000000"/>
                </a:solidFill>
                <a:latin typeface="+mj-lt"/>
                <a:cs typeface="Tahoma" pitchFamily="18" charset="0"/>
              </a:rPr>
              <a:t>Setelah</a:t>
            </a:r>
            <a:r>
              <a:rPr lang="en-US" altLang="zh-CN" sz="1400" dirty="0" smtClean="0">
                <a:solidFill>
                  <a:srgbClr val="000000"/>
                </a:solidFill>
                <a:latin typeface="+mj-lt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+mj-lt"/>
                <a:cs typeface="Tahoma" pitchFamily="18" charset="0"/>
              </a:rPr>
              <a:t>mengetahui</a:t>
            </a:r>
            <a:r>
              <a:rPr lang="en-US" altLang="zh-CN" sz="1400" dirty="0" smtClean="0">
                <a:solidFill>
                  <a:srgbClr val="000000"/>
                </a:solidFill>
                <a:latin typeface="+mj-lt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+mj-lt"/>
                <a:cs typeface="Tahoma" pitchFamily="18" charset="0"/>
              </a:rPr>
              <a:t>garis</a:t>
            </a:r>
            <a:r>
              <a:rPr lang="en-US" altLang="zh-CN" sz="1400" dirty="0" smtClean="0">
                <a:solidFill>
                  <a:srgbClr val="000000"/>
                </a:solidFill>
                <a:latin typeface="+mj-lt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+mj-lt"/>
                <a:cs typeface="Tahoma" pitchFamily="18" charset="0"/>
              </a:rPr>
              <a:t>besar</a:t>
            </a:r>
            <a:r>
              <a:rPr lang="en-US" altLang="zh-CN" sz="1400" dirty="0" smtClean="0">
                <a:solidFill>
                  <a:srgbClr val="000000"/>
                </a:solidFill>
                <a:latin typeface="+mj-lt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+mj-lt"/>
                <a:cs typeface="Tahoma" pitchFamily="18" charset="0"/>
              </a:rPr>
              <a:t>definisi</a:t>
            </a:r>
            <a:r>
              <a:rPr lang="en-US" altLang="zh-CN" sz="1400" dirty="0" smtClean="0">
                <a:solidFill>
                  <a:srgbClr val="000000"/>
                </a:solidFill>
                <a:latin typeface="+mj-lt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+mj-lt"/>
                <a:cs typeface="Tahoma" pitchFamily="18" charset="0"/>
              </a:rPr>
              <a:t>komunikasi</a:t>
            </a:r>
            <a:r>
              <a:rPr lang="en-US" altLang="zh-CN" sz="1400" dirty="0" smtClean="0">
                <a:solidFill>
                  <a:srgbClr val="000000"/>
                </a:solidFill>
                <a:latin typeface="+mj-lt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+mj-lt"/>
                <a:cs typeface="Tahoma" pitchFamily="18" charset="0"/>
              </a:rPr>
              <a:t>dan</a:t>
            </a:r>
            <a:r>
              <a:rPr lang="en-US" altLang="zh-CN" sz="1400" dirty="0" smtClean="0">
                <a:solidFill>
                  <a:srgbClr val="000000"/>
                </a:solidFill>
                <a:latin typeface="+mj-lt"/>
                <a:cs typeface="Tahoma" pitchFamily="18" charset="0"/>
              </a:rPr>
              <a:t> 3 </a:t>
            </a:r>
            <a:r>
              <a:rPr lang="en-US" altLang="zh-CN" sz="1400" dirty="0" err="1" smtClean="0">
                <a:solidFill>
                  <a:srgbClr val="000000"/>
                </a:solidFill>
                <a:latin typeface="+mj-lt"/>
                <a:cs typeface="Tahoma" pitchFamily="18" charset="0"/>
              </a:rPr>
              <a:t>kategori</a:t>
            </a:r>
            <a:r>
              <a:rPr lang="en-US" altLang="zh-CN" sz="1400" dirty="0" smtClean="0">
                <a:solidFill>
                  <a:srgbClr val="000000"/>
                </a:solidFill>
                <a:latin typeface="+mj-lt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+mj-lt"/>
                <a:cs typeface="Tahoma" pitchFamily="18" charset="0"/>
              </a:rPr>
              <a:t>konsep</a:t>
            </a:r>
            <a:r>
              <a:rPr lang="en-US" altLang="zh-CN" sz="1400" dirty="0" smtClean="0">
                <a:solidFill>
                  <a:srgbClr val="000000"/>
                </a:solidFill>
                <a:latin typeface="+mj-lt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+mj-lt"/>
                <a:cs typeface="Tahoma" pitchFamily="18" charset="0"/>
              </a:rPr>
              <a:t>definisi</a:t>
            </a:r>
            <a:r>
              <a:rPr lang="en-US" altLang="zh-CN" sz="1400" dirty="0" smtClean="0">
                <a:solidFill>
                  <a:srgbClr val="000000"/>
                </a:solidFill>
                <a:latin typeface="+mj-lt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+mj-lt"/>
                <a:cs typeface="Tahoma" pitchFamily="18" charset="0"/>
              </a:rPr>
              <a:t>komunikasi</a:t>
            </a:r>
            <a:r>
              <a:rPr lang="en-US" altLang="zh-CN" sz="1400" dirty="0" smtClean="0">
                <a:solidFill>
                  <a:srgbClr val="000000"/>
                </a:solidFill>
                <a:latin typeface="+mj-lt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+mj-lt"/>
                <a:cs typeface="Tahoma" pitchFamily="18" charset="0"/>
              </a:rPr>
              <a:t>maka</a:t>
            </a:r>
            <a:r>
              <a:rPr lang="en-US" altLang="zh-CN" sz="1400" dirty="0" smtClean="0">
                <a:solidFill>
                  <a:srgbClr val="000000"/>
                </a:solidFill>
                <a:latin typeface="+mj-lt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+mj-lt"/>
                <a:cs typeface="Tahoma" pitchFamily="18" charset="0"/>
              </a:rPr>
              <a:t>dapat</a:t>
            </a:r>
            <a:r>
              <a:rPr lang="en-US" altLang="zh-CN" sz="1400" dirty="0" smtClean="0">
                <a:solidFill>
                  <a:srgbClr val="000000"/>
                </a:solidFill>
                <a:latin typeface="+mj-lt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+mj-lt"/>
                <a:cs typeface="Tahoma" pitchFamily="18" charset="0"/>
              </a:rPr>
              <a:t>menjadi</a:t>
            </a:r>
            <a:r>
              <a:rPr lang="en-US" altLang="zh-CN" sz="1400" dirty="0" smtClean="0">
                <a:solidFill>
                  <a:srgbClr val="000000"/>
                </a:solidFill>
                <a:latin typeface="+mj-lt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+mj-lt"/>
                <a:cs typeface="Tahoma" pitchFamily="18" charset="0"/>
              </a:rPr>
              <a:t>acuan</a:t>
            </a:r>
            <a:r>
              <a:rPr lang="en-US" altLang="zh-CN" sz="1400" dirty="0" smtClean="0">
                <a:solidFill>
                  <a:srgbClr val="000000"/>
                </a:solidFill>
                <a:latin typeface="+mj-lt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+mj-lt"/>
                <a:cs typeface="Tahoma" pitchFamily="18" charset="0"/>
              </a:rPr>
              <a:t>untuk</a:t>
            </a:r>
            <a:r>
              <a:rPr lang="en-US" altLang="zh-CN" sz="1400" dirty="0" smtClean="0">
                <a:solidFill>
                  <a:srgbClr val="000000"/>
                </a:solidFill>
                <a:latin typeface="+mj-lt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+mj-lt"/>
                <a:cs typeface="Tahoma" pitchFamily="18" charset="0"/>
              </a:rPr>
              <a:t>mengindentifikasi</a:t>
            </a:r>
            <a:r>
              <a:rPr lang="en-US" altLang="zh-CN" sz="1400" dirty="0" smtClean="0">
                <a:solidFill>
                  <a:srgbClr val="000000"/>
                </a:solidFill>
                <a:latin typeface="+mj-lt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+mj-lt"/>
                <a:cs typeface="Tahoma" pitchFamily="18" charset="0"/>
              </a:rPr>
              <a:t>perbedaan</a:t>
            </a:r>
            <a:r>
              <a:rPr lang="en-US" altLang="zh-CN" sz="1400" dirty="0" smtClean="0">
                <a:solidFill>
                  <a:srgbClr val="000000"/>
                </a:solidFill>
                <a:latin typeface="+mj-lt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+mj-lt"/>
                <a:cs typeface="Tahoma" pitchFamily="18" charset="0"/>
              </a:rPr>
              <a:t>lingkungan</a:t>
            </a:r>
            <a:r>
              <a:rPr lang="en-US" altLang="zh-CN" sz="1400" dirty="0" smtClean="0">
                <a:solidFill>
                  <a:srgbClr val="000000"/>
                </a:solidFill>
                <a:latin typeface="+mj-lt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+mj-lt"/>
                <a:cs typeface="Tahoma" pitchFamily="18" charset="0"/>
              </a:rPr>
              <a:t>komunikasi</a:t>
            </a:r>
            <a:r>
              <a:rPr lang="en-US" altLang="zh-CN" sz="1400" dirty="0" smtClean="0">
                <a:solidFill>
                  <a:srgbClr val="000000"/>
                </a:solidFill>
                <a:latin typeface="+mj-lt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+mj-lt"/>
                <a:cs typeface="Tahoma" pitchFamily="18" charset="0"/>
              </a:rPr>
              <a:t>dalam</a:t>
            </a:r>
            <a:r>
              <a:rPr lang="en-US" altLang="zh-CN" sz="1400" dirty="0" smtClean="0">
                <a:solidFill>
                  <a:srgbClr val="000000"/>
                </a:solidFill>
                <a:latin typeface="+mj-lt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+mj-lt"/>
                <a:cs typeface="Tahoma" pitchFamily="18" charset="0"/>
              </a:rPr>
              <a:t>dimensi</a:t>
            </a:r>
            <a:r>
              <a:rPr lang="en-US" altLang="zh-CN" sz="1400" dirty="0" smtClean="0">
                <a:solidFill>
                  <a:srgbClr val="000000"/>
                </a:solidFill>
                <a:latin typeface="+mj-lt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+mj-lt"/>
                <a:cs typeface="Tahoma" pitchFamily="18" charset="0"/>
              </a:rPr>
              <a:t>lingkungan</a:t>
            </a:r>
            <a:r>
              <a:rPr lang="en-US" altLang="zh-CN" sz="1400" dirty="0" smtClean="0">
                <a:solidFill>
                  <a:srgbClr val="000000"/>
                </a:solidFill>
                <a:latin typeface="+mj-lt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+mj-lt"/>
                <a:cs typeface="Tahoma" pitchFamily="18" charset="0"/>
              </a:rPr>
              <a:t>komunikasi</a:t>
            </a:r>
            <a:r>
              <a:rPr lang="en-US" altLang="zh-CN" sz="1400" dirty="0" smtClean="0">
                <a:solidFill>
                  <a:srgbClr val="000000"/>
                </a:solidFill>
                <a:latin typeface="+mj-lt"/>
                <a:cs typeface="Tahoma" pitchFamily="18" charset="0"/>
              </a:rPr>
              <a:t>, </a:t>
            </a:r>
            <a:r>
              <a:rPr lang="en-US" altLang="zh-CN" sz="1400" dirty="0" err="1" smtClean="0">
                <a:solidFill>
                  <a:srgbClr val="000000"/>
                </a:solidFill>
                <a:latin typeface="+mj-lt"/>
                <a:cs typeface="Tahoma" pitchFamily="18" charset="0"/>
              </a:rPr>
              <a:t>menurut</a:t>
            </a:r>
            <a:r>
              <a:rPr lang="en-US" altLang="zh-CN" sz="1400" dirty="0" smtClean="0">
                <a:solidFill>
                  <a:srgbClr val="000000"/>
                </a:solidFill>
                <a:latin typeface="+mj-lt"/>
                <a:cs typeface="Tahoma" pitchFamily="18" charset="0"/>
              </a:rPr>
              <a:t> De Vito </a:t>
            </a:r>
            <a:r>
              <a:rPr lang="en-US" altLang="zh-CN" sz="1400" dirty="0" err="1" smtClean="0">
                <a:solidFill>
                  <a:srgbClr val="000000"/>
                </a:solidFill>
                <a:latin typeface="+mj-lt"/>
                <a:cs typeface="Tahoma" pitchFamily="18" charset="0"/>
              </a:rPr>
              <a:t>bahwa</a:t>
            </a:r>
            <a:r>
              <a:rPr lang="en-US" altLang="zh-CN" sz="1400" dirty="0" smtClean="0">
                <a:solidFill>
                  <a:srgbClr val="000000"/>
                </a:solidFill>
                <a:latin typeface="+mj-lt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+mj-lt"/>
                <a:cs typeface="Tahoma" pitchFamily="18" charset="0"/>
              </a:rPr>
              <a:t>komunikasi</a:t>
            </a:r>
            <a:r>
              <a:rPr lang="en-US" altLang="zh-CN" sz="1400" dirty="0" smtClean="0">
                <a:solidFill>
                  <a:srgbClr val="000000"/>
                </a:solidFill>
                <a:latin typeface="+mj-lt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+mj-lt"/>
                <a:cs typeface="Tahoma" pitchFamily="18" charset="0"/>
              </a:rPr>
              <a:t>memiliki</a:t>
            </a:r>
            <a:r>
              <a:rPr lang="en-US" altLang="zh-CN" sz="1400" dirty="0" smtClean="0">
                <a:solidFill>
                  <a:srgbClr val="000000"/>
                </a:solidFill>
                <a:latin typeface="+mj-lt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+mj-lt"/>
                <a:cs typeface="Tahoma" pitchFamily="18" charset="0"/>
              </a:rPr>
              <a:t>tiga</a:t>
            </a:r>
            <a:r>
              <a:rPr lang="en-US" altLang="zh-CN" sz="1400" dirty="0" smtClean="0">
                <a:solidFill>
                  <a:srgbClr val="000000"/>
                </a:solidFill>
                <a:latin typeface="+mj-lt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+mj-lt"/>
                <a:cs typeface="Tahoma" pitchFamily="18" charset="0"/>
              </a:rPr>
              <a:t>dimensi</a:t>
            </a:r>
            <a:r>
              <a:rPr lang="en-US" altLang="zh-CN" sz="1400" dirty="0" smtClean="0">
                <a:solidFill>
                  <a:srgbClr val="000000"/>
                </a:solidFill>
                <a:latin typeface="+mj-lt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+mj-lt"/>
                <a:cs typeface="Tahoma" pitchFamily="18" charset="0"/>
              </a:rPr>
              <a:t>diantaranya</a:t>
            </a:r>
            <a:r>
              <a:rPr lang="en-US" altLang="zh-CN" sz="1400" dirty="0" smtClean="0">
                <a:solidFill>
                  <a:srgbClr val="000000"/>
                </a:solidFill>
                <a:latin typeface="+mj-lt"/>
                <a:cs typeface="Tahoma" pitchFamily="18" charset="0"/>
              </a:rPr>
              <a:t>;</a:t>
            </a:r>
          </a:p>
        </p:txBody>
      </p:sp>
      <p:sp>
        <p:nvSpPr>
          <p:cNvPr id="16" name="Right Arrow 15"/>
          <p:cNvSpPr/>
          <p:nvPr/>
        </p:nvSpPr>
        <p:spPr>
          <a:xfrm rot="16200000" flipH="1">
            <a:off x="8702761" y="4738629"/>
            <a:ext cx="495626" cy="947816"/>
          </a:xfrm>
          <a:prstGeom prst="rightArrow">
            <a:avLst/>
          </a:prstGeom>
          <a:solidFill>
            <a:srgbClr val="152D6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7756232" y="3913772"/>
            <a:ext cx="2388685" cy="8224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Dimensi</a:t>
            </a:r>
            <a:r>
              <a:rPr lang="en-US" sz="1400" dirty="0" smtClean="0"/>
              <a:t> </a:t>
            </a:r>
            <a:r>
              <a:rPr lang="en-US" sz="1400" dirty="0" err="1" smtClean="0"/>
              <a:t>Lingkuangan</a:t>
            </a:r>
            <a:r>
              <a:rPr lang="en-US" sz="1400" dirty="0" smtClean="0"/>
              <a:t> </a:t>
            </a:r>
            <a:r>
              <a:rPr lang="en-US" sz="1400" dirty="0" err="1" smtClean="0"/>
              <a:t>Komunikasi</a:t>
            </a:r>
            <a:r>
              <a:rPr lang="en-US" sz="1400" dirty="0" smtClean="0"/>
              <a:t> </a:t>
            </a:r>
            <a:endParaRPr lang="en-US" sz="1400" dirty="0"/>
          </a:p>
        </p:txBody>
      </p:sp>
      <p:sp>
        <p:nvSpPr>
          <p:cNvPr id="38" name="Rounded Rectangle 37"/>
          <p:cNvSpPr/>
          <p:nvPr/>
        </p:nvSpPr>
        <p:spPr>
          <a:xfrm>
            <a:off x="5027229" y="3616505"/>
            <a:ext cx="1912999" cy="1515947"/>
          </a:xfrm>
          <a:prstGeom prst="roundRect">
            <a:avLst/>
          </a:prstGeom>
          <a:solidFill>
            <a:srgbClr val="FBD52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dirty="0" err="1">
                <a:solidFill>
                  <a:srgbClr val="152D6B"/>
                </a:solidFill>
              </a:rPr>
              <a:t>Dimensi</a:t>
            </a:r>
            <a:r>
              <a:rPr lang="en-ID" dirty="0">
                <a:solidFill>
                  <a:srgbClr val="152D6B"/>
                </a:solidFill>
              </a:rPr>
              <a:t> </a:t>
            </a:r>
            <a:r>
              <a:rPr lang="en-ID" dirty="0" err="1">
                <a:solidFill>
                  <a:srgbClr val="152D6B"/>
                </a:solidFill>
              </a:rPr>
              <a:t>fisik</a:t>
            </a:r>
            <a:r>
              <a:rPr lang="en-ID" dirty="0">
                <a:solidFill>
                  <a:srgbClr val="152D6B"/>
                </a:solidFill>
              </a:rPr>
              <a:t> </a:t>
            </a:r>
            <a:r>
              <a:rPr lang="en-ID" dirty="0" err="1">
                <a:solidFill>
                  <a:srgbClr val="152D6B"/>
                </a:solidFill>
              </a:rPr>
              <a:t>yaitu</a:t>
            </a:r>
            <a:r>
              <a:rPr lang="en-ID" dirty="0">
                <a:solidFill>
                  <a:srgbClr val="152D6B"/>
                </a:solidFill>
              </a:rPr>
              <a:t> </a:t>
            </a:r>
            <a:r>
              <a:rPr lang="en-ID" dirty="0" err="1">
                <a:solidFill>
                  <a:srgbClr val="152D6B"/>
                </a:solidFill>
              </a:rPr>
              <a:t>tempat</a:t>
            </a:r>
            <a:r>
              <a:rPr lang="en-ID" dirty="0">
                <a:solidFill>
                  <a:srgbClr val="152D6B"/>
                </a:solidFill>
              </a:rPr>
              <a:t> </a:t>
            </a:r>
            <a:r>
              <a:rPr lang="en-ID" dirty="0" err="1">
                <a:solidFill>
                  <a:srgbClr val="152D6B"/>
                </a:solidFill>
              </a:rPr>
              <a:t>komunikasi</a:t>
            </a:r>
            <a:r>
              <a:rPr lang="en-ID" dirty="0">
                <a:solidFill>
                  <a:srgbClr val="152D6B"/>
                </a:solidFill>
              </a:rPr>
              <a:t> </a:t>
            </a:r>
            <a:r>
              <a:rPr lang="en-ID" dirty="0" err="1">
                <a:solidFill>
                  <a:srgbClr val="152D6B"/>
                </a:solidFill>
              </a:rPr>
              <a:t>itu</a:t>
            </a:r>
            <a:r>
              <a:rPr lang="en-ID" dirty="0">
                <a:solidFill>
                  <a:srgbClr val="152D6B"/>
                </a:solidFill>
              </a:rPr>
              <a:t> </a:t>
            </a:r>
            <a:r>
              <a:rPr lang="en-ID" dirty="0" err="1" smtClean="0">
                <a:solidFill>
                  <a:srgbClr val="152D6B"/>
                </a:solidFill>
              </a:rPr>
              <a:t>berlangsung</a:t>
            </a:r>
            <a:endParaRPr lang="en-US" altLang="zh-CN" dirty="0">
              <a:solidFill>
                <a:srgbClr val="152D6B"/>
              </a:solidFill>
              <a:latin typeface="Tahoma" pitchFamily="18" charset="0"/>
              <a:cs typeface="Tahoma" pitchFamily="18" charset="0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7169648" y="1858792"/>
            <a:ext cx="3312898" cy="1223632"/>
          </a:xfrm>
          <a:prstGeom prst="roundRect">
            <a:avLst/>
          </a:prstGeom>
          <a:solidFill>
            <a:srgbClr val="FBD52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dirty="0" err="1">
                <a:solidFill>
                  <a:srgbClr val="152D6B"/>
                </a:solidFill>
              </a:rPr>
              <a:t>Dimensi</a:t>
            </a:r>
            <a:r>
              <a:rPr lang="en-ID" dirty="0">
                <a:solidFill>
                  <a:srgbClr val="152D6B"/>
                </a:solidFill>
              </a:rPr>
              <a:t> </a:t>
            </a:r>
            <a:r>
              <a:rPr lang="en-ID" dirty="0" err="1">
                <a:solidFill>
                  <a:srgbClr val="152D6B"/>
                </a:solidFill>
              </a:rPr>
              <a:t>sosial</a:t>
            </a:r>
            <a:r>
              <a:rPr lang="en-ID" dirty="0">
                <a:solidFill>
                  <a:srgbClr val="152D6B"/>
                </a:solidFill>
              </a:rPr>
              <a:t> </a:t>
            </a:r>
            <a:r>
              <a:rPr lang="en-ID" dirty="0" err="1">
                <a:solidFill>
                  <a:srgbClr val="152D6B"/>
                </a:solidFill>
              </a:rPr>
              <a:t>psikologis</a:t>
            </a:r>
            <a:r>
              <a:rPr lang="en-ID" dirty="0">
                <a:solidFill>
                  <a:srgbClr val="152D6B"/>
                </a:solidFill>
              </a:rPr>
              <a:t> yang </a:t>
            </a:r>
            <a:r>
              <a:rPr lang="en-ID" dirty="0" err="1">
                <a:solidFill>
                  <a:srgbClr val="152D6B"/>
                </a:solidFill>
              </a:rPr>
              <a:t>melibatkan</a:t>
            </a:r>
            <a:r>
              <a:rPr lang="en-ID" dirty="0">
                <a:solidFill>
                  <a:srgbClr val="152D6B"/>
                </a:solidFill>
              </a:rPr>
              <a:t> status </a:t>
            </a:r>
            <a:r>
              <a:rPr lang="en-ID" dirty="0" err="1">
                <a:solidFill>
                  <a:srgbClr val="152D6B"/>
                </a:solidFill>
              </a:rPr>
              <a:t>sosial</a:t>
            </a:r>
            <a:r>
              <a:rPr lang="en-ID" dirty="0">
                <a:solidFill>
                  <a:srgbClr val="152D6B"/>
                </a:solidFill>
              </a:rPr>
              <a:t>, </a:t>
            </a:r>
            <a:r>
              <a:rPr lang="en-ID" dirty="0" err="1">
                <a:solidFill>
                  <a:srgbClr val="152D6B"/>
                </a:solidFill>
              </a:rPr>
              <a:t>peran</a:t>
            </a:r>
            <a:r>
              <a:rPr lang="en-ID" dirty="0">
                <a:solidFill>
                  <a:srgbClr val="152D6B"/>
                </a:solidFill>
              </a:rPr>
              <a:t> </a:t>
            </a:r>
            <a:r>
              <a:rPr lang="en-ID" dirty="0" err="1">
                <a:solidFill>
                  <a:srgbClr val="152D6B"/>
                </a:solidFill>
              </a:rPr>
              <a:t>sosial</a:t>
            </a:r>
            <a:r>
              <a:rPr lang="en-ID" dirty="0">
                <a:solidFill>
                  <a:srgbClr val="152D6B"/>
                </a:solidFill>
              </a:rPr>
              <a:t> </a:t>
            </a:r>
            <a:r>
              <a:rPr lang="en-ID" dirty="0" err="1">
                <a:solidFill>
                  <a:srgbClr val="152D6B"/>
                </a:solidFill>
              </a:rPr>
              <a:t>serta</a:t>
            </a:r>
            <a:r>
              <a:rPr lang="en-ID" dirty="0">
                <a:solidFill>
                  <a:srgbClr val="152D6B"/>
                </a:solidFill>
              </a:rPr>
              <a:t> </a:t>
            </a:r>
            <a:r>
              <a:rPr lang="en-ID" dirty="0" err="1">
                <a:solidFill>
                  <a:srgbClr val="152D6B"/>
                </a:solidFill>
              </a:rPr>
              <a:t>aturan</a:t>
            </a:r>
            <a:r>
              <a:rPr lang="en-ID" dirty="0">
                <a:solidFill>
                  <a:srgbClr val="152D6B"/>
                </a:solidFill>
              </a:rPr>
              <a:t> </a:t>
            </a:r>
            <a:r>
              <a:rPr lang="en-ID" dirty="0" err="1">
                <a:solidFill>
                  <a:srgbClr val="152D6B"/>
                </a:solidFill>
              </a:rPr>
              <a:t>budaya</a:t>
            </a:r>
            <a:r>
              <a:rPr lang="en-ID" dirty="0">
                <a:solidFill>
                  <a:srgbClr val="152D6B"/>
                </a:solidFill>
              </a:rPr>
              <a:t> yang </a:t>
            </a:r>
            <a:r>
              <a:rPr lang="en-ID" dirty="0" err="1">
                <a:solidFill>
                  <a:srgbClr val="152D6B"/>
                </a:solidFill>
              </a:rPr>
              <a:t>berlaku</a:t>
            </a:r>
            <a:r>
              <a:rPr lang="en-ID" dirty="0">
                <a:solidFill>
                  <a:srgbClr val="152D6B"/>
                </a:solidFill>
              </a:rPr>
              <a:t> di </a:t>
            </a:r>
            <a:r>
              <a:rPr lang="en-ID" dirty="0" err="1">
                <a:solidFill>
                  <a:srgbClr val="152D6B"/>
                </a:solidFill>
              </a:rPr>
              <a:t>masyarakat</a:t>
            </a:r>
            <a:endParaRPr lang="en-US" altLang="zh-CN" dirty="0">
              <a:solidFill>
                <a:srgbClr val="152D6B"/>
              </a:solidFill>
              <a:latin typeface="Tahoma" pitchFamily="18" charset="0"/>
              <a:cs typeface="Tahoma" pitchFamily="18" charset="0"/>
            </a:endParaRPr>
          </a:p>
        </p:txBody>
      </p:sp>
      <p:sp>
        <p:nvSpPr>
          <p:cNvPr id="43" name="Right Arrow 42"/>
          <p:cNvSpPr/>
          <p:nvPr/>
        </p:nvSpPr>
        <p:spPr>
          <a:xfrm rot="5400000" flipH="1">
            <a:off x="8702761" y="2976006"/>
            <a:ext cx="495626" cy="947816"/>
          </a:xfrm>
          <a:prstGeom prst="rightArrow">
            <a:avLst/>
          </a:prstGeom>
          <a:solidFill>
            <a:srgbClr val="152D6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ounded Rectangle 43"/>
          <p:cNvSpPr/>
          <p:nvPr/>
        </p:nvSpPr>
        <p:spPr>
          <a:xfrm>
            <a:off x="7117245" y="5554322"/>
            <a:ext cx="3312898" cy="1601684"/>
          </a:xfrm>
          <a:prstGeom prst="roundRect">
            <a:avLst/>
          </a:prstGeom>
          <a:solidFill>
            <a:srgbClr val="FBD52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tabLst>
                <a:tab pos="457200" algn="l"/>
              </a:tabLst>
            </a:pPr>
            <a:r>
              <a:rPr lang="en-ID" dirty="0" err="1">
                <a:solidFill>
                  <a:srgbClr val="152D6B"/>
                </a:solidFill>
              </a:rPr>
              <a:t>Dimensi</a:t>
            </a:r>
            <a:r>
              <a:rPr lang="en-ID" dirty="0">
                <a:solidFill>
                  <a:srgbClr val="152D6B"/>
                </a:solidFill>
              </a:rPr>
              <a:t> </a:t>
            </a:r>
            <a:r>
              <a:rPr lang="en-ID" dirty="0" err="1">
                <a:solidFill>
                  <a:srgbClr val="152D6B"/>
                </a:solidFill>
              </a:rPr>
              <a:t>sosial</a:t>
            </a:r>
            <a:r>
              <a:rPr lang="en-ID" dirty="0">
                <a:solidFill>
                  <a:srgbClr val="152D6B"/>
                </a:solidFill>
              </a:rPr>
              <a:t> </a:t>
            </a:r>
            <a:r>
              <a:rPr lang="en-ID" dirty="0" err="1">
                <a:solidFill>
                  <a:srgbClr val="152D6B"/>
                </a:solidFill>
              </a:rPr>
              <a:t>psikologis</a:t>
            </a:r>
            <a:r>
              <a:rPr lang="en-ID" dirty="0">
                <a:solidFill>
                  <a:srgbClr val="152D6B"/>
                </a:solidFill>
              </a:rPr>
              <a:t> yang </a:t>
            </a:r>
            <a:r>
              <a:rPr lang="en-ID" dirty="0" err="1">
                <a:solidFill>
                  <a:srgbClr val="152D6B"/>
                </a:solidFill>
              </a:rPr>
              <a:t>melibatkan</a:t>
            </a:r>
            <a:r>
              <a:rPr lang="en-ID" dirty="0">
                <a:solidFill>
                  <a:srgbClr val="152D6B"/>
                </a:solidFill>
              </a:rPr>
              <a:t> status </a:t>
            </a:r>
            <a:r>
              <a:rPr lang="en-ID" dirty="0" err="1">
                <a:solidFill>
                  <a:srgbClr val="152D6B"/>
                </a:solidFill>
              </a:rPr>
              <a:t>sosial</a:t>
            </a:r>
            <a:r>
              <a:rPr lang="en-ID" dirty="0">
                <a:solidFill>
                  <a:srgbClr val="152D6B"/>
                </a:solidFill>
              </a:rPr>
              <a:t>, </a:t>
            </a:r>
            <a:r>
              <a:rPr lang="en-ID" dirty="0" err="1">
                <a:solidFill>
                  <a:srgbClr val="152D6B"/>
                </a:solidFill>
              </a:rPr>
              <a:t>peran</a:t>
            </a:r>
            <a:r>
              <a:rPr lang="en-ID" dirty="0">
                <a:solidFill>
                  <a:srgbClr val="152D6B"/>
                </a:solidFill>
              </a:rPr>
              <a:t> </a:t>
            </a:r>
            <a:r>
              <a:rPr lang="en-ID" dirty="0" err="1">
                <a:solidFill>
                  <a:srgbClr val="152D6B"/>
                </a:solidFill>
              </a:rPr>
              <a:t>sosial</a:t>
            </a:r>
            <a:r>
              <a:rPr lang="en-ID" dirty="0">
                <a:solidFill>
                  <a:srgbClr val="152D6B"/>
                </a:solidFill>
              </a:rPr>
              <a:t> </a:t>
            </a:r>
            <a:r>
              <a:rPr lang="en-ID" dirty="0" err="1">
                <a:solidFill>
                  <a:srgbClr val="152D6B"/>
                </a:solidFill>
              </a:rPr>
              <a:t>serta</a:t>
            </a:r>
            <a:r>
              <a:rPr lang="en-ID" dirty="0">
                <a:solidFill>
                  <a:srgbClr val="152D6B"/>
                </a:solidFill>
              </a:rPr>
              <a:t> </a:t>
            </a:r>
            <a:r>
              <a:rPr lang="en-ID" dirty="0" err="1">
                <a:solidFill>
                  <a:srgbClr val="152D6B"/>
                </a:solidFill>
              </a:rPr>
              <a:t>aturan</a:t>
            </a:r>
            <a:r>
              <a:rPr lang="en-ID" dirty="0">
                <a:solidFill>
                  <a:srgbClr val="152D6B"/>
                </a:solidFill>
              </a:rPr>
              <a:t> </a:t>
            </a:r>
            <a:r>
              <a:rPr lang="en-ID" dirty="0" err="1">
                <a:solidFill>
                  <a:srgbClr val="152D6B"/>
                </a:solidFill>
              </a:rPr>
              <a:t>budaya</a:t>
            </a:r>
            <a:r>
              <a:rPr lang="en-ID" dirty="0">
                <a:solidFill>
                  <a:srgbClr val="152D6B"/>
                </a:solidFill>
              </a:rPr>
              <a:t> yang </a:t>
            </a:r>
            <a:r>
              <a:rPr lang="en-ID" dirty="0" err="1">
                <a:solidFill>
                  <a:srgbClr val="152D6B"/>
                </a:solidFill>
              </a:rPr>
              <a:t>berlaku</a:t>
            </a:r>
            <a:r>
              <a:rPr lang="en-ID" dirty="0">
                <a:solidFill>
                  <a:srgbClr val="152D6B"/>
                </a:solidFill>
              </a:rPr>
              <a:t> di </a:t>
            </a:r>
            <a:r>
              <a:rPr lang="en-ID" dirty="0" err="1">
                <a:solidFill>
                  <a:srgbClr val="152D6B"/>
                </a:solidFill>
              </a:rPr>
              <a:t>masyarakat</a:t>
            </a:r>
            <a:r>
              <a:rPr lang="en-ID" dirty="0">
                <a:solidFill>
                  <a:srgbClr val="152D6B"/>
                </a:solidFill>
              </a:rPr>
              <a:t>.</a:t>
            </a:r>
            <a:endParaRPr lang="en-US" altLang="zh-CN" dirty="0">
              <a:solidFill>
                <a:srgbClr val="152D6B"/>
              </a:solidFill>
              <a:latin typeface="Tahoma" pitchFamily="18" charset="0"/>
              <a:cs typeface="Tahoma" pitchFamily="18" charset="0"/>
            </a:endParaRPr>
          </a:p>
        </p:txBody>
      </p:sp>
      <p:sp>
        <p:nvSpPr>
          <p:cNvPr id="45" name="Right Arrow 44"/>
          <p:cNvSpPr/>
          <p:nvPr/>
        </p:nvSpPr>
        <p:spPr>
          <a:xfrm flipH="1">
            <a:off x="7047021" y="3900571"/>
            <a:ext cx="495626" cy="947816"/>
          </a:xfrm>
          <a:prstGeom prst="rightArrow">
            <a:avLst/>
          </a:prstGeom>
          <a:solidFill>
            <a:srgbClr val="152D6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070100" y="482600"/>
            <a:ext cx="3116238" cy="44371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400" b="1" dirty="0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PROSES KOMUNIKASI  </a:t>
            </a:r>
          </a:p>
        </p:txBody>
      </p:sp>
      <p:sp>
        <p:nvSpPr>
          <p:cNvPr id="7" name="Rounded Rectangle 4"/>
          <p:cNvSpPr/>
          <p:nvPr/>
        </p:nvSpPr>
        <p:spPr>
          <a:xfrm>
            <a:off x="1991519" y="1007068"/>
            <a:ext cx="5638800" cy="716958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algn="just"/>
            <a:endParaRPr lang="en-ID" sz="1400" dirty="0" smtClean="0">
              <a:solidFill>
                <a:srgbClr val="152D6B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5119" y="2162032"/>
            <a:ext cx="7315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800" dirty="0" err="1" smtClean="0">
                <a:solidFill>
                  <a:srgbClr val="152D6B"/>
                </a:solidFill>
              </a:rPr>
              <a:t>Lantas</a:t>
            </a:r>
            <a:r>
              <a:rPr lang="en-ID" sz="2800" dirty="0" smtClean="0">
                <a:solidFill>
                  <a:srgbClr val="152D6B"/>
                </a:solidFill>
              </a:rPr>
              <a:t> </a:t>
            </a:r>
            <a:r>
              <a:rPr lang="en-ID" sz="2800" dirty="0" err="1">
                <a:solidFill>
                  <a:srgbClr val="152D6B"/>
                </a:solidFill>
              </a:rPr>
              <a:t>bagaimana</a:t>
            </a:r>
            <a:r>
              <a:rPr lang="en-ID" sz="2800" dirty="0">
                <a:solidFill>
                  <a:srgbClr val="152D6B"/>
                </a:solidFill>
              </a:rPr>
              <a:t> </a:t>
            </a:r>
            <a:r>
              <a:rPr lang="en-ID" sz="2800" dirty="0" err="1" smtClean="0">
                <a:solidFill>
                  <a:srgbClr val="152D6B"/>
                </a:solidFill>
              </a:rPr>
              <a:t>dengan</a:t>
            </a:r>
            <a:r>
              <a:rPr lang="en-ID" sz="2800" dirty="0" smtClean="0">
                <a:solidFill>
                  <a:srgbClr val="152D6B"/>
                </a:solidFill>
              </a:rPr>
              <a:t> </a:t>
            </a:r>
          </a:p>
          <a:p>
            <a:r>
              <a:rPr lang="en-ID" sz="3600" dirty="0" smtClean="0">
                <a:solidFill>
                  <a:srgbClr val="152D6B"/>
                </a:solidFill>
              </a:rPr>
              <a:t>proses </a:t>
            </a:r>
            <a:r>
              <a:rPr lang="en-ID" sz="3600" dirty="0" err="1" smtClean="0">
                <a:solidFill>
                  <a:srgbClr val="152D6B"/>
                </a:solidFill>
              </a:rPr>
              <a:t>berlangsungnya</a:t>
            </a:r>
            <a:r>
              <a:rPr lang="en-ID" sz="3600" dirty="0" smtClean="0">
                <a:solidFill>
                  <a:srgbClr val="152D6B"/>
                </a:solidFill>
              </a:rPr>
              <a:t> </a:t>
            </a:r>
            <a:r>
              <a:rPr lang="en-ID" sz="3600" dirty="0" err="1" smtClean="0">
                <a:solidFill>
                  <a:srgbClr val="152D6B"/>
                </a:solidFill>
              </a:rPr>
              <a:t>komunikasi</a:t>
            </a:r>
            <a:r>
              <a:rPr lang="en-ID" sz="3600" dirty="0" smtClean="0">
                <a:solidFill>
                  <a:srgbClr val="152D6B"/>
                </a:solidFill>
              </a:rPr>
              <a:t>? </a:t>
            </a:r>
            <a:endParaRPr lang="en-US" sz="3600" dirty="0">
              <a:solidFill>
                <a:srgbClr val="152D6B"/>
              </a:solidFill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348" y="2814680"/>
            <a:ext cx="8353980" cy="3810000"/>
          </a:xfrm>
          <a:prstGeom prst="rect">
            <a:avLst/>
          </a:prstGeom>
        </p:spPr>
      </p:pic>
      <p:sp>
        <p:nvSpPr>
          <p:cNvPr id="34" name="Rounded Rectangle 4"/>
          <p:cNvSpPr/>
          <p:nvPr/>
        </p:nvSpPr>
        <p:spPr>
          <a:xfrm>
            <a:off x="4350928" y="6266201"/>
            <a:ext cx="2204219" cy="716958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algn="ctr"/>
            <a:r>
              <a:rPr lang="en-ID" sz="1400" dirty="0" err="1" smtClean="0">
                <a:solidFill>
                  <a:srgbClr val="152D6B"/>
                </a:solidFill>
              </a:rPr>
              <a:t>Gambar</a:t>
            </a:r>
            <a:r>
              <a:rPr lang="en-ID" sz="1400" dirty="0" smtClean="0">
                <a:solidFill>
                  <a:srgbClr val="152D6B"/>
                </a:solidFill>
              </a:rPr>
              <a:t> proses </a:t>
            </a:r>
            <a:r>
              <a:rPr lang="en-ID" sz="1400" dirty="0" err="1" smtClean="0">
                <a:solidFill>
                  <a:srgbClr val="152D6B"/>
                </a:solidFill>
              </a:rPr>
              <a:t>komunikasi</a:t>
            </a:r>
            <a:endParaRPr lang="en-ID" sz="1400" dirty="0" smtClean="0">
              <a:solidFill>
                <a:srgbClr val="152D6B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991519" y="1007068"/>
            <a:ext cx="6923038" cy="830997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lvl="0" algn="just"/>
            <a:r>
              <a:rPr lang="en-US" sz="1600" dirty="0" smtClean="0">
                <a:solidFill>
                  <a:srgbClr val="152D6B"/>
                </a:solidFill>
                <a:latin typeface="+mj-lt"/>
              </a:rPr>
              <a:t>Proses </a:t>
            </a:r>
            <a:r>
              <a:rPr lang="en-US" sz="1600" dirty="0" err="1">
                <a:solidFill>
                  <a:srgbClr val="152D6B"/>
                </a:solidFill>
                <a:latin typeface="+mj-lt"/>
              </a:rPr>
              <a:t>komunikasi</a:t>
            </a:r>
            <a:r>
              <a:rPr lang="en-US" sz="1600" dirty="0">
                <a:solidFill>
                  <a:srgbClr val="152D6B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rgbClr val="152D6B"/>
                </a:solidFill>
                <a:latin typeface="+mj-lt"/>
              </a:rPr>
              <a:t>yaitu</a:t>
            </a:r>
            <a:r>
              <a:rPr lang="en-US" sz="1600" dirty="0" smtClean="0">
                <a:solidFill>
                  <a:srgbClr val="152D6B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rgbClr val="152D6B"/>
                </a:solidFill>
                <a:latin typeface="+mj-lt"/>
              </a:rPr>
              <a:t>kegiatan</a:t>
            </a:r>
            <a:r>
              <a:rPr lang="en-US" sz="1600" dirty="0" smtClean="0">
                <a:solidFill>
                  <a:srgbClr val="152D6B"/>
                </a:solidFill>
                <a:latin typeface="+mj-lt"/>
              </a:rPr>
              <a:t> </a:t>
            </a:r>
            <a:r>
              <a:rPr lang="en-US" sz="1600" dirty="0">
                <a:solidFill>
                  <a:srgbClr val="152D6B"/>
                </a:solidFill>
                <a:latin typeface="+mj-lt"/>
              </a:rPr>
              <a:t>yang </a:t>
            </a:r>
            <a:r>
              <a:rPr lang="en-US" sz="1600" dirty="0" err="1">
                <a:solidFill>
                  <a:srgbClr val="152D6B"/>
                </a:solidFill>
                <a:latin typeface="+mj-lt"/>
              </a:rPr>
              <a:t>dilakukan</a:t>
            </a:r>
            <a:r>
              <a:rPr lang="en-US" sz="1600" dirty="0">
                <a:solidFill>
                  <a:srgbClr val="152D6B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rgbClr val="152D6B"/>
                </a:solidFill>
                <a:latin typeface="+mj-lt"/>
              </a:rPr>
              <a:t>secara</a:t>
            </a:r>
            <a:r>
              <a:rPr lang="en-US" sz="1600" dirty="0">
                <a:solidFill>
                  <a:srgbClr val="152D6B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rgbClr val="152D6B"/>
                </a:solidFill>
                <a:latin typeface="+mj-lt"/>
              </a:rPr>
              <a:t>berkelanjutan</a:t>
            </a:r>
            <a:r>
              <a:rPr lang="en-US" sz="1600" dirty="0">
                <a:solidFill>
                  <a:srgbClr val="152D6B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rgbClr val="152D6B"/>
                </a:solidFill>
                <a:latin typeface="+mj-lt"/>
              </a:rPr>
              <a:t>dalam</a:t>
            </a:r>
            <a:r>
              <a:rPr lang="en-US" sz="1600" dirty="0">
                <a:solidFill>
                  <a:srgbClr val="152D6B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rgbClr val="152D6B"/>
                </a:solidFill>
                <a:latin typeface="+mj-lt"/>
              </a:rPr>
              <a:t>kurun</a:t>
            </a:r>
            <a:r>
              <a:rPr lang="en-US" sz="1600" dirty="0">
                <a:solidFill>
                  <a:srgbClr val="152D6B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rgbClr val="152D6B"/>
                </a:solidFill>
                <a:latin typeface="+mj-lt"/>
              </a:rPr>
              <a:t>waktu</a:t>
            </a:r>
            <a:r>
              <a:rPr lang="en-US" sz="1600" dirty="0">
                <a:solidFill>
                  <a:srgbClr val="152D6B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rgbClr val="152D6B"/>
                </a:solidFill>
                <a:latin typeface="+mj-lt"/>
              </a:rPr>
              <a:t>tertentu</a:t>
            </a:r>
            <a:r>
              <a:rPr lang="en-US" sz="1600" dirty="0">
                <a:solidFill>
                  <a:srgbClr val="152D6B"/>
                </a:solidFill>
                <a:latin typeface="+mj-lt"/>
              </a:rPr>
              <a:t>. </a:t>
            </a:r>
            <a:r>
              <a:rPr lang="en-US" sz="1600" dirty="0" err="1">
                <a:solidFill>
                  <a:srgbClr val="152D6B"/>
                </a:solidFill>
                <a:latin typeface="+mj-lt"/>
              </a:rPr>
              <a:t>Kegiatan</a:t>
            </a:r>
            <a:r>
              <a:rPr lang="en-US" sz="1600" dirty="0">
                <a:solidFill>
                  <a:srgbClr val="152D6B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rgbClr val="152D6B"/>
                </a:solidFill>
                <a:latin typeface="+mj-lt"/>
              </a:rPr>
              <a:t>komunikasi</a:t>
            </a:r>
            <a:r>
              <a:rPr lang="en-US" sz="1600" dirty="0">
                <a:solidFill>
                  <a:srgbClr val="152D6B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rgbClr val="152D6B"/>
                </a:solidFill>
                <a:latin typeface="+mj-lt"/>
              </a:rPr>
              <a:t>tersebut</a:t>
            </a:r>
            <a:r>
              <a:rPr lang="en-US" sz="1600" dirty="0">
                <a:solidFill>
                  <a:srgbClr val="152D6B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rgbClr val="152D6B"/>
                </a:solidFill>
                <a:latin typeface="+mj-lt"/>
              </a:rPr>
              <a:t>melibatkan</a:t>
            </a:r>
            <a:r>
              <a:rPr lang="en-US" sz="1600" dirty="0">
                <a:solidFill>
                  <a:srgbClr val="152D6B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rgbClr val="152D6B"/>
                </a:solidFill>
                <a:latin typeface="+mj-lt"/>
              </a:rPr>
              <a:t>komunikator</a:t>
            </a:r>
            <a:r>
              <a:rPr lang="en-US" sz="1600" dirty="0">
                <a:solidFill>
                  <a:srgbClr val="152D6B"/>
                </a:solidFill>
                <a:latin typeface="+mj-lt"/>
              </a:rPr>
              <a:t>, </a:t>
            </a:r>
            <a:r>
              <a:rPr lang="en-US" sz="1600" dirty="0" err="1">
                <a:solidFill>
                  <a:srgbClr val="152D6B"/>
                </a:solidFill>
                <a:latin typeface="+mj-lt"/>
              </a:rPr>
              <a:t>pesan</a:t>
            </a:r>
            <a:r>
              <a:rPr lang="en-US" sz="1600" dirty="0">
                <a:solidFill>
                  <a:srgbClr val="152D6B"/>
                </a:solidFill>
                <a:latin typeface="+mj-lt"/>
              </a:rPr>
              <a:t>, media, </a:t>
            </a:r>
            <a:r>
              <a:rPr lang="en-US" sz="1600" dirty="0" err="1">
                <a:solidFill>
                  <a:srgbClr val="152D6B"/>
                </a:solidFill>
                <a:latin typeface="+mj-lt"/>
              </a:rPr>
              <a:t>komunikan</a:t>
            </a:r>
            <a:r>
              <a:rPr lang="en-US" sz="1600" dirty="0">
                <a:solidFill>
                  <a:srgbClr val="152D6B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rgbClr val="152D6B"/>
                </a:solidFill>
                <a:latin typeface="+mj-lt"/>
              </a:rPr>
              <a:t>dan</a:t>
            </a:r>
            <a:r>
              <a:rPr lang="en-US" sz="1600" dirty="0">
                <a:solidFill>
                  <a:srgbClr val="152D6B"/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rgbClr val="152D6B"/>
                </a:solidFill>
                <a:latin typeface="+mj-lt"/>
              </a:rPr>
              <a:t>dampak</a:t>
            </a:r>
            <a:r>
              <a:rPr lang="en-US" sz="1600" dirty="0">
                <a:solidFill>
                  <a:srgbClr val="152D6B"/>
                </a:solidFill>
                <a:latin typeface="+mj-lt"/>
              </a:rPr>
              <a:t> yang </a:t>
            </a:r>
            <a:r>
              <a:rPr lang="en-US" sz="1600" dirty="0" err="1">
                <a:solidFill>
                  <a:srgbClr val="152D6B"/>
                </a:solidFill>
                <a:latin typeface="+mj-lt"/>
              </a:rPr>
              <a:t>ditimbukan</a:t>
            </a:r>
            <a:r>
              <a:rPr lang="en-US" sz="1600" dirty="0">
                <a:solidFill>
                  <a:srgbClr val="152D6B"/>
                </a:solidFill>
                <a:latin typeface="+mj-lt"/>
              </a:rPr>
              <a:t>.</a:t>
            </a:r>
            <a:endParaRPr lang="en-US" sz="1600" dirty="0">
              <a:solidFill>
                <a:srgbClr val="152D6B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97" y="-761"/>
            <a:ext cx="10689335" cy="7563611"/>
          </a:xfrm>
          <a:prstGeom prst="rect">
            <a:avLst/>
          </a:prstGeom>
          <a:noFill/>
        </p:spPr>
      </p:pic>
      <p:sp>
        <p:nvSpPr>
          <p:cNvPr id="21" name="TextBox 20"/>
          <p:cNvSpPr txBox="1"/>
          <p:nvPr/>
        </p:nvSpPr>
        <p:spPr>
          <a:xfrm>
            <a:off x="2070100" y="482600"/>
            <a:ext cx="5854551" cy="41498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400" b="1" dirty="0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PROSES </a:t>
            </a:r>
            <a:r>
              <a:rPr lang="en-US" altLang="zh-CN" sz="2400" b="1" dirty="0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BERLANGSUNGNYA </a:t>
            </a:r>
            <a:r>
              <a:rPr lang="en-US" altLang="zh-CN" sz="2400" b="1" dirty="0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KOMUNIKASI  </a:t>
            </a:r>
            <a:endParaRPr lang="en-US" altLang="zh-CN" sz="2400" b="1" dirty="0" smtClean="0">
              <a:solidFill>
                <a:srgbClr val="152D6B"/>
              </a:solidFill>
              <a:latin typeface="Trebuchet MS" pitchFamily="18" charset="0"/>
              <a:cs typeface="Trebuchet MS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640595" y="1455769"/>
            <a:ext cx="5105400" cy="2893100"/>
          </a:xfrm>
          <a:prstGeom prst="rect">
            <a:avLst/>
          </a:prstGeom>
          <a:solidFill>
            <a:srgbClr val="DCDEDD"/>
          </a:solidFill>
        </p:spPr>
        <p:txBody>
          <a:bodyPr wrap="square">
            <a:spAutoFit/>
          </a:bodyPr>
          <a:lstStyle/>
          <a:p>
            <a:pPr lvl="0" algn="just"/>
            <a:r>
              <a:rPr lang="en-US" sz="1400" dirty="0" smtClean="0">
                <a:latin typeface="+mj-lt"/>
              </a:rPr>
              <a:t>Dari </a:t>
            </a:r>
            <a:r>
              <a:rPr lang="en-US" sz="1400" dirty="0" err="1" smtClean="0">
                <a:latin typeface="+mj-lt"/>
              </a:rPr>
              <a:t>gambar</a:t>
            </a:r>
            <a:r>
              <a:rPr lang="en-US" sz="1400" dirty="0" smtClean="0">
                <a:latin typeface="+mj-lt"/>
              </a:rPr>
              <a:t> proses </a:t>
            </a:r>
            <a:r>
              <a:rPr lang="en-US" sz="1400" dirty="0" err="1" smtClean="0">
                <a:latin typeface="+mj-lt"/>
              </a:rPr>
              <a:t>berlangsungnya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komunikasi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tersebut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memperlihatkan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smtClean="0">
                <a:latin typeface="+mj-lt"/>
              </a:rPr>
              <a:t>8 (</a:t>
            </a:r>
            <a:r>
              <a:rPr lang="en-US" sz="1400" dirty="0" err="1" smtClean="0">
                <a:latin typeface="+mj-lt"/>
              </a:rPr>
              <a:t>delapan</a:t>
            </a:r>
            <a:r>
              <a:rPr lang="en-US" sz="1400" dirty="0" smtClean="0">
                <a:latin typeface="+mj-lt"/>
              </a:rPr>
              <a:t>) </a:t>
            </a:r>
            <a:r>
              <a:rPr lang="en-US" sz="1400" dirty="0" err="1" smtClean="0">
                <a:latin typeface="+mj-lt"/>
              </a:rPr>
              <a:t>komponen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komunikasi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yaitu</a:t>
            </a:r>
            <a:r>
              <a:rPr lang="en-US" sz="1400" dirty="0" smtClean="0">
                <a:latin typeface="+mj-lt"/>
              </a:rPr>
              <a:t> :</a:t>
            </a:r>
          </a:p>
          <a:p>
            <a:pPr lvl="0" algn="just"/>
            <a:endParaRPr lang="en-US" sz="1400" dirty="0" smtClean="0">
              <a:latin typeface="+mj-lt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US" sz="1400" b="1" dirty="0" err="1" smtClean="0">
                <a:latin typeface="+mj-lt"/>
              </a:rPr>
              <a:t>Lingkungan</a:t>
            </a:r>
            <a:r>
              <a:rPr lang="en-US" sz="1400" b="1" dirty="0" smtClean="0">
                <a:latin typeface="+mj-lt"/>
              </a:rPr>
              <a:t> </a:t>
            </a:r>
            <a:r>
              <a:rPr lang="en-US" sz="1400" b="1" dirty="0" err="1" smtClean="0">
                <a:latin typeface="+mj-lt"/>
              </a:rPr>
              <a:t>komunikasi</a:t>
            </a:r>
            <a:r>
              <a:rPr lang="en-US" sz="1400" b="1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merupakan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dimensi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fisik</a:t>
            </a:r>
            <a:r>
              <a:rPr lang="en-US" sz="1400" dirty="0" smtClean="0">
                <a:latin typeface="+mj-lt"/>
              </a:rPr>
              <a:t>, social-</a:t>
            </a:r>
            <a:r>
              <a:rPr lang="en-US" sz="1400" dirty="0" err="1" smtClean="0">
                <a:latin typeface="+mj-lt"/>
              </a:rPr>
              <a:t>psikologis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dan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dimesi</a:t>
            </a:r>
            <a:r>
              <a:rPr lang="en-US" sz="1400" dirty="0" smtClean="0">
                <a:latin typeface="+mj-lt"/>
              </a:rPr>
              <a:t> temporal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US" sz="1400" dirty="0" err="1" smtClean="0">
                <a:latin typeface="+mj-lt"/>
              </a:rPr>
              <a:t>Keterlibatan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b="1" dirty="0" smtClean="0">
                <a:latin typeface="+mj-lt"/>
              </a:rPr>
              <a:t>sender </a:t>
            </a:r>
            <a:r>
              <a:rPr lang="en-US" sz="1400" b="1" dirty="0" err="1" smtClean="0">
                <a:latin typeface="+mj-lt"/>
              </a:rPr>
              <a:t>dan</a:t>
            </a:r>
            <a:r>
              <a:rPr lang="en-US" sz="1400" b="1" dirty="0" smtClean="0">
                <a:latin typeface="+mj-lt"/>
              </a:rPr>
              <a:t> receiver </a:t>
            </a:r>
            <a:r>
              <a:rPr lang="en-US" sz="1400" dirty="0" err="1" smtClean="0">
                <a:latin typeface="+mj-lt"/>
              </a:rPr>
              <a:t>ditunjukkan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dengan</a:t>
            </a:r>
            <a:r>
              <a:rPr lang="en-US" sz="1400" dirty="0" smtClean="0">
                <a:latin typeface="+mj-lt"/>
              </a:rPr>
              <a:t> sender </a:t>
            </a:r>
            <a:r>
              <a:rPr lang="en-US" sz="1400" dirty="0" err="1" smtClean="0">
                <a:latin typeface="+mj-lt"/>
              </a:rPr>
              <a:t>mengirim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pesan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atau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informasi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kepada</a:t>
            </a:r>
            <a:r>
              <a:rPr lang="en-US" sz="1400" dirty="0" smtClean="0">
                <a:latin typeface="+mj-lt"/>
              </a:rPr>
              <a:t> receiver yang </a:t>
            </a:r>
            <a:r>
              <a:rPr lang="en-US" sz="1400" dirty="0" err="1" smtClean="0">
                <a:latin typeface="+mj-lt"/>
              </a:rPr>
              <a:t>dilakukan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secara</a:t>
            </a:r>
            <a:r>
              <a:rPr lang="en-US" sz="1400" dirty="0" smtClean="0">
                <a:latin typeface="+mj-lt"/>
              </a:rPr>
              <a:t> verbal </a:t>
            </a:r>
            <a:r>
              <a:rPr lang="en-US" sz="1400" dirty="0" err="1" smtClean="0">
                <a:latin typeface="+mj-lt"/>
              </a:rPr>
              <a:t>atau</a:t>
            </a:r>
            <a:r>
              <a:rPr lang="en-US" sz="1400" dirty="0" smtClean="0">
                <a:latin typeface="+mj-lt"/>
              </a:rPr>
              <a:t> non verbal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US" sz="1400" b="1" dirty="0" smtClean="0">
                <a:latin typeface="+mj-lt"/>
              </a:rPr>
              <a:t>Encoding </a:t>
            </a:r>
            <a:r>
              <a:rPr lang="en-US" sz="1400" b="1" dirty="0" err="1" smtClean="0">
                <a:latin typeface="+mj-lt"/>
              </a:rPr>
              <a:t>dan</a:t>
            </a:r>
            <a:r>
              <a:rPr lang="en-US" sz="1400" b="1" dirty="0" smtClean="0">
                <a:latin typeface="+mj-lt"/>
              </a:rPr>
              <a:t> decoding </a:t>
            </a:r>
            <a:r>
              <a:rPr lang="en-US" sz="1400" dirty="0" err="1" smtClean="0">
                <a:latin typeface="+mj-lt"/>
              </a:rPr>
              <a:t>ini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adalah</a:t>
            </a:r>
            <a:r>
              <a:rPr lang="en-US" sz="1400" dirty="0" smtClean="0">
                <a:latin typeface="+mj-lt"/>
              </a:rPr>
              <a:t> proses </a:t>
            </a:r>
            <a:r>
              <a:rPr lang="en-US" sz="1400" dirty="0" err="1" smtClean="0">
                <a:latin typeface="+mj-lt"/>
              </a:rPr>
              <a:t>dalam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menentukan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efektivitas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pesan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atau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informasi</a:t>
            </a:r>
            <a:r>
              <a:rPr lang="en-US" sz="1400" dirty="0" smtClean="0">
                <a:latin typeface="+mj-lt"/>
              </a:rPr>
              <a:t> yang </a:t>
            </a:r>
            <a:r>
              <a:rPr lang="en-US" sz="1400" dirty="0" err="1" smtClean="0">
                <a:latin typeface="+mj-lt"/>
              </a:rPr>
              <a:t>pada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prosesnya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bisa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menimbulkan</a:t>
            </a:r>
            <a:r>
              <a:rPr lang="en-US" sz="1400" dirty="0" smtClean="0">
                <a:latin typeface="+mj-lt"/>
              </a:rPr>
              <a:t> noise (</a:t>
            </a:r>
            <a:r>
              <a:rPr lang="en-US" sz="1400" dirty="0" err="1" smtClean="0">
                <a:latin typeface="+mj-lt"/>
              </a:rPr>
              <a:t>gangguan</a:t>
            </a:r>
            <a:r>
              <a:rPr lang="en-US" sz="1400" dirty="0" smtClean="0">
                <a:latin typeface="+mj-lt"/>
              </a:rPr>
              <a:t>)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b="1" dirty="0" err="1"/>
              <a:t>Kompetensi</a:t>
            </a:r>
            <a:r>
              <a:rPr lang="en-US" sz="1400" b="1" dirty="0"/>
              <a:t> </a:t>
            </a:r>
            <a:r>
              <a:rPr lang="en-US" sz="1400" b="1" dirty="0" err="1"/>
              <a:t>komunikasi</a:t>
            </a:r>
            <a:r>
              <a:rPr lang="en-US" sz="1400" b="1" dirty="0"/>
              <a:t> </a:t>
            </a:r>
            <a:r>
              <a:rPr lang="en-US" sz="1400" dirty="0" err="1"/>
              <a:t>mengacu</a:t>
            </a:r>
            <a:r>
              <a:rPr lang="en-US" sz="1400" dirty="0"/>
              <a:t>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kemampuan</a:t>
            </a:r>
            <a:r>
              <a:rPr lang="en-US" sz="1400" dirty="0"/>
              <a:t> sender  </a:t>
            </a:r>
            <a:r>
              <a:rPr lang="en-US" sz="1400" dirty="0" err="1"/>
              <a:t>berkomunikasi</a:t>
            </a:r>
            <a:r>
              <a:rPr lang="en-US" sz="1400" dirty="0"/>
              <a:t> </a:t>
            </a:r>
            <a:r>
              <a:rPr lang="en-US" sz="1400" dirty="0" err="1"/>
              <a:t>secara</a:t>
            </a:r>
            <a:r>
              <a:rPr lang="en-US" sz="1400" dirty="0"/>
              <a:t> </a:t>
            </a:r>
            <a:r>
              <a:rPr lang="en-US" sz="1400" dirty="0" err="1"/>
              <a:t>efektif</a:t>
            </a:r>
            <a:r>
              <a:rPr lang="en-US" sz="1400" dirty="0"/>
              <a:t> </a:t>
            </a:r>
            <a:r>
              <a:rPr lang="en-US" sz="1400" dirty="0" err="1"/>
              <a:t>kepada</a:t>
            </a:r>
            <a:r>
              <a:rPr lang="en-US" sz="1400" dirty="0"/>
              <a:t> receiver </a:t>
            </a:r>
          </a:p>
        </p:txBody>
      </p:sp>
      <p:sp>
        <p:nvSpPr>
          <p:cNvPr id="4" name="Rectangle 3"/>
          <p:cNvSpPr/>
          <p:nvPr/>
        </p:nvSpPr>
        <p:spPr>
          <a:xfrm>
            <a:off x="4997375" y="4528052"/>
            <a:ext cx="4958556" cy="2031325"/>
          </a:xfrm>
          <a:prstGeom prst="rect">
            <a:avLst/>
          </a:prstGeom>
          <a:solidFill>
            <a:srgbClr val="DCDEDD"/>
          </a:solidFill>
        </p:spPr>
        <p:txBody>
          <a:bodyPr wrap="square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US" sz="1400" b="1" dirty="0" err="1" smtClean="0"/>
              <a:t>Pesan</a:t>
            </a:r>
            <a:r>
              <a:rPr lang="en-US" sz="1400" b="1" dirty="0" smtClean="0"/>
              <a:t> </a:t>
            </a:r>
            <a:r>
              <a:rPr lang="en-US" sz="1400" b="1" dirty="0" err="1"/>
              <a:t>dan</a:t>
            </a:r>
            <a:r>
              <a:rPr lang="en-US" sz="1400" b="1" dirty="0"/>
              <a:t> </a:t>
            </a:r>
            <a:r>
              <a:rPr lang="en-US" sz="1400" b="1" dirty="0" err="1"/>
              <a:t>saluran</a:t>
            </a:r>
            <a:r>
              <a:rPr lang="en-US" sz="1400" b="1" dirty="0"/>
              <a:t> </a:t>
            </a:r>
            <a:r>
              <a:rPr lang="en-US" sz="1400" dirty="0" err="1"/>
              <a:t>merujuk</a:t>
            </a:r>
            <a:r>
              <a:rPr lang="en-US" sz="1400" dirty="0"/>
              <a:t>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sesuatu</a:t>
            </a:r>
            <a:r>
              <a:rPr lang="en-US" sz="1400" dirty="0"/>
              <a:t> yang di </a:t>
            </a:r>
            <a:r>
              <a:rPr lang="en-US" sz="1400" dirty="0" err="1"/>
              <a:t>sampaikan</a:t>
            </a:r>
            <a:r>
              <a:rPr lang="en-US" sz="1400" dirty="0"/>
              <a:t> </a:t>
            </a:r>
            <a:r>
              <a:rPr lang="en-US" sz="1400" dirty="0" err="1"/>
              <a:t>melalui</a:t>
            </a:r>
            <a:r>
              <a:rPr lang="en-US" sz="1400" dirty="0"/>
              <a:t> </a:t>
            </a:r>
            <a:r>
              <a:rPr lang="en-US" sz="1400" dirty="0" err="1"/>
              <a:t>saluran</a:t>
            </a:r>
            <a:r>
              <a:rPr lang="en-US" sz="1400" dirty="0"/>
              <a:t> (media, </a:t>
            </a:r>
            <a:r>
              <a:rPr lang="en-US" sz="1400" dirty="0" err="1"/>
              <a:t>perantara</a:t>
            </a:r>
            <a:r>
              <a:rPr lang="en-US" sz="1400" dirty="0"/>
              <a:t>, </a:t>
            </a:r>
            <a:r>
              <a:rPr lang="en-US" sz="1400" dirty="0" err="1"/>
              <a:t>alat</a:t>
            </a:r>
            <a:r>
              <a:rPr lang="en-US" sz="1400" dirty="0"/>
              <a:t>) agar </a:t>
            </a:r>
            <a:r>
              <a:rPr lang="en-US" sz="1400" dirty="0" err="1"/>
              <a:t>pesan</a:t>
            </a:r>
            <a:r>
              <a:rPr lang="en-US" sz="1400" dirty="0"/>
              <a:t> </a:t>
            </a:r>
            <a:r>
              <a:rPr lang="en-US" sz="1400" dirty="0" err="1"/>
              <a:t>tersampaikan</a:t>
            </a:r>
            <a:endParaRPr lang="en-US" sz="1400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US" sz="1400" b="1" dirty="0" err="1"/>
              <a:t>Umpan</a:t>
            </a:r>
            <a:r>
              <a:rPr lang="en-US" sz="1400" b="1" dirty="0"/>
              <a:t> </a:t>
            </a:r>
            <a:r>
              <a:rPr lang="en-US" sz="1400" b="1" dirty="0" err="1"/>
              <a:t>balik</a:t>
            </a:r>
            <a:r>
              <a:rPr lang="en-US" sz="1400" b="1" dirty="0"/>
              <a:t> </a:t>
            </a:r>
            <a:r>
              <a:rPr lang="en-US" sz="1400" dirty="0" err="1"/>
              <a:t>merupakan</a:t>
            </a:r>
            <a:r>
              <a:rPr lang="en-US" sz="1400" dirty="0"/>
              <a:t> </a:t>
            </a:r>
            <a:r>
              <a:rPr lang="en-US" sz="1400" dirty="0" err="1"/>
              <a:t>respons</a:t>
            </a:r>
            <a:r>
              <a:rPr lang="en-US" sz="1400" dirty="0"/>
              <a:t> </a:t>
            </a:r>
            <a:r>
              <a:rPr lang="en-US" sz="1400" dirty="0" err="1"/>
              <a:t>atas</a:t>
            </a:r>
            <a:r>
              <a:rPr lang="en-US" sz="1400" dirty="0"/>
              <a:t> </a:t>
            </a:r>
            <a:r>
              <a:rPr lang="en-US" sz="1400" dirty="0" err="1"/>
              <a:t>pesan</a:t>
            </a:r>
            <a:r>
              <a:rPr lang="en-US" sz="1400" dirty="0"/>
              <a:t> yang </a:t>
            </a:r>
            <a:r>
              <a:rPr lang="en-US" sz="1400" dirty="0" err="1"/>
              <a:t>dikirimkan</a:t>
            </a:r>
            <a:r>
              <a:rPr lang="en-US" sz="1400" dirty="0"/>
              <a:t>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US" sz="1400" b="1" dirty="0" err="1"/>
              <a:t>Gangguan</a:t>
            </a:r>
            <a:r>
              <a:rPr lang="en-US" sz="1400" b="1" dirty="0"/>
              <a:t> (Noise) </a:t>
            </a:r>
            <a:r>
              <a:rPr lang="en-US" sz="1400" dirty="0" err="1"/>
              <a:t>merupakan</a:t>
            </a:r>
            <a:r>
              <a:rPr lang="en-US" sz="1400" dirty="0"/>
              <a:t> </a:t>
            </a:r>
            <a:r>
              <a:rPr lang="en-US" sz="1400" dirty="0" err="1"/>
              <a:t>komponen</a:t>
            </a:r>
            <a:r>
              <a:rPr lang="en-US" sz="1400" dirty="0"/>
              <a:t> yang </a:t>
            </a:r>
            <a:r>
              <a:rPr lang="en-US" sz="1400" dirty="0" err="1"/>
              <a:t>dapat</a:t>
            </a:r>
            <a:r>
              <a:rPr lang="en-US" sz="1400" dirty="0"/>
              <a:t> </a:t>
            </a:r>
            <a:r>
              <a:rPr lang="en-US" sz="1400" dirty="0" err="1"/>
              <a:t>medistorsi</a:t>
            </a:r>
            <a:r>
              <a:rPr lang="en-US" sz="1400" dirty="0"/>
              <a:t> </a:t>
            </a:r>
            <a:r>
              <a:rPr lang="en-US" sz="1400" dirty="0" err="1"/>
              <a:t>pesan</a:t>
            </a:r>
            <a:r>
              <a:rPr lang="en-US" sz="1400" dirty="0"/>
              <a:t> yang </a:t>
            </a:r>
            <a:r>
              <a:rPr lang="en-US" sz="1400" dirty="0" err="1"/>
              <a:t>ditimbulkan</a:t>
            </a:r>
            <a:r>
              <a:rPr lang="en-US" sz="1400" dirty="0"/>
              <a:t> </a:t>
            </a:r>
            <a:r>
              <a:rPr lang="en-US" sz="1400" dirty="0" err="1"/>
              <a:t>dari</a:t>
            </a:r>
            <a:r>
              <a:rPr lang="en-US" sz="1400" dirty="0"/>
              <a:t> </a:t>
            </a:r>
            <a:r>
              <a:rPr lang="en-US" sz="1400" dirty="0" err="1"/>
              <a:t>sinyal-sinyal</a:t>
            </a:r>
            <a:r>
              <a:rPr lang="en-US" sz="1400" dirty="0"/>
              <a:t> yang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r>
              <a:rPr lang="en-US" sz="1400" dirty="0" err="1"/>
              <a:t>kita</a:t>
            </a:r>
            <a:r>
              <a:rPr lang="en-US" sz="1400" dirty="0"/>
              <a:t> </a:t>
            </a:r>
            <a:r>
              <a:rPr lang="en-US" sz="1400" dirty="0" err="1"/>
              <a:t>inginkan</a:t>
            </a:r>
            <a:r>
              <a:rPr lang="en-US" sz="1400" dirty="0"/>
              <a:t> </a:t>
            </a:r>
            <a:r>
              <a:rPr lang="en-US" sz="1400" dirty="0" err="1"/>
              <a:t>dalam</a:t>
            </a:r>
            <a:r>
              <a:rPr lang="en-US" sz="1400" dirty="0"/>
              <a:t> </a:t>
            </a:r>
            <a:r>
              <a:rPr lang="en-US" sz="1400" dirty="0" err="1"/>
              <a:t>suatu</a:t>
            </a:r>
            <a:r>
              <a:rPr lang="en-US" sz="1400" dirty="0"/>
              <a:t> system </a:t>
            </a:r>
            <a:r>
              <a:rPr lang="en-US" sz="1400" dirty="0" err="1"/>
              <a:t>transmisi</a:t>
            </a:r>
            <a:endParaRPr lang="en-US" sz="1400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US" sz="1400" b="1" dirty="0" err="1"/>
              <a:t>Efek</a:t>
            </a:r>
            <a:r>
              <a:rPr lang="en-US" sz="1400" b="1" dirty="0"/>
              <a:t> </a:t>
            </a:r>
            <a:r>
              <a:rPr lang="en-US" sz="1400" b="1" dirty="0" err="1"/>
              <a:t>komunikasi</a:t>
            </a:r>
            <a:r>
              <a:rPr lang="en-US" sz="1400" b="1" dirty="0"/>
              <a:t> </a:t>
            </a:r>
            <a:r>
              <a:rPr lang="en-US" sz="1400" dirty="0" err="1"/>
              <a:t>merujuk</a:t>
            </a:r>
            <a:r>
              <a:rPr lang="en-US" sz="1400" dirty="0"/>
              <a:t>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pengaruh</a:t>
            </a:r>
            <a:r>
              <a:rPr lang="en-US" sz="1400" dirty="0"/>
              <a:t> </a:t>
            </a:r>
            <a:r>
              <a:rPr lang="en-US" sz="1400" dirty="0" err="1"/>
              <a:t>sebagai</a:t>
            </a:r>
            <a:r>
              <a:rPr lang="en-US" sz="1400" dirty="0"/>
              <a:t> </a:t>
            </a:r>
            <a:r>
              <a:rPr lang="en-US" sz="1400" dirty="0" err="1"/>
              <a:t>dampak</a:t>
            </a:r>
            <a:r>
              <a:rPr lang="en-US" sz="1400" dirty="0"/>
              <a:t> </a:t>
            </a:r>
            <a:r>
              <a:rPr lang="en-US" sz="1400" dirty="0" err="1"/>
              <a:t>dalam</a:t>
            </a:r>
            <a:r>
              <a:rPr lang="en-US" sz="1400" dirty="0"/>
              <a:t> proses </a:t>
            </a:r>
            <a:r>
              <a:rPr lang="en-US" sz="1400" dirty="0" err="1"/>
              <a:t>sebelum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sesudah</a:t>
            </a:r>
            <a:r>
              <a:rPr lang="en-US" sz="1400" dirty="0"/>
              <a:t> </a:t>
            </a:r>
            <a:r>
              <a:rPr lang="en-US" sz="1400" dirty="0" err="1"/>
              <a:t>menerima</a:t>
            </a:r>
            <a:r>
              <a:rPr lang="en-US" sz="1400" dirty="0"/>
              <a:t> </a:t>
            </a:r>
            <a:r>
              <a:rPr lang="en-US" sz="1400" dirty="0" err="1"/>
              <a:t>pesan</a:t>
            </a:r>
            <a:r>
              <a:rPr lang="en-US" sz="1400" dirty="0"/>
              <a:t> 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62" y="2045021"/>
            <a:ext cx="3858876" cy="248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4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067719" y="504825"/>
            <a:ext cx="7390998" cy="44371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795" b="1" dirty="0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B. KOMUNIKASI SEBAGAI FENOMENAL SOSIAL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91319" y="1434276"/>
            <a:ext cx="3055821" cy="8993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152D6B"/>
                </a:solidFill>
              </a:rPr>
              <a:t>Proses </a:t>
            </a:r>
            <a:r>
              <a:rPr lang="en-US" sz="1200" dirty="0" err="1" smtClean="0">
                <a:solidFill>
                  <a:srgbClr val="152D6B"/>
                </a:solidFill>
              </a:rPr>
              <a:t>komunikasi</a:t>
            </a:r>
            <a:r>
              <a:rPr lang="en-US" sz="1200" dirty="0" smtClean="0">
                <a:solidFill>
                  <a:srgbClr val="152D6B"/>
                </a:solidFill>
              </a:rPr>
              <a:t> </a:t>
            </a:r>
            <a:r>
              <a:rPr lang="en-US" sz="1200" dirty="0" err="1" smtClean="0">
                <a:solidFill>
                  <a:srgbClr val="152D6B"/>
                </a:solidFill>
              </a:rPr>
              <a:t>dari</a:t>
            </a:r>
            <a:r>
              <a:rPr lang="en-US" sz="1200" dirty="0" smtClean="0">
                <a:solidFill>
                  <a:srgbClr val="152D6B"/>
                </a:solidFill>
              </a:rPr>
              <a:t> </a:t>
            </a:r>
            <a:r>
              <a:rPr lang="en-US" sz="1200" dirty="0" err="1" smtClean="0">
                <a:solidFill>
                  <a:srgbClr val="152D6B"/>
                </a:solidFill>
              </a:rPr>
              <a:t>tulisan</a:t>
            </a:r>
            <a:r>
              <a:rPr lang="en-US" sz="1200" dirty="0" smtClean="0">
                <a:solidFill>
                  <a:srgbClr val="152D6B"/>
                </a:solidFill>
              </a:rPr>
              <a:t> </a:t>
            </a:r>
            <a:r>
              <a:rPr lang="en-US" sz="1200" dirty="0" err="1" smtClean="0">
                <a:solidFill>
                  <a:srgbClr val="152D6B"/>
                </a:solidFill>
              </a:rPr>
              <a:t>maupun</a:t>
            </a:r>
            <a:r>
              <a:rPr lang="en-US" sz="1200" dirty="0" smtClean="0">
                <a:solidFill>
                  <a:srgbClr val="152D6B"/>
                </a:solidFill>
              </a:rPr>
              <a:t> </a:t>
            </a:r>
            <a:r>
              <a:rPr lang="en-US" sz="1200" dirty="0" err="1" smtClean="0">
                <a:solidFill>
                  <a:srgbClr val="152D6B"/>
                </a:solidFill>
              </a:rPr>
              <a:t>lisan</a:t>
            </a:r>
            <a:r>
              <a:rPr lang="en-US" sz="1200" dirty="0" smtClean="0">
                <a:solidFill>
                  <a:srgbClr val="152D6B"/>
                </a:solidFill>
              </a:rPr>
              <a:t> </a:t>
            </a:r>
            <a:r>
              <a:rPr lang="en-US" sz="1200" dirty="0" err="1" smtClean="0">
                <a:solidFill>
                  <a:srgbClr val="152D6B"/>
                </a:solidFill>
              </a:rPr>
              <a:t>mengerucut</a:t>
            </a:r>
            <a:r>
              <a:rPr lang="en-US" sz="1200" dirty="0" smtClean="0">
                <a:solidFill>
                  <a:srgbClr val="152D6B"/>
                </a:solidFill>
              </a:rPr>
              <a:t> </a:t>
            </a:r>
            <a:r>
              <a:rPr lang="en-US" sz="1200" dirty="0" err="1" smtClean="0">
                <a:solidFill>
                  <a:srgbClr val="152D6B"/>
                </a:solidFill>
              </a:rPr>
              <a:t>pada</a:t>
            </a:r>
            <a:r>
              <a:rPr lang="en-US" sz="1200" dirty="0" smtClean="0">
                <a:solidFill>
                  <a:srgbClr val="152D6B"/>
                </a:solidFill>
              </a:rPr>
              <a:t> </a:t>
            </a:r>
            <a:r>
              <a:rPr lang="en-US" sz="1200" dirty="0" err="1" smtClean="0">
                <a:solidFill>
                  <a:srgbClr val="152D6B"/>
                </a:solidFill>
              </a:rPr>
              <a:t>suatu</a:t>
            </a:r>
            <a:r>
              <a:rPr lang="en-US" sz="1200" dirty="0" smtClean="0">
                <a:solidFill>
                  <a:srgbClr val="152D6B"/>
                </a:solidFill>
              </a:rPr>
              <a:t> </a:t>
            </a:r>
            <a:r>
              <a:rPr lang="en-US" sz="1200" dirty="0" err="1" smtClean="0">
                <a:solidFill>
                  <a:srgbClr val="152D6B"/>
                </a:solidFill>
              </a:rPr>
              <a:t>pendekatan</a:t>
            </a:r>
            <a:r>
              <a:rPr lang="en-US" sz="1200" dirty="0" smtClean="0">
                <a:solidFill>
                  <a:srgbClr val="152D6B"/>
                </a:solidFill>
              </a:rPr>
              <a:t> </a:t>
            </a:r>
            <a:r>
              <a:rPr lang="en-US" sz="1200" dirty="0" err="1" smtClean="0">
                <a:solidFill>
                  <a:srgbClr val="152D6B"/>
                </a:solidFill>
              </a:rPr>
              <a:t>bahwa</a:t>
            </a:r>
            <a:r>
              <a:rPr lang="en-US" sz="1200" dirty="0" smtClean="0">
                <a:solidFill>
                  <a:srgbClr val="152D6B"/>
                </a:solidFill>
              </a:rPr>
              <a:t> </a:t>
            </a:r>
            <a:r>
              <a:rPr lang="en-US" sz="1200" dirty="0" err="1" smtClean="0">
                <a:solidFill>
                  <a:srgbClr val="152D6B"/>
                </a:solidFill>
              </a:rPr>
              <a:t>komunikasi</a:t>
            </a:r>
            <a:r>
              <a:rPr lang="en-US" sz="1200" dirty="0" smtClean="0">
                <a:solidFill>
                  <a:srgbClr val="152D6B"/>
                </a:solidFill>
              </a:rPr>
              <a:t> </a:t>
            </a:r>
            <a:r>
              <a:rPr lang="en-US" sz="1200" dirty="0" err="1" smtClean="0">
                <a:solidFill>
                  <a:srgbClr val="152D6B"/>
                </a:solidFill>
              </a:rPr>
              <a:t>merupakan</a:t>
            </a:r>
            <a:r>
              <a:rPr lang="en-US" sz="1200" dirty="0" smtClean="0">
                <a:solidFill>
                  <a:srgbClr val="152D6B"/>
                </a:solidFill>
              </a:rPr>
              <a:t> proses primer </a:t>
            </a:r>
            <a:r>
              <a:rPr lang="en-US" sz="1200" dirty="0" err="1" smtClean="0">
                <a:solidFill>
                  <a:srgbClr val="152D6B"/>
                </a:solidFill>
              </a:rPr>
              <a:t>dalam</a:t>
            </a:r>
            <a:r>
              <a:rPr lang="en-US" sz="1200" dirty="0" smtClean="0">
                <a:solidFill>
                  <a:srgbClr val="152D6B"/>
                </a:solidFill>
              </a:rPr>
              <a:t> </a:t>
            </a:r>
            <a:r>
              <a:rPr lang="en-US" sz="1200" dirty="0" err="1" smtClean="0">
                <a:solidFill>
                  <a:srgbClr val="152D6B"/>
                </a:solidFill>
              </a:rPr>
              <a:t>kehidupan</a:t>
            </a:r>
            <a:r>
              <a:rPr lang="en-US" sz="1200" dirty="0" smtClean="0">
                <a:solidFill>
                  <a:srgbClr val="152D6B"/>
                </a:solidFill>
              </a:rPr>
              <a:t> </a:t>
            </a:r>
            <a:r>
              <a:rPr lang="en-US" sz="1200" dirty="0" err="1" smtClean="0">
                <a:solidFill>
                  <a:srgbClr val="152D6B"/>
                </a:solidFill>
              </a:rPr>
              <a:t>manusia</a:t>
            </a:r>
            <a:endParaRPr lang="en-US" sz="1200" dirty="0">
              <a:solidFill>
                <a:srgbClr val="152D6B"/>
              </a:solidFill>
            </a:endParaRPr>
          </a:p>
        </p:txBody>
      </p:sp>
      <p:graphicFrame>
        <p:nvGraphicFramePr>
          <p:cNvPr id="23" name="Diagram 22"/>
          <p:cNvGraphicFramePr/>
          <p:nvPr>
            <p:extLst>
              <p:ext uri="{D42A27DB-BD31-4B8C-83A1-F6EECF244321}">
                <p14:modId xmlns:p14="http://schemas.microsoft.com/office/powerpoint/2010/main" val="3846634612"/>
              </p:ext>
            </p:extLst>
          </p:nvPr>
        </p:nvGraphicFramePr>
        <p:xfrm>
          <a:off x="2448719" y="5265614"/>
          <a:ext cx="5709497" cy="19437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ctangle 1"/>
          <p:cNvSpPr/>
          <p:nvPr/>
        </p:nvSpPr>
        <p:spPr>
          <a:xfrm>
            <a:off x="4429919" y="2509664"/>
            <a:ext cx="5343525" cy="246221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1400" dirty="0" err="1"/>
              <a:t>Tradisi</a:t>
            </a:r>
            <a:r>
              <a:rPr lang="en-US" sz="1400" dirty="0"/>
              <a:t> </a:t>
            </a:r>
            <a:r>
              <a:rPr lang="en-US" sz="1400" dirty="0" err="1"/>
              <a:t>Komunikasi</a:t>
            </a:r>
            <a:r>
              <a:rPr lang="en-US" sz="1400" dirty="0"/>
              <a:t> </a:t>
            </a:r>
            <a:r>
              <a:rPr lang="en-US" sz="1400" dirty="0" err="1"/>
              <a:t>Dalam</a:t>
            </a:r>
            <a:r>
              <a:rPr lang="en-US" sz="1400" dirty="0"/>
              <a:t> </a:t>
            </a:r>
            <a:r>
              <a:rPr lang="en-US" sz="1400" dirty="0" err="1"/>
              <a:t>Kajian</a:t>
            </a:r>
            <a:r>
              <a:rPr lang="en-US" sz="1400" dirty="0"/>
              <a:t> </a:t>
            </a:r>
            <a:r>
              <a:rPr lang="en-US" sz="1400" dirty="0" err="1"/>
              <a:t>Teori</a:t>
            </a:r>
            <a:r>
              <a:rPr lang="en-US" sz="1400" dirty="0"/>
              <a:t> </a:t>
            </a:r>
            <a:r>
              <a:rPr lang="en-US" sz="1400" dirty="0" err="1" smtClean="0"/>
              <a:t>Komunikasi</a:t>
            </a:r>
            <a:endParaRPr lang="en-US" sz="1400" dirty="0" smtClean="0"/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en-ID" sz="1400" dirty="0" err="1" smtClean="0"/>
              <a:t>Komunikasi</a:t>
            </a:r>
            <a:r>
              <a:rPr lang="en-ID" sz="1400" dirty="0" smtClean="0"/>
              <a:t> </a:t>
            </a:r>
            <a:r>
              <a:rPr lang="en-ID" sz="1400" dirty="0" err="1"/>
              <a:t>sebagai</a:t>
            </a:r>
            <a:r>
              <a:rPr lang="en-ID" sz="1400" dirty="0"/>
              <a:t> </a:t>
            </a:r>
            <a:r>
              <a:rPr lang="en-ID" sz="1400" dirty="0" err="1"/>
              <a:t>pengolahan</a:t>
            </a:r>
            <a:r>
              <a:rPr lang="en-ID" sz="1400" dirty="0"/>
              <a:t> </a:t>
            </a:r>
            <a:r>
              <a:rPr lang="en-ID" sz="1400" dirty="0" err="1"/>
              <a:t>informasi</a:t>
            </a:r>
            <a:r>
              <a:rPr lang="en-ID" sz="1400" dirty="0"/>
              <a:t> : </a:t>
            </a:r>
            <a:r>
              <a:rPr lang="en-ID" sz="1400" dirty="0" err="1"/>
              <a:t>tradisi</a:t>
            </a:r>
            <a:r>
              <a:rPr lang="en-ID" sz="1400" dirty="0"/>
              <a:t> </a:t>
            </a:r>
            <a:r>
              <a:rPr lang="en-ID" sz="1400" dirty="0" smtClean="0"/>
              <a:t>cybernetic</a:t>
            </a:r>
            <a:endParaRPr lang="en-US" sz="1400" dirty="0"/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en-ID" sz="1400" dirty="0" err="1" smtClean="0"/>
              <a:t>Komunikasi</a:t>
            </a:r>
            <a:r>
              <a:rPr lang="en-ID" sz="1400" dirty="0" smtClean="0"/>
              <a:t> </a:t>
            </a:r>
            <a:r>
              <a:rPr lang="en-ID" sz="1400" dirty="0" err="1" smtClean="0"/>
              <a:t>sebagai</a:t>
            </a:r>
            <a:r>
              <a:rPr lang="en-ID" sz="1400" dirty="0" smtClean="0"/>
              <a:t> </a:t>
            </a:r>
            <a:r>
              <a:rPr lang="en-ID" sz="1400" dirty="0" err="1" smtClean="0"/>
              <a:t>retorika</a:t>
            </a:r>
            <a:r>
              <a:rPr lang="en-ID" sz="1400" dirty="0" smtClean="0"/>
              <a:t> : </a:t>
            </a:r>
            <a:r>
              <a:rPr lang="en-ID" sz="1400" dirty="0" err="1" smtClean="0"/>
              <a:t>tradisi</a:t>
            </a:r>
            <a:r>
              <a:rPr lang="en-ID" sz="1400" dirty="0" smtClean="0"/>
              <a:t> </a:t>
            </a:r>
            <a:r>
              <a:rPr lang="en-ID" sz="1400" dirty="0" err="1" smtClean="0"/>
              <a:t>retorika</a:t>
            </a:r>
            <a:endParaRPr lang="en-US" sz="1400" dirty="0"/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en-ID" sz="1400" dirty="0" err="1" smtClean="0"/>
              <a:t>Komunikasi</a:t>
            </a:r>
            <a:r>
              <a:rPr lang="en-ID" sz="1400" dirty="0" smtClean="0"/>
              <a:t> </a:t>
            </a:r>
            <a:r>
              <a:rPr lang="en-ID" sz="1400" dirty="0" err="1"/>
              <a:t>sebagai</a:t>
            </a:r>
            <a:r>
              <a:rPr lang="en-ID" sz="1400" dirty="0"/>
              <a:t> proses </a:t>
            </a:r>
            <a:r>
              <a:rPr lang="en-ID" sz="1400" dirty="0" err="1"/>
              <a:t>pertukaran</a:t>
            </a:r>
            <a:r>
              <a:rPr lang="en-ID" sz="1400" dirty="0"/>
              <a:t> </a:t>
            </a:r>
            <a:r>
              <a:rPr lang="en-ID" sz="1400" dirty="0" err="1"/>
              <a:t>simbol</a:t>
            </a:r>
            <a:r>
              <a:rPr lang="en-ID" sz="1400" dirty="0"/>
              <a:t> : </a:t>
            </a:r>
            <a:r>
              <a:rPr lang="en-ID" sz="1400" dirty="0" err="1"/>
              <a:t>tradisi</a:t>
            </a:r>
            <a:r>
              <a:rPr lang="en-ID" sz="1400" dirty="0"/>
              <a:t> </a:t>
            </a:r>
            <a:r>
              <a:rPr lang="en-ID" sz="1400" dirty="0" smtClean="0"/>
              <a:t>semiotic</a:t>
            </a:r>
            <a:endParaRPr lang="en-US" sz="1400" dirty="0" smtClean="0"/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en-ID" sz="1400" dirty="0" err="1" smtClean="0"/>
              <a:t>Komunikasi</a:t>
            </a:r>
            <a:r>
              <a:rPr lang="en-ID" sz="1400" dirty="0" smtClean="0"/>
              <a:t> </a:t>
            </a:r>
            <a:r>
              <a:rPr lang="en-ID" sz="1400" dirty="0" err="1"/>
              <a:t>sebagai</a:t>
            </a:r>
            <a:r>
              <a:rPr lang="en-ID" sz="1400" dirty="0"/>
              <a:t> </a:t>
            </a:r>
            <a:r>
              <a:rPr lang="en-ID" sz="1400" dirty="0" err="1"/>
              <a:t>pencipta</a:t>
            </a:r>
            <a:r>
              <a:rPr lang="en-ID" sz="1400" dirty="0"/>
              <a:t> </a:t>
            </a:r>
            <a:r>
              <a:rPr lang="en-ID" sz="1400" dirty="0" err="1"/>
              <a:t>dari</a:t>
            </a:r>
            <a:r>
              <a:rPr lang="en-ID" sz="1400" dirty="0"/>
              <a:t> </a:t>
            </a:r>
            <a:r>
              <a:rPr lang="en-ID" sz="1400" dirty="0" err="1"/>
              <a:t>realitas</a:t>
            </a:r>
            <a:r>
              <a:rPr lang="en-ID" sz="1400" dirty="0"/>
              <a:t> </a:t>
            </a:r>
            <a:r>
              <a:rPr lang="en-ID" sz="1400" dirty="0" err="1"/>
              <a:t>sosial</a:t>
            </a:r>
            <a:r>
              <a:rPr lang="en-ID" sz="1400" dirty="0"/>
              <a:t> : </a:t>
            </a:r>
            <a:r>
              <a:rPr lang="en-ID" sz="1400" dirty="0" err="1"/>
              <a:t>tradisi</a:t>
            </a:r>
            <a:r>
              <a:rPr lang="en-ID" sz="1400" dirty="0"/>
              <a:t> </a:t>
            </a:r>
            <a:r>
              <a:rPr lang="en-ID" sz="1400" dirty="0" err="1"/>
              <a:t>sosial</a:t>
            </a:r>
            <a:r>
              <a:rPr lang="en-ID" sz="1400" dirty="0"/>
              <a:t> </a:t>
            </a:r>
            <a:r>
              <a:rPr lang="en-ID" sz="1400" dirty="0" err="1" smtClean="0"/>
              <a:t>budaya</a:t>
            </a:r>
            <a:endParaRPr lang="en-US" sz="1400" dirty="0" smtClean="0"/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en-ID" sz="1400" dirty="0" err="1" smtClean="0"/>
              <a:t>Komunikasi</a:t>
            </a:r>
            <a:r>
              <a:rPr lang="en-ID" sz="1400" dirty="0" smtClean="0"/>
              <a:t> </a:t>
            </a:r>
            <a:r>
              <a:rPr lang="en-ID" sz="1400" dirty="0" err="1"/>
              <a:t>sebagai</a:t>
            </a:r>
            <a:r>
              <a:rPr lang="en-ID" sz="1400" dirty="0"/>
              <a:t> </a:t>
            </a:r>
            <a:r>
              <a:rPr lang="en-ID" sz="1400" dirty="0" err="1"/>
              <a:t>refleksi</a:t>
            </a:r>
            <a:r>
              <a:rPr lang="en-ID" sz="1400" dirty="0"/>
              <a:t> </a:t>
            </a:r>
            <a:r>
              <a:rPr lang="en-ID" sz="1400" dirty="0" err="1"/>
              <a:t>dari</a:t>
            </a:r>
            <a:r>
              <a:rPr lang="en-ID" sz="1400" dirty="0"/>
              <a:t> </a:t>
            </a:r>
            <a:r>
              <a:rPr lang="en-ID" sz="1400" dirty="0" err="1"/>
              <a:t>wacana</a:t>
            </a:r>
            <a:r>
              <a:rPr lang="en-ID" sz="1400" dirty="0"/>
              <a:t> : </a:t>
            </a:r>
            <a:r>
              <a:rPr lang="en-ID" sz="1400" dirty="0" err="1"/>
              <a:t>tradisi</a:t>
            </a:r>
            <a:r>
              <a:rPr lang="en-ID" sz="1400" dirty="0"/>
              <a:t> </a:t>
            </a:r>
            <a:r>
              <a:rPr lang="en-ID" sz="1400" dirty="0" err="1" smtClean="0"/>
              <a:t>kritis</a:t>
            </a:r>
            <a:endParaRPr lang="en-US" sz="1400" dirty="0"/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en-ID" sz="1400" dirty="0" err="1" smtClean="0"/>
              <a:t>Komunikasi</a:t>
            </a:r>
            <a:r>
              <a:rPr lang="en-ID" sz="1400" dirty="0" smtClean="0"/>
              <a:t> </a:t>
            </a:r>
            <a:r>
              <a:rPr lang="en-ID" sz="1400" dirty="0" err="1" smtClean="0"/>
              <a:t>sebagai</a:t>
            </a:r>
            <a:r>
              <a:rPr lang="en-ID" sz="1400" dirty="0" smtClean="0"/>
              <a:t> </a:t>
            </a:r>
            <a:r>
              <a:rPr lang="en-ID" sz="1400" dirty="0" err="1" smtClean="0"/>
              <a:t>pengalaman</a:t>
            </a:r>
            <a:r>
              <a:rPr lang="en-ID" sz="1400" dirty="0" smtClean="0"/>
              <a:t> </a:t>
            </a:r>
            <a:r>
              <a:rPr lang="en-ID" sz="1400" dirty="0" err="1" smtClean="0"/>
              <a:t>diri</a:t>
            </a:r>
            <a:r>
              <a:rPr lang="en-ID" sz="1400" dirty="0" smtClean="0"/>
              <a:t> </a:t>
            </a:r>
            <a:r>
              <a:rPr lang="en-ID" sz="1400" dirty="0" err="1" smtClean="0"/>
              <a:t>melalui</a:t>
            </a:r>
            <a:r>
              <a:rPr lang="en-ID" sz="1400" dirty="0" smtClean="0"/>
              <a:t> proses dialog : </a:t>
            </a:r>
            <a:r>
              <a:rPr lang="en-ID" sz="1400" dirty="0" err="1" smtClean="0"/>
              <a:t>tradisi</a:t>
            </a:r>
            <a:r>
              <a:rPr lang="en-ID" sz="1400" dirty="0" smtClean="0"/>
              <a:t> </a:t>
            </a:r>
            <a:r>
              <a:rPr lang="en-ID" sz="1400" dirty="0" err="1" smtClean="0"/>
              <a:t>fenomenologi</a:t>
            </a:r>
            <a:endParaRPr lang="en-US" sz="1400" dirty="0"/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en-ID" sz="1400" dirty="0" err="1" smtClean="0"/>
              <a:t>Komunikasi</a:t>
            </a:r>
            <a:r>
              <a:rPr lang="en-ID" sz="1400" dirty="0" smtClean="0"/>
              <a:t> </a:t>
            </a:r>
            <a:r>
              <a:rPr lang="en-ID" sz="1400" dirty="0" err="1"/>
              <a:t>sebagai</a:t>
            </a:r>
            <a:r>
              <a:rPr lang="en-ID" sz="1400" dirty="0"/>
              <a:t> proses </a:t>
            </a:r>
            <a:r>
              <a:rPr lang="en-ID" sz="1400" dirty="0" err="1"/>
              <a:t>interaksi</a:t>
            </a:r>
            <a:r>
              <a:rPr lang="en-ID" sz="1400" dirty="0"/>
              <a:t> </a:t>
            </a:r>
            <a:r>
              <a:rPr lang="en-ID" sz="1400" dirty="0" err="1"/>
              <a:t>masyarakat</a:t>
            </a:r>
            <a:r>
              <a:rPr lang="en-ID" sz="1400" dirty="0"/>
              <a:t> : </a:t>
            </a:r>
            <a:r>
              <a:rPr lang="en-ID" sz="1400" dirty="0" err="1"/>
              <a:t>tradisi</a:t>
            </a:r>
            <a:r>
              <a:rPr lang="en-ID" sz="1400" dirty="0"/>
              <a:t> </a:t>
            </a:r>
            <a:r>
              <a:rPr lang="en-ID" sz="1400" dirty="0" err="1"/>
              <a:t>sosio</a:t>
            </a:r>
            <a:r>
              <a:rPr lang="en-ID" sz="1400" dirty="0"/>
              <a:t> </a:t>
            </a:r>
            <a:r>
              <a:rPr lang="en-ID" sz="1400" dirty="0" err="1"/>
              <a:t>psikologi</a:t>
            </a:r>
            <a:endParaRPr lang="en-US" sz="1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319" y="2509664"/>
            <a:ext cx="2733353" cy="2733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12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18" y="0"/>
            <a:ext cx="10689335" cy="756361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067719" y="504825"/>
            <a:ext cx="3481722" cy="44371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795" b="1" dirty="0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FUNGSI KOMUNIKASI 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315119" y="1114425"/>
            <a:ext cx="10295628" cy="469359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just">
              <a:lnSpc>
                <a:spcPts val="3300"/>
              </a:lnSpc>
              <a:tabLst>
                <a:tab pos="457200" algn="l"/>
              </a:tabLst>
            </a:pPr>
            <a:r>
              <a:rPr lang="en-US" altLang="zh-CN" sz="16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Fungsi</a:t>
            </a:r>
            <a:r>
              <a:rPr lang="en-US" altLang="zh-CN" sz="16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6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komunikasi</a:t>
            </a:r>
            <a:r>
              <a:rPr lang="en-US" altLang="zh-CN" sz="16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6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menurut</a:t>
            </a:r>
            <a:r>
              <a:rPr lang="en-US" altLang="zh-CN" sz="16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William </a:t>
            </a:r>
            <a:r>
              <a:rPr lang="en-US" altLang="zh-CN" sz="16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I.Gorden</a:t>
            </a:r>
            <a:r>
              <a:rPr lang="en-US" altLang="zh-CN" sz="16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6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mengkategorikan</a:t>
            </a:r>
            <a:r>
              <a:rPr lang="en-US" altLang="zh-CN" sz="16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6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empat</a:t>
            </a:r>
            <a:r>
              <a:rPr lang="en-US" altLang="zh-CN" sz="16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6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fugsi</a:t>
            </a:r>
            <a:r>
              <a:rPr lang="en-US" altLang="zh-CN" sz="16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6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komunikasi</a:t>
            </a:r>
            <a:r>
              <a:rPr lang="en-US" altLang="zh-CN" sz="16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6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yaitu</a:t>
            </a:r>
            <a:r>
              <a:rPr lang="en-US" altLang="zh-CN" sz="16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:</a:t>
            </a:r>
          </a:p>
        </p:txBody>
      </p:sp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103348175"/>
              </p:ext>
            </p:extLst>
          </p:nvPr>
        </p:nvGraphicFramePr>
        <p:xfrm>
          <a:off x="309672" y="1583784"/>
          <a:ext cx="10160690" cy="65372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0161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10689335" cy="7563611"/>
          </a:xfrm>
          <a:custGeom>
            <a:avLst/>
            <a:gdLst>
              <a:gd name="connsiteX0" fmla="*/ 0 w 10689335"/>
              <a:gd name="connsiteY0" fmla="*/ 7563611 h 7563611"/>
              <a:gd name="connsiteX1" fmla="*/ 10689335 w 10689335"/>
              <a:gd name="connsiteY1" fmla="*/ 7563611 h 7563611"/>
              <a:gd name="connsiteX2" fmla="*/ 10689335 w 10689335"/>
              <a:gd name="connsiteY2" fmla="*/ 0 h 7563611"/>
              <a:gd name="connsiteX3" fmla="*/ 0 w 10689335"/>
              <a:gd name="connsiteY3" fmla="*/ 0 h 7563611"/>
              <a:gd name="connsiteX4" fmla="*/ 0 w 10689335"/>
              <a:gd name="connsiteY4" fmla="*/ 7563611 h 756361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689335" h="7563611">
                <a:moveTo>
                  <a:pt x="0" y="7563611"/>
                </a:moveTo>
                <a:lnTo>
                  <a:pt x="10689335" y="7563611"/>
                </a:lnTo>
                <a:lnTo>
                  <a:pt x="10689335" y="0"/>
                </a:lnTo>
                <a:lnTo>
                  <a:pt x="0" y="0"/>
                </a:lnTo>
                <a:lnTo>
                  <a:pt x="0" y="756361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2006600"/>
            <a:ext cx="7480300" cy="42926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689335" cy="75636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699</TotalTime>
  <Words>695</Words>
  <Application>Microsoft Office PowerPoint</Application>
  <PresentationFormat>Custom</PresentationFormat>
  <Paragraphs>52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SimSun</vt:lpstr>
      <vt:lpstr>Arial</vt:lpstr>
      <vt:lpstr>Calibri</vt:lpstr>
      <vt:lpstr>Garamond</vt:lpstr>
      <vt:lpstr>Tahoma</vt:lpstr>
      <vt:lpstr>Times New Roman</vt:lpstr>
      <vt:lpstr>Trebuchet MS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53</cp:revision>
  <dcterms:created xsi:type="dcterms:W3CDTF">2006-08-16T00:00:00Z</dcterms:created>
  <dcterms:modified xsi:type="dcterms:W3CDTF">2022-08-01T08:10:38Z</dcterms:modified>
</cp:coreProperties>
</file>