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85" r:id="rId5"/>
    <p:sldId id="283" r:id="rId6"/>
  </p:sldIdLst>
  <p:sldSz cx="10688638" cy="756285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6B"/>
    <a:srgbClr val="FBD528"/>
    <a:srgbClr val="215CF0"/>
    <a:srgbClr val="F89F52"/>
    <a:srgbClr val="F25052"/>
    <a:srgbClr val="DCDEDD"/>
    <a:srgbClr val="637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871727" y="1738883"/>
            <a:ext cx="8944356" cy="5047488"/>
          </a:xfrm>
          <a:custGeom>
            <a:avLst/>
            <a:gdLst>
              <a:gd name="connsiteX0" fmla="*/ 0 w 8944356"/>
              <a:gd name="connsiteY0" fmla="*/ 5047487 h 5047488"/>
              <a:gd name="connsiteX1" fmla="*/ 8944355 w 8944356"/>
              <a:gd name="connsiteY1" fmla="*/ 5047487 h 5047488"/>
              <a:gd name="connsiteX2" fmla="*/ 8944355 w 8944356"/>
              <a:gd name="connsiteY2" fmla="*/ 0 h 5047488"/>
              <a:gd name="connsiteX3" fmla="*/ 0 w 8944356"/>
              <a:gd name="connsiteY3" fmla="*/ 0 h 5047488"/>
              <a:gd name="connsiteX4" fmla="*/ 0 w 8944356"/>
              <a:gd name="connsiteY4" fmla="*/ 5047487 h 50474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944356" h="5047488">
                <a:moveTo>
                  <a:pt x="0" y="5047487"/>
                </a:moveTo>
                <a:lnTo>
                  <a:pt x="8944355" y="5047487"/>
                </a:lnTo>
                <a:lnTo>
                  <a:pt x="8944355" y="0"/>
                </a:lnTo>
                <a:lnTo>
                  <a:pt x="0" y="0"/>
                </a:lnTo>
                <a:lnTo>
                  <a:pt x="0" y="5047487"/>
                </a:lnTo>
              </a:path>
            </a:pathLst>
          </a:custGeom>
          <a:solidFill>
            <a:srgbClr val="EDF2F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689335" cy="756361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568651" y="2522528"/>
            <a:ext cx="7543412" cy="748346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400"/>
              </a:lnSpc>
              <a:tabLst/>
            </a:pPr>
            <a:r>
              <a:rPr lang="en-ID" sz="5400" b="1" dirty="0" smtClean="0">
                <a:solidFill>
                  <a:srgbClr val="152D6B"/>
                </a:solidFill>
              </a:rPr>
              <a:t>KOMUNIKASI ELEKTRONIK</a:t>
            </a:r>
            <a:endParaRPr lang="en-US" altLang="zh-CN" sz="5402" b="1" dirty="0" smtClean="0">
              <a:solidFill>
                <a:srgbClr val="152D6B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787900" y="4965700"/>
            <a:ext cx="11049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F497D"/>
                </a:solidFill>
                <a:latin typeface="Calibri" pitchFamily="18" charset="0"/>
                <a:cs typeface="Calibri" pitchFamily="18" charset="0"/>
              </a:rPr>
              <a:t>Oleh: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625358" y="5566994"/>
            <a:ext cx="7429983" cy="556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ID" sz="4000" dirty="0" err="1">
                <a:solidFill>
                  <a:srgbClr val="152D6B"/>
                </a:solidFill>
              </a:rPr>
              <a:t>Yovita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Elvie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Setianingsih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S.Sos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M.Si</a:t>
            </a:r>
            <a:endParaRPr lang="en-US" altLang="zh-CN" sz="3995" dirty="0" smtClean="0">
              <a:solidFill>
                <a:srgbClr val="152D6B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4826000" y="6184900"/>
            <a:ext cx="10287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F497D"/>
                </a:solidFill>
                <a:latin typeface="Calibri" pitchFamily="18" charset="0"/>
                <a:cs typeface="Calibri" pitchFamily="18" charset="0"/>
              </a:rPr>
              <a:t>2022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43719" y="1393840"/>
            <a:ext cx="5035033" cy="841256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APA ITU</a:t>
            </a:r>
          </a:p>
          <a:p>
            <a:pPr>
              <a:lnSpc>
                <a:spcPts val="3100"/>
              </a:lnSpc>
              <a:tabLst/>
            </a:pPr>
            <a:r>
              <a:rPr lang="en-US" altLang="zh-CN" sz="32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KOMUNIKASI ELEKTRONIK?</a:t>
            </a:r>
            <a:endParaRPr lang="en-US" altLang="zh-CN" sz="3200" b="1" dirty="0" smtClean="0">
              <a:solidFill>
                <a:srgbClr val="152D6B"/>
              </a:solidFill>
              <a:latin typeface="Trebuchet MS" pitchFamily="18" charset="0"/>
              <a:cs typeface="Trebuchet MS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2" t="15152" r="21213" b="15151"/>
          <a:stretch/>
        </p:blipFill>
        <p:spPr>
          <a:xfrm>
            <a:off x="7706519" y="1203707"/>
            <a:ext cx="2140226" cy="2590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58119" y="3592453"/>
            <a:ext cx="5920784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457200" algn="l"/>
              </a:tabLst>
            </a:pP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Tetapi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apakah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elektronik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itu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sendiri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?</a:t>
            </a:r>
          </a:p>
          <a:p>
            <a:pPr algn="just">
              <a:lnSpc>
                <a:spcPct val="150000"/>
              </a:lnSpc>
              <a:tabLst>
                <a:tab pos="457200" algn="l"/>
              </a:tabLst>
            </a:pP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elektronik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merupakan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media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atau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alat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penghubung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berlangsungnya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di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dalam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masyarakat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.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Dengan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media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elektronik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yang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berlangsung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di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masyarakat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menjadi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lebih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mudah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,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efisien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,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lebih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efektif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.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Meski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demikian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setiap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teknologi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tentu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ada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kelebihan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kekurangannya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. </a:t>
            </a:r>
          </a:p>
          <a:p>
            <a:pPr algn="just">
              <a:lnSpc>
                <a:spcPct val="150000"/>
              </a:lnSpc>
              <a:tabLst>
                <a:tab pos="457200" algn="l"/>
              </a:tabLst>
            </a:pPr>
            <a:endParaRPr lang="en-US" altLang="zh-CN" sz="1400" dirty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58119" y="2499107"/>
            <a:ext cx="5920784" cy="1017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457200" algn="l"/>
              </a:tabLst>
            </a:pP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Pada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era digital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menggunakan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media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elektronik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atau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bisa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juga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disebut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sebagai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tekonologi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sangat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berpengaruh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terhadap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proses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.   </a:t>
            </a:r>
            <a:endParaRPr lang="en-US" altLang="zh-CN" sz="1400" dirty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69479" y="462194"/>
            <a:ext cx="4438716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KELEBIHAN KOMUNIKASI ELEKTRONIK</a:t>
            </a:r>
            <a:endParaRPr lang="en-US" altLang="zh-CN" sz="2000" b="1" dirty="0" smtClean="0">
              <a:solidFill>
                <a:srgbClr val="152D6B"/>
              </a:solidFill>
              <a:latin typeface="Trebuchet MS" pitchFamily="18" charset="0"/>
              <a:cs typeface="Trebuchet MS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924719" y="1338184"/>
            <a:ext cx="6172200" cy="166199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lnSpc>
                <a:spcPct val="150000"/>
              </a:lnSpc>
              <a:tabLst>
                <a:tab pos="457200" algn="l"/>
              </a:tabLst>
            </a:pP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elektronik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yang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memberikan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kemudahan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tentu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saja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juga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memberikan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manfaat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bagi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masyarakat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dalam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berkomunikasi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.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Dengan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kemajuan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teknologi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digital,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menjadi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lebih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mudah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interaktif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yang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juga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dilengkapi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dengan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fasilitas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gambar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(visual)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fitur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fitur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lain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sehingga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berkomunikasi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lebih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nyaman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variatif</a:t>
            </a:r>
            <a:r>
              <a:rPr lang="en-US" altLang="zh-CN" sz="14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.</a:t>
            </a:r>
            <a:endParaRPr lang="en-US" altLang="zh-CN" sz="1400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39519" y="3312412"/>
            <a:ext cx="5343525" cy="2862322"/>
          </a:xfrm>
          <a:prstGeom prst="rect">
            <a:avLst/>
          </a:prstGeom>
          <a:solidFill>
            <a:srgbClr val="152D6B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Kelebihan</a:t>
            </a:r>
            <a:r>
              <a:rPr lang="en-US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Komunikasi</a:t>
            </a:r>
            <a:r>
              <a:rPr lang="en-US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Elektronik</a:t>
            </a:r>
            <a:r>
              <a:rPr lang="en-US" sz="1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Sebagai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sarana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Prasarana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penghibur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masyarakat</a:t>
            </a:r>
            <a:endParaRPr lang="en-US" sz="13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Penyampaian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segala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perasaan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tertang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dalam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Contoh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perilaku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kehidupan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bisa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ditiru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untuk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nilai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penambahan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kedalam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lingkungan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masyarakat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sekitar</a:t>
            </a:r>
            <a:endParaRPr lang="en-US" sz="13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Waktu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yang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efisien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untuk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menerapkan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dalam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lingkungan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kerja</a:t>
            </a:r>
            <a:endParaRPr lang="en-US" sz="13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Dapat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dikenal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luas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secara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umum</a:t>
            </a:r>
            <a:endParaRPr lang="en-US" sz="13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Menambah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wawasan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maupun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pengetahuan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</a:t>
            </a:r>
            <a:endParaRPr lang="en-US" sz="13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3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Mengikuti</a:t>
            </a:r>
            <a:r>
              <a:rPr lang="en-US" sz="13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perubahan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sesuai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jaman</a:t>
            </a: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sz="13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diteapkan</a:t>
            </a:r>
            <a:endParaRPr lang="en-US" sz="13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19" y="3475681"/>
            <a:ext cx="3638550" cy="271851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3057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689335" cy="756361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069479" y="481962"/>
            <a:ext cx="4566956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KELEMAHAN KOMUNIKASI ELEKTRONIK</a:t>
            </a:r>
            <a:endParaRPr lang="en-US" altLang="zh-CN" sz="2000" b="1" dirty="0" smtClean="0">
              <a:solidFill>
                <a:srgbClr val="152D6B"/>
              </a:solidFill>
              <a:latin typeface="Trebuchet MS" pitchFamily="18" charset="0"/>
              <a:cs typeface="Trebuchet MS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543719" y="1283754"/>
            <a:ext cx="8153399" cy="166199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lnSpc>
                <a:spcPct val="150000"/>
              </a:lnSpc>
              <a:tabLst>
                <a:tab pos="457200" algn="l"/>
              </a:tabLst>
            </a:pP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elektronik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selain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memberikan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keuntungan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kemudahan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bagi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masyarakat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,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tetapi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juga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sering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kali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elektronik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membawa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efek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negative.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Sebagai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contoh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beredarnya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informasi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atau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berita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hoax,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peluang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salah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persepsi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dalam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berkomunikasi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karena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makna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yang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disampaikan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oleh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sender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dengan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makna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yang di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terima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oleh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receiver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berbeda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,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ataupun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penipuan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yang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kerap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terjadi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pada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jual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beli</a:t>
            </a:r>
            <a:r>
              <a:rPr lang="en-US" altLang="zh-CN" sz="14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i="1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online. </a:t>
            </a:r>
            <a:endParaRPr lang="en-US" altLang="zh-CN" sz="1400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27" name="Snip Diagonal Corner Rectangle 26"/>
          <p:cNvSpPr/>
          <p:nvPr/>
        </p:nvSpPr>
        <p:spPr>
          <a:xfrm rot="16200000">
            <a:off x="5985995" y="2752727"/>
            <a:ext cx="4495801" cy="4419598"/>
          </a:xfrm>
          <a:prstGeom prst="snip2Diag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Flowchart: Manual Operation 4"/>
          <p:cNvSpPr/>
          <p:nvPr/>
        </p:nvSpPr>
        <p:spPr>
          <a:xfrm flipH="1">
            <a:off x="6167855" y="3303828"/>
            <a:ext cx="4132080" cy="247707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7950" tIns="0" rIns="109141" bIns="0" numCol="1" spcCol="1270" anchor="t" anchorCtr="0">
            <a:noAutofit/>
          </a:bodyPr>
          <a:lstStyle/>
          <a:p>
            <a:pPr lvl="0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700" kern="1200" dirty="0" err="1" smtClean="0">
                <a:solidFill>
                  <a:srgbClr val="FBD528"/>
                </a:solidFill>
                <a:latin typeface="Arial Black" panose="020B0A04020102020204" pitchFamily="34" charset="0"/>
              </a:rPr>
              <a:t>Kelemahan</a:t>
            </a:r>
            <a:r>
              <a:rPr lang="en-US" sz="1700" kern="1200" dirty="0" smtClean="0">
                <a:solidFill>
                  <a:srgbClr val="FBD528"/>
                </a:solidFill>
                <a:latin typeface="Arial Black" panose="020B0A04020102020204" pitchFamily="34" charset="0"/>
              </a:rPr>
              <a:t> </a:t>
            </a:r>
            <a:r>
              <a:rPr lang="en-US" sz="1700" kern="1200" dirty="0" err="1" smtClean="0">
                <a:solidFill>
                  <a:srgbClr val="FBD528"/>
                </a:solidFill>
                <a:latin typeface="Arial Black" panose="020B0A04020102020204" pitchFamily="34" charset="0"/>
              </a:rPr>
              <a:t>Komunikasi</a:t>
            </a:r>
            <a:r>
              <a:rPr lang="en-US" sz="1700" kern="1200" dirty="0" smtClean="0">
                <a:solidFill>
                  <a:srgbClr val="FBD528"/>
                </a:solidFill>
                <a:latin typeface="Arial Black" panose="020B0A04020102020204" pitchFamily="34" charset="0"/>
              </a:rPr>
              <a:t> </a:t>
            </a:r>
            <a:r>
              <a:rPr lang="en-US" sz="1700" kern="1200" dirty="0" err="1" smtClean="0">
                <a:solidFill>
                  <a:srgbClr val="FBD528"/>
                </a:solidFill>
                <a:latin typeface="Arial Black" panose="020B0A04020102020204" pitchFamily="34" charset="0"/>
              </a:rPr>
              <a:t>Elektronik</a:t>
            </a:r>
            <a:r>
              <a:rPr lang="en-US" sz="1700" kern="1200" dirty="0" smtClean="0">
                <a:solidFill>
                  <a:srgbClr val="FBD528"/>
                </a:solidFill>
                <a:latin typeface="Arial Black" panose="020B0A04020102020204" pitchFamily="34" charset="0"/>
              </a:rPr>
              <a:t>:</a:t>
            </a:r>
          </a:p>
          <a:p>
            <a:pPr marL="285750" lvl="0" indent="-285750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dirty="0" err="1" smtClean="0"/>
              <a:t>Penipuan</a:t>
            </a:r>
            <a:r>
              <a:rPr lang="en-US" sz="1400" dirty="0" smtClean="0"/>
              <a:t> </a:t>
            </a:r>
            <a:r>
              <a:rPr lang="en-US" sz="1400" dirty="0" err="1" smtClean="0"/>
              <a:t>maupun</a:t>
            </a:r>
            <a:r>
              <a:rPr lang="en-US" sz="1400" dirty="0" smtClean="0"/>
              <a:t> </a:t>
            </a:r>
            <a:r>
              <a:rPr lang="en-US" sz="1400" dirty="0" err="1" smtClean="0"/>
              <a:t>kecurangan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satu</a:t>
            </a:r>
            <a:r>
              <a:rPr lang="en-US" sz="1400" dirty="0" smtClean="0"/>
              <a:t> </a:t>
            </a:r>
            <a:r>
              <a:rPr lang="en-US" sz="1400" dirty="0" err="1" smtClean="0"/>
              <a:t>pihak</a:t>
            </a:r>
            <a:endParaRPr lang="en-US" sz="1400" dirty="0" smtClean="0"/>
          </a:p>
          <a:p>
            <a:pPr marL="285750" lvl="0" indent="-285750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kern="1200" dirty="0" err="1" smtClean="0"/>
              <a:t>Banyaknya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sikap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mempengaruhi</a:t>
            </a:r>
            <a:r>
              <a:rPr lang="en-US" sz="1400" kern="1200" dirty="0" smtClean="0"/>
              <a:t> yang </a:t>
            </a:r>
            <a:r>
              <a:rPr lang="en-US" sz="1400" kern="1200" dirty="0" err="1" smtClean="0"/>
              <a:t>bisa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merugikan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masyarakat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tanpa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mempunyai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segi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positifnya</a:t>
            </a:r>
            <a:endParaRPr lang="en-US" sz="1400" kern="1200" dirty="0" smtClean="0"/>
          </a:p>
          <a:p>
            <a:pPr marL="285750" lvl="0" indent="-285750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memberikan</a:t>
            </a:r>
            <a:r>
              <a:rPr lang="en-US" sz="1400" dirty="0" smtClean="0"/>
              <a:t> </a:t>
            </a:r>
            <a:r>
              <a:rPr lang="en-US" sz="1400" dirty="0" err="1" smtClean="0"/>
              <a:t>pendengar</a:t>
            </a:r>
            <a:r>
              <a:rPr lang="en-US" sz="1400" dirty="0" smtClean="0"/>
              <a:t> </a:t>
            </a:r>
            <a:r>
              <a:rPr lang="en-US" sz="1400" dirty="0" err="1" smtClean="0"/>
              <a:t>waktu</a:t>
            </a:r>
            <a:r>
              <a:rPr lang="en-US" sz="1400" dirty="0" smtClean="0"/>
              <a:t> yang </a:t>
            </a:r>
            <a:r>
              <a:rPr lang="en-US" sz="1400" dirty="0" err="1" smtClean="0"/>
              <a:t>cukup</a:t>
            </a:r>
            <a:r>
              <a:rPr lang="en-US" sz="1400" dirty="0" smtClean="0"/>
              <a:t>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meproses</a:t>
            </a:r>
            <a:r>
              <a:rPr lang="en-US" sz="1400" dirty="0" smtClean="0"/>
              <a:t> </a:t>
            </a:r>
            <a:r>
              <a:rPr lang="en-US" sz="1400" dirty="0" err="1" smtClean="0"/>
              <a:t>informasinya</a:t>
            </a:r>
            <a:endParaRPr lang="en-US" sz="1400" dirty="0" smtClean="0"/>
          </a:p>
          <a:p>
            <a:pPr marL="285750" lvl="0" indent="-285750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kern="1200" dirty="0" err="1" smtClean="0"/>
              <a:t>Meyampaikan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pada</a:t>
            </a:r>
            <a:r>
              <a:rPr lang="en-US" sz="1400" kern="1200" dirty="0" smtClean="0"/>
              <a:t> level </a:t>
            </a:r>
            <a:r>
              <a:rPr lang="en-US" sz="1400" kern="1200" dirty="0" err="1" smtClean="0"/>
              <a:t>dimana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pendengar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susah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untuk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mengerti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informasi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tersebut</a:t>
            </a:r>
            <a:endParaRPr lang="en-US" sz="1400" kern="1200" dirty="0" smtClean="0"/>
          </a:p>
          <a:p>
            <a:pPr marL="285750" lvl="0" indent="-285750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dirty="0" err="1" smtClean="0"/>
              <a:t>Penyampaian</a:t>
            </a:r>
            <a:r>
              <a:rPr lang="en-US" sz="1400" dirty="0" smtClean="0"/>
              <a:t> </a:t>
            </a:r>
            <a:r>
              <a:rPr lang="en-US" sz="1400" dirty="0" err="1" smtClean="0"/>
              <a:t>terlalu</a:t>
            </a:r>
            <a:r>
              <a:rPr lang="en-US" sz="1400" dirty="0" smtClean="0"/>
              <a:t> </a:t>
            </a:r>
            <a:r>
              <a:rPr lang="en-US" sz="1400" dirty="0" err="1" smtClean="0"/>
              <a:t>cepat</a:t>
            </a:r>
            <a:endParaRPr lang="en-US" sz="1400" dirty="0" smtClean="0"/>
          </a:p>
          <a:p>
            <a:pPr marL="285750" lvl="0" indent="-285750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kern="1200" dirty="0" err="1" smtClean="0"/>
              <a:t>Manipulasi</a:t>
            </a:r>
            <a:r>
              <a:rPr lang="en-US" sz="1400" kern="1200" dirty="0" smtClean="0"/>
              <a:t> yang </a:t>
            </a:r>
            <a:r>
              <a:rPr lang="en-US" sz="1400" kern="1200" dirty="0" err="1" smtClean="0"/>
              <a:t>disengaja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dalam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informasi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untuk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menjadikan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lebih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menarik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bagi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pendengar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sulit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untuk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mengantisipasi</a:t>
            </a:r>
            <a:r>
              <a:rPr lang="en-US" sz="1400" kern="1200" dirty="0" smtClean="0"/>
              <a:t>, </a:t>
            </a:r>
            <a:r>
              <a:rPr lang="en-US" sz="1400" kern="1200" dirty="0" err="1" smtClean="0"/>
              <a:t>memprediksi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atau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membaca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emosi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dalam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diri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sendiri</a:t>
            </a:r>
            <a:r>
              <a:rPr lang="en-US" sz="1400" kern="1200" dirty="0" smtClean="0"/>
              <a:t> </a:t>
            </a:r>
            <a:r>
              <a:rPr lang="en-US" sz="1400" kern="1200" dirty="0" err="1" smtClean="0"/>
              <a:t>atau</a:t>
            </a:r>
            <a:r>
              <a:rPr lang="en-US" sz="1400" kern="1200" dirty="0" smtClean="0"/>
              <a:t> orang lain</a:t>
            </a:r>
            <a:endParaRPr lang="en-US" sz="1400" kern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67" y="3476625"/>
            <a:ext cx="4326163" cy="26003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90885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10689335" cy="7563611"/>
          </a:xfrm>
          <a:custGeom>
            <a:avLst/>
            <a:gdLst>
              <a:gd name="connsiteX0" fmla="*/ 0 w 10689335"/>
              <a:gd name="connsiteY0" fmla="*/ 7563611 h 7563611"/>
              <a:gd name="connsiteX1" fmla="*/ 10689335 w 10689335"/>
              <a:gd name="connsiteY1" fmla="*/ 7563611 h 7563611"/>
              <a:gd name="connsiteX2" fmla="*/ 10689335 w 10689335"/>
              <a:gd name="connsiteY2" fmla="*/ 0 h 7563611"/>
              <a:gd name="connsiteX3" fmla="*/ 0 w 10689335"/>
              <a:gd name="connsiteY3" fmla="*/ 0 h 7563611"/>
              <a:gd name="connsiteX4" fmla="*/ 0 w 10689335"/>
              <a:gd name="connsiteY4" fmla="*/ 7563611 h 75636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89335" h="7563611">
                <a:moveTo>
                  <a:pt x="0" y="7563611"/>
                </a:moveTo>
                <a:lnTo>
                  <a:pt x="10689335" y="7563611"/>
                </a:lnTo>
                <a:lnTo>
                  <a:pt x="10689335" y="0"/>
                </a:lnTo>
                <a:lnTo>
                  <a:pt x="0" y="0"/>
                </a:lnTo>
                <a:lnTo>
                  <a:pt x="0" y="756361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006600"/>
            <a:ext cx="7480300" cy="42926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689335" cy="75636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318</Words>
  <Application>Microsoft Office PowerPoint</Application>
  <PresentationFormat>Custom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SimSun</vt:lpstr>
      <vt:lpstr>Arial</vt:lpstr>
      <vt:lpstr>Arial Black</vt:lpstr>
      <vt:lpstr>Calibri</vt:lpstr>
      <vt:lpstr>Tahoma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53</cp:revision>
  <dcterms:created xsi:type="dcterms:W3CDTF">2006-08-16T00:00:00Z</dcterms:created>
  <dcterms:modified xsi:type="dcterms:W3CDTF">2022-08-01T08:36:20Z</dcterms:modified>
</cp:coreProperties>
</file>