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conformance="strict">
  <p:sldMasterIdLst>
    <p:sldMasterId id="2147483648" r:id="rId1"/>
  </p:sldMasterIdLst>
  <p:sldIdLst>
    <p:sldId id="256" r:id="rId2"/>
    <p:sldId id="257" r:id="rId3"/>
    <p:sldId id="288" r:id="rId4"/>
    <p:sldId id="289" r:id="rId5"/>
    <p:sldId id="287" r:id="rId6"/>
  </p:sldIdLst>
  <p:sldSz cx="10688638" cy="756285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6B"/>
    <a:srgbClr val="0475A1"/>
    <a:srgbClr val="FC755F"/>
    <a:srgbClr val="FBD528"/>
    <a:srgbClr val="FFFFFF"/>
    <a:srgbClr val="862F78"/>
    <a:srgbClr val="FD4D26"/>
    <a:srgbClr val="2564C1"/>
    <a:srgbClr val="9BA5BE"/>
    <a:srgbClr val="215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purl.oclc.org/ooxml/drawingml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%"/>
            </a:schemeClr>
          </a:solidFill>
        </a:fill>
      </a:tcStyle>
    </a:wholeTbl>
    <a:band1H>
      <a:tcStyle>
        <a:tcBdr/>
        <a:fill>
          <a:solidFill>
            <a:schemeClr val="accent1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%"/>
            </a:schemeClr>
          </a:solidFill>
        </a:fill>
      </a:tcStyle>
    </a:wholeTbl>
    <a:band1H>
      <a:tcStyle>
        <a:tcBdr/>
        <a:fill>
          <a:solidFill>
            <a:schemeClr val="accent6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purl.oclc.org/ooxml/drawingml/main" xmlns:r="http://purl.oclc.org/ooxml/officeDocument/relationships" xmlns:p="http://purl.oclc.org/ooxml/presentationml/main" lastView="sldThumbnailView">
  <p:normalViewPr>
    <p:restoredLeft sz="15.62%"/>
    <p:restoredTop sz="94.66%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purl.oclc.org/ooxml/officeDocument/relationships/viewProps" Target="viewProps.xml"/><Relationship Id="rId3" Type="http://purl.oclc.org/ooxml/officeDocument/relationships/slide" Target="slides/slide2.xml"/><Relationship Id="rId7" Type="http://purl.oclc.org/ooxml/officeDocument/relationships/presProps" Target="presProps.xml"/><Relationship Id="rId2" Type="http://purl.oclc.org/ooxml/officeDocument/relationships/slide" Target="slides/slide1.xml"/><Relationship Id="rId1" Type="http://purl.oclc.org/ooxml/officeDocument/relationships/slideMaster" Target="slideMasters/slideMaster1.xml"/><Relationship Id="rId6" Type="http://purl.oclc.org/ooxml/officeDocument/relationships/slide" Target="slides/slide5.xml"/><Relationship Id="rId5" Type="http://purl.oclc.org/ooxml/officeDocument/relationships/slide" Target="slides/slide4.xml"/><Relationship Id="rId10" Type="http://purl.oclc.org/ooxml/officeDocument/relationships/tableStyles" Target="tableStyles.xml"/><Relationship Id="rId4" Type="http://purl.oclc.org/ooxml/officeDocument/relationships/slide" Target="slides/slide3.xml"/><Relationship Id="rId9" Type="http://purl.oclc.org/ooxml/officeDocument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1" Type="http://purl.oclc.org/ooxml/officeDocument/relationships/image" Target="../media/image6.jpg"/></Relationships>
</file>

<file path=ppt/diagrams/_rels/drawing3.xml.rels><?xml version="1.0" encoding="UTF-8" standalone="yes"?>
<Relationships xmlns="http://schemas.openxmlformats.org/package/2006/relationships"><Relationship Id="rId1" Type="http://purl.oclc.org/ooxml/officeDocument/relationships/image" Target="../media/image6.jpg"/></Relationships>
</file>

<file path=ppt/diagrams/colors1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purl.oclc.org/ooxml/drawingml/diagram" xmlns:a="http://purl.oclc.org/ooxml/drawingml/main">
  <dgm:ptLst>
    <dgm:pt modelId="{E57419F5-765B-4B0D-822F-6C2B6C5A499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5C4672-FB10-4B77-9C16-D44EECE9E61E}">
      <dgm:prSet/>
      <dgm:spPr>
        <a:solidFill>
          <a:schemeClr val="accent2"/>
        </a:solidFill>
        <a:ln>
          <a:noFill/>
        </a:ln>
        <a:effectLst>
          <a:glow rad="139700">
            <a:schemeClr val="accent2">
              <a:satMod val="175%"/>
              <a:alpha val="40%"/>
            </a:schemeClr>
          </a:glow>
        </a:effectLst>
      </dgm:spPr>
      <dgm:t>
        <a:bodyPr/>
        <a:lstStyle/>
        <a:p>
          <a:pPr algn="just" rtl="0"/>
          <a:r>
            <a:rPr lang="en-US" dirty="0" err="1" smtClean="0"/>
            <a:t>Menurut</a:t>
          </a:r>
          <a:r>
            <a:rPr lang="en-US" dirty="0" smtClean="0"/>
            <a:t> </a:t>
          </a:r>
          <a:r>
            <a:rPr lang="en-US" dirty="0" err="1" smtClean="0"/>
            <a:t>Mascow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ekonomi</a:t>
          </a:r>
          <a:r>
            <a:rPr lang="en-US" dirty="0" smtClean="0"/>
            <a:t> </a:t>
          </a:r>
          <a:r>
            <a:rPr lang="en-US" dirty="0" err="1" smtClean="0"/>
            <a:t>politik</a:t>
          </a:r>
          <a:r>
            <a:rPr lang="en-US" dirty="0" smtClean="0"/>
            <a:t> </a:t>
          </a:r>
          <a:r>
            <a:rPr lang="en-US" dirty="0" err="1" smtClean="0"/>
            <a:t>komunikasi</a:t>
          </a:r>
          <a:r>
            <a:rPr lang="en-US" dirty="0" smtClean="0"/>
            <a:t>, </a:t>
          </a:r>
          <a:r>
            <a:rPr lang="en-US" dirty="0" err="1" smtClean="0"/>
            <a:t>sumber</a:t>
          </a:r>
          <a:r>
            <a:rPr lang="en-US" dirty="0" smtClean="0"/>
            <a:t> </a:t>
          </a:r>
          <a:r>
            <a:rPr lang="en-US" dirty="0" err="1" smtClean="0"/>
            <a:t>daya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berupa</a:t>
          </a:r>
          <a:r>
            <a:rPr lang="en-US" dirty="0" smtClean="0"/>
            <a:t> </a:t>
          </a:r>
          <a:r>
            <a:rPr lang="en-US" dirty="0" err="1" smtClean="0"/>
            <a:t>surat</a:t>
          </a:r>
          <a:r>
            <a:rPr lang="en-US" dirty="0" smtClean="0"/>
            <a:t> </a:t>
          </a:r>
          <a:r>
            <a:rPr lang="en-US" dirty="0" err="1" smtClean="0"/>
            <a:t>kabar</a:t>
          </a:r>
          <a:r>
            <a:rPr lang="en-US" dirty="0" smtClean="0"/>
            <a:t>, </a:t>
          </a:r>
          <a:r>
            <a:rPr lang="en-US" dirty="0" err="1" smtClean="0"/>
            <a:t>majalah</a:t>
          </a:r>
          <a:r>
            <a:rPr lang="en-US" dirty="0" smtClean="0"/>
            <a:t>, </a:t>
          </a:r>
          <a:r>
            <a:rPr lang="en-US" dirty="0" err="1" smtClean="0"/>
            <a:t>buku</a:t>
          </a:r>
          <a:r>
            <a:rPr lang="en-US" dirty="0" smtClean="0"/>
            <a:t>, </a:t>
          </a:r>
          <a:r>
            <a:rPr lang="en-US" dirty="0" err="1" smtClean="0"/>
            <a:t>kaset</a:t>
          </a:r>
          <a:r>
            <a:rPr lang="en-US" dirty="0" smtClean="0"/>
            <a:t>, film, internet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sebagainya</a:t>
          </a:r>
          <a:r>
            <a:rPr lang="en-US" dirty="0" smtClean="0"/>
            <a:t>. </a:t>
          </a:r>
          <a:r>
            <a:rPr lang="en-US" dirty="0" err="1" smtClean="0"/>
            <a:t>Kandungan</a:t>
          </a:r>
          <a:r>
            <a:rPr lang="en-US" dirty="0" smtClean="0"/>
            <a:t> media </a:t>
          </a:r>
          <a:r>
            <a:rPr lang="en-US" dirty="0" err="1" smtClean="0"/>
            <a:t>tersebut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komoditas</a:t>
          </a:r>
          <a:r>
            <a:rPr lang="en-US" dirty="0" smtClean="0"/>
            <a:t> yang </a:t>
          </a:r>
          <a:r>
            <a:rPr lang="en-US" dirty="0" err="1" smtClean="0"/>
            <a:t>dijual</a:t>
          </a:r>
          <a:r>
            <a:rPr lang="en-US" dirty="0" smtClean="0"/>
            <a:t> di </a:t>
          </a:r>
          <a:r>
            <a:rPr lang="en-US" dirty="0" err="1" smtClean="0"/>
            <a:t>pasar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 yang </a:t>
          </a:r>
          <a:r>
            <a:rPr lang="en-US" dirty="0" err="1" smtClean="0"/>
            <a:t>disebarluaskan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dikendalikan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pasar</a:t>
          </a:r>
          <a:r>
            <a:rPr lang="en-US" dirty="0" smtClean="0"/>
            <a:t>.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praktik</a:t>
          </a:r>
          <a:r>
            <a:rPr lang="en-US" dirty="0" smtClean="0"/>
            <a:t> </a:t>
          </a:r>
          <a:r>
            <a:rPr lang="en-US" dirty="0" err="1" smtClean="0"/>
            <a:t>komodifikasi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mencakup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3 </a:t>
          </a:r>
          <a:r>
            <a:rPr lang="en-US" dirty="0" err="1" smtClean="0"/>
            <a:t>kategori</a:t>
          </a:r>
          <a:r>
            <a:rPr lang="en-US" dirty="0" smtClean="0"/>
            <a:t>, </a:t>
          </a:r>
          <a:r>
            <a:rPr lang="en-US" dirty="0" err="1" smtClean="0"/>
            <a:t>yaitu</a:t>
          </a:r>
          <a:r>
            <a:rPr lang="en-US" dirty="0" smtClean="0"/>
            <a:t> </a:t>
          </a:r>
          <a:r>
            <a:rPr lang="en-US" dirty="0" err="1" smtClean="0"/>
            <a:t>komidifikasi</a:t>
          </a:r>
          <a:r>
            <a:rPr lang="en-US" dirty="0" smtClean="0"/>
            <a:t> </a:t>
          </a:r>
          <a:r>
            <a:rPr lang="en-US" dirty="0" err="1" smtClean="0"/>
            <a:t>isi</a:t>
          </a:r>
          <a:r>
            <a:rPr lang="en-US" dirty="0" smtClean="0"/>
            <a:t>, </a:t>
          </a:r>
          <a:r>
            <a:rPr lang="en-US" dirty="0" err="1" smtClean="0"/>
            <a:t>komodifikasi</a:t>
          </a:r>
          <a:r>
            <a:rPr lang="en-US" dirty="0" smtClean="0"/>
            <a:t> </a:t>
          </a:r>
          <a:r>
            <a:rPr lang="en-US" dirty="0" err="1" smtClean="0"/>
            <a:t>khalayak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komodifikasi</a:t>
          </a:r>
          <a:r>
            <a:rPr lang="en-US" dirty="0" smtClean="0"/>
            <a:t> cybernetic</a:t>
          </a:r>
          <a:endParaRPr lang="en-US" dirty="0"/>
        </a:p>
      </dgm:t>
    </dgm:pt>
    <dgm:pt modelId="{74D32716-2E55-4A94-AE23-2A8C5B9E859F}" type="parTrans" cxnId="{30EA65A2-4DDE-4A9F-8C0D-94E4953EA0B9}">
      <dgm:prSet/>
      <dgm:spPr/>
      <dgm:t>
        <a:bodyPr/>
        <a:lstStyle/>
        <a:p>
          <a:endParaRPr lang="en-US"/>
        </a:p>
      </dgm:t>
    </dgm:pt>
    <dgm:pt modelId="{8E4FCCB9-4BCD-4DBA-8478-D2092325DFD9}" type="sibTrans" cxnId="{30EA65A2-4DDE-4A9F-8C0D-94E4953EA0B9}">
      <dgm:prSet/>
      <dgm:spPr/>
      <dgm:t>
        <a:bodyPr/>
        <a:lstStyle/>
        <a:p>
          <a:endParaRPr lang="en-US"/>
        </a:p>
      </dgm:t>
    </dgm:pt>
    <dgm:pt modelId="{FC9B5F0B-8B08-4E05-96AD-EC14E1A01051}" type="pres">
      <dgm:prSet presAssocID="{E57419F5-765B-4B0D-822F-6C2B6C5A49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04C592-CFDE-417B-8F3E-1884A8488551}" type="pres">
      <dgm:prSet presAssocID="{045C4672-FB10-4B77-9C16-D44EECE9E61E}" presName="parentText" presStyleLbl="node1" presStyleIdx="0" presStyleCnt="1" custLinFactNeighborX="-1.722%" custLinFactNeighborY="-24.49%">
        <dgm:presLayoutVars>
          <dgm:chMax val="0"/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en-US"/>
        </a:p>
      </dgm:t>
    </dgm:pt>
  </dgm:ptLst>
  <dgm:cxnLst>
    <dgm:cxn modelId="{73B42E3E-0B72-4EB2-9BD9-72F804739C54}" type="presOf" srcId="{045C4672-FB10-4B77-9C16-D44EECE9E61E}" destId="{3C04C592-CFDE-417B-8F3E-1884A8488551}" srcOrd="0" destOrd="0" presId="urn:microsoft.com/office/officeart/2005/8/layout/vList2"/>
    <dgm:cxn modelId="{30EA65A2-4DDE-4A9F-8C0D-94E4953EA0B9}" srcId="{E57419F5-765B-4B0D-822F-6C2B6C5A4991}" destId="{045C4672-FB10-4B77-9C16-D44EECE9E61E}" srcOrd="0" destOrd="0" parTransId="{74D32716-2E55-4A94-AE23-2A8C5B9E859F}" sibTransId="{8E4FCCB9-4BCD-4DBA-8478-D2092325DFD9}"/>
    <dgm:cxn modelId="{8752BE65-19C7-4F7C-87BB-A2F0DEE2B1CF}" type="presOf" srcId="{E57419F5-765B-4B0D-822F-6C2B6C5A4991}" destId="{FC9B5F0B-8B08-4E05-96AD-EC14E1A01051}" srcOrd="0" destOrd="0" presId="urn:microsoft.com/office/officeart/2005/8/layout/vList2"/>
    <dgm:cxn modelId="{9D86B344-DE0A-402B-94CF-0F8495624CDB}" type="presParOf" srcId="{FC9B5F0B-8B08-4E05-96AD-EC14E1A01051}" destId="{3C04C592-CFDE-417B-8F3E-1884A848855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purl.oclc.org/ooxml/drawingml/diagram" xmlns:a="http://purl.oclc.org/ooxml/drawingml/main">
  <dgm:ptLst>
    <dgm:pt modelId="{3CC7EAA9-867F-4083-B06F-C4966C1C9B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7403C3-66C1-46FD-8427-683DDDC0346A}">
      <dgm:prSet/>
      <dgm:spPr>
        <a:solidFill>
          <a:schemeClr val="accent3"/>
        </a:solidFill>
        <a:ln>
          <a:noFill/>
        </a:ln>
        <a:effectLst>
          <a:glow rad="139700">
            <a:schemeClr val="accent3">
              <a:satMod val="175%"/>
              <a:alpha val="40%"/>
            </a:schemeClr>
          </a:glow>
        </a:effectLst>
      </dgm:spPr>
      <dgm:t>
        <a:bodyPr/>
        <a:lstStyle/>
        <a:p>
          <a:pPr rtl="0"/>
          <a:r>
            <a:rPr lang="en-US" dirty="0" err="1" smtClean="0">
              <a:solidFill>
                <a:schemeClr val="bg1"/>
              </a:solidFill>
            </a:rPr>
            <a:t>Komodifikasi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isi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merupakan</a:t>
          </a:r>
          <a:r>
            <a:rPr lang="en-US" dirty="0" smtClean="0">
              <a:solidFill>
                <a:schemeClr val="bg1"/>
              </a:solidFill>
            </a:rPr>
            <a:t> proses </a:t>
          </a:r>
          <a:r>
            <a:rPr lang="en-US" dirty="0" err="1" smtClean="0">
              <a:solidFill>
                <a:schemeClr val="bg1"/>
              </a:solidFill>
            </a:rPr>
            <a:t>mengubah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pesan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dari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sekumpulan</a:t>
          </a:r>
          <a:r>
            <a:rPr lang="en-US" dirty="0" smtClean="0">
              <a:solidFill>
                <a:schemeClr val="bg1"/>
              </a:solidFill>
            </a:rPr>
            <a:t> data </a:t>
          </a:r>
          <a:r>
            <a:rPr lang="en-US" dirty="0" err="1" smtClean="0">
              <a:solidFill>
                <a:schemeClr val="bg1"/>
              </a:solidFill>
            </a:rPr>
            <a:t>ke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dalam</a:t>
          </a:r>
          <a:r>
            <a:rPr lang="en-US" dirty="0" smtClean="0">
              <a:solidFill>
                <a:schemeClr val="bg1"/>
              </a:solidFill>
            </a:rPr>
            <a:t> system </a:t>
          </a:r>
          <a:r>
            <a:rPr lang="en-US" dirty="0" err="1" smtClean="0">
              <a:solidFill>
                <a:schemeClr val="bg1"/>
              </a:solidFill>
            </a:rPr>
            <a:t>makna</a:t>
          </a:r>
          <a:r>
            <a:rPr lang="en-US" dirty="0" smtClean="0">
              <a:solidFill>
                <a:schemeClr val="bg1"/>
              </a:solidFill>
            </a:rPr>
            <a:t> yang </a:t>
          </a:r>
          <a:r>
            <a:rPr lang="en-US" dirty="0" err="1" smtClean="0">
              <a:solidFill>
                <a:schemeClr val="bg1"/>
              </a:solidFill>
            </a:rPr>
            <a:t>kemudian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dapat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dipasarkan</a:t>
          </a:r>
          <a:r>
            <a:rPr lang="en-US" dirty="0" smtClean="0">
              <a:solidFill>
                <a:schemeClr val="bg1"/>
              </a:solidFill>
            </a:rPr>
            <a:t>. Proses </a:t>
          </a:r>
          <a:r>
            <a:rPr lang="en-US" dirty="0" err="1" smtClean="0">
              <a:solidFill>
                <a:schemeClr val="bg1"/>
              </a:solidFill>
            </a:rPr>
            <a:t>olahan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dalam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ruang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redaksi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akan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berjalan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demikian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dinamis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dalam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berbagai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pertimbangan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antara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struktur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agresi</a:t>
          </a:r>
          <a:r>
            <a:rPr lang="en-US" dirty="0" smtClean="0">
              <a:solidFill>
                <a:schemeClr val="bg1"/>
              </a:solidFill>
            </a:rPr>
            <a:t>. Isi media yang </a:t>
          </a:r>
          <a:r>
            <a:rPr lang="en-US" dirty="0" err="1" smtClean="0">
              <a:solidFill>
                <a:schemeClr val="bg1"/>
              </a:solidFill>
            </a:rPr>
            <a:t>dinilai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layak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dijual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berkisar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pada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isu-isu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politik</a:t>
          </a:r>
          <a:r>
            <a:rPr lang="en-US" dirty="0" smtClean="0">
              <a:solidFill>
                <a:schemeClr val="bg1"/>
              </a:solidFill>
            </a:rPr>
            <a:t>, </a:t>
          </a:r>
          <a:r>
            <a:rPr lang="en-US" dirty="0" err="1" smtClean="0">
              <a:solidFill>
                <a:schemeClr val="bg1"/>
              </a:solidFill>
            </a:rPr>
            <a:t>seks</a:t>
          </a:r>
          <a:r>
            <a:rPr lang="en-US" dirty="0" smtClean="0">
              <a:solidFill>
                <a:schemeClr val="bg1"/>
              </a:solidFill>
            </a:rPr>
            <a:t>, </a:t>
          </a:r>
          <a:r>
            <a:rPr lang="en-US" dirty="0" err="1" smtClean="0">
              <a:solidFill>
                <a:schemeClr val="bg1"/>
              </a:solidFill>
            </a:rPr>
            <a:t>pornografi</a:t>
          </a:r>
          <a:r>
            <a:rPr lang="en-US" dirty="0" smtClean="0">
              <a:solidFill>
                <a:schemeClr val="bg1"/>
              </a:solidFill>
            </a:rPr>
            <a:t>, </a:t>
          </a:r>
          <a:r>
            <a:rPr lang="en-US" dirty="0" err="1" smtClean="0">
              <a:solidFill>
                <a:schemeClr val="bg1"/>
              </a:solidFill>
            </a:rPr>
            <a:t>perang</a:t>
          </a:r>
          <a:r>
            <a:rPr lang="en-US" dirty="0" smtClean="0">
              <a:solidFill>
                <a:schemeClr val="bg1"/>
              </a:solidFill>
            </a:rPr>
            <a:t>, </a:t>
          </a:r>
          <a:r>
            <a:rPr lang="en-US" dirty="0" err="1" smtClean="0">
              <a:solidFill>
                <a:schemeClr val="bg1"/>
              </a:solidFill>
            </a:rPr>
            <a:t>kekerasan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atau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kepentingan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kepentingan</a:t>
          </a:r>
          <a:r>
            <a:rPr lang="en-US" dirty="0" smtClean="0">
              <a:solidFill>
                <a:schemeClr val="bg1"/>
              </a:solidFill>
            </a:rPr>
            <a:t> lain.</a:t>
          </a:r>
          <a:endParaRPr lang="en-US" dirty="0">
            <a:solidFill>
              <a:schemeClr val="bg1"/>
            </a:solidFill>
          </a:endParaRPr>
        </a:p>
      </dgm:t>
    </dgm:pt>
    <dgm:pt modelId="{CEFE1439-E30B-46CA-91E1-CE083E868FE8}" type="parTrans" cxnId="{0EC8A346-DB12-46EA-82F0-7FF034CDCC5C}">
      <dgm:prSet/>
      <dgm:spPr/>
      <dgm:t>
        <a:bodyPr/>
        <a:lstStyle/>
        <a:p>
          <a:endParaRPr lang="en-US"/>
        </a:p>
      </dgm:t>
    </dgm:pt>
    <dgm:pt modelId="{5079D5CD-581C-4274-83C0-D070D091F6BA}" type="sibTrans" cxnId="{0EC8A346-DB12-46EA-82F0-7FF034CDCC5C}">
      <dgm:prSet/>
      <dgm:spPr/>
      <dgm:t>
        <a:bodyPr/>
        <a:lstStyle/>
        <a:p>
          <a:endParaRPr lang="en-US"/>
        </a:p>
      </dgm:t>
    </dgm:pt>
    <dgm:pt modelId="{83784E92-D57E-4660-B186-2DF65F8DF2FC}" type="pres">
      <dgm:prSet presAssocID="{3CC7EAA9-867F-4083-B06F-C4966C1C9B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D6A11B-1391-4FF3-BECD-58ABCD2CDE0B}" type="pres">
      <dgm:prSet presAssocID="{9E7403C3-66C1-46FD-8427-683DDDC0346A}" presName="parentText" presStyleLbl="node1" presStyleIdx="0" presStyleCnt="1" custFlipHor="1" custLinFactNeighborX="-0.503%" custLinFactNeighborY="-11.077%">
        <dgm:presLayoutVars>
          <dgm:chMax val="0"/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en-US"/>
        </a:p>
      </dgm:t>
    </dgm:pt>
  </dgm:ptLst>
  <dgm:cxnLst>
    <dgm:cxn modelId="{0EC8A346-DB12-46EA-82F0-7FF034CDCC5C}" srcId="{3CC7EAA9-867F-4083-B06F-C4966C1C9BA1}" destId="{9E7403C3-66C1-46FD-8427-683DDDC0346A}" srcOrd="0" destOrd="0" parTransId="{CEFE1439-E30B-46CA-91E1-CE083E868FE8}" sibTransId="{5079D5CD-581C-4274-83C0-D070D091F6BA}"/>
    <dgm:cxn modelId="{0D89C7B3-1645-446A-95C0-85A592BCB792}" type="presOf" srcId="{3CC7EAA9-867F-4083-B06F-C4966C1C9BA1}" destId="{83784E92-D57E-4660-B186-2DF65F8DF2FC}" srcOrd="0" destOrd="0" presId="urn:microsoft.com/office/officeart/2005/8/layout/vList2"/>
    <dgm:cxn modelId="{9E36E7E3-9C2A-4F61-9928-6E6D33FA9E68}" type="presOf" srcId="{9E7403C3-66C1-46FD-8427-683DDDC0346A}" destId="{29D6A11B-1391-4FF3-BECD-58ABCD2CDE0B}" srcOrd="0" destOrd="0" presId="urn:microsoft.com/office/officeart/2005/8/layout/vList2"/>
    <dgm:cxn modelId="{27E64FB2-ED51-4586-B925-84E509319151}" type="presParOf" srcId="{83784E92-D57E-4660-B186-2DF65F8DF2FC}" destId="{29D6A11B-1391-4FF3-BECD-58ABCD2CDE0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purl.oclc.org/ooxml/drawingml/diagram" xmlns:a="http://purl.oclc.org/ooxml/drawingml/main">
  <dgm:ptLst>
    <dgm:pt modelId="{87154DFF-0A88-4B31-B3B8-27CEF6ABFF2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1B2EA7-A249-4767-9199-95692299436D}">
      <dgm:prSet/>
      <dgm:spPr>
        <a:solidFill>
          <a:srgbClr val="0475A1"/>
        </a:solidFill>
        <a:ln>
          <a:noFill/>
        </a:ln>
        <a:effectLst>
          <a:outerShdw blurRad="50800" dist="38100" dir="18900000" algn="bl" rotWithShape="0">
            <a:prstClr val="black">
              <a:alpha val="40%"/>
            </a:prstClr>
          </a:outerShdw>
        </a:effectLst>
      </dgm:spPr>
      <dgm:t>
        <a:bodyPr/>
        <a:lstStyle/>
        <a:p>
          <a:pPr algn="r" rtl="0"/>
          <a:r>
            <a:rPr lang="en-US" dirty="0" err="1" smtClean="0"/>
            <a:t>Analisa</a:t>
          </a:r>
          <a:r>
            <a:rPr lang="en-US" dirty="0" smtClean="0"/>
            <a:t> </a:t>
          </a:r>
          <a:r>
            <a:rPr lang="en-US" dirty="0" err="1" smtClean="0"/>
            <a:t>persektif</a:t>
          </a:r>
          <a:r>
            <a:rPr lang="en-US" dirty="0" smtClean="0"/>
            <a:t> </a:t>
          </a:r>
          <a:r>
            <a:rPr lang="en-US" dirty="0" err="1" smtClean="0"/>
            <a:t>ekonomi</a:t>
          </a:r>
          <a:r>
            <a:rPr lang="en-US" dirty="0" smtClean="0"/>
            <a:t> </a:t>
          </a:r>
          <a:r>
            <a:rPr lang="en-US" dirty="0" err="1" smtClean="0"/>
            <a:t>politik</a:t>
          </a:r>
          <a:r>
            <a:rPr lang="en-US" dirty="0" smtClean="0"/>
            <a:t> media yang </a:t>
          </a:r>
          <a:r>
            <a:rPr lang="en-US" dirty="0" err="1" smtClean="0"/>
            <a:t>lainnya</a:t>
          </a:r>
          <a:r>
            <a:rPr lang="en-US" dirty="0" smtClean="0"/>
            <a:t> </a:t>
          </a:r>
          <a:r>
            <a:rPr lang="en-US" dirty="0" err="1" smtClean="0"/>
            <a:t>berupa</a:t>
          </a:r>
          <a:r>
            <a:rPr lang="en-US" dirty="0" smtClean="0"/>
            <a:t> </a:t>
          </a:r>
          <a:r>
            <a:rPr lang="en-US" dirty="0" err="1" smtClean="0"/>
            <a:t>spasialisasi</a:t>
          </a:r>
          <a:r>
            <a:rPr lang="en-US" dirty="0" smtClean="0"/>
            <a:t> </a:t>
          </a:r>
          <a:r>
            <a:rPr lang="en-US" dirty="0" err="1" smtClean="0"/>
            <a:t>yaitu</a:t>
          </a:r>
          <a:r>
            <a:rPr lang="en-US" dirty="0" smtClean="0"/>
            <a:t> </a:t>
          </a:r>
          <a:r>
            <a:rPr lang="en-US" dirty="0" err="1" smtClean="0"/>
            <a:t>merupakan</a:t>
          </a:r>
          <a:r>
            <a:rPr lang="en-US" dirty="0" smtClean="0"/>
            <a:t> </a:t>
          </a:r>
          <a:r>
            <a:rPr lang="en-US" dirty="0" err="1" smtClean="0"/>
            <a:t>konsep</a:t>
          </a:r>
          <a:r>
            <a:rPr lang="en-US" dirty="0" smtClean="0"/>
            <a:t> yang </a:t>
          </a:r>
          <a:r>
            <a:rPr lang="en-US" dirty="0" err="1" smtClean="0"/>
            <a:t>membicarakan</a:t>
          </a:r>
          <a:r>
            <a:rPr lang="en-US" dirty="0" smtClean="0"/>
            <a:t> </a:t>
          </a:r>
          <a:r>
            <a:rPr lang="en-US" dirty="0" err="1" smtClean="0"/>
            <a:t>tentang</a:t>
          </a:r>
          <a:r>
            <a:rPr lang="en-US" dirty="0" smtClean="0"/>
            <a:t> proses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rangka</a:t>
          </a:r>
          <a:r>
            <a:rPr lang="en-US" dirty="0" smtClean="0"/>
            <a:t> </a:t>
          </a:r>
          <a:r>
            <a:rPr lang="en-US" dirty="0" err="1" smtClean="0"/>
            <a:t>menanggulangi</a:t>
          </a:r>
          <a:r>
            <a:rPr lang="en-US" dirty="0" smtClean="0"/>
            <a:t> </a:t>
          </a:r>
          <a:r>
            <a:rPr lang="en-US" dirty="0" err="1" smtClean="0"/>
            <a:t>berbagai</a:t>
          </a:r>
          <a:r>
            <a:rPr lang="en-US" dirty="0" smtClean="0"/>
            <a:t> </a:t>
          </a:r>
          <a:r>
            <a:rPr lang="en-US" dirty="0" err="1" smtClean="0"/>
            <a:t>hambatan</a:t>
          </a:r>
          <a:r>
            <a:rPr lang="en-US" dirty="0" smtClean="0"/>
            <a:t> </a:t>
          </a:r>
          <a:r>
            <a:rPr lang="en-US" dirty="0" err="1" smtClean="0"/>
            <a:t>persoalan</a:t>
          </a:r>
          <a:r>
            <a:rPr lang="en-US" dirty="0" smtClean="0"/>
            <a:t> </a:t>
          </a:r>
          <a:r>
            <a:rPr lang="en-US" dirty="0" err="1" smtClean="0"/>
            <a:t>ruang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waktu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kehidupan</a:t>
          </a:r>
          <a:r>
            <a:rPr lang="en-US" dirty="0" smtClean="0"/>
            <a:t> social. Moscow </a:t>
          </a:r>
          <a:r>
            <a:rPr lang="en-US" dirty="0" err="1" smtClean="0"/>
            <a:t>menyebutkan</a:t>
          </a:r>
          <a:r>
            <a:rPr lang="en-US" dirty="0" smtClean="0"/>
            <a:t> </a:t>
          </a:r>
          <a:r>
            <a:rPr lang="en-US" dirty="0" err="1" smtClean="0"/>
            <a:t>adaya</a:t>
          </a:r>
          <a:r>
            <a:rPr lang="en-US" dirty="0" smtClean="0"/>
            <a:t> </a:t>
          </a:r>
          <a:r>
            <a:rPr lang="en-US" dirty="0" err="1" smtClean="0"/>
            <a:t>konsentrasi</a:t>
          </a:r>
          <a:r>
            <a:rPr lang="en-US" dirty="0" smtClean="0"/>
            <a:t> </a:t>
          </a:r>
          <a:r>
            <a:rPr lang="en-US" dirty="0" err="1" smtClean="0"/>
            <a:t>terhadap</a:t>
          </a:r>
          <a:r>
            <a:rPr lang="en-US" dirty="0" smtClean="0"/>
            <a:t> </a:t>
          </a:r>
          <a:r>
            <a:rPr lang="en-US" b="1" dirty="0" err="1" smtClean="0"/>
            <a:t>spasialisasi</a:t>
          </a:r>
          <a:r>
            <a:rPr lang="en-US" b="1" dirty="0" smtClean="0"/>
            <a:t> yang horizontal, vertical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transnasional</a:t>
          </a:r>
          <a:endParaRPr lang="en-US" b="1" dirty="0"/>
        </a:p>
      </dgm:t>
    </dgm:pt>
    <dgm:pt modelId="{F910E7AC-B9BB-449F-8CD8-64F80553F040}" type="parTrans" cxnId="{C25EF5BD-9F75-454B-BD5D-71EE157EA1FA}">
      <dgm:prSet/>
      <dgm:spPr/>
      <dgm:t>
        <a:bodyPr/>
        <a:lstStyle/>
        <a:p>
          <a:endParaRPr lang="en-US"/>
        </a:p>
      </dgm:t>
    </dgm:pt>
    <dgm:pt modelId="{228FE247-75DA-4A2D-8B58-0FE92E1BDD62}" type="sibTrans" cxnId="{C25EF5BD-9F75-454B-BD5D-71EE157EA1FA}">
      <dgm:prSet/>
      <dgm:spPr/>
      <dgm:t>
        <a:bodyPr/>
        <a:lstStyle/>
        <a:p>
          <a:endParaRPr lang="en-US"/>
        </a:p>
      </dgm:t>
    </dgm:pt>
    <dgm:pt modelId="{1778E6F6-8938-4386-9D02-4C2044F2B5DD}" type="pres">
      <dgm:prSet presAssocID="{87154DFF-0A88-4B31-B3B8-27CEF6ABFF2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C8B999-4E7C-45A4-BB18-C2A2448DA3B8}" type="pres">
      <dgm:prSet presAssocID="{061B2EA7-A249-4767-9199-95692299436D}" presName="composite" presStyleCnt="0"/>
      <dgm:spPr/>
    </dgm:pt>
    <dgm:pt modelId="{58763CEE-3EB1-4943-8527-8FDD7D410865}" type="pres">
      <dgm:prSet presAssocID="{061B2EA7-A249-4767-9199-95692299436D}" presName="imgShp" presStyleLbl="fgImgPlace1" presStyleIdx="0" presStyleCnt="1" custLinFactNeighborX="15.187%" custLinFactNeighborY="-1.908%"/>
      <dgm:spPr>
        <a:blipFill>
          <a:blip xmlns:r="http://purl.oclc.org/ooxml/officeDocument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%" r="-25%"/>
          </a:stretch>
        </a:blipFill>
        <a:ln>
          <a:noFill/>
        </a:ln>
        <a:effectLst>
          <a:outerShdw blurRad="50800" dist="38100" algn="l" rotWithShape="0">
            <a:prstClr val="black">
              <a:alpha val="40%"/>
            </a:prstClr>
          </a:outerShdw>
        </a:effectLst>
      </dgm:spPr>
    </dgm:pt>
    <dgm:pt modelId="{E5DF3E5B-5DBB-4E83-B361-582FE5D65848}" type="pres">
      <dgm:prSet presAssocID="{061B2EA7-A249-4767-9199-95692299436D}" presName="txShp" presStyleLbl="node1" presStyleIdx="0" presStyleCnt="1" custLinFactNeighborX="-0.287%" custLinFactNeighborY="1.44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E03AE5-F017-4C94-91EE-5A07F9DD53C1}" type="presOf" srcId="{87154DFF-0A88-4B31-B3B8-27CEF6ABFF2C}" destId="{1778E6F6-8938-4386-9D02-4C2044F2B5DD}" srcOrd="0" destOrd="0" presId="urn:microsoft.com/office/officeart/2005/8/layout/vList3"/>
    <dgm:cxn modelId="{C25EF5BD-9F75-454B-BD5D-71EE157EA1FA}" srcId="{87154DFF-0A88-4B31-B3B8-27CEF6ABFF2C}" destId="{061B2EA7-A249-4767-9199-95692299436D}" srcOrd="0" destOrd="0" parTransId="{F910E7AC-B9BB-449F-8CD8-64F80553F040}" sibTransId="{228FE247-75DA-4A2D-8B58-0FE92E1BDD62}"/>
    <dgm:cxn modelId="{0722738F-511D-4B88-AF6B-566CA3B78A2C}" type="presOf" srcId="{061B2EA7-A249-4767-9199-95692299436D}" destId="{E5DF3E5B-5DBB-4E83-B361-582FE5D65848}" srcOrd="0" destOrd="0" presId="urn:microsoft.com/office/officeart/2005/8/layout/vList3"/>
    <dgm:cxn modelId="{12C63B71-69CD-4446-86A8-75D6A9A89EC5}" type="presParOf" srcId="{1778E6F6-8938-4386-9D02-4C2044F2B5DD}" destId="{1AC8B999-4E7C-45A4-BB18-C2A2448DA3B8}" srcOrd="0" destOrd="0" presId="urn:microsoft.com/office/officeart/2005/8/layout/vList3"/>
    <dgm:cxn modelId="{61D54CAA-1F25-46FD-ADF4-9508286526B3}" type="presParOf" srcId="{1AC8B999-4E7C-45A4-BB18-C2A2448DA3B8}" destId="{58763CEE-3EB1-4943-8527-8FDD7D410865}" srcOrd="0" destOrd="0" presId="urn:microsoft.com/office/officeart/2005/8/layout/vList3"/>
    <dgm:cxn modelId="{BEBF264A-2AC0-4514-B664-5FE15E7CDF0F}" type="presParOf" srcId="{1AC8B999-4E7C-45A4-BB18-C2A2448DA3B8}" destId="{E5DF3E5B-5DBB-4E83-B361-582FE5D6584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3C04C592-CFDE-417B-8F3E-1884A8488551}">
      <dsp:nvSpPr>
        <dsp:cNvPr id="0" name=""/>
        <dsp:cNvSpPr/>
      </dsp:nvSpPr>
      <dsp:spPr>
        <a:xfrm>
          <a:off x="0" y="0"/>
          <a:ext cx="6560938" cy="2751840"/>
        </a:xfrm>
        <a:prstGeom prst="snip1Rect">
          <a:avLst/>
        </a:prstGeom>
        <a:solidFill>
          <a:schemeClr val="accent2"/>
        </a:solidFill>
        <a:ln w="25400" cap="flat" cmpd="sng" algn="ctr">
          <a:noFill/>
          <a:prstDash val="solid"/>
        </a:ln>
        <a:effectLst>
          <a:glow rad="139700">
            <a:schemeClr val="accent2">
              <a:satMod val="175%"/>
              <a:alpha val="40%"/>
            </a:schemeClr>
          </a:glow>
        </a:effectLst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2100" kern="1200" dirty="0" err="1" smtClean="0"/>
            <a:t>Menurut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Mascow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dalam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ekonomi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politik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komunikasi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sumber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daya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dapat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berupa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surat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kabar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majalah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buku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kaset</a:t>
          </a:r>
          <a:r>
            <a:rPr lang="en-US" sz="2100" kern="1200" dirty="0" smtClean="0"/>
            <a:t>, film, internet </a:t>
          </a:r>
          <a:r>
            <a:rPr lang="en-US" sz="2100" kern="1200" dirty="0" err="1" smtClean="0"/>
            <a:t>dan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sebagainya</a:t>
          </a:r>
          <a:r>
            <a:rPr lang="en-US" sz="2100" kern="1200" dirty="0" smtClean="0"/>
            <a:t>. </a:t>
          </a:r>
          <a:r>
            <a:rPr lang="en-US" sz="2100" kern="1200" dirty="0" err="1" smtClean="0"/>
            <a:t>Kandungan</a:t>
          </a:r>
          <a:r>
            <a:rPr lang="en-US" sz="2100" kern="1200" dirty="0" smtClean="0"/>
            <a:t> media </a:t>
          </a:r>
          <a:r>
            <a:rPr lang="en-US" sz="2100" kern="1200" dirty="0" err="1" smtClean="0"/>
            <a:t>tersebut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adalah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komoditas</a:t>
          </a:r>
          <a:r>
            <a:rPr lang="en-US" sz="2100" kern="1200" dirty="0" smtClean="0"/>
            <a:t> yang </a:t>
          </a:r>
          <a:r>
            <a:rPr lang="en-US" sz="2100" kern="1200" dirty="0" err="1" smtClean="0"/>
            <a:t>dijual</a:t>
          </a:r>
          <a:r>
            <a:rPr lang="en-US" sz="2100" kern="1200" dirty="0" smtClean="0"/>
            <a:t> di </a:t>
          </a:r>
          <a:r>
            <a:rPr lang="en-US" sz="2100" kern="1200" dirty="0" err="1" smtClean="0"/>
            <a:t>pasar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informasi</a:t>
          </a:r>
          <a:r>
            <a:rPr lang="en-US" sz="2100" kern="1200" dirty="0" smtClean="0"/>
            <a:t> yang </a:t>
          </a:r>
          <a:r>
            <a:rPr lang="en-US" sz="2100" kern="1200" dirty="0" err="1" smtClean="0"/>
            <a:t>disebarluaskan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akan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dikendalikan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oleh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pasar</a:t>
          </a:r>
          <a:r>
            <a:rPr lang="en-US" sz="2100" kern="1200" dirty="0" smtClean="0"/>
            <a:t>. </a:t>
          </a:r>
          <a:r>
            <a:rPr lang="en-US" sz="2100" kern="1200" dirty="0" err="1" smtClean="0"/>
            <a:t>Dalam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praktik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komodifikasi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dapat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mencakup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dalam</a:t>
          </a:r>
          <a:r>
            <a:rPr lang="en-US" sz="2100" kern="1200" dirty="0" smtClean="0"/>
            <a:t> 3 </a:t>
          </a:r>
          <a:r>
            <a:rPr lang="en-US" sz="2100" kern="1200" dirty="0" err="1" smtClean="0"/>
            <a:t>kategori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yaitu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komidifikasi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isi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komodifikasi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khalayak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dan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komodifikasi</a:t>
          </a:r>
          <a:r>
            <a:rPr lang="en-US" sz="2100" kern="1200" dirty="0" smtClean="0"/>
            <a:t> cybernetic</a:t>
          </a:r>
          <a:endParaRPr lang="en-US" sz="2100" kern="1200" dirty="0"/>
        </a:p>
      </dsp:txBody>
      <dsp:txXfrm>
        <a:off x="0" y="229325"/>
        <a:ext cx="6331613" cy="2522515"/>
      </dsp:txXfrm>
    </dsp:sp>
  </dsp:spTree>
</dsp:drawing>
</file>

<file path=ppt/diagrams/drawing2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29D6A11B-1391-4FF3-BECD-58ABCD2CDE0B}">
      <dsp:nvSpPr>
        <dsp:cNvPr id="0" name=""/>
        <dsp:cNvSpPr/>
      </dsp:nvSpPr>
      <dsp:spPr>
        <a:xfrm flipH="1">
          <a:off x="0" y="0"/>
          <a:ext cx="5843169" cy="2620800"/>
        </a:xfrm>
        <a:prstGeom prst="snip1Rect">
          <a:avLst/>
        </a:prstGeom>
        <a:solidFill>
          <a:schemeClr val="accent3"/>
        </a:solidFill>
        <a:ln w="25400" cap="flat" cmpd="sng" algn="ctr">
          <a:noFill/>
          <a:prstDash val="solid"/>
        </a:ln>
        <a:effectLst>
          <a:glow rad="139700">
            <a:schemeClr val="accent3">
              <a:satMod val="175%"/>
              <a:alpha val="40%"/>
            </a:schemeClr>
          </a:glow>
        </a:effectLst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2000" kern="1200" dirty="0" err="1" smtClean="0">
              <a:solidFill>
                <a:schemeClr val="bg1"/>
              </a:solidFill>
            </a:rPr>
            <a:t>Komodifikasi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isi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merupakan</a:t>
          </a:r>
          <a:r>
            <a:rPr lang="en-US" sz="2000" kern="1200" dirty="0" smtClean="0">
              <a:solidFill>
                <a:schemeClr val="bg1"/>
              </a:solidFill>
            </a:rPr>
            <a:t> proses </a:t>
          </a:r>
          <a:r>
            <a:rPr lang="en-US" sz="2000" kern="1200" dirty="0" err="1" smtClean="0">
              <a:solidFill>
                <a:schemeClr val="bg1"/>
              </a:solidFill>
            </a:rPr>
            <a:t>mengubah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pesan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dari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sekumpulan</a:t>
          </a:r>
          <a:r>
            <a:rPr lang="en-US" sz="2000" kern="1200" dirty="0" smtClean="0">
              <a:solidFill>
                <a:schemeClr val="bg1"/>
              </a:solidFill>
            </a:rPr>
            <a:t> data </a:t>
          </a:r>
          <a:r>
            <a:rPr lang="en-US" sz="2000" kern="1200" dirty="0" err="1" smtClean="0">
              <a:solidFill>
                <a:schemeClr val="bg1"/>
              </a:solidFill>
            </a:rPr>
            <a:t>ke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dalam</a:t>
          </a:r>
          <a:r>
            <a:rPr lang="en-US" sz="2000" kern="1200" dirty="0" smtClean="0">
              <a:solidFill>
                <a:schemeClr val="bg1"/>
              </a:solidFill>
            </a:rPr>
            <a:t> system </a:t>
          </a:r>
          <a:r>
            <a:rPr lang="en-US" sz="2000" kern="1200" dirty="0" err="1" smtClean="0">
              <a:solidFill>
                <a:schemeClr val="bg1"/>
              </a:solidFill>
            </a:rPr>
            <a:t>makna</a:t>
          </a:r>
          <a:r>
            <a:rPr lang="en-US" sz="2000" kern="1200" dirty="0" smtClean="0">
              <a:solidFill>
                <a:schemeClr val="bg1"/>
              </a:solidFill>
            </a:rPr>
            <a:t> yang </a:t>
          </a:r>
          <a:r>
            <a:rPr lang="en-US" sz="2000" kern="1200" dirty="0" err="1" smtClean="0">
              <a:solidFill>
                <a:schemeClr val="bg1"/>
              </a:solidFill>
            </a:rPr>
            <a:t>kemudian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dapat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dipasarkan</a:t>
          </a:r>
          <a:r>
            <a:rPr lang="en-US" sz="2000" kern="1200" dirty="0" smtClean="0">
              <a:solidFill>
                <a:schemeClr val="bg1"/>
              </a:solidFill>
            </a:rPr>
            <a:t>. Proses </a:t>
          </a:r>
          <a:r>
            <a:rPr lang="en-US" sz="2000" kern="1200" dirty="0" err="1" smtClean="0">
              <a:solidFill>
                <a:schemeClr val="bg1"/>
              </a:solidFill>
            </a:rPr>
            <a:t>olahan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dalam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ruang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redaksi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akan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berjalan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demikian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dinamis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dalam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berbagai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pertimbangan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antara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struktur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dan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agresi</a:t>
          </a:r>
          <a:r>
            <a:rPr lang="en-US" sz="2000" kern="1200" dirty="0" smtClean="0">
              <a:solidFill>
                <a:schemeClr val="bg1"/>
              </a:solidFill>
            </a:rPr>
            <a:t>. Isi media yang </a:t>
          </a:r>
          <a:r>
            <a:rPr lang="en-US" sz="2000" kern="1200" dirty="0" err="1" smtClean="0">
              <a:solidFill>
                <a:schemeClr val="bg1"/>
              </a:solidFill>
            </a:rPr>
            <a:t>dinilai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layak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dijual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berkisar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pada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isu-isu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politik</a:t>
          </a:r>
          <a:r>
            <a:rPr lang="en-US" sz="2000" kern="1200" dirty="0" smtClean="0">
              <a:solidFill>
                <a:schemeClr val="bg1"/>
              </a:solidFill>
            </a:rPr>
            <a:t>, </a:t>
          </a:r>
          <a:r>
            <a:rPr lang="en-US" sz="2000" kern="1200" dirty="0" err="1" smtClean="0">
              <a:solidFill>
                <a:schemeClr val="bg1"/>
              </a:solidFill>
            </a:rPr>
            <a:t>seks</a:t>
          </a:r>
          <a:r>
            <a:rPr lang="en-US" sz="2000" kern="1200" dirty="0" smtClean="0">
              <a:solidFill>
                <a:schemeClr val="bg1"/>
              </a:solidFill>
            </a:rPr>
            <a:t>, </a:t>
          </a:r>
          <a:r>
            <a:rPr lang="en-US" sz="2000" kern="1200" dirty="0" err="1" smtClean="0">
              <a:solidFill>
                <a:schemeClr val="bg1"/>
              </a:solidFill>
            </a:rPr>
            <a:t>pornografi</a:t>
          </a:r>
          <a:r>
            <a:rPr lang="en-US" sz="2000" kern="1200" dirty="0" smtClean="0">
              <a:solidFill>
                <a:schemeClr val="bg1"/>
              </a:solidFill>
            </a:rPr>
            <a:t>, </a:t>
          </a:r>
          <a:r>
            <a:rPr lang="en-US" sz="2000" kern="1200" dirty="0" err="1" smtClean="0">
              <a:solidFill>
                <a:schemeClr val="bg1"/>
              </a:solidFill>
            </a:rPr>
            <a:t>perang</a:t>
          </a:r>
          <a:r>
            <a:rPr lang="en-US" sz="2000" kern="1200" dirty="0" smtClean="0">
              <a:solidFill>
                <a:schemeClr val="bg1"/>
              </a:solidFill>
            </a:rPr>
            <a:t>, </a:t>
          </a:r>
          <a:r>
            <a:rPr lang="en-US" sz="2000" kern="1200" dirty="0" err="1" smtClean="0">
              <a:solidFill>
                <a:schemeClr val="bg1"/>
              </a:solidFill>
            </a:rPr>
            <a:t>kekerasan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atau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kepentingan</a:t>
          </a:r>
          <a:r>
            <a:rPr lang="en-US" sz="2000" kern="1200" dirty="0" smtClean="0">
              <a:solidFill>
                <a:schemeClr val="bg1"/>
              </a:solidFill>
            </a:rPr>
            <a:t> </a:t>
          </a:r>
          <a:r>
            <a:rPr lang="en-US" sz="2000" kern="1200" dirty="0" err="1" smtClean="0">
              <a:solidFill>
                <a:schemeClr val="bg1"/>
              </a:solidFill>
            </a:rPr>
            <a:t>kepentingan</a:t>
          </a:r>
          <a:r>
            <a:rPr lang="en-US" sz="2000" kern="1200" dirty="0" smtClean="0">
              <a:solidFill>
                <a:schemeClr val="bg1"/>
              </a:solidFill>
            </a:rPr>
            <a:t> lain.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218404" y="218404"/>
        <a:ext cx="5624765" cy="2402396"/>
      </dsp:txXfrm>
    </dsp:sp>
  </dsp:spTree>
</dsp:drawing>
</file>

<file path=ppt/diagrams/drawing3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E5DF3E5B-5DBB-4E83-B361-582FE5D65848}">
      <dsp:nvSpPr>
        <dsp:cNvPr id="0" name=""/>
        <dsp:cNvSpPr/>
      </dsp:nvSpPr>
      <dsp:spPr>
        <a:xfrm rot="10800000">
          <a:off x="1693556" y="76185"/>
          <a:ext cx="4516759" cy="2275359"/>
        </a:xfrm>
        <a:prstGeom prst="homePlate">
          <a:avLst/>
        </a:prstGeom>
        <a:solidFill>
          <a:srgbClr val="0475A1"/>
        </a:solidFill>
        <a:ln w="25400" cap="flat" cmpd="sng" algn="ctr">
          <a:noFill/>
          <a:prstDash val="solid"/>
        </a:ln>
        <a:effectLst>
          <a:outerShdw blurRad="50800" dist="38100" dir="18900000" algn="bl" rotWithShape="0">
            <a:prstClr val="black">
              <a:alpha val="40%"/>
            </a:prstClr>
          </a:outerShdw>
        </a:effectLst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1003370" tIns="53340" rIns="99568" bIns="53340" numCol="1" spcCol="1270" anchor="ctr" anchorCtr="0">
          <a:noAutofit/>
        </a:bodyPr>
        <a:lstStyle/>
        <a:p>
          <a:pPr lvl="0" algn="r" defTabSz="6223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400" kern="1200" dirty="0" err="1" smtClean="0"/>
            <a:t>Analisa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persektif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ekonomi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politik</a:t>
          </a:r>
          <a:r>
            <a:rPr lang="en-US" sz="1400" kern="1200" dirty="0" smtClean="0"/>
            <a:t> media yang </a:t>
          </a:r>
          <a:r>
            <a:rPr lang="en-US" sz="1400" kern="1200" dirty="0" err="1" smtClean="0"/>
            <a:t>lainnya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berupa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spasialisasi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yaitu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merupakan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konsep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membicarakan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tentang</a:t>
          </a:r>
          <a:r>
            <a:rPr lang="en-US" sz="1400" kern="1200" dirty="0" smtClean="0"/>
            <a:t> proses </a:t>
          </a:r>
          <a:r>
            <a:rPr lang="en-US" sz="1400" kern="1200" dirty="0" err="1" smtClean="0"/>
            <a:t>dalam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rangka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menanggulangi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berbagai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hambatan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persoalan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ruang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waktu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dalam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kehidupan</a:t>
          </a:r>
          <a:r>
            <a:rPr lang="en-US" sz="1400" kern="1200" dirty="0" smtClean="0"/>
            <a:t> social. Moscow </a:t>
          </a:r>
          <a:r>
            <a:rPr lang="en-US" sz="1400" kern="1200" dirty="0" err="1" smtClean="0"/>
            <a:t>menyebutkan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adaya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konsentrasi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terhadap</a:t>
          </a:r>
          <a:r>
            <a:rPr lang="en-US" sz="1400" kern="1200" dirty="0" smtClean="0"/>
            <a:t> </a:t>
          </a:r>
          <a:r>
            <a:rPr lang="en-US" sz="1400" b="1" kern="1200" dirty="0" err="1" smtClean="0"/>
            <a:t>spasialisasi</a:t>
          </a:r>
          <a:r>
            <a:rPr lang="en-US" sz="1400" b="1" kern="1200" dirty="0" smtClean="0"/>
            <a:t> yang horizontal, vertical </a:t>
          </a:r>
          <a:r>
            <a:rPr lang="en-US" sz="1400" b="1" kern="1200" dirty="0" err="1" smtClean="0"/>
            <a:t>dan</a:t>
          </a:r>
          <a:r>
            <a:rPr lang="en-US" sz="1400" b="1" kern="1200" dirty="0" smtClean="0"/>
            <a:t> </a:t>
          </a:r>
          <a:r>
            <a:rPr lang="en-US" sz="1400" b="1" kern="1200" dirty="0" err="1" smtClean="0"/>
            <a:t>transnasional</a:t>
          </a:r>
          <a:endParaRPr lang="en-US" sz="1400" b="1" kern="1200" dirty="0"/>
        </a:p>
      </dsp:txBody>
      <dsp:txXfrm rot="10800000">
        <a:off x="2262396" y="76185"/>
        <a:ext cx="3947919" cy="2275359"/>
      </dsp:txXfrm>
    </dsp:sp>
    <dsp:sp modelId="{58763CEE-3EB1-4943-8527-8FDD7D410865}">
      <dsp:nvSpPr>
        <dsp:cNvPr id="0" name=""/>
        <dsp:cNvSpPr/>
      </dsp:nvSpPr>
      <dsp:spPr>
        <a:xfrm>
          <a:off x="914398" y="6"/>
          <a:ext cx="2275359" cy="2275359"/>
        </a:xfrm>
        <a:prstGeom prst="ellipse">
          <a:avLst/>
        </a:prstGeom>
        <a:blipFill>
          <a:blip xmlns:r="http://purl.oclc.org/ooxml/officeDocument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%" r="-25%"/>
          </a:stretch>
        </a:blipFill>
        <a:ln w="25400" cap="flat" cmpd="sng" algn="ctr">
          <a:noFill/>
          <a:prstDash val="solid"/>
        </a:ln>
        <a:effectLst>
          <a:outerShdw blurRad="50800" dist="38100" algn="l" rotWithShape="0">
            <a:prstClr val="black">
              <a:alpha val="40%"/>
            </a:prstClr>
          </a:outerShdw>
        </a:effectLst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/>
      </dsp:style>
    </dsp:sp>
  </dsp:spTree>
</dsp:drawing>
</file>

<file path=ppt/diagrams/layout1.xml><?xml version="1.0" encoding="utf-8"?>
<dgm:layoutDef xmlns:dgm="http://purl.oclc.org/ooxml/drawingml/diagram" xmlns:a="http://purl.oclc.org/ooxml/drawingml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purl.oclc.org/ooxml/officeDocument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purl.oclc.org/ooxml/officeDocument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purl.oclc.org/ooxml/officeDocument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purl.oclc.org/ooxml/officeDocument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purl.oclc.org/ooxml/drawingml/diagram" xmlns:a="http://purl.oclc.org/ooxml/drawingml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purl.oclc.org/ooxml/officeDocument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purl.oclc.org/ooxml/officeDocument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purl.oclc.org/ooxml/officeDocument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purl.oclc.org/ooxml/officeDocument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purl.oclc.org/ooxml/drawingml/diagram" xmlns:a="http://purl.oclc.org/ooxml/drawingml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purl.oclc.org/ooxml/officeDocument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purl.oclc.org/ooxml/officeDocument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purl.oclc.org/ooxml/officeDocument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purl.oclc.org/ooxml/officeDocument/relationships" rot="180" type="homePlate" r:blip="" zOrderOff="-1">
                <dgm:adjLst/>
              </dgm:shape>
            </dgm:if>
            <dgm:else name="Name6">
              <dgm:shape xmlns:r="http://purl.oclc.org/ooxml/officeDocument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purl.oclc.org/ooxml/officeDocument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diagrams/quickStyle2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diagrams/quickStyle3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13" Type="http://purl.oclc.org/ooxml/officeDocument/relationships/image" Target="../media/image1.jpeg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%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%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%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%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%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purl.oclc.org/ooxml/officeDocument/relationships/image" Target="../media/image2.jpeg"/><Relationship Id="rId1" Type="http://purl.oclc.org/ooxml/officeDocument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purl.oclc.org/ooxml/officeDocument/relationships/image" Target="../media/image3.jpg"/><Relationship Id="rId1" Type="http://purl.oclc.org/ooxml/officeDocument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purl.oclc.org/ooxml/officeDocument/relationships/diagramLayout" Target="../diagrams/layout2.xml"/><Relationship Id="rId13" Type="http://purl.oclc.org/ooxml/officeDocument/relationships/image" Target="../media/image5.jpg"/><Relationship Id="rId3" Type="http://purl.oclc.org/ooxml/officeDocument/relationships/diagramLayout" Target="../diagrams/layout1.xml"/><Relationship Id="rId7" Type="http://purl.oclc.org/ooxml/officeDocument/relationships/diagramData" Target="../diagrams/data2.xml"/><Relationship Id="rId12" Type="http://purl.oclc.org/ooxml/officeDocument/relationships/image" Target="../media/image4.jpg"/><Relationship Id="rId2" Type="http://purl.oclc.org/ooxml/officeDocument/relationships/diagramData" Target="../diagrams/data1.xml"/><Relationship Id="rId1" Type="http://purl.oclc.org/ooxml/officeDocument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purl.oclc.org/ooxml/officeDocument/relationships/diagramColors" Target="../diagrams/colors1.xml"/><Relationship Id="rId10" Type="http://purl.oclc.org/ooxml/officeDocument/relationships/diagramColors" Target="../diagrams/colors2.xml"/><Relationship Id="rId4" Type="http://purl.oclc.org/ooxml/officeDocument/relationships/diagramQuickStyle" Target="../diagrams/quickStyle1.xml"/><Relationship Id="rId9" Type="http://purl.oclc.org/ooxml/officeDocument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purl.oclc.org/ooxml/officeDocument/relationships/diagramLayout" Target="../diagrams/layout3.xml"/><Relationship Id="rId2" Type="http://purl.oclc.org/ooxml/officeDocument/relationships/diagramData" Target="../diagrams/data3.xml"/><Relationship Id="rId1" Type="http://purl.oclc.org/ooxml/officeDocument/relationships/slideLayout" Target="../slideLayouts/slideLayout2.xml"/><Relationship Id="rId6" Type="http://schemas.microsoft.com/office/2007/relationships/diagramDrawing" Target="../diagrams/drawing3.xml"/><Relationship Id="rId5" Type="http://purl.oclc.org/ooxml/officeDocument/relationships/diagramColors" Target="../diagrams/colors3.xml"/><Relationship Id="rId4" Type="http://purl.oclc.org/ooxml/officeDocument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purl.oclc.org/ooxml/officeDocument/relationships/image" Target="../media/image8.png"/><Relationship Id="rId2" Type="http://purl.oclc.org/ooxml/officeDocument/relationships/image" Target="../media/image7.png"/><Relationship Id="rId1" Type="http://purl.oclc.org/ooxml/officeDocument/relationships/slideLayout" Target="../slideLayouts/slideLayout2.xm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57" y="-761"/>
            <a:ext cx="10689335" cy="756361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18806" y="2753978"/>
            <a:ext cx="4813625" cy="74841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400"/>
              </a:lnSpc>
              <a:tabLst/>
            </a:pPr>
            <a:r>
              <a:rPr lang="en-US" altLang="zh-CN" sz="5402" b="1" dirty="0" smtClean="0">
                <a:solidFill>
                  <a:srgbClr val="152D6B"/>
                </a:solidFill>
                <a:latin typeface="Calibri" pitchFamily="18" charset="0"/>
                <a:cs typeface="Calibri" pitchFamily="18" charset="0"/>
              </a:rPr>
              <a:t>GLOBAL VILLAGE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787900" y="4965700"/>
            <a:ext cx="11049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F497D"/>
                </a:solidFill>
                <a:latin typeface="Calibri" pitchFamily="18" charset="0"/>
                <a:cs typeface="Calibri" pitchFamily="18" charset="0"/>
              </a:rPr>
              <a:t>Oleh: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0" y="6184900"/>
            <a:ext cx="10287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F497D"/>
                </a:solidFill>
                <a:latin typeface="Calibri" pitchFamily="18" charset="0"/>
                <a:cs typeface="Calibri" pitchFamily="18" charset="0"/>
              </a:rPr>
              <a:t>2022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710625" y="5544604"/>
            <a:ext cx="7429983" cy="556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ID" sz="4000" dirty="0" err="1">
                <a:solidFill>
                  <a:srgbClr val="152D6B"/>
                </a:solidFill>
              </a:rPr>
              <a:t>Yovita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Elvie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Setianingsih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S.Sos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M.Si</a:t>
            </a:r>
            <a:endParaRPr lang="en-US" altLang="zh-CN" sz="3995" dirty="0" smtClean="0">
              <a:solidFill>
                <a:srgbClr val="152D6B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71467" y="370553"/>
            <a:ext cx="3372852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27618" y="499025"/>
            <a:ext cx="3316701" cy="44371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Global Village (</a:t>
            </a:r>
            <a:r>
              <a:rPr lang="en-US" altLang="zh-CN" sz="2000" b="1" dirty="0" err="1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Desa</a:t>
            </a: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Global)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543719" y="1724025"/>
            <a:ext cx="6096000" cy="3167455"/>
          </a:xfrm>
          <a:prstGeom prst="round2DiagRect">
            <a:avLst/>
          </a:prstGeom>
          <a:solidFill>
            <a:srgbClr val="152D6B"/>
          </a:solidFill>
          <a:ln>
            <a:solidFill>
              <a:srgbClr val="152D6B"/>
            </a:solidFill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 Diagonal Corner Rectangle 9"/>
          <p:cNvSpPr/>
          <p:nvPr/>
        </p:nvSpPr>
        <p:spPr>
          <a:xfrm>
            <a:off x="391320" y="1576972"/>
            <a:ext cx="6096000" cy="3167455"/>
          </a:xfrm>
          <a:prstGeom prst="round2DiagRect">
            <a:avLst/>
          </a:prstGeom>
          <a:solidFill>
            <a:schemeClr val="accent1">
              <a:lumMod val="60%"/>
              <a:lumOff val="40%"/>
            </a:schemeClr>
          </a:solidFill>
          <a:ln>
            <a:solidFill>
              <a:schemeClr val="accent1">
                <a:lumMod val="60%"/>
                <a:lumOff val="40%"/>
              </a:schemeClr>
            </a:solidFill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1400" dirty="0" smtClean="0"/>
          </a:p>
          <a:p>
            <a:pPr algn="just"/>
            <a:r>
              <a:rPr lang="en-US" sz="1400" dirty="0" err="1" smtClean="0">
                <a:solidFill>
                  <a:schemeClr val="tx1"/>
                </a:solidFill>
              </a:rPr>
              <a:t>Desa</a:t>
            </a:r>
            <a:r>
              <a:rPr lang="en-US" sz="1400" dirty="0" smtClean="0">
                <a:solidFill>
                  <a:schemeClr val="tx1"/>
                </a:solidFill>
              </a:rPr>
              <a:t> global </a:t>
            </a:r>
            <a:r>
              <a:rPr lang="en-US" sz="1400" dirty="0" err="1" smtClean="0">
                <a:solidFill>
                  <a:schemeClr val="tx1"/>
                </a:solidFill>
              </a:rPr>
              <a:t>diperkenalkan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oleh</a:t>
            </a:r>
            <a:r>
              <a:rPr lang="en-US" sz="1400" dirty="0" smtClean="0">
                <a:solidFill>
                  <a:schemeClr val="tx1"/>
                </a:solidFill>
              </a:rPr>
              <a:t> Marshall McLuhan, yang </a:t>
            </a:r>
            <a:r>
              <a:rPr lang="en-US" sz="1400" dirty="0" err="1" smtClean="0">
                <a:solidFill>
                  <a:schemeClr val="tx1"/>
                </a:solidFill>
              </a:rPr>
              <a:t>saat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itu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memprediksi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bahwa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perkembangan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teknologi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dalam</a:t>
            </a:r>
            <a:r>
              <a:rPr lang="en-US" sz="1400" dirty="0">
                <a:solidFill>
                  <a:schemeClr val="tx1"/>
                </a:solidFill>
              </a:rPr>
              <a:t> media </a:t>
            </a:r>
            <a:r>
              <a:rPr lang="en-US" sz="1400" dirty="0" err="1">
                <a:solidFill>
                  <a:schemeClr val="tx1"/>
                </a:solidFill>
              </a:rPr>
              <a:t>massa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elektronik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secara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luas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seperti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radio </a:t>
            </a:r>
            <a:r>
              <a:rPr lang="en-US" sz="1400" dirty="0" err="1">
                <a:solidFill>
                  <a:schemeClr val="tx1"/>
                </a:solidFill>
              </a:rPr>
              <a:t>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televisi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telah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menyebabkan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semakin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mudahnya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aliran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informasi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segala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penjuru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dunia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Secara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singkat</a:t>
            </a:r>
            <a:r>
              <a:rPr lang="en-US" sz="1400" dirty="0">
                <a:solidFill>
                  <a:schemeClr val="tx1"/>
                </a:solidFill>
              </a:rPr>
              <a:t>, Marshall McLuhan </a:t>
            </a:r>
            <a:r>
              <a:rPr lang="en-US" sz="1400" dirty="0" err="1">
                <a:solidFill>
                  <a:schemeClr val="tx1"/>
                </a:solidFill>
              </a:rPr>
              <a:t>ingin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menyampaikan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bahwa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perkembangan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teknologi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telah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mempengaruhi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keseluruhan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masyarakat</a:t>
            </a:r>
            <a:r>
              <a:rPr lang="en-US" sz="1400" dirty="0">
                <a:solidFill>
                  <a:schemeClr val="tx1"/>
                </a:solidFill>
              </a:rPr>
              <a:t> di </a:t>
            </a:r>
            <a:r>
              <a:rPr lang="en-US" sz="1400" dirty="0" err="1">
                <a:solidFill>
                  <a:schemeClr val="tx1"/>
                </a:solidFill>
              </a:rPr>
              <a:t>mana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mereka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hidup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dalam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imajinasi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ruangan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bersama</a:t>
            </a:r>
            <a:r>
              <a:rPr lang="en-US" sz="1400" dirty="0">
                <a:solidFill>
                  <a:schemeClr val="tx1"/>
                </a:solidFill>
              </a:rPr>
              <a:t>, yang </a:t>
            </a:r>
            <a:r>
              <a:rPr lang="en-US" sz="1400" dirty="0" err="1">
                <a:solidFill>
                  <a:schemeClr val="tx1"/>
                </a:solidFill>
              </a:rPr>
              <a:t>diumpamakan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sebagai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sebuah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desa</a:t>
            </a:r>
            <a:r>
              <a:rPr lang="en-US" sz="1400" dirty="0">
                <a:solidFill>
                  <a:schemeClr val="tx1"/>
                </a:solidFill>
              </a:rPr>
              <a:t> global</a:t>
            </a:r>
            <a:endParaRPr lang="en-US" sz="1400" dirty="0">
              <a:solidFill>
                <a:schemeClr val="tx1"/>
              </a:solidFill>
            </a:endParaRPr>
          </a:p>
          <a:p>
            <a:pPr algn="just"/>
            <a:r>
              <a:rPr lang="en-US" sz="1400" dirty="0" err="1" smtClean="0">
                <a:solidFill>
                  <a:schemeClr val="tx1"/>
                </a:solidFill>
              </a:rPr>
              <a:t>Desa</a:t>
            </a:r>
            <a:r>
              <a:rPr lang="en-US" sz="1400" dirty="0" smtClean="0">
                <a:solidFill>
                  <a:schemeClr val="tx1"/>
                </a:solidFill>
              </a:rPr>
              <a:t> global </a:t>
            </a:r>
            <a:r>
              <a:rPr lang="en-US" sz="1400" dirty="0" err="1" smtClean="0">
                <a:solidFill>
                  <a:schemeClr val="tx1"/>
                </a:solidFill>
              </a:rPr>
              <a:t>juga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terjadi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sebagai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akibat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dari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penyebaran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informasi</a:t>
            </a:r>
            <a:r>
              <a:rPr lang="en-US" sz="1400" dirty="0" smtClean="0">
                <a:solidFill>
                  <a:schemeClr val="tx1"/>
                </a:solidFill>
              </a:rPr>
              <a:t> yang </a:t>
            </a:r>
            <a:r>
              <a:rPr lang="en-US" sz="1400" dirty="0" err="1" smtClean="0">
                <a:solidFill>
                  <a:schemeClr val="tx1"/>
                </a:solidFill>
              </a:rPr>
              <a:t>sangat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cepat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luas</a:t>
            </a:r>
            <a:r>
              <a:rPr lang="en-US" sz="1400" dirty="0" smtClean="0">
                <a:solidFill>
                  <a:schemeClr val="tx1"/>
                </a:solidFill>
              </a:rPr>
              <a:t> di </a:t>
            </a:r>
            <a:r>
              <a:rPr lang="en-US" sz="1400" dirty="0" err="1" smtClean="0">
                <a:solidFill>
                  <a:schemeClr val="tx1"/>
                </a:solidFill>
              </a:rPr>
              <a:t>masyarakat</a:t>
            </a:r>
            <a:r>
              <a:rPr lang="en-US" sz="1400" dirty="0" smtClean="0">
                <a:solidFill>
                  <a:schemeClr val="tx1"/>
                </a:solidFill>
              </a:rPr>
              <a:t>. </a:t>
            </a:r>
            <a:r>
              <a:rPr lang="en-US" sz="1400" dirty="0" err="1" smtClean="0">
                <a:solidFill>
                  <a:schemeClr val="tx1"/>
                </a:solidFill>
              </a:rPr>
              <a:t>Penyebaran</a:t>
            </a:r>
            <a:r>
              <a:rPr lang="en-US" sz="1400" dirty="0" smtClean="0">
                <a:solidFill>
                  <a:schemeClr val="tx1"/>
                </a:solidFill>
              </a:rPr>
              <a:t> yang </a:t>
            </a:r>
            <a:r>
              <a:rPr lang="en-US" sz="1400" dirty="0" err="1" smtClean="0">
                <a:solidFill>
                  <a:schemeClr val="tx1"/>
                </a:solidFill>
              </a:rPr>
              <a:t>cepat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luas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ini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menggunakan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teknologi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komunikasi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informasi</a:t>
            </a:r>
            <a:r>
              <a:rPr lang="en-US" sz="1400" dirty="0" smtClean="0">
                <a:solidFill>
                  <a:schemeClr val="tx1"/>
                </a:solidFill>
              </a:rPr>
              <a:t> (media </a:t>
            </a:r>
            <a:r>
              <a:rPr lang="en-US" sz="1400" dirty="0" err="1" smtClean="0">
                <a:solidFill>
                  <a:schemeClr val="tx1"/>
                </a:solidFill>
              </a:rPr>
              <a:t>massa</a:t>
            </a:r>
            <a:r>
              <a:rPr lang="en-US" sz="1400" dirty="0" smtClean="0">
                <a:solidFill>
                  <a:schemeClr val="tx1"/>
                </a:solidFill>
              </a:rPr>
              <a:t>).</a:t>
            </a:r>
          </a:p>
          <a:p>
            <a:pPr algn="ctr"/>
            <a:endParaRPr lang="en-US" sz="14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935" y="1199678"/>
            <a:ext cx="3088159" cy="2316119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6905936" y="3773370"/>
            <a:ext cx="2857984" cy="2827455"/>
          </a:xfrm>
          <a:prstGeom prst="roundRect">
            <a:avLst/>
          </a:prstGeom>
          <a:solidFill>
            <a:schemeClr val="accent6">
              <a:lumMod val="75%"/>
            </a:schemeClr>
          </a:solidFill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7058336" y="3925770"/>
            <a:ext cx="2857984" cy="2827455"/>
          </a:xfrm>
          <a:prstGeom prst="roundRect">
            <a:avLst/>
          </a:prstGeom>
          <a:solidFill>
            <a:schemeClr val="accent6">
              <a:lumMod val="60%"/>
              <a:lumOff val="40%"/>
            </a:schemeClr>
          </a:solidFill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>
              <a:solidFill>
                <a:schemeClr val="tx2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accent6">
                    <a:lumMod val="50%"/>
                  </a:schemeClr>
                </a:solidFill>
              </a:rPr>
              <a:t>Teori</a:t>
            </a:r>
            <a:r>
              <a:rPr lang="en-US" sz="1200" dirty="0" smtClean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i="1" dirty="0">
                <a:solidFill>
                  <a:schemeClr val="accent6">
                    <a:lumMod val="50%"/>
                  </a:schemeClr>
                </a:solidFill>
              </a:rPr>
              <a:t>global village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menurut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Baran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dan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Davis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yaitu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untuk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mengemukakan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pandangannya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tentang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suatu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bentuk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baru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struktur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accent6">
                    <a:lumMod val="50%"/>
                  </a:schemeClr>
                </a:solidFill>
              </a:rPr>
              <a:t>masyarakat</a:t>
            </a:r>
            <a:r>
              <a:rPr lang="en-US" sz="1200" dirty="0" smtClean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dimana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media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elektronik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akan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menghubungkan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seluruh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dunia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kedalam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suatu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system social,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politik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dan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budaya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Dengan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media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elektronik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manusia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dapat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memperluas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pandangan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pendengaran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dan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sentuhannya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melampaui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batas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ruang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dan</a:t>
            </a:r>
            <a:r>
              <a:rPr lang="en-US" sz="1200" dirty="0">
                <a:solidFill>
                  <a:schemeClr val="accent6">
                    <a:lumMod val="50%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%"/>
                  </a:schemeClr>
                </a:solidFill>
              </a:rPr>
              <a:t>waktu</a:t>
            </a:r>
            <a:endParaRPr lang="en-US" sz="1200" dirty="0">
              <a:solidFill>
                <a:schemeClr val="accent6">
                  <a:lumMod val="50%"/>
                </a:schemeClr>
              </a:solidFill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971467" y="370553"/>
            <a:ext cx="3601452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067719" y="499024"/>
            <a:ext cx="3429000" cy="40325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err="1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Komodifikasi</a:t>
            </a: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dan</a:t>
            </a: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Spasialisasi</a:t>
            </a: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531100"/>
              </p:ext>
            </p:extLst>
          </p:nvPr>
        </p:nvGraphicFramePr>
        <p:xfrm>
          <a:off x="491724" y="1412177"/>
          <a:ext cx="6560938" cy="2819400"/>
        </p:xfrm>
        <a:graphic>
          <a:graphicData uri="http://purl.oclc.org/ooxml/drawingml/diagram">
            <dgm:relIds xmlns:dgm="http://purl.oclc.org/ooxml/drawingml/diagram" xmlns:r="http://purl.oclc.org/ooxml/officeDocument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644799907"/>
              </p:ext>
            </p:extLst>
          </p:nvPr>
        </p:nvGraphicFramePr>
        <p:xfrm>
          <a:off x="4582319" y="4391025"/>
          <a:ext cx="5843169" cy="2837829"/>
        </p:xfrm>
        <a:graphic>
          <a:graphicData uri="http://purl.oclc.org/ooxml/drawingml/diagram">
            <dgm:relIds xmlns:dgm="http://purl.oclc.org/ooxml/drawingml/diagram" xmlns:r="http://purl.oclc.org/ooxml/officeDocument/relationships" r:dm="rId7" r:lo="rId8" r:qs="rId9" r:cs="rId10"/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319" y="2105025"/>
            <a:ext cx="3252138" cy="1833562"/>
          </a:xfrm>
          <a:prstGeom prst="rect">
            <a:avLst/>
          </a:prstGeom>
          <a:effectLst>
            <a:glow rad="101600">
              <a:schemeClr val="accent2">
                <a:satMod val="175%"/>
                <a:alpha val="40%"/>
              </a:schemeClr>
            </a:glow>
            <a:outerShdw blurRad="50800" dist="38100" algn="l" rotWithShape="0">
              <a:prstClr val="black">
                <a:alpha val="40%"/>
              </a:prst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19" y="4467225"/>
            <a:ext cx="3371851" cy="2528888"/>
          </a:xfrm>
          <a:prstGeom prst="rect">
            <a:avLst/>
          </a:prstGeom>
          <a:effectLst>
            <a:glow rad="139700">
              <a:schemeClr val="accent3">
                <a:satMod val="175%"/>
                <a:alpha val="40%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8149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/>
          <p:cNvCxnSpPr>
            <a:endCxn id="25" idx="1"/>
          </p:cNvCxnSpPr>
          <p:nvPr/>
        </p:nvCxnSpPr>
        <p:spPr>
          <a:xfrm>
            <a:off x="4963319" y="3660957"/>
            <a:ext cx="9906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971467" y="370553"/>
            <a:ext cx="3525252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856726"/>
              </p:ext>
            </p:extLst>
          </p:nvPr>
        </p:nvGraphicFramePr>
        <p:xfrm>
          <a:off x="-941556" y="2676525"/>
          <a:ext cx="6792119" cy="2362200"/>
        </p:xfrm>
        <a:graphic>
          <a:graphicData uri="http://purl.oclc.org/ooxml/drawingml/diagram">
            <dgm:relIds xmlns:dgm="http://purl.oclc.org/ooxml/drawingml/diagram" xmlns:r="http://purl.oclc.org/ooxml/officeDocument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27618" y="499025"/>
            <a:ext cx="3469101" cy="44371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err="1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Komodifikasi</a:t>
            </a:r>
            <a:r>
              <a:rPr lang="en-US" altLang="zh-CN" sz="2000" b="1" dirty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</a:t>
            </a:r>
            <a:r>
              <a:rPr lang="en-US" altLang="zh-CN" sz="2000" b="1" dirty="0" err="1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dan</a:t>
            </a:r>
            <a:r>
              <a:rPr lang="en-US" altLang="zh-CN" sz="2000" b="1" dirty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</a:t>
            </a:r>
            <a:r>
              <a:rPr lang="en-US" altLang="zh-CN" sz="2000" b="1" dirty="0" err="1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Spasialisasi</a:t>
            </a:r>
            <a:r>
              <a:rPr lang="en-US" altLang="zh-CN" sz="2000" b="1" dirty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3515519" y="1724025"/>
            <a:ext cx="0" cy="990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515519" y="1711689"/>
            <a:ext cx="2438400" cy="1233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953919" y="1165407"/>
            <a:ext cx="3733800" cy="1117236"/>
          </a:xfrm>
          <a:prstGeom prst="rect">
            <a:avLst/>
          </a:prstGeom>
          <a:solidFill>
            <a:schemeClr val="accent2">
              <a:lumMod val="60%"/>
              <a:lumOff val="40%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%"/>
              </a:prstClr>
            </a:outerShdw>
          </a:effectLst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Spasialisasi</a:t>
            </a:r>
            <a:r>
              <a:rPr lang="en-US" sz="1400" dirty="0" smtClean="0">
                <a:solidFill>
                  <a:schemeClr val="tx1"/>
                </a:solidFill>
              </a:rPr>
              <a:t> horizontal </a:t>
            </a:r>
            <a:r>
              <a:rPr lang="en-US" sz="1400" dirty="0" err="1" smtClean="0">
                <a:solidFill>
                  <a:schemeClr val="tx1"/>
                </a:solidFill>
              </a:rPr>
              <a:t>dalam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bisnis</a:t>
            </a:r>
            <a:r>
              <a:rPr lang="en-US" sz="1400" dirty="0" smtClean="0">
                <a:solidFill>
                  <a:schemeClr val="tx1"/>
                </a:solidFill>
              </a:rPr>
              <a:t> media </a:t>
            </a:r>
            <a:r>
              <a:rPr lang="en-US" sz="1400" dirty="0" err="1" smtClean="0">
                <a:solidFill>
                  <a:schemeClr val="tx1"/>
                </a:solidFill>
              </a:rPr>
              <a:t>menguasai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berbagai</a:t>
            </a:r>
            <a:r>
              <a:rPr lang="en-US" sz="1400" dirty="0" smtClean="0">
                <a:solidFill>
                  <a:schemeClr val="tx1"/>
                </a:solidFill>
              </a:rPr>
              <a:t> media </a:t>
            </a:r>
            <a:r>
              <a:rPr lang="en-US" sz="1400" dirty="0" err="1" smtClean="0">
                <a:solidFill>
                  <a:schemeClr val="tx1"/>
                </a:solidFill>
              </a:rPr>
              <a:t>massa</a:t>
            </a:r>
            <a:r>
              <a:rPr lang="en-US" sz="1400" dirty="0" smtClean="0">
                <a:solidFill>
                  <a:schemeClr val="tx1"/>
                </a:solidFill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</a:rPr>
              <a:t>telivisi</a:t>
            </a:r>
            <a:r>
              <a:rPr lang="en-US" sz="1400" dirty="0" smtClean="0">
                <a:solidFill>
                  <a:schemeClr val="tx1"/>
                </a:solidFill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</a:rPr>
              <a:t>surat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kabar</a:t>
            </a:r>
            <a:r>
              <a:rPr lang="en-US" sz="1400" dirty="0" smtClean="0">
                <a:solidFill>
                  <a:schemeClr val="tx1"/>
                </a:solidFill>
              </a:rPr>
              <a:t>, radio, </a:t>
            </a:r>
            <a:r>
              <a:rPr lang="en-US" sz="1400" dirty="0" err="1" smtClean="0">
                <a:solidFill>
                  <a:schemeClr val="tx1"/>
                </a:solidFill>
              </a:rPr>
              <a:t>sehingga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menjadikan</a:t>
            </a:r>
            <a:r>
              <a:rPr lang="en-US" sz="1400" dirty="0" smtClean="0">
                <a:solidFill>
                  <a:schemeClr val="tx1"/>
                </a:solidFill>
              </a:rPr>
              <a:t> media </a:t>
            </a:r>
            <a:r>
              <a:rPr lang="en-US" sz="1400" dirty="0" err="1" smtClean="0">
                <a:solidFill>
                  <a:schemeClr val="tx1"/>
                </a:solidFill>
              </a:rPr>
              <a:t>sebagai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sebuah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bisnis</a:t>
            </a:r>
            <a:r>
              <a:rPr lang="en-US" sz="1400" dirty="0" smtClean="0">
                <a:solidFill>
                  <a:schemeClr val="tx1"/>
                </a:solidFill>
              </a:rPr>
              <a:t> yang </a:t>
            </a:r>
            <a:r>
              <a:rPr lang="en-US" sz="1400" dirty="0" err="1" smtClean="0">
                <a:solidFill>
                  <a:schemeClr val="tx1"/>
                </a:solidFill>
              </a:rPr>
              <a:t>terintegrasi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konglomerasi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953919" y="3102339"/>
            <a:ext cx="3733800" cy="1117236"/>
          </a:xfrm>
          <a:prstGeom prst="rect">
            <a:avLst/>
          </a:prstGeom>
          <a:solidFill>
            <a:schemeClr val="accent3">
              <a:lumMod val="60%"/>
              <a:lumOff val="40%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%"/>
              </a:prstClr>
            </a:outerShdw>
          </a:effectLst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Spasialisasi</a:t>
            </a:r>
            <a:r>
              <a:rPr lang="en-US" sz="1400" dirty="0" smtClean="0">
                <a:solidFill>
                  <a:schemeClr val="tx1"/>
                </a:solidFill>
              </a:rPr>
              <a:t> vertical </a:t>
            </a:r>
            <a:r>
              <a:rPr lang="en-US" sz="1400" dirty="0" err="1" smtClean="0">
                <a:solidFill>
                  <a:schemeClr val="tx1"/>
                </a:solidFill>
              </a:rPr>
              <a:t>adalah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upaya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penguasaan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bidang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produksi</a:t>
            </a:r>
            <a:r>
              <a:rPr lang="en-US" sz="1400" dirty="0" smtClean="0">
                <a:solidFill>
                  <a:schemeClr val="tx1"/>
                </a:solidFill>
              </a:rPr>
              <a:t>  </a:t>
            </a:r>
            <a:r>
              <a:rPr lang="en-US" sz="1400" dirty="0" err="1" smtClean="0">
                <a:solidFill>
                  <a:schemeClr val="tx1"/>
                </a:solidFill>
              </a:rPr>
              <a:t>dari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hulu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hingga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hilir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oleh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pemilik</a:t>
            </a:r>
            <a:r>
              <a:rPr lang="en-US" sz="1400" dirty="0" smtClean="0">
                <a:solidFill>
                  <a:schemeClr val="tx1"/>
                </a:solidFill>
              </a:rPr>
              <a:t> media. </a:t>
            </a:r>
            <a:r>
              <a:rPr lang="en-US" sz="1400" dirty="0" err="1" smtClean="0">
                <a:solidFill>
                  <a:schemeClr val="tx1"/>
                </a:solidFill>
              </a:rPr>
              <a:t>Contohnya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adalah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bioskop</a:t>
            </a:r>
            <a:r>
              <a:rPr lang="en-US" sz="1400" dirty="0" smtClean="0">
                <a:solidFill>
                  <a:schemeClr val="tx1"/>
                </a:solidFill>
              </a:rPr>
              <a:t> 21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3515519" y="5000625"/>
            <a:ext cx="0" cy="59726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515519" y="5597889"/>
            <a:ext cx="2438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5981727" y="4682942"/>
            <a:ext cx="3733800" cy="1829893"/>
          </a:xfrm>
          <a:prstGeom prst="rect">
            <a:avLst/>
          </a:prstGeom>
          <a:solidFill>
            <a:schemeClr val="accent4">
              <a:lumMod val="60%"/>
              <a:lumOff val="40%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%"/>
              </a:prstClr>
            </a:outerShdw>
          </a:effectLst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Spasialisasi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transnasional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yaitu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usaha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penguasaan</a:t>
            </a:r>
            <a:r>
              <a:rPr lang="en-US" sz="1400" dirty="0" smtClean="0">
                <a:solidFill>
                  <a:schemeClr val="tx1"/>
                </a:solidFill>
              </a:rPr>
              <a:t> media yang </a:t>
            </a:r>
            <a:r>
              <a:rPr lang="en-US" sz="1400" dirty="0" err="1" smtClean="0">
                <a:solidFill>
                  <a:schemeClr val="tx1"/>
                </a:solidFill>
              </a:rPr>
              <a:t>menjangkau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lintas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negara</a:t>
            </a:r>
            <a:r>
              <a:rPr lang="en-US" sz="1400" dirty="0" smtClean="0">
                <a:solidFill>
                  <a:schemeClr val="tx1"/>
                </a:solidFill>
              </a:rPr>
              <a:t> yang </a:t>
            </a:r>
            <a:r>
              <a:rPr lang="en-US" sz="1400" dirty="0" err="1" smtClean="0">
                <a:solidFill>
                  <a:schemeClr val="tx1"/>
                </a:solidFill>
              </a:rPr>
              <a:t>juga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menjadi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sebuah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fenomena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baru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baik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keterlibatannya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secara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langsung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maupun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tidak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langsung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sehingga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tarikan</a:t>
            </a:r>
            <a:r>
              <a:rPr lang="en-US" sz="1400" dirty="0" smtClean="0">
                <a:solidFill>
                  <a:schemeClr val="tx1"/>
                </a:solidFill>
              </a:rPr>
              <a:t> capital </a:t>
            </a:r>
            <a:r>
              <a:rPr lang="en-US" sz="1400" dirty="0" err="1" smtClean="0">
                <a:solidFill>
                  <a:schemeClr val="tx1"/>
                </a:solidFill>
              </a:rPr>
              <a:t>asing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terhadap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daya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beli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konsumen</a:t>
            </a:r>
            <a:r>
              <a:rPr lang="en-US" sz="1400" dirty="0" smtClean="0">
                <a:solidFill>
                  <a:schemeClr val="tx1"/>
                </a:solidFill>
              </a:rPr>
              <a:t> local </a:t>
            </a:r>
            <a:r>
              <a:rPr lang="en-US" sz="1400" dirty="0" err="1" smtClean="0">
                <a:solidFill>
                  <a:schemeClr val="tx1"/>
                </a:solidFill>
              </a:rPr>
              <a:t>akan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sangat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jelas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dapat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merugikan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kepentingan</a:t>
            </a:r>
            <a:r>
              <a:rPr lang="en-US" sz="1400" dirty="0" smtClean="0">
                <a:solidFill>
                  <a:schemeClr val="tx1"/>
                </a:solidFill>
              </a:rPr>
              <a:t> media local 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7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%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.835%" b="21.767%"/>
          <a:stretch/>
        </p:blipFill>
        <p:spPr>
          <a:xfrm>
            <a:off x="2143919" y="885825"/>
            <a:ext cx="7086600" cy="335881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519" y="3248025"/>
            <a:ext cx="7161904" cy="537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purl.oclc.org/ooxml/drawingml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/>
  <a:extraClrSchemeLst/>
</a:theme>
</file>

<file path=docProps/app.xml><?xml version="1.0" encoding="utf-8"?>
<Properties xmlns="http://purl.oclc.org/ooxml/officeDocument/extendedProperties" xmlns:vt="http://purl.oclc.org/ooxml/officeDocument/docPropsVTypes">
  <TotalTime>1184</TotalTime>
  <Words>421</Words>
  <Application>Microsoft Office PowerPoint</Application>
  <PresentationFormat>Custom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宋体</vt:lpstr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113</cp:revision>
  <dcterms:created xsi:type="dcterms:W3CDTF">2006-08-16T00:00:00Z</dcterms:created>
  <dcterms:modified xsi:type="dcterms:W3CDTF">2022-08-01T15:12:53Z</dcterms:modified>
</cp:coreProperties>
</file>