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84" r:id="rId2"/>
    <p:sldMasterId id="2147483650" r:id="rId3"/>
  </p:sldMasterIdLst>
  <p:notesMasterIdLst>
    <p:notesMasterId r:id="rId16"/>
  </p:notesMasterIdLst>
  <p:sldIdLst>
    <p:sldId id="256" r:id="rId4"/>
    <p:sldId id="259" r:id="rId5"/>
    <p:sldId id="258" r:id="rId6"/>
    <p:sldId id="260" r:id="rId7"/>
    <p:sldId id="262" r:id="rId8"/>
    <p:sldId id="263" r:id="rId9"/>
    <p:sldId id="264" r:id="rId10"/>
    <p:sldId id="265" r:id="rId11"/>
    <p:sldId id="266" r:id="rId12"/>
    <p:sldId id="267" r:id="rId13"/>
    <p:sldId id="268" r:id="rId14"/>
    <p:sldId id="269" r:id="rId15"/>
  </p:sldIdLst>
  <p:sldSz cx="13004800" cy="9753600"/>
  <p:notesSz cx="6858000" cy="9144000"/>
  <p:custDataLst>
    <p:tags r:id="rId17"/>
  </p:custDataLst>
  <p:defaultTex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C54C46-4299-4D19-AB41-28D86899C770}" v="11" dt="2019-03-06T02:00:18.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26" autoAdjust="0"/>
    <p:restoredTop sz="97561" autoAdjust="0"/>
  </p:normalViewPr>
  <p:slideViewPr>
    <p:cSldViewPr>
      <p:cViewPr varScale="1">
        <p:scale>
          <a:sx n="58" d="100"/>
          <a:sy n="58" d="100"/>
        </p:scale>
        <p:origin x="1950" y="90"/>
      </p:cViewPr>
      <p:guideLst>
        <p:guide orient="horz" pos="3072"/>
        <p:guide pos="4096"/>
      </p:guideLst>
    </p:cSldViewPr>
  </p:slideViewPr>
  <p:outlineViewPr>
    <p:cViewPr>
      <p:scale>
        <a:sx n="100" d="100"/>
        <a:sy n="100"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hammad Husni Arifin" userId="f27fabf9-c663-472f-8527-a12b5a2d438c" providerId="ADAL" clId="{D7C54C46-4299-4D19-AB41-28D86899C770}"/>
    <pc:docChg chg="modSld">
      <pc:chgData name="Muhammad Husni Arifin" userId="f27fabf9-c663-472f-8527-a12b5a2d438c" providerId="ADAL" clId="{D7C54C46-4299-4D19-AB41-28D86899C770}" dt="2019-03-06T02:00:18.801" v="10" actId="20577"/>
      <pc:docMkLst>
        <pc:docMk/>
      </pc:docMkLst>
      <pc:sldChg chg="modSp">
        <pc:chgData name="Muhammad Husni Arifin" userId="f27fabf9-c663-472f-8527-a12b5a2d438c" providerId="ADAL" clId="{D7C54C46-4299-4D19-AB41-28D86899C770}" dt="2019-03-06T02:00:18.801" v="10" actId="20577"/>
        <pc:sldMkLst>
          <pc:docMk/>
          <pc:sldMk cId="0" sldId="256"/>
        </pc:sldMkLst>
        <pc:spChg chg="mod">
          <ac:chgData name="Muhammad Husni Arifin" userId="f27fabf9-c663-472f-8527-a12b5a2d438c" providerId="ADAL" clId="{D7C54C46-4299-4D19-AB41-28D86899C770}" dt="2019-03-06T02:00:18.801" v="10" actId="20577"/>
          <ac:spMkLst>
            <pc:docMk/>
            <pc:sldMk cId="0" sldId="256"/>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ill Sans" pitchFamily="32" charset="0"/>
                <a:ea typeface="ヒラギノ角ゴ ProN W3" pitchFamily="32" charset="-128"/>
                <a:cs typeface="+mn-cs"/>
                <a:sym typeface="Gill Sans" pitchFamily="32" charset="0"/>
              </a:defRPr>
            </a:lvl1pPr>
          </a:lstStyle>
          <a:p>
            <a:pPr>
              <a:defRPr/>
            </a:pPr>
            <a:fld id="{9ED7CDD5-598F-4902-BA85-6782C6BB2991}" type="datetimeFigureOut">
              <a:rPr lang="en-US"/>
              <a:pPr>
                <a:defRPr/>
              </a:pPr>
              <a:t>3/6/2019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pitchFamily="32" charset="0"/>
                <a:ea typeface="ヒラギノ角ゴ ProN W3" pitchFamily="32" charset="-128"/>
                <a:cs typeface="+mn-cs"/>
                <a:sym typeface="Gill Sans" pitchFamily="32"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F8D6D7A-9E1B-4CB9-9F38-AC6A131265C7}" type="slidenum">
              <a:rPr lang="en-US" altLang="en-US"/>
              <a:pPr/>
              <a:t>‹#›</a:t>
            </a:fld>
            <a:endParaRPr lang="en-US" altLang="en-US"/>
          </a:p>
        </p:txBody>
      </p:sp>
    </p:spTree>
    <p:extLst>
      <p:ext uri="{BB962C8B-B14F-4D97-AF65-F5344CB8AC3E}">
        <p14:creationId xmlns:p14="http://schemas.microsoft.com/office/powerpoint/2010/main" val="23774471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58615564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5077908"/>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1638300"/>
            <a:ext cx="2616200" cy="452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1638300"/>
            <a:ext cx="7696200" cy="452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443548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7025"/>
            <a:ext cx="9753600" cy="3395663"/>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153664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10234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413" y="2432050"/>
            <a:ext cx="11217275" cy="4056063"/>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87413" y="6527800"/>
            <a:ext cx="11217275" cy="213360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104064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3763" y="2597150"/>
            <a:ext cx="5532437"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597150"/>
            <a:ext cx="5532438" cy="6188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395768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350" y="519113"/>
            <a:ext cx="11217275" cy="1885950"/>
          </a:xfrm>
        </p:spPr>
        <p:txBody>
          <a:bodyPr/>
          <a:lstStyle/>
          <a:p>
            <a:r>
              <a:rPr lang="en-US"/>
              <a:t>Click to edit Master title style</a:t>
            </a:r>
          </a:p>
        </p:txBody>
      </p:sp>
      <p:sp>
        <p:nvSpPr>
          <p:cNvPr id="3" name="Text Placeholder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95350" y="3562350"/>
            <a:ext cx="5502275"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83363" y="3562350"/>
            <a:ext cx="5529262" cy="5240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C88E22-7353-4F6C-8F12-13802969EADC}" type="datetimeFigureOut">
              <a:rPr lang="en-US" smtClean="0"/>
              <a:pPr/>
              <a:t>3/6/2019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839831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C88E22-7353-4F6C-8F12-13802969EADC}" type="datetimeFigureOut">
              <a:rPr lang="en-US" smtClean="0"/>
              <a:pPr/>
              <a:t>3/6/2019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2552052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C88E22-7353-4F6C-8F12-13802969EADC}" type="datetimeFigureOut">
              <a:rPr lang="en-US" smtClean="0"/>
              <a:pPr/>
              <a:t>3/6/2019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29638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6818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728746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350" y="650875"/>
            <a:ext cx="4194175" cy="22748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C88E22-7353-4F6C-8F12-13802969EADC}" type="datetimeFigureOut">
              <a:rPr lang="en-US" smtClean="0"/>
              <a:pPr/>
              <a:t>3/6/2019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33465972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788169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7513" y="519113"/>
            <a:ext cx="2803525" cy="8266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3763" y="519113"/>
            <a:ext cx="8261350" cy="8266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C88E22-7353-4F6C-8F12-13802969EADC}" type="datetimeFigureOut">
              <a:rPr lang="en-US" smtClean="0"/>
              <a:pPr/>
              <a:t>3/6/2019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168FF5-D198-4D05-BCCD-342F750A7E70}" type="slidenum">
              <a:rPr lang="en-US" smtClean="0"/>
              <a:pPr/>
              <a:t>‹#›</a:t>
            </a:fld>
            <a:endParaRPr lang="en-US"/>
          </a:p>
        </p:txBody>
      </p:sp>
    </p:spTree>
    <p:extLst>
      <p:ext uri="{BB962C8B-B14F-4D97-AF65-F5344CB8AC3E}">
        <p14:creationId xmlns:p14="http://schemas.microsoft.com/office/powerpoint/2010/main" val="13643254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a:t>Click to edit Master title style</a:t>
            </a:r>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45133911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63352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77842642"/>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2768600"/>
            <a:ext cx="51562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565407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070997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98831489"/>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9052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9791492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0999379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4220968"/>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1233887"/>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54000"/>
            <a:ext cx="2616200" cy="8229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70000" y="254000"/>
            <a:ext cx="7696200" cy="8229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277659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700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78600" y="5029200"/>
            <a:ext cx="5156200" cy="113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211014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37032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867085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93471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0369592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Gill Sans" pitchFamily="32"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80253871"/>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1270000" y="5029200"/>
            <a:ext cx="104648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sp>
        <p:nvSpPr>
          <p:cNvPr id="1027" name="Rectangle 2"/>
          <p:cNvSpPr>
            <a:spLocks noGrp="1" noChangeArrowheads="1"/>
          </p:cNvSpPr>
          <p:nvPr>
            <p:ph type="title"/>
          </p:nvPr>
        </p:nvSpPr>
        <p:spPr bwMode="auto">
          <a:xfrm>
            <a:off x="1270000" y="1638300"/>
            <a:ext cx="104648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b" anchorCtr="0" compatLnSpc="1">
            <a:prstTxWarp prst="textNoShape">
              <a:avLst/>
            </a:prstTxWarp>
          </a:bodyPr>
          <a:lstStyle/>
          <a:p>
            <a:pPr lvl="0"/>
            <a:r>
              <a:rPr lang="en-US" altLang="en-US">
                <a:sym typeface="Gill Sans"/>
              </a:rPr>
              <a:t>Click to edit Master title style</a:t>
            </a:r>
          </a:p>
        </p:txBody>
      </p:sp>
      <p:pic>
        <p:nvPicPr>
          <p:cNvPr id="1028"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342900" indent="-3429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1pPr>
      <a:lvl2pPr marL="742950" indent="-28575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2pPr>
      <a:lvl3pPr marL="11430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3pPr>
      <a:lvl4pPr marL="16002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4pPr>
      <a:lvl5pPr marL="2057400" indent="-228600" algn="ctr" rtl="0" eaLnBrk="0" fontAlgn="base" hangingPunct="0">
        <a:spcBef>
          <a:spcPct val="0"/>
        </a:spcBef>
        <a:spcAft>
          <a:spcPct val="0"/>
        </a:spcAft>
        <a:buChar char="»"/>
        <a:defRPr sz="3600">
          <a:solidFill>
            <a:schemeClr val="tx1"/>
          </a:solidFill>
          <a:latin typeface="+mn-lt"/>
          <a:ea typeface="+mn-ea"/>
          <a:cs typeface="ヒラギノ角ゴ ProN W3"/>
          <a:sym typeface="Gill Sans"/>
        </a:defRPr>
      </a:lvl5pPr>
      <a:lvl6pPr marL="457200" algn="ctr" rtl="0" fontAlgn="base">
        <a:spcBef>
          <a:spcPct val="0"/>
        </a:spcBef>
        <a:spcAft>
          <a:spcPct val="0"/>
        </a:spcAft>
        <a:defRPr sz="3600">
          <a:solidFill>
            <a:schemeClr val="tx1"/>
          </a:solidFill>
          <a:latin typeface="+mn-lt"/>
          <a:ea typeface="+mn-ea"/>
          <a:sym typeface="Gill Sans" pitchFamily="32" charset="0"/>
        </a:defRPr>
      </a:lvl6pPr>
      <a:lvl7pPr marL="914400" algn="ctr" rtl="0" fontAlgn="base">
        <a:spcBef>
          <a:spcPct val="0"/>
        </a:spcBef>
        <a:spcAft>
          <a:spcPct val="0"/>
        </a:spcAft>
        <a:defRPr sz="3600">
          <a:solidFill>
            <a:schemeClr val="tx1"/>
          </a:solidFill>
          <a:latin typeface="+mn-lt"/>
          <a:ea typeface="+mn-ea"/>
          <a:sym typeface="Gill Sans" pitchFamily="32" charset="0"/>
        </a:defRPr>
      </a:lvl7pPr>
      <a:lvl8pPr marL="1371600" algn="ctr" rtl="0" fontAlgn="base">
        <a:spcBef>
          <a:spcPct val="0"/>
        </a:spcBef>
        <a:spcAft>
          <a:spcPct val="0"/>
        </a:spcAft>
        <a:defRPr sz="3600">
          <a:solidFill>
            <a:schemeClr val="tx1"/>
          </a:solidFill>
          <a:latin typeface="+mn-lt"/>
          <a:ea typeface="+mn-ea"/>
          <a:sym typeface="Gill Sans" pitchFamily="32" charset="0"/>
        </a:defRPr>
      </a:lvl8pPr>
      <a:lvl9pPr marL="1828800" algn="ctr" rtl="0" fontAlgn="base">
        <a:spcBef>
          <a:spcPct val="0"/>
        </a:spcBef>
        <a:spcAft>
          <a:spcPct val="0"/>
        </a:spcAft>
        <a:defRPr sz="36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3763" y="519113"/>
            <a:ext cx="11217275" cy="18859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3763" y="2597150"/>
            <a:ext cx="11217275" cy="6188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3763" y="9040813"/>
            <a:ext cx="2925762" cy="519112"/>
          </a:xfrm>
          <a:prstGeom prst="rect">
            <a:avLst/>
          </a:prstGeom>
        </p:spPr>
        <p:txBody>
          <a:bodyPr vert="horz" lIns="91440" tIns="45720" rIns="91440" bIns="45720" rtlCol="0" anchor="ctr"/>
          <a:lstStyle>
            <a:lvl1pPr algn="l">
              <a:defRPr sz="1200">
                <a:solidFill>
                  <a:schemeClr val="tx1">
                    <a:tint val="75000"/>
                  </a:schemeClr>
                </a:solidFill>
              </a:defRPr>
            </a:lvl1pPr>
          </a:lstStyle>
          <a:p>
            <a:fld id="{D1C88E22-7353-4F6C-8F12-13802969EADC}" type="datetimeFigureOut">
              <a:rPr lang="en-US" smtClean="0"/>
              <a:pPr/>
              <a:t>3/6/2019</a:t>
            </a:fld>
            <a:endParaRPr lang="en-US"/>
          </a:p>
        </p:txBody>
      </p:sp>
      <p:sp>
        <p:nvSpPr>
          <p:cNvPr id="5" name="Footer Placeholder 4"/>
          <p:cNvSpPr>
            <a:spLocks noGrp="1"/>
          </p:cNvSpPr>
          <p:nvPr>
            <p:ph type="ftr" sz="quarter" idx="3"/>
          </p:nvPr>
        </p:nvSpPr>
        <p:spPr>
          <a:xfrm>
            <a:off x="4308475" y="9040813"/>
            <a:ext cx="4387850" cy="5191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10168FF5-D198-4D05-BCCD-342F750A7E70}" type="slidenum">
              <a:rPr lang="en-US" smtClean="0"/>
              <a:pPr/>
              <a:t>‹#›</a:t>
            </a:fld>
            <a:endParaRPr lang="en-US"/>
          </a:p>
        </p:txBody>
      </p:sp>
      <p:pic>
        <p:nvPicPr>
          <p:cNvPr id="7" name="Picture 3"/>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7631554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1"/>
          <p:cNvSpPr>
            <a:spLocks noGrp="1" noChangeArrowheads="1"/>
          </p:cNvSpPr>
          <p:nvPr>
            <p:ph type="title"/>
          </p:nvPr>
        </p:nvSpPr>
        <p:spPr bwMode="auto">
          <a:xfrm>
            <a:off x="1270000" y="254000"/>
            <a:ext cx="104648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ctr" anchorCtr="0" compatLnSpc="1">
            <a:prstTxWarp prst="textNoShape">
              <a:avLst/>
            </a:prstTxWarp>
          </a:bodyPr>
          <a:lstStyle/>
          <a:p>
            <a:pPr lvl="0"/>
            <a:r>
              <a:rPr lang="en-US" altLang="en-US">
                <a:sym typeface="Gill Sans"/>
              </a:rPr>
              <a:t>Click to edit Master title style</a:t>
            </a:r>
          </a:p>
        </p:txBody>
      </p:sp>
      <p:sp>
        <p:nvSpPr>
          <p:cNvPr id="3075" name="Rectangle 2"/>
          <p:cNvSpPr>
            <a:spLocks noGrp="1" noChangeArrowheads="1"/>
          </p:cNvSpPr>
          <p:nvPr>
            <p:ph type="body" idx="1"/>
          </p:nvPr>
        </p:nvSpPr>
        <p:spPr bwMode="auto">
          <a:xfrm>
            <a:off x="1270000" y="2768600"/>
            <a:ext cx="104648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50800" tIns="50800" rIns="50800" bIns="50800" numCol="1" anchor="t" anchorCtr="0" compatLnSpc="1">
            <a:prstTxWarp prst="textNoShape">
              <a:avLst/>
            </a:prstTxWarp>
          </a:bodyPr>
          <a:lstStyle/>
          <a:p>
            <a:pPr lvl="0"/>
            <a:r>
              <a:rPr lang="en-US" altLang="en-US">
                <a:sym typeface="Gill Sans"/>
              </a:rPr>
              <a:t>Click to edit Master text styles</a:t>
            </a:r>
          </a:p>
          <a:p>
            <a:pPr lvl="1"/>
            <a:r>
              <a:rPr lang="en-US" altLang="en-US">
                <a:sym typeface="Gill Sans"/>
              </a:rPr>
              <a:t>Second level</a:t>
            </a:r>
          </a:p>
          <a:p>
            <a:pPr lvl="2"/>
            <a:r>
              <a:rPr lang="en-US" altLang="en-US">
                <a:sym typeface="Gill Sans"/>
              </a:rPr>
              <a:t>Third level</a:t>
            </a:r>
          </a:p>
          <a:p>
            <a:pPr lvl="3"/>
            <a:r>
              <a:rPr lang="en-US" altLang="en-US">
                <a:sym typeface="Gill Sans"/>
              </a:rPr>
              <a:t>Fourth level</a:t>
            </a:r>
          </a:p>
          <a:p>
            <a:pPr lvl="4"/>
            <a:r>
              <a:rPr lang="en-US" altLang="en-US">
                <a:sym typeface="Gill Sans"/>
              </a:rPr>
              <a:t>Fifth level</a:t>
            </a:r>
          </a:p>
        </p:txBody>
      </p:sp>
      <p:pic>
        <p:nvPicPr>
          <p:cNvPr id="3076" name="Picture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3700" y="0"/>
            <a:ext cx="13792200" cy="975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ヒラギノ角ゴ ProN W3"/>
          <a:sym typeface="Gill Sans"/>
        </a:defRPr>
      </a:lvl1pPr>
      <a:lvl2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2pPr>
      <a:lvl3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3pPr>
      <a:lvl4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4pPr>
      <a:lvl5pPr algn="ctr" rtl="0" eaLnBrk="0" fontAlgn="base" hangingPunct="0">
        <a:spcBef>
          <a:spcPct val="0"/>
        </a:spcBef>
        <a:spcAft>
          <a:spcPct val="0"/>
        </a:spcAft>
        <a:defRPr sz="8400">
          <a:solidFill>
            <a:schemeClr val="tx1"/>
          </a:solidFill>
          <a:latin typeface="Gill Sans" pitchFamily="32" charset="0"/>
          <a:ea typeface="ヒラギノ角ゴ ProN W3" pitchFamily="32" charset="-128"/>
          <a:cs typeface="ヒラギノ角ゴ ProN W3"/>
          <a:sym typeface="Gill Sans"/>
        </a:defRPr>
      </a:lvl5pPr>
      <a:lvl6pPr marL="4572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6pPr>
      <a:lvl7pPr marL="9144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7pPr>
      <a:lvl8pPr marL="13716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8pPr>
      <a:lvl9pPr marL="1828800" algn="ctr" rtl="0" fontAlgn="base">
        <a:spcBef>
          <a:spcPct val="0"/>
        </a:spcBef>
        <a:spcAft>
          <a:spcPct val="0"/>
        </a:spcAft>
        <a:defRPr sz="8400">
          <a:solidFill>
            <a:schemeClr val="tx1"/>
          </a:solidFill>
          <a:latin typeface="Gill Sans" pitchFamily="32" charset="0"/>
          <a:ea typeface="ヒラギノ角ゴ ProN W3" pitchFamily="32" charset="-128"/>
          <a:sym typeface="Gill Sans" pitchFamily="32" charset="0"/>
        </a:defRPr>
      </a:lvl9pPr>
    </p:titleStyle>
    <p:bodyStyle>
      <a:lvl1pPr marL="760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1pPr>
      <a:lvl2pPr marL="1204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2pPr>
      <a:lvl3pPr marL="1649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3pPr>
      <a:lvl4pPr marL="20939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4pPr>
      <a:lvl5pPr marL="2538413" indent="-493713" algn="l" rtl="0" eaLnBrk="0" fontAlgn="base" hangingPunct="0">
        <a:spcBef>
          <a:spcPts val="3800"/>
        </a:spcBef>
        <a:spcAft>
          <a:spcPct val="0"/>
        </a:spcAft>
        <a:buSzPct val="171000"/>
        <a:buFont typeface="Gill Sans"/>
        <a:buChar char="•"/>
        <a:defRPr sz="3200">
          <a:solidFill>
            <a:schemeClr val="tx1"/>
          </a:solidFill>
          <a:latin typeface="+mn-lt"/>
          <a:ea typeface="+mn-ea"/>
          <a:cs typeface="ヒラギノ角ゴ ProN W3"/>
          <a:sym typeface="Gill Sans"/>
        </a:defRPr>
      </a:lvl5pPr>
      <a:lvl6pPr marL="29956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6pPr>
      <a:lvl7pPr marL="34528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7pPr>
      <a:lvl8pPr marL="39100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8pPr>
      <a:lvl9pPr marL="4367213" indent="-493713" algn="l" rtl="0" fontAlgn="base">
        <a:spcBef>
          <a:spcPts val="3800"/>
        </a:spcBef>
        <a:spcAft>
          <a:spcPct val="0"/>
        </a:spcAft>
        <a:buSzPct val="171000"/>
        <a:buFont typeface="Gill Sans" pitchFamily="32" charset="0"/>
        <a:buChar char="•"/>
        <a:defRPr sz="3200">
          <a:solidFill>
            <a:schemeClr val="tx1"/>
          </a:solidFill>
          <a:latin typeface="+mn-lt"/>
          <a:ea typeface="+mn-ea"/>
          <a:sym typeface="Gill Sans" pitchFamily="32"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600" dirty="0" err="1"/>
              <a:t>Stratifikasi</a:t>
            </a:r>
            <a:r>
              <a:rPr lang="en-US" sz="6600" dirty="0"/>
              <a:t> </a:t>
            </a:r>
            <a:r>
              <a:rPr lang="en-US" sz="6600" dirty="0" err="1"/>
              <a:t>Sosial</a:t>
            </a:r>
            <a:r>
              <a:rPr lang="en-US" sz="6600" dirty="0"/>
              <a:t> </a:t>
            </a:r>
            <a:r>
              <a:rPr lang="en-US" sz="6600" dirty="0" err="1"/>
              <a:t>dalam</a:t>
            </a:r>
            <a:r>
              <a:rPr lang="en-US" sz="6600" dirty="0"/>
              <a:t> </a:t>
            </a:r>
            <a:r>
              <a:rPr lang="en-US" sz="6600" dirty="0" err="1"/>
              <a:t>Dunia</a:t>
            </a:r>
            <a:r>
              <a:rPr lang="en-US" sz="6600" dirty="0"/>
              <a:t> </a:t>
            </a:r>
            <a:r>
              <a:rPr lang="en-US" sz="6600" dirty="0" err="1"/>
              <a:t>Pendidikan</a:t>
            </a:r>
            <a:br>
              <a:rPr lang="en-US" sz="6600" dirty="0"/>
            </a:br>
            <a:r>
              <a:rPr lang="en-US" sz="6600" dirty="0"/>
              <a:t>(</a:t>
            </a:r>
            <a:r>
              <a:rPr lang="en-US" sz="6600" dirty="0" err="1"/>
              <a:t>Pertemuan</a:t>
            </a:r>
            <a:r>
              <a:rPr lang="en-US" sz="6600" dirty="0"/>
              <a:t> 6)</a:t>
            </a:r>
          </a:p>
        </p:txBody>
      </p:sp>
      <p:sp>
        <p:nvSpPr>
          <p:cNvPr id="3" name="Subtitle 2"/>
          <p:cNvSpPr>
            <a:spLocks noGrp="1"/>
          </p:cNvSpPr>
          <p:nvPr>
            <p:ph type="subTitle" idx="1"/>
          </p:nvPr>
        </p:nvSpPr>
        <p:spPr/>
        <p:txBody>
          <a:bodyPr/>
          <a:lstStyle/>
          <a:p>
            <a:r>
              <a:rPr lang="en-US" dirty="0"/>
              <a:t>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400" dirty="0" err="1"/>
              <a:t>Lanjutan</a:t>
            </a:r>
            <a:endParaRPr lang="en-ID" sz="4400" dirty="0"/>
          </a:p>
        </p:txBody>
      </p:sp>
      <p:sp>
        <p:nvSpPr>
          <p:cNvPr id="3" name="Content Placeholder 2"/>
          <p:cNvSpPr>
            <a:spLocks noGrp="1"/>
          </p:cNvSpPr>
          <p:nvPr>
            <p:ph idx="1"/>
          </p:nvPr>
        </p:nvSpPr>
        <p:spPr/>
        <p:txBody>
          <a:bodyPr/>
          <a:lstStyle/>
          <a:p>
            <a:pPr algn="just">
              <a:buFont typeface="Wingdings" panose="05000000000000000000" pitchFamily="2" charset="2"/>
              <a:buChar char="Ø"/>
            </a:pPr>
            <a:r>
              <a:rPr lang="fr-FR" sz="2700" dirty="0" err="1"/>
              <a:t>Metode</a:t>
            </a:r>
            <a:r>
              <a:rPr lang="fr-FR" sz="2700" dirty="0"/>
              <a:t> </a:t>
            </a:r>
            <a:r>
              <a:rPr lang="fr-FR" sz="2700" dirty="0" err="1"/>
              <a:t>reputasi</a:t>
            </a:r>
            <a:r>
              <a:rPr lang="fr-FR" sz="2700" dirty="0"/>
              <a:t>. </a:t>
            </a:r>
            <a:r>
              <a:rPr lang="fr-FR" sz="2700" dirty="0" err="1"/>
              <a:t>Dalam</a:t>
            </a:r>
            <a:r>
              <a:rPr lang="fr-FR" sz="2700" dirty="0"/>
              <a:t> </a:t>
            </a:r>
            <a:r>
              <a:rPr lang="fr-FR" sz="2700" dirty="0" err="1"/>
              <a:t>metode</a:t>
            </a:r>
            <a:r>
              <a:rPr lang="fr-FR" sz="2700" dirty="0"/>
              <a:t> </a:t>
            </a:r>
            <a:r>
              <a:rPr lang="fr-FR" sz="2700" dirty="0" err="1"/>
              <a:t>ini</a:t>
            </a:r>
            <a:r>
              <a:rPr lang="fr-FR" sz="2700" dirty="0"/>
              <a:t>, </a:t>
            </a:r>
            <a:r>
              <a:rPr lang="fr-FR" sz="2700" dirty="0" err="1"/>
              <a:t>sudah</a:t>
            </a:r>
            <a:r>
              <a:rPr lang="fr-FR" sz="2700" dirty="0"/>
              <a:t> ada </a:t>
            </a:r>
            <a:r>
              <a:rPr lang="fr-FR" sz="2700" dirty="0" err="1"/>
              <a:t>usaha</a:t>
            </a:r>
            <a:r>
              <a:rPr lang="fr-FR" sz="2700" dirty="0"/>
              <a:t> </a:t>
            </a:r>
            <a:r>
              <a:rPr lang="fr-FR" sz="2700" dirty="0" err="1"/>
              <a:t>untuk</a:t>
            </a:r>
            <a:r>
              <a:rPr lang="fr-FR" sz="2700" dirty="0"/>
              <a:t> </a:t>
            </a:r>
            <a:r>
              <a:rPr lang="fr-FR" sz="2700" dirty="0" err="1"/>
              <a:t>memberikan</a:t>
            </a:r>
            <a:r>
              <a:rPr lang="fr-FR" sz="2700" dirty="0"/>
              <a:t> </a:t>
            </a:r>
            <a:r>
              <a:rPr lang="fr-FR" sz="2700" dirty="0" err="1"/>
              <a:t>kriteria</a:t>
            </a:r>
            <a:r>
              <a:rPr lang="fr-FR" sz="2700" dirty="0"/>
              <a:t> yang </a:t>
            </a:r>
            <a:r>
              <a:rPr lang="fr-FR" sz="2700" dirty="0" err="1"/>
              <a:t>baku</a:t>
            </a:r>
            <a:r>
              <a:rPr lang="fr-FR" sz="2700" dirty="0"/>
              <a:t>, </a:t>
            </a:r>
            <a:r>
              <a:rPr lang="fr-FR" sz="2700" dirty="0" err="1"/>
              <a:t>namun</a:t>
            </a:r>
            <a:r>
              <a:rPr lang="fr-FR" sz="2700" dirty="0"/>
              <a:t> </a:t>
            </a:r>
            <a:r>
              <a:rPr lang="fr-FR" sz="2700" dirty="0" err="1"/>
              <a:t>belum</a:t>
            </a:r>
            <a:r>
              <a:rPr lang="fr-FR" sz="2700" dirty="0"/>
              <a:t> </a:t>
            </a:r>
            <a:r>
              <a:rPr lang="fr-FR" sz="2700" dirty="0" err="1"/>
              <a:t>sampai</a:t>
            </a:r>
            <a:r>
              <a:rPr lang="fr-FR" sz="2700" dirty="0"/>
              <a:t> </a:t>
            </a:r>
            <a:r>
              <a:rPr lang="fr-FR" sz="2700" dirty="0" err="1"/>
              <a:t>pada</a:t>
            </a:r>
            <a:r>
              <a:rPr lang="fr-FR" sz="2700" dirty="0"/>
              <a:t> </a:t>
            </a:r>
            <a:r>
              <a:rPr lang="fr-FR" sz="2700" dirty="0" err="1"/>
              <a:t>adanya</a:t>
            </a:r>
            <a:r>
              <a:rPr lang="fr-FR" sz="2700" dirty="0"/>
              <a:t> </a:t>
            </a:r>
            <a:r>
              <a:rPr lang="fr-FR" sz="2700" dirty="0" err="1"/>
              <a:t>kesepakatan</a:t>
            </a:r>
            <a:r>
              <a:rPr lang="fr-FR" sz="2700" dirty="0"/>
              <a:t> </a:t>
            </a:r>
            <a:r>
              <a:rPr lang="fr-FR" sz="2700" dirty="0" err="1"/>
              <a:t>bersama</a:t>
            </a:r>
            <a:r>
              <a:rPr lang="fr-FR" sz="2700" dirty="0"/>
              <a:t>. </a:t>
            </a:r>
            <a:r>
              <a:rPr lang="fr-FR" sz="2700" dirty="0" err="1"/>
              <a:t>Kriteria</a:t>
            </a:r>
            <a:r>
              <a:rPr lang="fr-FR" sz="2700" dirty="0"/>
              <a:t> yang </a:t>
            </a:r>
            <a:r>
              <a:rPr lang="fr-FR" sz="2700" dirty="0" err="1"/>
              <a:t>dianggap</a:t>
            </a:r>
            <a:r>
              <a:rPr lang="fr-FR" sz="2700" dirty="0"/>
              <a:t> </a:t>
            </a:r>
            <a:r>
              <a:rPr lang="fr-FR" sz="2700" dirty="0" err="1"/>
              <a:t>baku</a:t>
            </a:r>
            <a:r>
              <a:rPr lang="fr-FR" sz="2700" dirty="0"/>
              <a:t> </a:t>
            </a:r>
            <a:r>
              <a:rPr lang="fr-FR" sz="2700" dirty="0" err="1"/>
              <a:t>sifatnya</a:t>
            </a:r>
            <a:r>
              <a:rPr lang="fr-FR" sz="2700" dirty="0"/>
              <a:t> </a:t>
            </a:r>
            <a:r>
              <a:rPr lang="fr-FR" sz="2700" dirty="0" err="1"/>
              <a:t>sempit</a:t>
            </a:r>
            <a:r>
              <a:rPr lang="fr-FR" sz="2700" dirty="0"/>
              <a:t>, </a:t>
            </a:r>
            <a:r>
              <a:rPr lang="fr-FR" sz="2700" dirty="0" err="1"/>
              <a:t>sehingga</a:t>
            </a:r>
            <a:r>
              <a:rPr lang="fr-FR" sz="2700" dirty="0"/>
              <a:t> bisa </a:t>
            </a:r>
            <a:r>
              <a:rPr lang="fr-FR" sz="2700" dirty="0" err="1"/>
              <a:t>saja</a:t>
            </a:r>
            <a:r>
              <a:rPr lang="fr-FR" sz="2700" dirty="0"/>
              <a:t> </a:t>
            </a:r>
            <a:r>
              <a:rPr lang="fr-FR" sz="2700" dirty="0" err="1"/>
              <a:t>kelompok</a:t>
            </a:r>
            <a:r>
              <a:rPr lang="fr-FR" sz="2700" dirty="0"/>
              <a:t> </a:t>
            </a:r>
            <a:r>
              <a:rPr lang="fr-FR" sz="2700" dirty="0" err="1"/>
              <a:t>lain</a:t>
            </a:r>
            <a:r>
              <a:rPr lang="fr-FR" sz="2700" dirty="0"/>
              <a:t> </a:t>
            </a:r>
            <a:r>
              <a:rPr lang="fr-FR" sz="2700" dirty="0" err="1"/>
              <a:t>memiliki</a:t>
            </a:r>
            <a:r>
              <a:rPr lang="fr-FR" sz="2700" dirty="0"/>
              <a:t> </a:t>
            </a:r>
            <a:r>
              <a:rPr lang="fr-FR" sz="2700" dirty="0" err="1"/>
              <a:t>kriteria</a:t>
            </a:r>
            <a:r>
              <a:rPr lang="fr-FR" sz="2700" dirty="0"/>
              <a:t> yang </a:t>
            </a:r>
            <a:r>
              <a:rPr lang="fr-FR" sz="2700" dirty="0" err="1"/>
              <a:t>berbeda</a:t>
            </a:r>
            <a:r>
              <a:rPr lang="fr-FR" sz="2700" dirty="0"/>
              <a:t> </a:t>
            </a:r>
            <a:r>
              <a:rPr lang="fr-FR" sz="2700" dirty="0" err="1"/>
              <a:t>dengan</a:t>
            </a:r>
            <a:r>
              <a:rPr lang="fr-FR" sz="2700" dirty="0"/>
              <a:t> </a:t>
            </a:r>
            <a:r>
              <a:rPr lang="fr-FR" sz="2700" dirty="0" err="1"/>
              <a:t>kriteria</a:t>
            </a:r>
            <a:r>
              <a:rPr lang="fr-FR" sz="2700" dirty="0"/>
              <a:t>  yang </a:t>
            </a:r>
            <a:r>
              <a:rPr lang="fr-FR" sz="2700" dirty="0" err="1"/>
              <a:t>sudah</a:t>
            </a:r>
            <a:r>
              <a:rPr lang="fr-FR" sz="2700" dirty="0"/>
              <a:t> ada. </a:t>
            </a:r>
            <a:r>
              <a:rPr lang="en-US" sz="2700" dirty="0" err="1"/>
              <a:t>Metode</a:t>
            </a:r>
            <a:r>
              <a:rPr lang="en-US" sz="2700" dirty="0"/>
              <a:t> </a:t>
            </a:r>
            <a:r>
              <a:rPr lang="en-US" sz="2700" dirty="0" err="1"/>
              <a:t>reputasi</a:t>
            </a:r>
            <a:r>
              <a:rPr lang="en-US" sz="2700" dirty="0"/>
              <a:t> </a:t>
            </a:r>
            <a:r>
              <a:rPr lang="en-US" sz="2700" dirty="0" err="1"/>
              <a:t>cenderung</a:t>
            </a:r>
            <a:r>
              <a:rPr lang="en-US" sz="2700" dirty="0"/>
              <a:t> </a:t>
            </a:r>
            <a:r>
              <a:rPr lang="en-US" sz="2700" dirty="0" err="1"/>
              <a:t>digunakan</a:t>
            </a:r>
            <a:r>
              <a:rPr lang="en-US" sz="2700" dirty="0"/>
              <a:t> </a:t>
            </a:r>
            <a:r>
              <a:rPr lang="en-US" sz="2700" dirty="0" err="1"/>
              <a:t>dalam</a:t>
            </a:r>
            <a:r>
              <a:rPr lang="en-US" sz="2700" dirty="0"/>
              <a:t> </a:t>
            </a:r>
            <a:r>
              <a:rPr lang="en-US" sz="2700" dirty="0" err="1"/>
              <a:t>kelompok</a:t>
            </a:r>
            <a:r>
              <a:rPr lang="en-US" sz="2700" dirty="0"/>
              <a:t> </a:t>
            </a:r>
            <a:r>
              <a:rPr lang="en-US" sz="2700" dirty="0" err="1"/>
              <a:t>kecil</a:t>
            </a:r>
            <a:r>
              <a:rPr lang="en-US" sz="2700" dirty="0"/>
              <a:t>.</a:t>
            </a:r>
          </a:p>
          <a:p>
            <a:pPr algn="just">
              <a:buFont typeface="Wingdings" panose="05000000000000000000" pitchFamily="2" charset="2"/>
              <a:buChar char="Ø"/>
            </a:pPr>
            <a:r>
              <a:rPr lang="en-US" sz="2700" dirty="0" err="1"/>
              <a:t>Metode</a:t>
            </a:r>
            <a:r>
              <a:rPr lang="en-US" sz="2700" dirty="0"/>
              <a:t> </a:t>
            </a:r>
            <a:r>
              <a:rPr lang="en-US" sz="2700" dirty="0" err="1"/>
              <a:t>objektif</a:t>
            </a:r>
            <a:r>
              <a:rPr lang="en-US" sz="2700" dirty="0"/>
              <a:t>. </a:t>
            </a:r>
            <a:r>
              <a:rPr lang="en-US" sz="2700" dirty="0" err="1"/>
              <a:t>Dalam</a:t>
            </a:r>
            <a:r>
              <a:rPr lang="en-US" sz="2700" dirty="0"/>
              <a:t> </a:t>
            </a:r>
            <a:r>
              <a:rPr lang="en-US" sz="2700" dirty="0" err="1"/>
              <a:t>metode</a:t>
            </a:r>
            <a:r>
              <a:rPr lang="en-US" sz="2700" dirty="0"/>
              <a:t> </a:t>
            </a:r>
            <a:r>
              <a:rPr lang="en-US" sz="2700" dirty="0" err="1"/>
              <a:t>ini</a:t>
            </a:r>
            <a:r>
              <a:rPr lang="en-US" sz="2700" dirty="0"/>
              <a:t>, </a:t>
            </a:r>
            <a:r>
              <a:rPr lang="en-US" sz="2700" dirty="0" err="1"/>
              <a:t>sudah</a:t>
            </a:r>
            <a:r>
              <a:rPr lang="en-US" sz="2700" dirty="0"/>
              <a:t> </a:t>
            </a:r>
            <a:r>
              <a:rPr lang="en-US" sz="2700" dirty="0" err="1"/>
              <a:t>terdapat</a:t>
            </a:r>
            <a:r>
              <a:rPr lang="en-US" sz="2700" dirty="0"/>
              <a:t> </a:t>
            </a:r>
            <a:r>
              <a:rPr lang="en-US" sz="2700" dirty="0" err="1"/>
              <a:t>beberapa</a:t>
            </a:r>
            <a:r>
              <a:rPr lang="en-US" sz="2700" dirty="0"/>
              <a:t> </a:t>
            </a:r>
            <a:r>
              <a:rPr lang="en-US" sz="2700" dirty="0" err="1"/>
              <a:t>kriteria</a:t>
            </a:r>
            <a:r>
              <a:rPr lang="en-US" sz="2700" dirty="0"/>
              <a:t> yang </a:t>
            </a:r>
            <a:r>
              <a:rPr lang="en-US" sz="2700" dirty="0" err="1"/>
              <a:t>sudah</a:t>
            </a:r>
            <a:r>
              <a:rPr lang="en-US" sz="2700" dirty="0"/>
              <a:t> </a:t>
            </a:r>
            <a:r>
              <a:rPr lang="en-US" sz="2700" dirty="0" err="1"/>
              <a:t>disepakati</a:t>
            </a:r>
            <a:r>
              <a:rPr lang="en-US" sz="2700" dirty="0"/>
              <a:t> </a:t>
            </a:r>
            <a:r>
              <a:rPr lang="en-US" sz="2700" dirty="0" err="1"/>
              <a:t>bersama</a:t>
            </a:r>
            <a:r>
              <a:rPr lang="en-US" sz="2700" dirty="0"/>
              <a:t> </a:t>
            </a:r>
            <a:r>
              <a:rPr lang="en-US" sz="2700" dirty="0" err="1"/>
              <a:t>untuk</a:t>
            </a:r>
            <a:r>
              <a:rPr lang="en-US" sz="2700" dirty="0"/>
              <a:t> </a:t>
            </a:r>
            <a:r>
              <a:rPr lang="en-US" sz="2700" dirty="0" err="1"/>
              <a:t>menentukan</a:t>
            </a:r>
            <a:r>
              <a:rPr lang="en-US" sz="2700" dirty="0"/>
              <a:t> </a:t>
            </a:r>
            <a:r>
              <a:rPr lang="en-US" sz="2700" dirty="0" err="1"/>
              <a:t>penggolongan</a:t>
            </a:r>
            <a:r>
              <a:rPr lang="en-US" sz="2700" dirty="0"/>
              <a:t> </a:t>
            </a:r>
            <a:r>
              <a:rPr lang="en-US" sz="2700" dirty="0" err="1"/>
              <a:t>sosial</a:t>
            </a:r>
            <a:r>
              <a:rPr lang="en-US" sz="2700" dirty="0"/>
              <a:t> </a:t>
            </a:r>
            <a:r>
              <a:rPr lang="en-US" sz="2700" dirty="0" err="1"/>
              <a:t>individu</a:t>
            </a:r>
            <a:r>
              <a:rPr lang="en-US" sz="2700" dirty="0"/>
              <a:t> </a:t>
            </a:r>
            <a:r>
              <a:rPr lang="en-US" sz="2700" dirty="0" err="1"/>
              <a:t>atau</a:t>
            </a:r>
            <a:r>
              <a:rPr lang="en-US" sz="2700" dirty="0"/>
              <a:t> </a:t>
            </a:r>
            <a:r>
              <a:rPr lang="en-US" sz="2700" dirty="0" err="1"/>
              <a:t>kelompok</a:t>
            </a:r>
            <a:r>
              <a:rPr lang="en-US" sz="2700" dirty="0"/>
              <a:t>. </a:t>
            </a:r>
            <a:r>
              <a:rPr lang="en-US" sz="2700" dirty="0" err="1"/>
              <a:t>Jika</a:t>
            </a:r>
            <a:r>
              <a:rPr lang="en-US" sz="2700" dirty="0"/>
              <a:t> </a:t>
            </a:r>
            <a:r>
              <a:rPr lang="en-US" sz="2700" dirty="0" err="1"/>
              <a:t>dalam</a:t>
            </a:r>
            <a:r>
              <a:rPr lang="en-US" sz="2700" dirty="0"/>
              <a:t> </a:t>
            </a:r>
            <a:r>
              <a:rPr lang="en-US" sz="2700" dirty="0" err="1"/>
              <a:t>metode</a:t>
            </a:r>
            <a:r>
              <a:rPr lang="en-US" sz="2700" dirty="0"/>
              <a:t> </a:t>
            </a:r>
            <a:r>
              <a:rPr lang="en-US" sz="2700" dirty="0" err="1"/>
              <a:t>subjektif</a:t>
            </a:r>
            <a:r>
              <a:rPr lang="en-US" sz="2700" dirty="0"/>
              <a:t>, </a:t>
            </a:r>
            <a:r>
              <a:rPr lang="en-US" sz="2700" dirty="0" err="1"/>
              <a:t>siapapun</a:t>
            </a:r>
            <a:r>
              <a:rPr lang="en-US" sz="2700" dirty="0"/>
              <a:t> </a:t>
            </a:r>
            <a:r>
              <a:rPr lang="en-US" sz="2700" dirty="0" err="1"/>
              <a:t>bisa</a:t>
            </a:r>
            <a:r>
              <a:rPr lang="en-US" sz="2700" dirty="0"/>
              <a:t> </a:t>
            </a:r>
            <a:r>
              <a:rPr lang="en-US" sz="2700" dirty="0" err="1"/>
              <a:t>menempatkan</a:t>
            </a:r>
            <a:r>
              <a:rPr lang="en-US" sz="2700" dirty="0"/>
              <a:t> </a:t>
            </a:r>
            <a:r>
              <a:rPr lang="en-US" sz="2700" dirty="0" err="1"/>
              <a:t>diri</a:t>
            </a:r>
            <a:r>
              <a:rPr lang="en-US" sz="2700" dirty="0"/>
              <a:t> </a:t>
            </a:r>
            <a:r>
              <a:rPr lang="en-US" sz="2700" dirty="0" err="1"/>
              <a:t>mereka</a:t>
            </a:r>
            <a:r>
              <a:rPr lang="en-US" sz="2700" dirty="0"/>
              <a:t> </a:t>
            </a:r>
            <a:r>
              <a:rPr lang="en-US" sz="2700" dirty="0" err="1"/>
              <a:t>dalam</a:t>
            </a:r>
            <a:r>
              <a:rPr lang="en-US" sz="2700" dirty="0"/>
              <a:t> </a:t>
            </a:r>
            <a:r>
              <a:rPr lang="en-US" sz="2700" dirty="0" err="1"/>
              <a:t>penggolongan</a:t>
            </a:r>
            <a:r>
              <a:rPr lang="en-US" sz="2700" dirty="0"/>
              <a:t> </a:t>
            </a:r>
            <a:r>
              <a:rPr lang="en-US" sz="2700" dirty="0" err="1"/>
              <a:t>sosial</a:t>
            </a:r>
            <a:r>
              <a:rPr lang="en-US" sz="2700" dirty="0"/>
              <a:t>, </a:t>
            </a:r>
            <a:r>
              <a:rPr lang="en-US" sz="2700" dirty="0" err="1"/>
              <a:t>dengan</a:t>
            </a:r>
            <a:r>
              <a:rPr lang="en-US" sz="2700" dirty="0"/>
              <a:t> </a:t>
            </a:r>
            <a:r>
              <a:rPr lang="en-US" sz="2700" dirty="0" err="1"/>
              <a:t>metode</a:t>
            </a:r>
            <a:r>
              <a:rPr lang="en-US" sz="2700" dirty="0"/>
              <a:t> </a:t>
            </a:r>
            <a:r>
              <a:rPr lang="en-US" sz="2700" dirty="0" err="1"/>
              <a:t>ini</a:t>
            </a:r>
            <a:r>
              <a:rPr lang="en-US" sz="2700" dirty="0"/>
              <a:t> </a:t>
            </a:r>
            <a:r>
              <a:rPr lang="en-US" sz="2700" dirty="0" err="1"/>
              <a:t>seseorang</a:t>
            </a:r>
            <a:r>
              <a:rPr lang="en-US" sz="2700" dirty="0"/>
              <a:t> </a:t>
            </a:r>
            <a:r>
              <a:rPr lang="en-US" sz="2700" dirty="0" err="1"/>
              <a:t>hanya</a:t>
            </a:r>
            <a:r>
              <a:rPr lang="en-US" sz="2700" dirty="0"/>
              <a:t> </a:t>
            </a:r>
            <a:r>
              <a:rPr lang="en-US" sz="2700" dirty="0" err="1"/>
              <a:t>bisa</a:t>
            </a:r>
            <a:r>
              <a:rPr lang="en-US" sz="2700" dirty="0"/>
              <a:t>  </a:t>
            </a:r>
            <a:r>
              <a:rPr lang="en-US" sz="2700" dirty="0" err="1"/>
              <a:t>memiliki</a:t>
            </a:r>
            <a:r>
              <a:rPr lang="en-US" sz="2700" dirty="0"/>
              <a:t> </a:t>
            </a:r>
            <a:r>
              <a:rPr lang="en-US" sz="2700" dirty="0" err="1"/>
              <a:t>golongan</a:t>
            </a:r>
            <a:r>
              <a:rPr lang="en-US" sz="2700" dirty="0"/>
              <a:t> </a:t>
            </a:r>
            <a:r>
              <a:rPr lang="en-US" sz="2700" dirty="0" err="1"/>
              <a:t>sosial</a:t>
            </a:r>
            <a:r>
              <a:rPr lang="en-US" sz="2700" dirty="0"/>
              <a:t> </a:t>
            </a:r>
            <a:r>
              <a:rPr lang="en-US" sz="2700" dirty="0" err="1"/>
              <a:t>berdasar</a:t>
            </a:r>
            <a:r>
              <a:rPr lang="en-US" sz="2700" dirty="0"/>
              <a:t> </a:t>
            </a:r>
            <a:r>
              <a:rPr lang="en-US" sz="2700" dirty="0" err="1"/>
              <a:t>kriteria</a:t>
            </a:r>
            <a:r>
              <a:rPr lang="en-US" sz="2700" dirty="0"/>
              <a:t> </a:t>
            </a:r>
            <a:r>
              <a:rPr lang="en-US" sz="2700" dirty="0" err="1"/>
              <a:t>tertentu</a:t>
            </a:r>
            <a:r>
              <a:rPr lang="en-US" sz="2700" dirty="0"/>
              <a:t>, </a:t>
            </a:r>
            <a:r>
              <a:rPr lang="en-US" sz="2700" dirty="0" err="1"/>
              <a:t>dan</a:t>
            </a:r>
            <a:r>
              <a:rPr lang="en-US" sz="2700" dirty="0"/>
              <a:t> </a:t>
            </a:r>
            <a:r>
              <a:rPr lang="en-US" sz="2700" dirty="0" err="1"/>
              <a:t>biasanya</a:t>
            </a:r>
            <a:r>
              <a:rPr lang="en-US" sz="2700" dirty="0"/>
              <a:t> </a:t>
            </a:r>
            <a:r>
              <a:rPr lang="en-US" sz="2700" dirty="0" err="1"/>
              <a:t>penggolongan</a:t>
            </a:r>
            <a:r>
              <a:rPr lang="en-US" sz="2700" dirty="0"/>
              <a:t> </a:t>
            </a:r>
            <a:r>
              <a:rPr lang="en-US" sz="2700" dirty="0" err="1"/>
              <a:t>sosial</a:t>
            </a:r>
            <a:r>
              <a:rPr lang="en-US" sz="2700" dirty="0"/>
              <a:t> </a:t>
            </a:r>
            <a:r>
              <a:rPr lang="en-US" sz="2700" dirty="0" err="1"/>
              <a:t>dilakukan</a:t>
            </a:r>
            <a:r>
              <a:rPr lang="en-US" sz="2700" dirty="0"/>
              <a:t> </a:t>
            </a:r>
            <a:r>
              <a:rPr lang="en-US" sz="2700" dirty="0" err="1"/>
              <a:t>oleh</a:t>
            </a:r>
            <a:r>
              <a:rPr lang="en-US" sz="2700" dirty="0"/>
              <a:t> </a:t>
            </a:r>
            <a:r>
              <a:rPr lang="en-US" sz="2700" dirty="0" err="1"/>
              <a:t>pihak</a:t>
            </a:r>
            <a:r>
              <a:rPr lang="en-US" sz="2700" dirty="0"/>
              <a:t> lain.</a:t>
            </a:r>
            <a:endParaRPr lang="en-ID" sz="2700" dirty="0"/>
          </a:p>
        </p:txBody>
      </p:sp>
    </p:spTree>
    <p:extLst>
      <p:ext uri="{BB962C8B-B14F-4D97-AF65-F5344CB8AC3E}">
        <p14:creationId xmlns:p14="http://schemas.microsoft.com/office/powerpoint/2010/main" val="75347653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400" dirty="0" err="1"/>
              <a:t>Lanjutan</a:t>
            </a:r>
            <a:endParaRPr lang="en-ID" sz="4400" dirty="0"/>
          </a:p>
        </p:txBody>
      </p:sp>
      <p:sp>
        <p:nvSpPr>
          <p:cNvPr id="3" name="Content Placeholder 2"/>
          <p:cNvSpPr>
            <a:spLocks noGrp="1"/>
          </p:cNvSpPr>
          <p:nvPr>
            <p:ph idx="1"/>
          </p:nvPr>
        </p:nvSpPr>
        <p:spPr/>
        <p:txBody>
          <a:bodyPr/>
          <a:lstStyle/>
          <a:p>
            <a:pPr algn="just">
              <a:spcBef>
                <a:spcPts val="600"/>
              </a:spcBef>
            </a:pPr>
            <a:r>
              <a:rPr lang="en-US" sz="2200" dirty="0" err="1"/>
              <a:t>Dalam</a:t>
            </a:r>
            <a:r>
              <a:rPr lang="en-US" sz="2200" dirty="0"/>
              <a:t> </a:t>
            </a:r>
            <a:r>
              <a:rPr lang="en-US" sz="2200" dirty="0" err="1"/>
              <a:t>penggolongan</a:t>
            </a:r>
            <a:r>
              <a:rPr lang="en-US" sz="2200" dirty="0"/>
              <a:t> </a:t>
            </a:r>
            <a:r>
              <a:rPr lang="en-US" sz="2200" dirty="0" err="1"/>
              <a:t>sosial</a:t>
            </a:r>
            <a:r>
              <a:rPr lang="en-US" sz="2200" dirty="0"/>
              <a:t> </a:t>
            </a:r>
            <a:r>
              <a:rPr lang="en-US" sz="2200" dirty="0" err="1"/>
              <a:t>atau</a:t>
            </a:r>
            <a:r>
              <a:rPr lang="en-US" sz="2200" dirty="0"/>
              <a:t> </a:t>
            </a:r>
            <a:r>
              <a:rPr lang="en-US" sz="2200" dirty="0" err="1"/>
              <a:t>sering</a:t>
            </a:r>
            <a:r>
              <a:rPr lang="en-US" sz="2200" dirty="0"/>
              <a:t> </a:t>
            </a:r>
            <a:r>
              <a:rPr lang="en-US" sz="2200" dirty="0" err="1"/>
              <a:t>disebut</a:t>
            </a:r>
            <a:r>
              <a:rPr lang="en-US" sz="2200" dirty="0"/>
              <a:t> </a:t>
            </a:r>
            <a:r>
              <a:rPr lang="en-US" sz="2200" dirty="0" err="1"/>
              <a:t>diferensiasi</a:t>
            </a:r>
            <a:r>
              <a:rPr lang="en-US" sz="2200" dirty="0"/>
              <a:t> </a:t>
            </a:r>
            <a:r>
              <a:rPr lang="en-US" sz="2200" dirty="0" err="1"/>
              <a:t>sosial</a:t>
            </a:r>
            <a:r>
              <a:rPr lang="en-US" sz="2200" dirty="0"/>
              <a:t>, </a:t>
            </a:r>
            <a:r>
              <a:rPr lang="en-US" sz="2200" dirty="0" err="1"/>
              <a:t>kita</a:t>
            </a:r>
            <a:r>
              <a:rPr lang="en-US" sz="2200" dirty="0"/>
              <a:t> </a:t>
            </a:r>
            <a:r>
              <a:rPr lang="en-US" sz="2200" dirty="0" err="1"/>
              <a:t>juga</a:t>
            </a:r>
            <a:r>
              <a:rPr lang="en-US" sz="2200" dirty="0"/>
              <a:t> </a:t>
            </a:r>
            <a:r>
              <a:rPr lang="en-US" sz="2200" dirty="0" err="1"/>
              <a:t>diperkenalkan</a:t>
            </a:r>
            <a:r>
              <a:rPr lang="en-US" sz="2200" dirty="0"/>
              <a:t> </a:t>
            </a:r>
            <a:r>
              <a:rPr lang="en-US" sz="2200" dirty="0" err="1"/>
              <a:t>pada</a:t>
            </a:r>
            <a:r>
              <a:rPr lang="en-US" sz="2200" dirty="0"/>
              <a:t> </a:t>
            </a:r>
            <a:r>
              <a:rPr lang="en-US" sz="2200" dirty="0" err="1"/>
              <a:t>konsep</a:t>
            </a:r>
            <a:r>
              <a:rPr lang="en-US" sz="2200" dirty="0"/>
              <a:t> </a:t>
            </a:r>
            <a:r>
              <a:rPr lang="en-US" sz="2200" dirty="0" err="1"/>
              <a:t>pengelompokan</a:t>
            </a:r>
            <a:r>
              <a:rPr lang="en-US" sz="2200" dirty="0"/>
              <a:t> </a:t>
            </a:r>
            <a:r>
              <a:rPr lang="en-US" sz="2200" dirty="0" err="1"/>
              <a:t>horisontal</a:t>
            </a:r>
            <a:r>
              <a:rPr lang="en-US" sz="2200" dirty="0"/>
              <a:t> yang </a:t>
            </a:r>
            <a:r>
              <a:rPr lang="en-US" sz="2200" dirty="0" err="1"/>
              <a:t>didasarkan</a:t>
            </a:r>
            <a:r>
              <a:rPr lang="en-US" sz="2200" dirty="0"/>
              <a:t> </a:t>
            </a:r>
            <a:r>
              <a:rPr lang="en-US" sz="2200" dirty="0" err="1"/>
              <a:t>pada</a:t>
            </a:r>
            <a:r>
              <a:rPr lang="en-US" sz="2200" dirty="0"/>
              <a:t> </a:t>
            </a:r>
            <a:r>
              <a:rPr lang="en-US" sz="2200" dirty="0" err="1"/>
              <a:t>perbedaan</a:t>
            </a:r>
            <a:r>
              <a:rPr lang="en-US" sz="2200" dirty="0"/>
              <a:t> </a:t>
            </a:r>
            <a:r>
              <a:rPr lang="en-US" sz="2200" dirty="0" err="1"/>
              <a:t>ras</a:t>
            </a:r>
            <a:r>
              <a:rPr lang="en-US" sz="2200" dirty="0"/>
              <a:t>, </a:t>
            </a:r>
            <a:r>
              <a:rPr lang="en-US" sz="2200" dirty="0" err="1"/>
              <a:t>etnis</a:t>
            </a:r>
            <a:r>
              <a:rPr lang="en-US" sz="2200" dirty="0"/>
              <a:t> (</a:t>
            </a:r>
            <a:r>
              <a:rPr lang="en-US" sz="2200" dirty="0" err="1"/>
              <a:t>suku</a:t>
            </a:r>
            <a:r>
              <a:rPr lang="en-US" sz="2200" dirty="0"/>
              <a:t> </a:t>
            </a:r>
            <a:r>
              <a:rPr lang="en-US" sz="2200" dirty="0" err="1"/>
              <a:t>bangsa</a:t>
            </a:r>
            <a:r>
              <a:rPr lang="en-US" sz="2200" dirty="0"/>
              <a:t>), </a:t>
            </a:r>
            <a:r>
              <a:rPr lang="en-US" sz="2200" dirty="0" err="1"/>
              <a:t>dan</a:t>
            </a:r>
            <a:r>
              <a:rPr lang="en-US" sz="2200" dirty="0"/>
              <a:t> agama yang </a:t>
            </a:r>
            <a:r>
              <a:rPr lang="en-US" sz="2200" dirty="0" err="1"/>
              <a:t>disebut</a:t>
            </a:r>
            <a:r>
              <a:rPr lang="en-US" sz="2200" dirty="0"/>
              <a:t> </a:t>
            </a:r>
            <a:r>
              <a:rPr lang="en-US" sz="2200" dirty="0" err="1"/>
              <a:t>kemajemukan</a:t>
            </a:r>
            <a:r>
              <a:rPr lang="en-US" sz="2200" dirty="0"/>
              <a:t> </a:t>
            </a:r>
            <a:r>
              <a:rPr lang="en-US" sz="2200" dirty="0" err="1"/>
              <a:t>sosial</a:t>
            </a:r>
            <a:r>
              <a:rPr lang="en-US" sz="2200" dirty="0"/>
              <a:t>. </a:t>
            </a:r>
            <a:r>
              <a:rPr lang="en-US" sz="2200" dirty="0" err="1"/>
              <a:t>Juga</a:t>
            </a:r>
            <a:r>
              <a:rPr lang="en-US" sz="2200" dirty="0"/>
              <a:t> </a:t>
            </a:r>
            <a:r>
              <a:rPr lang="en-US" sz="2200" dirty="0" err="1"/>
              <a:t>pengelompokan</a:t>
            </a:r>
            <a:r>
              <a:rPr lang="en-US" sz="2200" dirty="0"/>
              <a:t> </a:t>
            </a:r>
            <a:r>
              <a:rPr lang="en-US" sz="2200" dirty="0" err="1"/>
              <a:t>berdasarkan</a:t>
            </a:r>
            <a:r>
              <a:rPr lang="en-US" sz="2200" dirty="0"/>
              <a:t> </a:t>
            </a:r>
            <a:r>
              <a:rPr lang="en-US" sz="2200" dirty="0" err="1"/>
              <a:t>perbedaan</a:t>
            </a:r>
            <a:r>
              <a:rPr lang="en-US" sz="2200" dirty="0"/>
              <a:t> </a:t>
            </a:r>
            <a:r>
              <a:rPr lang="en-US" sz="2200" dirty="0" err="1"/>
              <a:t>profesi</a:t>
            </a:r>
            <a:r>
              <a:rPr lang="en-US" sz="2200" dirty="0"/>
              <a:t> </a:t>
            </a:r>
            <a:r>
              <a:rPr lang="en-US" sz="2200" dirty="0" err="1"/>
              <a:t>dan</a:t>
            </a:r>
            <a:r>
              <a:rPr lang="en-US" sz="2200" dirty="0"/>
              <a:t> </a:t>
            </a:r>
            <a:r>
              <a:rPr lang="en-US" sz="2200" dirty="0" err="1"/>
              <a:t>jenis</a:t>
            </a:r>
            <a:r>
              <a:rPr lang="en-US" sz="2200" dirty="0"/>
              <a:t> </a:t>
            </a:r>
            <a:r>
              <a:rPr lang="en-US" sz="2200" dirty="0" err="1"/>
              <a:t>kelamin</a:t>
            </a:r>
            <a:r>
              <a:rPr lang="en-US" sz="2200" dirty="0"/>
              <a:t> yang </a:t>
            </a:r>
            <a:r>
              <a:rPr lang="en-US" sz="2200" dirty="0" err="1"/>
              <a:t>disebut</a:t>
            </a:r>
            <a:r>
              <a:rPr lang="en-US" sz="2200" dirty="0"/>
              <a:t> </a:t>
            </a:r>
            <a:r>
              <a:rPr lang="en-US" sz="2200" dirty="0" err="1"/>
              <a:t>heterogenitas</a:t>
            </a:r>
            <a:r>
              <a:rPr lang="en-US" sz="2200" dirty="0"/>
              <a:t> </a:t>
            </a:r>
            <a:r>
              <a:rPr lang="en-US" sz="2200" dirty="0" err="1"/>
              <a:t>sosial</a:t>
            </a:r>
            <a:r>
              <a:rPr lang="en-US" sz="2200" dirty="0"/>
              <a:t>.</a:t>
            </a:r>
          </a:p>
          <a:p>
            <a:pPr algn="just">
              <a:spcBef>
                <a:spcPts val="600"/>
              </a:spcBef>
            </a:pPr>
            <a:r>
              <a:rPr lang="en-US" sz="2200" dirty="0" err="1"/>
              <a:t>Untuk</a:t>
            </a:r>
            <a:r>
              <a:rPr lang="en-US" sz="2200" dirty="0"/>
              <a:t> </a:t>
            </a:r>
            <a:r>
              <a:rPr lang="en-US" sz="2200" dirty="0" err="1"/>
              <a:t>membuat</a:t>
            </a:r>
            <a:r>
              <a:rPr lang="en-US" sz="2200" dirty="0"/>
              <a:t> </a:t>
            </a:r>
            <a:r>
              <a:rPr lang="en-US" sz="2200" dirty="0" err="1"/>
              <a:t>diferensiasi</a:t>
            </a:r>
            <a:r>
              <a:rPr lang="en-US" sz="2200" dirty="0"/>
              <a:t> </a:t>
            </a:r>
            <a:r>
              <a:rPr lang="en-US" sz="2200" dirty="0" err="1"/>
              <a:t>sosial</a:t>
            </a:r>
            <a:r>
              <a:rPr lang="en-US" sz="2200" dirty="0"/>
              <a:t>, </a:t>
            </a:r>
            <a:r>
              <a:rPr lang="en-US" sz="2200" dirty="0" err="1"/>
              <a:t>ada</a:t>
            </a:r>
            <a:r>
              <a:rPr lang="en-US" sz="2200" dirty="0"/>
              <a:t> </a:t>
            </a:r>
            <a:r>
              <a:rPr lang="en-US" sz="2200" dirty="0" err="1"/>
              <a:t>beberapa</a:t>
            </a:r>
            <a:r>
              <a:rPr lang="en-US" sz="2200" dirty="0"/>
              <a:t> </a:t>
            </a:r>
            <a:r>
              <a:rPr lang="en-US" sz="2200" dirty="0" err="1"/>
              <a:t>klasifikasi</a:t>
            </a:r>
            <a:r>
              <a:rPr lang="en-US" sz="2200" dirty="0"/>
              <a:t> </a:t>
            </a:r>
            <a:r>
              <a:rPr lang="en-US" sz="2200" dirty="0" err="1"/>
              <a:t>berdasarkan</a:t>
            </a:r>
            <a:r>
              <a:rPr lang="en-US" sz="2200" dirty="0"/>
              <a:t> </a:t>
            </a:r>
            <a:r>
              <a:rPr lang="en-US" sz="2200" dirty="0" err="1"/>
              <a:t>perbedaan</a:t>
            </a:r>
            <a:r>
              <a:rPr lang="en-US" sz="2200" dirty="0"/>
              <a:t> </a:t>
            </a:r>
            <a:r>
              <a:rPr lang="en-US" sz="2200" dirty="0" err="1"/>
              <a:t>karakteristik</a:t>
            </a:r>
            <a:r>
              <a:rPr lang="en-US" sz="2200" dirty="0"/>
              <a:t> </a:t>
            </a:r>
            <a:r>
              <a:rPr lang="en-US" sz="2200" dirty="0" err="1"/>
              <a:t>berikut</a:t>
            </a:r>
            <a:r>
              <a:rPr lang="en-US" sz="2200" dirty="0"/>
              <a:t>:</a:t>
            </a:r>
          </a:p>
          <a:p>
            <a:pPr marL="266700" indent="0" algn="just">
              <a:spcBef>
                <a:spcPts val="600"/>
              </a:spcBef>
              <a:buNone/>
            </a:pPr>
            <a:r>
              <a:rPr lang="en-US" sz="2200" dirty="0"/>
              <a:t>    - </a:t>
            </a:r>
            <a:r>
              <a:rPr lang="en-US" sz="2200" dirty="0" err="1"/>
              <a:t>Karakteristik</a:t>
            </a:r>
            <a:r>
              <a:rPr lang="en-US" sz="2200" dirty="0"/>
              <a:t> </a:t>
            </a:r>
            <a:r>
              <a:rPr lang="en-US" sz="2200" dirty="0" err="1"/>
              <a:t>sosial</a:t>
            </a:r>
            <a:r>
              <a:rPr lang="en-US" sz="2200" dirty="0"/>
              <a:t>: </a:t>
            </a:r>
            <a:r>
              <a:rPr lang="en-US" sz="2200" dirty="0" err="1"/>
              <a:t>diferensiasi</a:t>
            </a:r>
            <a:r>
              <a:rPr lang="en-US" sz="2200" dirty="0"/>
              <a:t> yang </a:t>
            </a:r>
            <a:r>
              <a:rPr lang="en-US" sz="2200" dirty="0" err="1"/>
              <a:t>didasarkan</a:t>
            </a:r>
            <a:r>
              <a:rPr lang="en-US" sz="2200" dirty="0"/>
              <a:t> </a:t>
            </a:r>
            <a:r>
              <a:rPr lang="en-US" sz="2200" dirty="0" err="1"/>
              <a:t>pada</a:t>
            </a:r>
            <a:r>
              <a:rPr lang="en-US" sz="2200" dirty="0"/>
              <a:t> </a:t>
            </a:r>
            <a:r>
              <a:rPr lang="en-US" sz="2200" dirty="0" err="1"/>
              <a:t>perbedaan</a:t>
            </a:r>
            <a:r>
              <a:rPr lang="en-US" sz="2200" dirty="0"/>
              <a:t> </a:t>
            </a:r>
            <a:r>
              <a:rPr lang="en-US" sz="2200" dirty="0" err="1"/>
              <a:t>peran</a:t>
            </a:r>
            <a:r>
              <a:rPr lang="en-US" sz="2200" dirty="0"/>
              <a:t>. </a:t>
            </a:r>
            <a:r>
              <a:rPr lang="en-US" sz="2200" dirty="0" err="1"/>
              <a:t>Peran</a:t>
            </a:r>
            <a:r>
              <a:rPr lang="en-US" sz="2200" dirty="0"/>
              <a:t> </a:t>
            </a:r>
            <a:r>
              <a:rPr lang="en-US" sz="2200" dirty="0" err="1"/>
              <a:t>ini</a:t>
            </a:r>
            <a:r>
              <a:rPr lang="en-US" sz="2200" dirty="0"/>
              <a:t> </a:t>
            </a:r>
            <a:r>
              <a:rPr lang="en-US" sz="2200" dirty="0" err="1"/>
              <a:t>berkaitan</a:t>
            </a:r>
            <a:r>
              <a:rPr lang="en-US" sz="2200" dirty="0"/>
              <a:t> </a:t>
            </a:r>
            <a:r>
              <a:rPr lang="en-US" sz="2200" dirty="0" err="1"/>
              <a:t>dengan</a:t>
            </a:r>
            <a:r>
              <a:rPr lang="en-US" sz="2200" dirty="0"/>
              <a:t> </a:t>
            </a:r>
            <a:r>
              <a:rPr lang="en-US" sz="2200" dirty="0" err="1"/>
              <a:t>jenis</a:t>
            </a:r>
            <a:r>
              <a:rPr lang="en-US" sz="2200" dirty="0"/>
              <a:t> </a:t>
            </a:r>
            <a:r>
              <a:rPr lang="en-US" sz="2200" dirty="0" err="1"/>
              <a:t>pekerjaan</a:t>
            </a:r>
            <a:r>
              <a:rPr lang="en-US" sz="2200" dirty="0"/>
              <a:t>.</a:t>
            </a:r>
          </a:p>
          <a:p>
            <a:pPr marL="266700" indent="0" algn="just">
              <a:spcBef>
                <a:spcPts val="600"/>
              </a:spcBef>
              <a:buNone/>
            </a:pPr>
            <a:r>
              <a:rPr lang="en-US" sz="2200" dirty="0"/>
              <a:t>     - </a:t>
            </a:r>
            <a:r>
              <a:rPr lang="en-US" sz="2200" dirty="0" err="1"/>
              <a:t>Karakteristik</a:t>
            </a:r>
            <a:r>
              <a:rPr lang="en-US" sz="2200" dirty="0"/>
              <a:t> </a:t>
            </a:r>
            <a:r>
              <a:rPr lang="en-US" sz="2200" dirty="0" err="1"/>
              <a:t>budaya</a:t>
            </a:r>
            <a:r>
              <a:rPr lang="en-US" sz="2200" dirty="0"/>
              <a:t>: </a:t>
            </a:r>
            <a:r>
              <a:rPr lang="en-US" sz="2200" dirty="0" err="1"/>
              <a:t>diferensiasi</a:t>
            </a:r>
            <a:r>
              <a:rPr lang="en-US" sz="2200" dirty="0"/>
              <a:t> yang </a:t>
            </a:r>
            <a:r>
              <a:rPr lang="en-US" sz="2200" dirty="0" err="1"/>
              <a:t>didasarkan</a:t>
            </a:r>
            <a:r>
              <a:rPr lang="en-US" sz="2200" dirty="0"/>
              <a:t> </a:t>
            </a:r>
            <a:r>
              <a:rPr lang="en-US" sz="2200" dirty="0" err="1"/>
              <a:t>pada</a:t>
            </a:r>
            <a:r>
              <a:rPr lang="en-US" sz="2200" dirty="0"/>
              <a:t> </a:t>
            </a:r>
            <a:r>
              <a:rPr lang="en-US" sz="2200" dirty="0" err="1"/>
              <a:t>pandangan</a:t>
            </a:r>
            <a:r>
              <a:rPr lang="en-US" sz="2200" dirty="0"/>
              <a:t> </a:t>
            </a:r>
            <a:r>
              <a:rPr lang="en-US" sz="2200" dirty="0" err="1"/>
              <a:t>hidup</a:t>
            </a:r>
            <a:r>
              <a:rPr lang="en-US" sz="2200" dirty="0"/>
              <a:t> yang </a:t>
            </a:r>
            <a:r>
              <a:rPr lang="en-US" sz="2200" dirty="0" err="1"/>
              <a:t>terkait</a:t>
            </a:r>
            <a:r>
              <a:rPr lang="en-US" sz="2200" dirty="0"/>
              <a:t> </a:t>
            </a:r>
            <a:r>
              <a:rPr lang="en-US" sz="2200" dirty="0" err="1"/>
              <a:t>dengan</a:t>
            </a:r>
            <a:r>
              <a:rPr lang="en-US" sz="2200" dirty="0"/>
              <a:t> </a:t>
            </a:r>
            <a:r>
              <a:rPr lang="en-US" sz="2200" dirty="0" err="1"/>
              <a:t>nilai-nilai</a:t>
            </a:r>
            <a:r>
              <a:rPr lang="en-US" sz="2200" dirty="0"/>
              <a:t> yang </a:t>
            </a:r>
            <a:r>
              <a:rPr lang="en-US" sz="2200" dirty="0" err="1"/>
              <a:t>dianut</a:t>
            </a:r>
            <a:r>
              <a:rPr lang="en-US" sz="2200" dirty="0"/>
              <a:t>. </a:t>
            </a:r>
          </a:p>
          <a:p>
            <a:pPr marL="266700" indent="0" algn="just">
              <a:spcBef>
                <a:spcPts val="600"/>
              </a:spcBef>
              <a:buNone/>
            </a:pPr>
            <a:r>
              <a:rPr lang="en-US" sz="2200" dirty="0"/>
              <a:t>    - </a:t>
            </a:r>
            <a:r>
              <a:rPr lang="en-US" sz="2200" dirty="0" err="1"/>
              <a:t>Karakteristik</a:t>
            </a:r>
            <a:r>
              <a:rPr lang="en-US" sz="2200" dirty="0"/>
              <a:t> </a:t>
            </a:r>
            <a:r>
              <a:rPr lang="en-US" sz="2200" dirty="0" err="1"/>
              <a:t>fisik</a:t>
            </a:r>
            <a:r>
              <a:rPr lang="en-US" sz="2200" dirty="0"/>
              <a:t>: </a:t>
            </a:r>
            <a:r>
              <a:rPr lang="en-US" sz="2200" dirty="0" err="1"/>
              <a:t>diferensiasi</a:t>
            </a:r>
            <a:r>
              <a:rPr lang="en-US" sz="2200" dirty="0"/>
              <a:t>  yang </a:t>
            </a:r>
            <a:r>
              <a:rPr lang="en-US" sz="2200" dirty="0" err="1"/>
              <a:t>didasarkan</a:t>
            </a:r>
            <a:r>
              <a:rPr lang="en-US" sz="2200" dirty="0"/>
              <a:t> </a:t>
            </a:r>
            <a:r>
              <a:rPr lang="en-US" sz="2200" dirty="0" err="1"/>
              <a:t>pada</a:t>
            </a:r>
            <a:r>
              <a:rPr lang="en-US" sz="2200" dirty="0"/>
              <a:t> </a:t>
            </a:r>
            <a:r>
              <a:rPr lang="en-US" sz="2200" dirty="0" err="1"/>
              <a:t>perbedaan</a:t>
            </a:r>
            <a:r>
              <a:rPr lang="en-US" sz="2200" dirty="0"/>
              <a:t> </a:t>
            </a:r>
            <a:r>
              <a:rPr lang="en-US" sz="2200" dirty="0" err="1"/>
              <a:t>warna</a:t>
            </a:r>
            <a:r>
              <a:rPr lang="en-US" sz="2200" dirty="0"/>
              <a:t> </a:t>
            </a:r>
            <a:r>
              <a:rPr lang="en-US" sz="2200" dirty="0" err="1"/>
              <a:t>kulit</a:t>
            </a:r>
            <a:r>
              <a:rPr lang="en-US" sz="2200" dirty="0"/>
              <a:t>, </a:t>
            </a:r>
            <a:r>
              <a:rPr lang="en-US" sz="2200" dirty="0" err="1"/>
              <a:t>bentuk</a:t>
            </a:r>
            <a:r>
              <a:rPr lang="en-US" sz="2200" dirty="0"/>
              <a:t> </a:t>
            </a:r>
            <a:r>
              <a:rPr lang="en-US" sz="2200" dirty="0" err="1"/>
              <a:t>mata</a:t>
            </a:r>
            <a:r>
              <a:rPr lang="en-US" sz="2200" dirty="0"/>
              <a:t>, </a:t>
            </a:r>
            <a:r>
              <a:rPr lang="en-US" sz="2200" dirty="0" err="1"/>
              <a:t>rambut</a:t>
            </a:r>
            <a:r>
              <a:rPr lang="en-US" sz="2200" dirty="0"/>
              <a:t>, </a:t>
            </a:r>
            <a:r>
              <a:rPr lang="en-US" sz="2200" dirty="0" err="1"/>
              <a:t>hidung</a:t>
            </a:r>
            <a:r>
              <a:rPr lang="en-US" sz="2200" dirty="0"/>
              <a:t>, </a:t>
            </a:r>
            <a:r>
              <a:rPr lang="en-US" sz="2200" dirty="0" err="1"/>
              <a:t>dan</a:t>
            </a:r>
            <a:r>
              <a:rPr lang="en-US" sz="2200" dirty="0"/>
              <a:t> </a:t>
            </a:r>
            <a:r>
              <a:rPr lang="en-US" sz="2200" dirty="0" err="1"/>
              <a:t>berbagai</a:t>
            </a:r>
            <a:r>
              <a:rPr lang="en-US" sz="2200" dirty="0"/>
              <a:t> </a:t>
            </a:r>
            <a:r>
              <a:rPr lang="en-US" sz="2200" dirty="0" err="1"/>
              <a:t>ciri</a:t>
            </a:r>
            <a:r>
              <a:rPr lang="en-US" sz="2200" dirty="0"/>
              <a:t> </a:t>
            </a:r>
            <a:r>
              <a:rPr lang="en-US" sz="2200" dirty="0" err="1"/>
              <a:t>fisik</a:t>
            </a:r>
            <a:r>
              <a:rPr lang="en-US" sz="2200" dirty="0"/>
              <a:t> </a:t>
            </a:r>
            <a:r>
              <a:rPr lang="en-US" sz="2200" dirty="0" err="1"/>
              <a:t>lainnya</a:t>
            </a:r>
            <a:r>
              <a:rPr lang="en-US" sz="2200" dirty="0"/>
              <a:t>.</a:t>
            </a:r>
          </a:p>
          <a:p>
            <a:pPr algn="just">
              <a:spcBef>
                <a:spcPts val="600"/>
              </a:spcBef>
              <a:buFont typeface="Arial" panose="020B0604020202020204" pitchFamily="34" charset="0"/>
              <a:buChar char="•"/>
            </a:pPr>
            <a:r>
              <a:rPr lang="en-US" sz="2200" dirty="0" err="1"/>
              <a:t>Sosiologi</a:t>
            </a:r>
            <a:r>
              <a:rPr lang="en-US" sz="2200" dirty="0"/>
              <a:t> </a:t>
            </a:r>
            <a:r>
              <a:rPr lang="en-US" sz="2200" dirty="0" err="1"/>
              <a:t>pendidikan</a:t>
            </a:r>
            <a:r>
              <a:rPr lang="en-US" sz="2200" dirty="0"/>
              <a:t> </a:t>
            </a:r>
            <a:r>
              <a:rPr lang="en-US" sz="2200" dirty="0" err="1"/>
              <a:t>lebih</a:t>
            </a:r>
            <a:r>
              <a:rPr lang="en-US" sz="2200" dirty="0"/>
              <a:t> </a:t>
            </a:r>
            <a:r>
              <a:rPr lang="en-US" sz="2200" dirty="0" err="1"/>
              <a:t>mencurahkan</a:t>
            </a:r>
            <a:r>
              <a:rPr lang="en-US" sz="2200" dirty="0"/>
              <a:t> </a:t>
            </a:r>
            <a:r>
              <a:rPr lang="en-US" sz="2200" dirty="0" err="1"/>
              <a:t>perhatian</a:t>
            </a:r>
            <a:r>
              <a:rPr lang="en-US" sz="2200" dirty="0"/>
              <a:t> </a:t>
            </a:r>
            <a:r>
              <a:rPr lang="en-US" sz="2200" dirty="0" err="1"/>
              <a:t>pada</a:t>
            </a:r>
            <a:r>
              <a:rPr lang="en-US" sz="2200" dirty="0"/>
              <a:t> </a:t>
            </a:r>
            <a:r>
              <a:rPr lang="en-US" sz="2200" dirty="0" err="1"/>
              <a:t>penggolongan</a:t>
            </a:r>
            <a:r>
              <a:rPr lang="en-US" sz="2200" dirty="0"/>
              <a:t> </a:t>
            </a:r>
            <a:r>
              <a:rPr lang="en-US" sz="2200" dirty="0" err="1"/>
              <a:t>berdasarkan</a:t>
            </a:r>
            <a:r>
              <a:rPr lang="en-US" sz="2200" dirty="0"/>
              <a:t> </a:t>
            </a:r>
            <a:r>
              <a:rPr lang="en-US" sz="2200" dirty="0" err="1"/>
              <a:t>karakteristik</a:t>
            </a:r>
            <a:r>
              <a:rPr lang="en-US" sz="2200" dirty="0"/>
              <a:t> </a:t>
            </a:r>
            <a:r>
              <a:rPr lang="en-US" sz="2200" dirty="0" err="1"/>
              <a:t>sosial</a:t>
            </a:r>
            <a:r>
              <a:rPr lang="en-US" sz="2200" dirty="0"/>
              <a:t>. </a:t>
            </a:r>
            <a:r>
              <a:rPr lang="en-US" sz="2200" dirty="0" err="1"/>
              <a:t>Karena</a:t>
            </a:r>
            <a:r>
              <a:rPr lang="en-US" sz="2200" dirty="0"/>
              <a:t> </a:t>
            </a:r>
            <a:r>
              <a:rPr lang="en-US" sz="2200" dirty="0" err="1"/>
              <a:t>dalam</a:t>
            </a:r>
            <a:r>
              <a:rPr lang="en-US" sz="2200" dirty="0"/>
              <a:t> </a:t>
            </a:r>
            <a:r>
              <a:rPr lang="en-US" sz="2200" dirty="0" err="1"/>
              <a:t>lingkup</a:t>
            </a:r>
            <a:r>
              <a:rPr lang="en-US" sz="2200" dirty="0"/>
              <a:t> </a:t>
            </a:r>
            <a:r>
              <a:rPr lang="en-US" sz="2200" dirty="0" err="1"/>
              <a:t>pendidikan</a:t>
            </a:r>
            <a:r>
              <a:rPr lang="en-US" sz="2200" dirty="0"/>
              <a:t> </a:t>
            </a:r>
            <a:r>
              <a:rPr lang="en-US" sz="2200" dirty="0" err="1"/>
              <a:t>pengelompokan</a:t>
            </a:r>
            <a:r>
              <a:rPr lang="en-US" sz="2200" dirty="0"/>
              <a:t> yang </a:t>
            </a:r>
            <a:r>
              <a:rPr lang="en-US" sz="2200" dirty="0" err="1"/>
              <a:t>ada</a:t>
            </a:r>
            <a:r>
              <a:rPr lang="en-US" sz="2200" dirty="0"/>
              <a:t> </a:t>
            </a:r>
            <a:r>
              <a:rPr lang="en-US" sz="2200" dirty="0" err="1"/>
              <a:t>hanya</a:t>
            </a:r>
            <a:r>
              <a:rPr lang="en-US" sz="2200" dirty="0"/>
              <a:t> </a:t>
            </a:r>
            <a:r>
              <a:rPr lang="en-US" sz="2200" dirty="0" err="1"/>
              <a:t>didasarkan</a:t>
            </a:r>
            <a:r>
              <a:rPr lang="en-US" sz="2200" dirty="0"/>
              <a:t> </a:t>
            </a:r>
            <a:r>
              <a:rPr lang="en-US" sz="2200" dirty="0" err="1"/>
              <a:t>pada</a:t>
            </a:r>
            <a:r>
              <a:rPr lang="en-US" sz="2200" dirty="0"/>
              <a:t> </a:t>
            </a:r>
            <a:r>
              <a:rPr lang="en-US" sz="2200" dirty="0" err="1"/>
              <a:t>perbedaan</a:t>
            </a:r>
            <a:r>
              <a:rPr lang="en-US" sz="2200" dirty="0"/>
              <a:t> </a:t>
            </a:r>
            <a:r>
              <a:rPr lang="en-US" sz="2200" dirty="0" err="1"/>
              <a:t>peranan</a:t>
            </a:r>
            <a:r>
              <a:rPr lang="en-US" sz="2200" dirty="0"/>
              <a:t>. </a:t>
            </a:r>
          </a:p>
          <a:p>
            <a:pPr marL="266700" indent="0" algn="just">
              <a:buNone/>
            </a:pPr>
            <a:endParaRPr lang="en-US" dirty="0"/>
          </a:p>
          <a:p>
            <a:pPr marL="266700" indent="0" algn="just">
              <a:buNone/>
            </a:pPr>
            <a:endParaRPr lang="en-US" dirty="0"/>
          </a:p>
          <a:p>
            <a:pPr marL="266700" indent="0" algn="just">
              <a:buNone/>
            </a:pPr>
            <a:endParaRPr lang="en-US" dirty="0"/>
          </a:p>
          <a:p>
            <a:pPr marL="266700" indent="0" algn="just">
              <a:buNone/>
            </a:pPr>
            <a:endParaRPr lang="en-US" dirty="0"/>
          </a:p>
          <a:p>
            <a:pPr marL="266700" indent="0" algn="just">
              <a:buNone/>
            </a:pPr>
            <a:endParaRPr lang="en-ID" dirty="0"/>
          </a:p>
        </p:txBody>
      </p:sp>
    </p:spTree>
    <p:extLst>
      <p:ext uri="{BB962C8B-B14F-4D97-AF65-F5344CB8AC3E}">
        <p14:creationId xmlns:p14="http://schemas.microsoft.com/office/powerpoint/2010/main" val="312011032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sz="4000" dirty="0" err="1"/>
              <a:t>Lanjutan</a:t>
            </a:r>
            <a:endParaRPr lang="en-ID" sz="4000" dirty="0"/>
          </a:p>
        </p:txBody>
      </p:sp>
      <p:sp>
        <p:nvSpPr>
          <p:cNvPr id="3" name="Content Placeholder 2"/>
          <p:cNvSpPr>
            <a:spLocks noGrp="1"/>
          </p:cNvSpPr>
          <p:nvPr>
            <p:ph idx="1"/>
          </p:nvPr>
        </p:nvSpPr>
        <p:spPr/>
        <p:txBody>
          <a:bodyPr/>
          <a:lstStyle/>
          <a:p>
            <a:pPr algn="just"/>
            <a:r>
              <a:rPr lang="en-ID" dirty="0" err="1"/>
              <a:t>Selain</a:t>
            </a:r>
            <a:r>
              <a:rPr lang="en-ID" dirty="0"/>
              <a:t> </a:t>
            </a:r>
            <a:r>
              <a:rPr lang="en-ID" dirty="0" err="1"/>
              <a:t>menggunakan</a:t>
            </a:r>
            <a:r>
              <a:rPr lang="en-ID" dirty="0"/>
              <a:t> </a:t>
            </a:r>
            <a:r>
              <a:rPr lang="en-ID" dirty="0" err="1"/>
              <a:t>metode</a:t>
            </a:r>
            <a:r>
              <a:rPr lang="en-ID" dirty="0"/>
              <a:t> </a:t>
            </a:r>
            <a:r>
              <a:rPr lang="en-ID" dirty="0" err="1"/>
              <a:t>subyektif</a:t>
            </a:r>
            <a:r>
              <a:rPr lang="en-ID" dirty="0"/>
              <a:t>, </a:t>
            </a:r>
            <a:r>
              <a:rPr lang="en-ID" dirty="0" err="1"/>
              <a:t>reputasi</a:t>
            </a:r>
            <a:r>
              <a:rPr lang="en-ID" dirty="0"/>
              <a:t>,  </a:t>
            </a:r>
            <a:r>
              <a:rPr lang="en-ID" dirty="0" err="1"/>
              <a:t>dan</a:t>
            </a:r>
            <a:r>
              <a:rPr lang="en-ID" dirty="0"/>
              <a:t> </a:t>
            </a:r>
            <a:r>
              <a:rPr lang="en-ID" dirty="0" err="1"/>
              <a:t>obyektif</a:t>
            </a:r>
            <a:r>
              <a:rPr lang="en-ID" dirty="0"/>
              <a:t> </a:t>
            </a:r>
            <a:r>
              <a:rPr lang="en-ID" dirty="0" err="1"/>
              <a:t>untuk</a:t>
            </a:r>
            <a:r>
              <a:rPr lang="en-ID" dirty="0"/>
              <a:t> </a:t>
            </a:r>
            <a:r>
              <a:rPr lang="en-ID" dirty="0" err="1"/>
              <a:t>menentukan</a:t>
            </a:r>
            <a:r>
              <a:rPr lang="en-ID" dirty="0"/>
              <a:t> </a:t>
            </a:r>
            <a:r>
              <a:rPr lang="en-ID" dirty="0" err="1"/>
              <a:t>penggolongan</a:t>
            </a:r>
            <a:r>
              <a:rPr lang="en-ID" dirty="0"/>
              <a:t> </a:t>
            </a:r>
            <a:r>
              <a:rPr lang="en-ID" dirty="0" err="1"/>
              <a:t>sosial</a:t>
            </a:r>
            <a:r>
              <a:rPr lang="en-ID" dirty="0"/>
              <a:t>, </a:t>
            </a:r>
            <a:r>
              <a:rPr lang="en-ID" dirty="0" err="1"/>
              <a:t>dalam</a:t>
            </a:r>
            <a:r>
              <a:rPr lang="en-ID" dirty="0"/>
              <a:t> </a:t>
            </a:r>
            <a:r>
              <a:rPr lang="en-ID" dirty="0" err="1"/>
              <a:t>sosiologi</a:t>
            </a:r>
            <a:r>
              <a:rPr lang="en-ID" dirty="0"/>
              <a:t> </a:t>
            </a:r>
            <a:r>
              <a:rPr lang="en-ID" dirty="0" err="1"/>
              <a:t>pendidikan</a:t>
            </a:r>
            <a:r>
              <a:rPr lang="en-ID" dirty="0"/>
              <a:t> </a:t>
            </a:r>
            <a:r>
              <a:rPr lang="en-ID" dirty="0" err="1"/>
              <a:t>juga</a:t>
            </a:r>
            <a:r>
              <a:rPr lang="en-ID" dirty="0"/>
              <a:t> </a:t>
            </a:r>
            <a:r>
              <a:rPr lang="en-ID" dirty="0" err="1"/>
              <a:t>digunakan</a:t>
            </a:r>
            <a:r>
              <a:rPr lang="en-ID" dirty="0"/>
              <a:t> </a:t>
            </a:r>
            <a:r>
              <a:rPr lang="en-ID" dirty="0" err="1"/>
              <a:t>metode</a:t>
            </a:r>
            <a:r>
              <a:rPr lang="en-ID" dirty="0"/>
              <a:t> </a:t>
            </a:r>
            <a:r>
              <a:rPr lang="en-ID" dirty="0" err="1"/>
              <a:t>sosiometri</a:t>
            </a:r>
            <a:r>
              <a:rPr lang="en-ID" dirty="0"/>
              <a:t> </a:t>
            </a:r>
            <a:r>
              <a:rPr lang="en-ID" dirty="0" err="1"/>
              <a:t>untuk</a:t>
            </a:r>
            <a:r>
              <a:rPr lang="en-ID" dirty="0"/>
              <a:t> </a:t>
            </a:r>
            <a:r>
              <a:rPr lang="en-ID" dirty="0" err="1"/>
              <a:t>mengetahui</a:t>
            </a:r>
            <a:r>
              <a:rPr lang="en-ID" dirty="0"/>
              <a:t> </a:t>
            </a:r>
            <a:r>
              <a:rPr lang="en-ID" dirty="0" err="1"/>
              <a:t>pola</a:t>
            </a:r>
            <a:r>
              <a:rPr lang="en-ID" dirty="0"/>
              <a:t> </a:t>
            </a:r>
            <a:r>
              <a:rPr lang="en-ID" dirty="0" err="1"/>
              <a:t>hubungan</a:t>
            </a:r>
            <a:r>
              <a:rPr lang="en-ID" dirty="0"/>
              <a:t> </a:t>
            </a:r>
            <a:r>
              <a:rPr lang="en-ID" dirty="0" err="1"/>
              <a:t>sosial</a:t>
            </a:r>
            <a:r>
              <a:rPr lang="en-ID" dirty="0"/>
              <a:t> yang </a:t>
            </a:r>
            <a:r>
              <a:rPr lang="en-ID" dirty="0" err="1"/>
              <a:t>ada</a:t>
            </a:r>
            <a:r>
              <a:rPr lang="en-ID" dirty="0"/>
              <a:t>. </a:t>
            </a:r>
            <a:r>
              <a:rPr lang="en-ID" dirty="0" err="1"/>
              <a:t>Metode</a:t>
            </a:r>
            <a:r>
              <a:rPr lang="en-ID" dirty="0"/>
              <a:t> </a:t>
            </a:r>
            <a:r>
              <a:rPr lang="en-ID" dirty="0" err="1"/>
              <a:t>ini</a:t>
            </a:r>
            <a:r>
              <a:rPr lang="en-ID" dirty="0"/>
              <a:t> </a:t>
            </a:r>
            <a:r>
              <a:rPr lang="en-ID" dirty="0" err="1"/>
              <a:t>sering</a:t>
            </a:r>
            <a:r>
              <a:rPr lang="en-ID" dirty="0"/>
              <a:t> </a:t>
            </a:r>
            <a:r>
              <a:rPr lang="en-ID" dirty="0" err="1"/>
              <a:t>juga</a:t>
            </a:r>
            <a:r>
              <a:rPr lang="en-ID" dirty="0"/>
              <a:t> </a:t>
            </a:r>
            <a:r>
              <a:rPr lang="en-ID" dirty="0" err="1"/>
              <a:t>disebut</a:t>
            </a:r>
            <a:r>
              <a:rPr lang="en-ID" dirty="0"/>
              <a:t> </a:t>
            </a:r>
            <a:r>
              <a:rPr lang="en-ID" dirty="0" err="1"/>
              <a:t>dengan</a:t>
            </a:r>
            <a:r>
              <a:rPr lang="en-ID" dirty="0"/>
              <a:t> </a:t>
            </a:r>
            <a:r>
              <a:rPr lang="en-ID" dirty="0" err="1"/>
              <a:t>analisa</a:t>
            </a:r>
            <a:r>
              <a:rPr lang="en-ID" dirty="0"/>
              <a:t> </a:t>
            </a:r>
            <a:r>
              <a:rPr lang="en-ID" dirty="0" err="1"/>
              <a:t>jaringan</a:t>
            </a:r>
            <a:r>
              <a:rPr lang="en-ID" dirty="0"/>
              <a:t> </a:t>
            </a:r>
            <a:r>
              <a:rPr lang="en-ID" dirty="0" err="1"/>
              <a:t>sosial</a:t>
            </a:r>
            <a:r>
              <a:rPr lang="en-ID" dirty="0"/>
              <a:t>. </a:t>
            </a:r>
            <a:r>
              <a:rPr lang="en-US" dirty="0" err="1"/>
              <a:t>Sosiometri</a:t>
            </a:r>
            <a:r>
              <a:rPr lang="en-US" dirty="0"/>
              <a:t> </a:t>
            </a:r>
            <a:r>
              <a:rPr lang="en-US" dirty="0" err="1"/>
              <a:t>juga</a:t>
            </a:r>
            <a:r>
              <a:rPr lang="en-US" dirty="0"/>
              <a:t> </a:t>
            </a:r>
            <a:r>
              <a:rPr lang="en-US" dirty="0" err="1"/>
              <a:t>bisa</a:t>
            </a:r>
            <a:r>
              <a:rPr lang="en-US" dirty="0"/>
              <a:t> </a:t>
            </a:r>
            <a:r>
              <a:rPr lang="en-US" dirty="0" err="1"/>
              <a:t>digunakan</a:t>
            </a:r>
            <a:r>
              <a:rPr lang="en-US" dirty="0"/>
              <a:t> </a:t>
            </a:r>
            <a:r>
              <a:rPr lang="en-US" dirty="0" err="1"/>
              <a:t>untuk</a:t>
            </a:r>
            <a:r>
              <a:rPr lang="en-US" dirty="0"/>
              <a:t> </a:t>
            </a:r>
            <a:r>
              <a:rPr lang="en-US" dirty="0" err="1"/>
              <a:t>mengetahui</a:t>
            </a:r>
            <a:r>
              <a:rPr lang="en-US" dirty="0"/>
              <a:t> </a:t>
            </a:r>
            <a:r>
              <a:rPr lang="en-US" dirty="0" err="1"/>
              <a:t>stratifikasi</a:t>
            </a:r>
            <a:r>
              <a:rPr lang="en-US" dirty="0"/>
              <a:t> </a:t>
            </a:r>
            <a:r>
              <a:rPr lang="en-US" dirty="0" err="1"/>
              <a:t>atau</a:t>
            </a:r>
            <a:r>
              <a:rPr lang="en-US" dirty="0"/>
              <a:t> </a:t>
            </a:r>
            <a:r>
              <a:rPr lang="en-US" dirty="0" err="1"/>
              <a:t>heterogenitas</a:t>
            </a:r>
            <a:r>
              <a:rPr lang="en-US" dirty="0"/>
              <a:t> yang </a:t>
            </a:r>
            <a:r>
              <a:rPr lang="en-US" dirty="0" err="1"/>
              <a:t>terja</a:t>
            </a:r>
            <a:r>
              <a:rPr lang="id-ID" dirty="0"/>
              <a:t>d</a:t>
            </a:r>
            <a:r>
              <a:rPr lang="en-US" dirty="0" err="1"/>
              <a:t>i</a:t>
            </a:r>
            <a:r>
              <a:rPr lang="en-US" dirty="0"/>
              <a:t> </a:t>
            </a:r>
            <a:r>
              <a:rPr lang="en-US" dirty="0" err="1"/>
              <a:t>dalam</a:t>
            </a:r>
            <a:r>
              <a:rPr lang="en-US" dirty="0"/>
              <a:t> </a:t>
            </a:r>
            <a:r>
              <a:rPr lang="en-US" dirty="0" err="1"/>
              <a:t>sebuah</a:t>
            </a:r>
            <a:r>
              <a:rPr lang="en-US" dirty="0"/>
              <a:t> </a:t>
            </a:r>
            <a:r>
              <a:rPr lang="en-US" dirty="0" err="1"/>
              <a:t>kelompok</a:t>
            </a:r>
            <a:r>
              <a:rPr lang="en-US" dirty="0"/>
              <a:t>.</a:t>
            </a:r>
            <a:r>
              <a:rPr lang="en-ID" dirty="0"/>
              <a:t> </a:t>
            </a:r>
          </a:p>
        </p:txBody>
      </p:sp>
    </p:spTree>
    <p:extLst>
      <p:ext uri="{BB962C8B-B14F-4D97-AF65-F5344CB8AC3E}">
        <p14:creationId xmlns:p14="http://schemas.microsoft.com/office/powerpoint/2010/main" val="36946054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Konsep</a:t>
            </a:r>
            <a:r>
              <a:rPr lang="en-US" dirty="0"/>
              <a:t> </a:t>
            </a:r>
            <a:r>
              <a:rPr lang="en-US" dirty="0" err="1"/>
              <a:t>Stratifikasi</a:t>
            </a:r>
            <a:endParaRPr lang="en-US" dirty="0"/>
          </a:p>
        </p:txBody>
      </p:sp>
      <p:sp>
        <p:nvSpPr>
          <p:cNvPr id="3" name="Content Placeholder 2"/>
          <p:cNvSpPr>
            <a:spLocks noGrp="1"/>
          </p:cNvSpPr>
          <p:nvPr>
            <p:ph idx="1"/>
          </p:nvPr>
        </p:nvSpPr>
        <p:spPr/>
        <p:txBody>
          <a:bodyPr>
            <a:noAutofit/>
          </a:bodyPr>
          <a:lstStyle/>
          <a:p>
            <a:pPr marL="0" indent="0" algn="just">
              <a:buNone/>
            </a:pPr>
            <a:r>
              <a:rPr lang="en-US" dirty="0"/>
              <a:t>- </a:t>
            </a:r>
            <a:r>
              <a:rPr lang="en-US" sz="2500" dirty="0" err="1"/>
              <a:t>Konsep</a:t>
            </a:r>
            <a:r>
              <a:rPr lang="en-US" sz="2500" dirty="0"/>
              <a:t> </a:t>
            </a:r>
            <a:r>
              <a:rPr lang="en-US" sz="2500" dirty="0" err="1"/>
              <a:t>stratifikasi</a:t>
            </a:r>
            <a:r>
              <a:rPr lang="en-US" sz="2500" dirty="0"/>
              <a:t> </a:t>
            </a:r>
            <a:r>
              <a:rPr lang="en-US" sz="2500" dirty="0" err="1"/>
              <a:t>sosial</a:t>
            </a:r>
            <a:r>
              <a:rPr lang="en-US" sz="2500" dirty="0"/>
              <a:t> </a:t>
            </a:r>
            <a:r>
              <a:rPr lang="en-US" sz="2500" dirty="0" err="1"/>
              <a:t>merupakan</a:t>
            </a:r>
            <a:r>
              <a:rPr lang="en-US" sz="2500" dirty="0"/>
              <a:t> </a:t>
            </a:r>
            <a:r>
              <a:rPr lang="en-US" sz="2500" dirty="0" err="1"/>
              <a:t>suatu</a:t>
            </a:r>
            <a:r>
              <a:rPr lang="en-US" sz="2500" dirty="0"/>
              <a:t> </a:t>
            </a:r>
            <a:r>
              <a:rPr lang="en-US" sz="2500" dirty="0" err="1"/>
              <a:t>konsep</a:t>
            </a:r>
            <a:r>
              <a:rPr lang="en-US" sz="2500" dirty="0"/>
              <a:t> </a:t>
            </a:r>
            <a:r>
              <a:rPr lang="en-US" sz="2500" dirty="0" err="1"/>
              <a:t>sosiologis</a:t>
            </a:r>
            <a:r>
              <a:rPr lang="en-US" sz="2500" dirty="0"/>
              <a:t> yang </a:t>
            </a:r>
            <a:r>
              <a:rPr lang="en-US" sz="2500" dirty="0" err="1"/>
              <a:t>digunakan</a:t>
            </a:r>
            <a:r>
              <a:rPr lang="en-US" sz="2500" dirty="0"/>
              <a:t> </a:t>
            </a:r>
            <a:r>
              <a:rPr lang="en-US" sz="2500" dirty="0" err="1"/>
              <a:t>untuk</a:t>
            </a:r>
            <a:r>
              <a:rPr lang="en-US" sz="2500" dirty="0"/>
              <a:t> </a:t>
            </a:r>
            <a:r>
              <a:rPr lang="en-US" sz="2500" dirty="0" err="1"/>
              <a:t>memahami</a:t>
            </a:r>
            <a:r>
              <a:rPr lang="en-US" sz="2500" dirty="0"/>
              <a:t> </a:t>
            </a:r>
            <a:r>
              <a:rPr lang="en-US" sz="2500" dirty="0" err="1"/>
              <a:t>bagaimana</a:t>
            </a:r>
            <a:r>
              <a:rPr lang="en-US" sz="2500" dirty="0"/>
              <a:t> </a:t>
            </a:r>
            <a:r>
              <a:rPr lang="en-US" sz="2500" dirty="0" err="1"/>
              <a:t>anggota</a:t>
            </a:r>
            <a:r>
              <a:rPr lang="en-US" sz="2500" dirty="0"/>
              <a:t> </a:t>
            </a:r>
            <a:r>
              <a:rPr lang="en-US" sz="2500" dirty="0" err="1"/>
              <a:t>masyarakat</a:t>
            </a:r>
            <a:r>
              <a:rPr lang="en-US" sz="2500" dirty="0"/>
              <a:t> </a:t>
            </a:r>
            <a:r>
              <a:rPr lang="en-US" sz="2500" dirty="0" err="1"/>
              <a:t>dibedakan</a:t>
            </a:r>
            <a:r>
              <a:rPr lang="en-US" sz="2500" dirty="0"/>
              <a:t> </a:t>
            </a:r>
            <a:r>
              <a:rPr lang="en-US" sz="2500" dirty="0" err="1"/>
              <a:t>berdasar</a:t>
            </a:r>
            <a:r>
              <a:rPr lang="en-US" sz="2500" dirty="0"/>
              <a:t> status yang </a:t>
            </a:r>
            <a:r>
              <a:rPr lang="en-US" sz="2500" dirty="0" err="1"/>
              <a:t>dimilikinya</a:t>
            </a:r>
            <a:r>
              <a:rPr lang="en-US" sz="2500" dirty="0"/>
              <a:t>. </a:t>
            </a:r>
            <a:r>
              <a:rPr lang="en-US" sz="2500" dirty="0" err="1"/>
              <a:t>Perbedaan</a:t>
            </a:r>
            <a:r>
              <a:rPr lang="en-US" sz="2500" dirty="0"/>
              <a:t> yang </a:t>
            </a:r>
            <a:r>
              <a:rPr lang="en-US" sz="2500" dirty="0" err="1"/>
              <a:t>terjadi</a:t>
            </a:r>
            <a:r>
              <a:rPr lang="en-US" sz="2500" dirty="0"/>
              <a:t> di </a:t>
            </a:r>
            <a:r>
              <a:rPr lang="en-US" sz="2500" dirty="0" err="1"/>
              <a:t>dalam</a:t>
            </a:r>
            <a:r>
              <a:rPr lang="en-US" sz="2500" dirty="0"/>
              <a:t> </a:t>
            </a:r>
            <a:r>
              <a:rPr lang="en-US" sz="2500" dirty="0" err="1"/>
              <a:t>masyarakat</a:t>
            </a:r>
            <a:r>
              <a:rPr lang="en-US" sz="2500" dirty="0"/>
              <a:t> </a:t>
            </a:r>
            <a:r>
              <a:rPr lang="en-US" sz="2500" dirty="0" err="1"/>
              <a:t>berlaku</a:t>
            </a:r>
            <a:r>
              <a:rPr lang="en-US" sz="2500" dirty="0"/>
              <a:t> </a:t>
            </a:r>
            <a:r>
              <a:rPr lang="en-US" sz="2500" dirty="0" err="1"/>
              <a:t>secara</a:t>
            </a:r>
            <a:r>
              <a:rPr lang="en-US" sz="2500" dirty="0"/>
              <a:t> </a:t>
            </a:r>
            <a:r>
              <a:rPr lang="en-US" sz="2500" dirty="0" err="1"/>
              <a:t>vertikal</a:t>
            </a:r>
            <a:r>
              <a:rPr lang="en-US" sz="2500" dirty="0"/>
              <a:t>. </a:t>
            </a:r>
            <a:r>
              <a:rPr lang="en-US" sz="2500" dirty="0" err="1"/>
              <a:t>Artinya</a:t>
            </a:r>
            <a:r>
              <a:rPr lang="en-US" sz="2500" dirty="0"/>
              <a:t>, </a:t>
            </a:r>
            <a:r>
              <a:rPr lang="en-US" sz="2500" dirty="0" err="1"/>
              <a:t>ada</a:t>
            </a:r>
            <a:r>
              <a:rPr lang="en-US" sz="2500" dirty="0"/>
              <a:t> </a:t>
            </a:r>
            <a:r>
              <a:rPr lang="en-US" sz="2500" dirty="0" err="1"/>
              <a:t>individu-individu</a:t>
            </a:r>
            <a:r>
              <a:rPr lang="en-US" sz="2500" dirty="0"/>
              <a:t> yang </a:t>
            </a:r>
            <a:r>
              <a:rPr lang="en-US" sz="2500" dirty="0" err="1"/>
              <a:t>menempati</a:t>
            </a:r>
            <a:r>
              <a:rPr lang="en-US" sz="2500" dirty="0"/>
              <a:t> </a:t>
            </a:r>
            <a:r>
              <a:rPr lang="en-US" sz="2500" dirty="0" err="1"/>
              <a:t>posisi</a:t>
            </a:r>
            <a:r>
              <a:rPr lang="en-US" sz="2500" dirty="0"/>
              <a:t> yang </a:t>
            </a:r>
            <a:r>
              <a:rPr lang="en-US" sz="2500" dirty="0" err="1"/>
              <a:t>lebih</a:t>
            </a:r>
            <a:r>
              <a:rPr lang="en-US" sz="2500" dirty="0"/>
              <a:t> </a:t>
            </a:r>
            <a:r>
              <a:rPr lang="en-US" sz="2500" dirty="0" err="1"/>
              <a:t>tinggi</a:t>
            </a:r>
            <a:r>
              <a:rPr lang="en-US" sz="2500" dirty="0"/>
              <a:t> </a:t>
            </a:r>
            <a:r>
              <a:rPr lang="en-US" sz="2500" dirty="0" err="1"/>
              <a:t>dan</a:t>
            </a:r>
            <a:r>
              <a:rPr lang="en-US" sz="2500" dirty="0"/>
              <a:t> </a:t>
            </a:r>
            <a:r>
              <a:rPr lang="en-US" sz="2500" dirty="0" err="1"/>
              <a:t>ada</a:t>
            </a:r>
            <a:r>
              <a:rPr lang="en-US" sz="2500" dirty="0"/>
              <a:t> </a:t>
            </a:r>
            <a:r>
              <a:rPr lang="en-US" sz="2500" dirty="0" err="1"/>
              <a:t>individu-indidvidu</a:t>
            </a:r>
            <a:r>
              <a:rPr lang="en-US" sz="2500" dirty="0"/>
              <a:t> yang </a:t>
            </a:r>
            <a:r>
              <a:rPr lang="en-US" sz="2500" dirty="0" err="1"/>
              <a:t>menempati</a:t>
            </a:r>
            <a:r>
              <a:rPr lang="en-US" sz="2500" dirty="0"/>
              <a:t> </a:t>
            </a:r>
            <a:r>
              <a:rPr lang="en-US" sz="2500" dirty="0" err="1"/>
              <a:t>posisi</a:t>
            </a:r>
            <a:r>
              <a:rPr lang="en-US" sz="2500" dirty="0"/>
              <a:t> yang </a:t>
            </a:r>
            <a:r>
              <a:rPr lang="en-US" sz="2500" dirty="0" err="1"/>
              <a:t>lebih</a:t>
            </a:r>
            <a:r>
              <a:rPr lang="en-US" sz="2500" dirty="0"/>
              <a:t> </a:t>
            </a:r>
            <a:r>
              <a:rPr lang="en-US" sz="2500" dirty="0" err="1"/>
              <a:t>rendah</a:t>
            </a:r>
            <a:r>
              <a:rPr lang="en-US" sz="2500" dirty="0"/>
              <a:t>. </a:t>
            </a:r>
            <a:r>
              <a:rPr lang="en-US" sz="2500" dirty="0" err="1"/>
              <a:t>Dalam</a:t>
            </a:r>
            <a:r>
              <a:rPr lang="en-US" sz="2500" dirty="0"/>
              <a:t> </a:t>
            </a:r>
            <a:r>
              <a:rPr lang="en-US" sz="2500" dirty="0" err="1"/>
              <a:t>dunia</a:t>
            </a:r>
            <a:r>
              <a:rPr lang="en-US" sz="2500" dirty="0"/>
              <a:t> </a:t>
            </a:r>
            <a:r>
              <a:rPr lang="en-US" sz="2500" dirty="0" err="1"/>
              <a:t>pendidikan</a:t>
            </a:r>
            <a:r>
              <a:rPr lang="en-US" sz="2500" dirty="0"/>
              <a:t>, </a:t>
            </a:r>
            <a:r>
              <a:rPr lang="en-US" sz="2500" dirty="0" err="1"/>
              <a:t>misalnya</a:t>
            </a:r>
            <a:r>
              <a:rPr lang="en-US" sz="2500" dirty="0"/>
              <a:t>, </a:t>
            </a:r>
            <a:r>
              <a:rPr lang="en-US" sz="2500" dirty="0" err="1"/>
              <a:t>seorang</a:t>
            </a:r>
            <a:r>
              <a:rPr lang="en-US" sz="2500" dirty="0"/>
              <a:t> guru </a:t>
            </a:r>
            <a:r>
              <a:rPr lang="en-US" sz="2500" dirty="0" err="1"/>
              <a:t>menempati</a:t>
            </a:r>
            <a:r>
              <a:rPr lang="en-US" sz="2500" dirty="0"/>
              <a:t> </a:t>
            </a:r>
            <a:r>
              <a:rPr lang="en-US" sz="2500" dirty="0" err="1"/>
              <a:t>posisi</a:t>
            </a:r>
            <a:r>
              <a:rPr lang="en-US" sz="2500" dirty="0"/>
              <a:t> yang </a:t>
            </a:r>
            <a:r>
              <a:rPr lang="en-US" sz="2500" dirty="0" err="1"/>
              <a:t>lebih</a:t>
            </a:r>
            <a:r>
              <a:rPr lang="en-US" sz="2500" dirty="0"/>
              <a:t> </a:t>
            </a:r>
            <a:r>
              <a:rPr lang="en-US" sz="2500" dirty="0" err="1"/>
              <a:t>tinggi</a:t>
            </a:r>
            <a:r>
              <a:rPr lang="en-US" sz="2500" dirty="0"/>
              <a:t> </a:t>
            </a:r>
            <a:r>
              <a:rPr lang="en-US" sz="2500" dirty="0" err="1"/>
              <a:t>dibandingkan</a:t>
            </a:r>
            <a:r>
              <a:rPr lang="en-US" sz="2500" dirty="0"/>
              <a:t> </a:t>
            </a:r>
            <a:r>
              <a:rPr lang="en-US" sz="2500" dirty="0" err="1"/>
              <a:t>posisi</a:t>
            </a:r>
            <a:r>
              <a:rPr lang="en-US" sz="2500" dirty="0"/>
              <a:t> murid. </a:t>
            </a:r>
            <a:r>
              <a:rPr lang="en-US" sz="2500" dirty="0" err="1"/>
              <a:t>Kepala</a:t>
            </a:r>
            <a:r>
              <a:rPr lang="en-US" sz="2500" dirty="0"/>
              <a:t> </a:t>
            </a:r>
            <a:r>
              <a:rPr lang="en-US" sz="2500" dirty="0" err="1"/>
              <a:t>sekolah</a:t>
            </a:r>
            <a:r>
              <a:rPr lang="en-US" sz="2500" dirty="0"/>
              <a:t> </a:t>
            </a:r>
            <a:r>
              <a:rPr lang="en-US" sz="2500" dirty="0" err="1"/>
              <a:t>memiliki</a:t>
            </a:r>
            <a:r>
              <a:rPr lang="en-US" sz="2500" dirty="0"/>
              <a:t> </a:t>
            </a:r>
            <a:r>
              <a:rPr lang="en-US" sz="2500" dirty="0" err="1"/>
              <a:t>posisi</a:t>
            </a:r>
            <a:r>
              <a:rPr lang="en-US" sz="2500" dirty="0"/>
              <a:t> yang </a:t>
            </a:r>
            <a:r>
              <a:rPr lang="en-US" sz="2500" dirty="0" err="1"/>
              <a:t>lebik</a:t>
            </a:r>
            <a:r>
              <a:rPr lang="en-US" sz="2500" dirty="0"/>
              <a:t> </a:t>
            </a:r>
            <a:r>
              <a:rPr lang="en-US" sz="2500" dirty="0" err="1"/>
              <a:t>baik</a:t>
            </a:r>
            <a:r>
              <a:rPr lang="en-US" sz="2500" dirty="0"/>
              <a:t> </a:t>
            </a:r>
            <a:r>
              <a:rPr lang="en-US" sz="2500" dirty="0" err="1"/>
              <a:t>dibanding</a:t>
            </a:r>
            <a:r>
              <a:rPr lang="en-US" sz="2500" dirty="0"/>
              <a:t> guru.</a:t>
            </a:r>
          </a:p>
          <a:p>
            <a:pPr algn="just">
              <a:buFontTx/>
              <a:buChar char="-"/>
            </a:pPr>
            <a:r>
              <a:rPr lang="en-US" sz="2500" dirty="0" err="1"/>
              <a:t>Dalam</a:t>
            </a:r>
            <a:r>
              <a:rPr lang="en-US" sz="2500" dirty="0"/>
              <a:t> </a:t>
            </a:r>
            <a:r>
              <a:rPr lang="en-US" sz="2500" dirty="0" err="1"/>
              <a:t>sosiologi</a:t>
            </a:r>
            <a:r>
              <a:rPr lang="en-US" sz="2500" dirty="0"/>
              <a:t> </a:t>
            </a:r>
            <a:r>
              <a:rPr lang="en-US" sz="2500" dirty="0" err="1"/>
              <a:t>dikenal</a:t>
            </a:r>
            <a:r>
              <a:rPr lang="en-US" sz="2500" dirty="0"/>
              <a:t> </a:t>
            </a:r>
            <a:r>
              <a:rPr lang="en-US" sz="2500" dirty="0" err="1"/>
              <a:t>apa</a:t>
            </a:r>
            <a:r>
              <a:rPr lang="en-US" sz="2500" dirty="0"/>
              <a:t> yang </a:t>
            </a:r>
            <a:r>
              <a:rPr lang="en-US" sz="2500" dirty="0" err="1"/>
              <a:t>dinamakan</a:t>
            </a:r>
            <a:r>
              <a:rPr lang="en-US" sz="2500" dirty="0"/>
              <a:t> </a:t>
            </a:r>
            <a:r>
              <a:rPr lang="en-US" sz="2500" i="1" dirty="0"/>
              <a:t>ascribed status </a:t>
            </a:r>
            <a:r>
              <a:rPr lang="en-US" sz="2500" dirty="0" err="1"/>
              <a:t>dan</a:t>
            </a:r>
            <a:r>
              <a:rPr lang="en-US" sz="2500" dirty="0"/>
              <a:t> </a:t>
            </a:r>
            <a:r>
              <a:rPr lang="en-US" sz="2500" i="1" dirty="0"/>
              <a:t>achieved status. </a:t>
            </a:r>
            <a:r>
              <a:rPr lang="en-US" sz="2500" dirty="0"/>
              <a:t>Status yang </a:t>
            </a:r>
            <a:r>
              <a:rPr lang="en-US" sz="2500" dirty="0" err="1"/>
              <a:t>sudah</a:t>
            </a:r>
            <a:r>
              <a:rPr lang="en-US" sz="2500" dirty="0"/>
              <a:t> </a:t>
            </a:r>
            <a:r>
              <a:rPr lang="en-US" sz="2500" dirty="0" err="1"/>
              <a:t>dimiliki</a:t>
            </a:r>
            <a:r>
              <a:rPr lang="en-US" sz="2500" dirty="0"/>
              <a:t> </a:t>
            </a:r>
            <a:r>
              <a:rPr lang="en-US" sz="2500" dirty="0" err="1"/>
              <a:t>sejak</a:t>
            </a:r>
            <a:r>
              <a:rPr lang="en-US" sz="2500" dirty="0"/>
              <a:t> </a:t>
            </a:r>
            <a:r>
              <a:rPr lang="en-US" sz="2500" dirty="0" err="1"/>
              <a:t>lahir</a:t>
            </a:r>
            <a:r>
              <a:rPr lang="en-US" sz="2500" dirty="0"/>
              <a:t> </a:t>
            </a:r>
            <a:r>
              <a:rPr lang="en-US" sz="2500" dirty="0" err="1"/>
              <a:t>atau</a:t>
            </a:r>
            <a:r>
              <a:rPr lang="en-US" sz="2500" dirty="0"/>
              <a:t> </a:t>
            </a:r>
            <a:r>
              <a:rPr lang="en-US" sz="2500" dirty="0" err="1"/>
              <a:t>berada</a:t>
            </a:r>
            <a:r>
              <a:rPr lang="en-US" sz="2500" dirty="0"/>
              <a:t> </a:t>
            </a:r>
            <a:r>
              <a:rPr lang="en-US" sz="2500" dirty="0" err="1"/>
              <a:t>dalam</a:t>
            </a:r>
            <a:r>
              <a:rPr lang="en-US" sz="2500" dirty="0"/>
              <a:t> </a:t>
            </a:r>
            <a:r>
              <a:rPr lang="en-US" sz="2500" dirty="0" err="1"/>
              <a:t>suatu</a:t>
            </a:r>
            <a:r>
              <a:rPr lang="en-US" sz="2500" dirty="0"/>
              <a:t> </a:t>
            </a:r>
            <a:r>
              <a:rPr lang="en-US" sz="2500" dirty="0" err="1"/>
              <a:t>sistem</a:t>
            </a:r>
            <a:r>
              <a:rPr lang="en-US" sz="2500" dirty="0"/>
              <a:t> </a:t>
            </a:r>
            <a:r>
              <a:rPr lang="en-US" sz="2500" dirty="0" err="1"/>
              <a:t>disebut</a:t>
            </a:r>
            <a:r>
              <a:rPr lang="en-US" sz="2500" dirty="0"/>
              <a:t> </a:t>
            </a:r>
            <a:r>
              <a:rPr lang="en-US" sz="2500" i="1" dirty="0"/>
              <a:t>ascribed status</a:t>
            </a:r>
            <a:r>
              <a:rPr lang="en-US" sz="2500" dirty="0"/>
              <a:t>. Status yang </a:t>
            </a:r>
            <a:r>
              <a:rPr lang="en-US" sz="2500" dirty="0" err="1"/>
              <a:t>dimiliki</a:t>
            </a:r>
            <a:r>
              <a:rPr lang="en-US" sz="2500" dirty="0"/>
              <a:t> </a:t>
            </a:r>
            <a:r>
              <a:rPr lang="en-US" sz="2500" dirty="0" err="1"/>
              <a:t>melalui</a:t>
            </a:r>
            <a:r>
              <a:rPr lang="en-US" sz="2500" dirty="0"/>
              <a:t> </a:t>
            </a:r>
            <a:r>
              <a:rPr lang="en-US" sz="2500" dirty="0" err="1"/>
              <a:t>suatu</a:t>
            </a:r>
            <a:r>
              <a:rPr lang="en-US" sz="2500" dirty="0"/>
              <a:t> </a:t>
            </a:r>
            <a:r>
              <a:rPr lang="en-US" sz="2500" dirty="0" err="1"/>
              <a:t>usaha</a:t>
            </a:r>
            <a:r>
              <a:rPr lang="en-US" sz="2500" dirty="0"/>
              <a:t> </a:t>
            </a:r>
            <a:r>
              <a:rPr lang="en-US" sz="2500" dirty="0" err="1"/>
              <a:t>atau</a:t>
            </a:r>
            <a:r>
              <a:rPr lang="en-US" sz="2500" dirty="0"/>
              <a:t> </a:t>
            </a:r>
            <a:r>
              <a:rPr lang="en-US" sz="2500" dirty="0" err="1"/>
              <a:t>perjuangan</a:t>
            </a:r>
            <a:r>
              <a:rPr lang="en-US" sz="2500" dirty="0"/>
              <a:t> </a:t>
            </a:r>
            <a:r>
              <a:rPr lang="en-US" sz="2500" dirty="0" err="1"/>
              <a:t>terlebih</a:t>
            </a:r>
            <a:r>
              <a:rPr lang="en-US" sz="2500" dirty="0"/>
              <a:t> </a:t>
            </a:r>
            <a:r>
              <a:rPr lang="en-US" sz="2500" dirty="0" err="1"/>
              <a:t>dahulu</a:t>
            </a:r>
            <a:r>
              <a:rPr lang="en-US" sz="2500" dirty="0"/>
              <a:t> </a:t>
            </a:r>
            <a:r>
              <a:rPr lang="en-US" sz="2500" dirty="0" err="1"/>
              <a:t>disebut</a:t>
            </a:r>
            <a:r>
              <a:rPr lang="en-US" sz="2500" dirty="0"/>
              <a:t> </a:t>
            </a:r>
            <a:r>
              <a:rPr lang="en-US" sz="2500" i="1" dirty="0"/>
              <a:t>achieved status.</a:t>
            </a:r>
          </a:p>
          <a:p>
            <a:pPr algn="just">
              <a:buFontTx/>
              <a:buChar char="-"/>
            </a:pPr>
            <a:r>
              <a:rPr lang="en-US" sz="2500" dirty="0" err="1"/>
              <a:t>Contoh</a:t>
            </a:r>
            <a:r>
              <a:rPr lang="en-US" sz="2500" dirty="0"/>
              <a:t> </a:t>
            </a:r>
            <a:r>
              <a:rPr lang="en-US" sz="2500" i="1" dirty="0"/>
              <a:t>ascribed status</a:t>
            </a:r>
            <a:r>
              <a:rPr lang="en-US" sz="2500" dirty="0"/>
              <a:t>, status yang </a:t>
            </a:r>
            <a:r>
              <a:rPr lang="en-US" sz="2500" dirty="0" err="1"/>
              <a:t>secara</a:t>
            </a:r>
            <a:r>
              <a:rPr lang="en-US" sz="2500" dirty="0"/>
              <a:t> </a:t>
            </a:r>
            <a:r>
              <a:rPr lang="en-US" sz="2500" dirty="0" err="1"/>
              <a:t>otomatis</a:t>
            </a:r>
            <a:r>
              <a:rPr lang="en-US" sz="2500" dirty="0"/>
              <a:t> </a:t>
            </a:r>
            <a:r>
              <a:rPr lang="en-US" sz="2500" dirty="0" err="1"/>
              <a:t>Anda</a:t>
            </a:r>
            <a:r>
              <a:rPr lang="en-US" sz="2500" dirty="0"/>
              <a:t> </a:t>
            </a:r>
            <a:r>
              <a:rPr lang="en-US" sz="2500" dirty="0" err="1"/>
              <a:t>miliki</a:t>
            </a:r>
            <a:r>
              <a:rPr lang="en-US" sz="2500" dirty="0"/>
              <a:t>, </a:t>
            </a:r>
            <a:r>
              <a:rPr lang="en-US" sz="2500" dirty="0" err="1"/>
              <a:t>tanpa</a:t>
            </a:r>
            <a:r>
              <a:rPr lang="en-US" sz="2500" dirty="0"/>
              <a:t> </a:t>
            </a:r>
            <a:r>
              <a:rPr lang="en-US" sz="2500" dirty="0" err="1"/>
              <a:t>harus</a:t>
            </a:r>
            <a:r>
              <a:rPr lang="en-US" sz="2500" dirty="0"/>
              <a:t> </a:t>
            </a:r>
            <a:r>
              <a:rPr lang="en-US" sz="2500" dirty="0" err="1"/>
              <a:t>melalui</a:t>
            </a:r>
            <a:r>
              <a:rPr lang="en-US" sz="2500" dirty="0"/>
              <a:t> </a:t>
            </a:r>
            <a:r>
              <a:rPr lang="en-US" sz="2500" dirty="0" err="1"/>
              <a:t>suatu</a:t>
            </a:r>
            <a:r>
              <a:rPr lang="en-US" sz="2500" dirty="0"/>
              <a:t> </a:t>
            </a:r>
            <a:r>
              <a:rPr lang="en-US" sz="2500" dirty="0" err="1"/>
              <a:t>usaha</a:t>
            </a:r>
            <a:r>
              <a:rPr lang="en-US" sz="2500" dirty="0"/>
              <a:t> </a:t>
            </a:r>
            <a:r>
              <a:rPr lang="en-US" sz="2500" dirty="0" err="1"/>
              <a:t>atau</a:t>
            </a:r>
            <a:r>
              <a:rPr lang="en-US" sz="2500" dirty="0"/>
              <a:t> </a:t>
            </a:r>
            <a:r>
              <a:rPr lang="en-US" sz="2500" dirty="0" err="1"/>
              <a:t>perjuangan</a:t>
            </a:r>
            <a:r>
              <a:rPr lang="en-US" sz="2500" dirty="0"/>
              <a:t> </a:t>
            </a:r>
            <a:r>
              <a:rPr lang="en-US" sz="2500" dirty="0" err="1"/>
              <a:t>adalah</a:t>
            </a:r>
            <a:r>
              <a:rPr lang="en-US" sz="2500" dirty="0"/>
              <a:t> status yang </a:t>
            </a:r>
            <a:r>
              <a:rPr lang="en-US" sz="2500" dirty="0" err="1"/>
              <a:t>Anda</a:t>
            </a:r>
            <a:r>
              <a:rPr lang="en-US" sz="2500" dirty="0"/>
              <a:t> </a:t>
            </a:r>
            <a:r>
              <a:rPr lang="en-US" sz="2500" dirty="0" err="1"/>
              <a:t>miliki</a:t>
            </a:r>
            <a:r>
              <a:rPr lang="en-US" sz="2500" dirty="0"/>
              <a:t> </a:t>
            </a:r>
            <a:r>
              <a:rPr lang="en-US" sz="2500" dirty="0" err="1"/>
              <a:t>sebagai</a:t>
            </a:r>
            <a:r>
              <a:rPr lang="en-US" sz="2500" dirty="0"/>
              <a:t> </a:t>
            </a:r>
            <a:r>
              <a:rPr lang="en-US" sz="2500" dirty="0" err="1"/>
              <a:t>mahasiswa</a:t>
            </a:r>
            <a:r>
              <a:rPr lang="en-US" sz="2500" dirty="0"/>
              <a:t>, </a:t>
            </a:r>
            <a:r>
              <a:rPr lang="en-US" sz="2500" dirty="0" err="1"/>
              <a:t>ketika</a:t>
            </a:r>
            <a:r>
              <a:rPr lang="en-US" sz="2500" dirty="0"/>
              <a:t> </a:t>
            </a:r>
            <a:r>
              <a:rPr lang="en-US" sz="2500" dirty="0" err="1"/>
              <a:t>Anda</a:t>
            </a:r>
            <a:r>
              <a:rPr lang="en-US" sz="2500" dirty="0"/>
              <a:t> </a:t>
            </a:r>
            <a:r>
              <a:rPr lang="en-US" sz="2500" dirty="0" err="1"/>
              <a:t>telah</a:t>
            </a:r>
            <a:r>
              <a:rPr lang="en-US" sz="2500" dirty="0"/>
              <a:t> </a:t>
            </a:r>
            <a:r>
              <a:rPr lang="en-US" sz="2500" dirty="0" err="1"/>
              <a:t>mendaftarkan</a:t>
            </a:r>
            <a:r>
              <a:rPr lang="en-US" sz="2500" dirty="0"/>
              <a:t> </a:t>
            </a:r>
            <a:r>
              <a:rPr lang="en-US" sz="2500" dirty="0" err="1"/>
              <a:t>diri</a:t>
            </a:r>
            <a:r>
              <a:rPr lang="en-US" sz="2500" dirty="0"/>
              <a:t> </a:t>
            </a:r>
            <a:r>
              <a:rPr lang="en-US" sz="2500" dirty="0" err="1"/>
              <a:t>ke</a:t>
            </a:r>
            <a:r>
              <a:rPr lang="en-US" sz="2500" dirty="0"/>
              <a:t> </a:t>
            </a:r>
            <a:r>
              <a:rPr lang="en-US" sz="2500" dirty="0" err="1"/>
              <a:t>dalam</a:t>
            </a:r>
            <a:r>
              <a:rPr lang="en-US" sz="2500" dirty="0"/>
              <a:t> </a:t>
            </a:r>
            <a:r>
              <a:rPr lang="en-US" sz="2500" dirty="0" err="1"/>
              <a:t>salah</a:t>
            </a:r>
            <a:r>
              <a:rPr lang="en-US" sz="2500" dirty="0"/>
              <a:t> </a:t>
            </a:r>
            <a:r>
              <a:rPr lang="en-US" sz="2500" dirty="0" err="1"/>
              <a:t>satu</a:t>
            </a:r>
            <a:r>
              <a:rPr lang="en-US" sz="2500" dirty="0"/>
              <a:t> </a:t>
            </a:r>
            <a:r>
              <a:rPr lang="en-US" sz="2500" dirty="0" err="1"/>
              <a:t>universitas</a:t>
            </a:r>
            <a:r>
              <a:rPr lang="en-US" sz="2500" dirty="0"/>
              <a:t>. </a:t>
            </a:r>
            <a:r>
              <a:rPr lang="en-US" sz="2500" dirty="0" err="1"/>
              <a:t>Contoh</a:t>
            </a:r>
            <a:r>
              <a:rPr lang="en-US" sz="2500" dirty="0"/>
              <a:t> </a:t>
            </a:r>
            <a:r>
              <a:rPr lang="en-US" sz="2500" i="1" dirty="0"/>
              <a:t>achieved status, </a:t>
            </a:r>
            <a:r>
              <a:rPr lang="en-US" sz="2500" dirty="0"/>
              <a:t>u</a:t>
            </a:r>
            <a:r>
              <a:rPr lang="pl-PL" sz="2500" dirty="0"/>
              <a:t>ntuk menjadi  mahasiswa teladan, Anda perlu melakukan suatu usaha terlebih dahulu. Anda harus menunjukkan prestasi di bidang akademik, misalnya dengan memperoleh  indeks prestasi kumulatif yang tinggi, serta memiliki prestasi di bidang lainnya</a:t>
            </a:r>
            <a:r>
              <a:rPr lang="en-ID" sz="2500" dirty="0"/>
              <a:t>.</a:t>
            </a:r>
            <a:endParaRPr lang="en-US" sz="2500" dirty="0"/>
          </a:p>
        </p:txBody>
      </p:sp>
    </p:spTree>
    <p:extLst>
      <p:ext uri="{BB962C8B-B14F-4D97-AF65-F5344CB8AC3E}">
        <p14:creationId xmlns:p14="http://schemas.microsoft.com/office/powerpoint/2010/main" val="3324111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7200" dirty="0" err="1"/>
              <a:t>Kelompok</a:t>
            </a:r>
            <a:r>
              <a:rPr lang="en-US" sz="7200" dirty="0"/>
              <a:t> </a:t>
            </a:r>
            <a:r>
              <a:rPr lang="en-US" sz="7200" dirty="0" err="1"/>
              <a:t>Sosial</a:t>
            </a:r>
            <a:endParaRPr lang="en-US" sz="7200" dirty="0"/>
          </a:p>
        </p:txBody>
      </p:sp>
      <p:sp>
        <p:nvSpPr>
          <p:cNvPr id="3" name="Content Placeholder 2"/>
          <p:cNvSpPr>
            <a:spLocks noGrp="1"/>
          </p:cNvSpPr>
          <p:nvPr>
            <p:ph idx="1"/>
          </p:nvPr>
        </p:nvSpPr>
        <p:spPr>
          <a:xfrm>
            <a:off x="1270000" y="2768600"/>
            <a:ext cx="10464800" cy="6070600"/>
          </a:xfrm>
        </p:spPr>
        <p:txBody>
          <a:bodyPr/>
          <a:lstStyle/>
          <a:p>
            <a:pPr algn="just"/>
            <a:r>
              <a:rPr lang="en-ID" sz="2800" dirty="0"/>
              <a:t>Robert </a:t>
            </a:r>
            <a:r>
              <a:rPr lang="pl-PL" sz="2800" dirty="0"/>
              <a:t>K</a:t>
            </a:r>
            <a:r>
              <a:rPr lang="id-ID" sz="2800" dirty="0"/>
              <a:t>. M</a:t>
            </a:r>
            <a:r>
              <a:rPr lang="pl-PL" sz="2800" dirty="0"/>
              <a:t>erto</a:t>
            </a:r>
            <a:r>
              <a:rPr lang="en-ID" sz="2800" dirty="0"/>
              <a:t>n </a:t>
            </a:r>
            <a:r>
              <a:rPr lang="en-ID" sz="2800" dirty="0" err="1"/>
              <a:t>mengartikan</a:t>
            </a:r>
            <a:r>
              <a:rPr lang="en-ID" sz="2800" dirty="0"/>
              <a:t> </a:t>
            </a:r>
            <a:r>
              <a:rPr lang="pl-PL" sz="2800" dirty="0"/>
              <a:t>kelompok sosial </a:t>
            </a:r>
            <a:r>
              <a:rPr lang="en-ID" sz="2800" dirty="0" err="1"/>
              <a:t>sebagai</a:t>
            </a:r>
            <a:r>
              <a:rPr lang="en-ID" sz="2800" dirty="0"/>
              <a:t> </a:t>
            </a:r>
            <a:r>
              <a:rPr lang="pl-PL" sz="2800" dirty="0"/>
              <a:t>sejumlah orang yang berinteraksi  satu dengan yang lainnnya menurut pola-pola yang mantap. </a:t>
            </a:r>
            <a:r>
              <a:rPr lang="en-ID" sz="2800" dirty="0" err="1"/>
              <a:t>Dapat</a:t>
            </a:r>
            <a:r>
              <a:rPr lang="en-ID" sz="2800" dirty="0"/>
              <a:t> di</a:t>
            </a:r>
            <a:r>
              <a:rPr lang="pl-PL" sz="2800" dirty="0"/>
              <a:t>katakan bahwa kelompok sosial merupakan suatu unit sosial, yang terdiri dari sekumpulan individu  dengan status dan perannya masing-masing</a:t>
            </a:r>
            <a:r>
              <a:rPr lang="en-ID" sz="2800" dirty="0"/>
              <a:t>. </a:t>
            </a:r>
            <a:r>
              <a:rPr lang="en-US" sz="2800" dirty="0" err="1"/>
              <a:t>Dalam</a:t>
            </a:r>
            <a:r>
              <a:rPr lang="en-US" sz="2800" dirty="0"/>
              <a:t> </a:t>
            </a:r>
            <a:r>
              <a:rPr lang="en-US" sz="2800" dirty="0" err="1"/>
              <a:t>satu</a:t>
            </a:r>
            <a:r>
              <a:rPr lang="en-US" sz="2800" dirty="0"/>
              <a:t> unit </a:t>
            </a:r>
            <a:r>
              <a:rPr lang="en-US" sz="2800" dirty="0" err="1"/>
              <a:t>sekolah</a:t>
            </a:r>
            <a:r>
              <a:rPr lang="en-US" sz="2800" dirty="0"/>
              <a:t>, </a:t>
            </a:r>
            <a:r>
              <a:rPr lang="en-US" sz="2800" dirty="0" err="1"/>
              <a:t>terdapat</a:t>
            </a:r>
            <a:r>
              <a:rPr lang="en-US" sz="2800" dirty="0"/>
              <a:t> </a:t>
            </a:r>
            <a:r>
              <a:rPr lang="en-US" sz="2800" dirty="0" err="1"/>
              <a:t>sekumpulan</a:t>
            </a:r>
            <a:r>
              <a:rPr lang="en-US" sz="2800" dirty="0"/>
              <a:t> guru </a:t>
            </a:r>
            <a:r>
              <a:rPr lang="en-US" sz="2800" dirty="0" err="1"/>
              <a:t>dan</a:t>
            </a:r>
            <a:r>
              <a:rPr lang="en-US" sz="2800" dirty="0"/>
              <a:t> murid, yang </a:t>
            </a:r>
            <a:r>
              <a:rPr lang="en-US" sz="2800" dirty="0" err="1"/>
              <a:t>masing-masing</a:t>
            </a:r>
            <a:r>
              <a:rPr lang="en-US" sz="2800" dirty="0"/>
              <a:t> </a:t>
            </a:r>
            <a:r>
              <a:rPr lang="en-US" sz="2800" dirty="0" err="1"/>
              <a:t>memiliki</a:t>
            </a:r>
            <a:r>
              <a:rPr lang="en-US" sz="2800" dirty="0"/>
              <a:t> </a:t>
            </a:r>
            <a:r>
              <a:rPr lang="en-US" sz="2800" dirty="0" err="1"/>
              <a:t>peran</a:t>
            </a:r>
            <a:r>
              <a:rPr lang="en-US" sz="2800" dirty="0"/>
              <a:t> yang </a:t>
            </a:r>
            <a:r>
              <a:rPr lang="en-US" sz="2800" dirty="0" err="1"/>
              <a:t>berbeda</a:t>
            </a:r>
            <a:endParaRPr lang="en-US" sz="2800" dirty="0"/>
          </a:p>
          <a:p>
            <a:pPr algn="just"/>
            <a:r>
              <a:rPr lang="en-US" sz="2800" dirty="0" err="1"/>
              <a:t>Untuk</a:t>
            </a:r>
            <a:r>
              <a:rPr lang="en-US" sz="2800" dirty="0"/>
              <a:t> </a:t>
            </a:r>
            <a:r>
              <a:rPr lang="en-US" sz="2800" dirty="0" err="1"/>
              <a:t>memahami</a:t>
            </a:r>
            <a:r>
              <a:rPr lang="en-US" sz="2800" dirty="0"/>
              <a:t> </a:t>
            </a:r>
            <a:r>
              <a:rPr lang="en-US" sz="2800" dirty="0" err="1"/>
              <a:t>stratifikasi</a:t>
            </a:r>
            <a:r>
              <a:rPr lang="en-US" sz="2800" dirty="0"/>
              <a:t> yang </a:t>
            </a:r>
            <a:r>
              <a:rPr lang="en-US" sz="2800" dirty="0" err="1"/>
              <a:t>terjadi</a:t>
            </a:r>
            <a:r>
              <a:rPr lang="en-US" sz="2800" dirty="0"/>
              <a:t> </a:t>
            </a:r>
            <a:r>
              <a:rPr lang="en-US" sz="2800" dirty="0" err="1"/>
              <a:t>dalam</a:t>
            </a:r>
            <a:r>
              <a:rPr lang="en-US" sz="2800" dirty="0"/>
              <a:t> </a:t>
            </a:r>
            <a:r>
              <a:rPr lang="en-US" sz="2800" dirty="0" err="1"/>
              <a:t>sebuah</a:t>
            </a:r>
            <a:r>
              <a:rPr lang="en-US" sz="2800" dirty="0"/>
              <a:t> </a:t>
            </a:r>
            <a:r>
              <a:rPr lang="en-US" sz="2800" dirty="0" err="1"/>
              <a:t>kelompok</a:t>
            </a:r>
            <a:r>
              <a:rPr lang="en-US" sz="2800" dirty="0"/>
              <a:t> </a:t>
            </a:r>
            <a:r>
              <a:rPr lang="en-US" sz="2800" dirty="0" err="1"/>
              <a:t>sosial</a:t>
            </a:r>
            <a:r>
              <a:rPr lang="en-US" sz="2800" dirty="0"/>
              <a:t> </a:t>
            </a:r>
            <a:r>
              <a:rPr lang="en-US" sz="2800" dirty="0" err="1"/>
              <a:t>kita</a:t>
            </a:r>
            <a:r>
              <a:rPr lang="en-US" sz="2800" dirty="0"/>
              <a:t> </a:t>
            </a:r>
            <a:r>
              <a:rPr lang="en-US" sz="2800" dirty="0" err="1"/>
              <a:t>perlu</a:t>
            </a:r>
            <a:r>
              <a:rPr lang="en-US" sz="2800" dirty="0"/>
              <a:t> </a:t>
            </a:r>
            <a:r>
              <a:rPr lang="en-US" sz="2800" dirty="0" err="1"/>
              <a:t>memerhatikan</a:t>
            </a:r>
            <a:r>
              <a:rPr lang="en-US" sz="2800" dirty="0"/>
              <a:t> </a:t>
            </a:r>
            <a:r>
              <a:rPr lang="en-US" sz="2800" dirty="0" err="1"/>
              <a:t>kembali</a:t>
            </a:r>
            <a:r>
              <a:rPr lang="en-US" sz="2800" dirty="0"/>
              <a:t> </a:t>
            </a:r>
            <a:r>
              <a:rPr lang="en-US" sz="2800" dirty="0" err="1"/>
              <a:t>konsep</a:t>
            </a:r>
            <a:r>
              <a:rPr lang="en-US" sz="2800" dirty="0"/>
              <a:t> status </a:t>
            </a:r>
            <a:r>
              <a:rPr lang="en-US" sz="2800" dirty="0" err="1"/>
              <a:t>dan</a:t>
            </a:r>
            <a:r>
              <a:rPr lang="en-US" sz="2800" dirty="0"/>
              <a:t> </a:t>
            </a:r>
            <a:r>
              <a:rPr lang="en-US" sz="2800" dirty="0" err="1"/>
              <a:t>peran</a:t>
            </a:r>
            <a:r>
              <a:rPr lang="en-US" sz="2800" dirty="0"/>
              <a:t>. </a:t>
            </a:r>
            <a:r>
              <a:rPr lang="en-US" sz="2800" dirty="0" err="1"/>
              <a:t>Penjelasan</a:t>
            </a:r>
            <a:r>
              <a:rPr lang="en-US" sz="2800" dirty="0"/>
              <a:t> </a:t>
            </a:r>
            <a:r>
              <a:rPr lang="en-US" sz="2800" dirty="0" err="1"/>
              <a:t>stratifikasi</a:t>
            </a:r>
            <a:r>
              <a:rPr lang="en-US" sz="2800" dirty="0"/>
              <a:t> </a:t>
            </a:r>
            <a:r>
              <a:rPr lang="en-US" sz="2800" dirty="0" err="1"/>
              <a:t>dengan</a:t>
            </a:r>
            <a:r>
              <a:rPr lang="en-US" sz="2800" dirty="0"/>
              <a:t> </a:t>
            </a:r>
            <a:r>
              <a:rPr lang="en-US" sz="2800" dirty="0" err="1"/>
              <a:t>menggunakan</a:t>
            </a:r>
            <a:r>
              <a:rPr lang="en-US" sz="2800" dirty="0"/>
              <a:t> </a:t>
            </a:r>
            <a:r>
              <a:rPr lang="en-US" sz="2800" dirty="0" err="1"/>
              <a:t>konsep</a:t>
            </a:r>
            <a:r>
              <a:rPr lang="en-US" sz="2800" dirty="0"/>
              <a:t> status </a:t>
            </a:r>
            <a:r>
              <a:rPr lang="en-US" sz="2800" dirty="0" err="1"/>
              <a:t>dan</a:t>
            </a:r>
            <a:r>
              <a:rPr lang="en-US" sz="2800" dirty="0"/>
              <a:t> </a:t>
            </a:r>
            <a:r>
              <a:rPr lang="en-US" sz="2800" dirty="0" err="1"/>
              <a:t>peran</a:t>
            </a:r>
            <a:r>
              <a:rPr lang="en-US" sz="2800" dirty="0"/>
              <a:t> </a:t>
            </a:r>
            <a:r>
              <a:rPr lang="en-US" sz="2800" dirty="0" err="1"/>
              <a:t>bisa</a:t>
            </a:r>
            <a:r>
              <a:rPr lang="en-US" sz="2800" dirty="0"/>
              <a:t> </a:t>
            </a:r>
            <a:r>
              <a:rPr lang="en-US" sz="2800" dirty="0" err="1"/>
              <a:t>dipahami</a:t>
            </a:r>
            <a:r>
              <a:rPr lang="en-US" sz="2800" dirty="0"/>
              <a:t> </a:t>
            </a:r>
            <a:r>
              <a:rPr lang="en-US" sz="2800" dirty="0" err="1"/>
              <a:t>dengan</a:t>
            </a:r>
            <a:r>
              <a:rPr lang="en-US" sz="2800" dirty="0"/>
              <a:t> </a:t>
            </a:r>
            <a:r>
              <a:rPr lang="en-US" sz="2800" dirty="0" err="1"/>
              <a:t>terlebih</a:t>
            </a:r>
            <a:r>
              <a:rPr lang="en-US" sz="2800" dirty="0"/>
              <a:t> </a:t>
            </a:r>
            <a:r>
              <a:rPr lang="en-US" sz="2800" dirty="0" err="1"/>
              <a:t>dahulu</a:t>
            </a:r>
            <a:r>
              <a:rPr lang="en-US" sz="2800" dirty="0"/>
              <a:t> </a:t>
            </a:r>
            <a:r>
              <a:rPr lang="en-US" sz="2800" dirty="0" err="1"/>
              <a:t>melihat</a:t>
            </a:r>
            <a:r>
              <a:rPr lang="en-US" sz="2800" dirty="0"/>
              <a:t> </a:t>
            </a:r>
            <a:r>
              <a:rPr lang="en-US" sz="2800" dirty="0" err="1"/>
              <a:t>bentuk-bentuk</a:t>
            </a:r>
            <a:r>
              <a:rPr lang="en-US" sz="2800" dirty="0"/>
              <a:t> </a:t>
            </a:r>
            <a:r>
              <a:rPr lang="en-US" sz="2800" dirty="0" err="1"/>
              <a:t>kelompok</a:t>
            </a:r>
            <a:r>
              <a:rPr lang="en-US" sz="2800" dirty="0"/>
              <a:t> </a:t>
            </a:r>
            <a:r>
              <a:rPr lang="en-US" sz="2800" dirty="0" err="1"/>
              <a:t>sosial</a:t>
            </a:r>
            <a:r>
              <a:rPr lang="en-US" sz="2800" dirty="0"/>
              <a:t> yang </a:t>
            </a:r>
            <a:r>
              <a:rPr lang="en-US" sz="2800" dirty="0" err="1"/>
              <a:t>terdapat</a:t>
            </a:r>
            <a:r>
              <a:rPr lang="en-US" sz="2800" dirty="0"/>
              <a:t> </a:t>
            </a:r>
            <a:r>
              <a:rPr lang="en-US" sz="2800" dirty="0" err="1"/>
              <a:t>dalam</a:t>
            </a:r>
            <a:r>
              <a:rPr lang="en-US" sz="2800" dirty="0"/>
              <a:t> </a:t>
            </a:r>
            <a:r>
              <a:rPr lang="en-US" sz="2800" dirty="0" err="1"/>
              <a:t>dunia</a:t>
            </a:r>
            <a:r>
              <a:rPr lang="en-US" sz="2800" dirty="0"/>
              <a:t> </a:t>
            </a:r>
            <a:r>
              <a:rPr lang="en-US" sz="2800" dirty="0" err="1"/>
              <a:t>pendidikan</a:t>
            </a:r>
            <a:r>
              <a:rPr lang="en-US" sz="2800" dirty="0"/>
              <a:t>.</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err="1"/>
              <a:t>Lanjutan</a:t>
            </a:r>
            <a:endParaRPr lang="en-US" sz="2800" dirty="0"/>
          </a:p>
        </p:txBody>
      </p:sp>
      <p:sp>
        <p:nvSpPr>
          <p:cNvPr id="3" name="Content Placeholder 2"/>
          <p:cNvSpPr>
            <a:spLocks noGrp="1"/>
          </p:cNvSpPr>
          <p:nvPr>
            <p:ph idx="1"/>
          </p:nvPr>
        </p:nvSpPr>
        <p:spPr>
          <a:xfrm>
            <a:off x="1270000" y="2209800"/>
            <a:ext cx="10464800" cy="6858000"/>
          </a:xfrm>
        </p:spPr>
        <p:txBody>
          <a:bodyPr/>
          <a:lstStyle/>
          <a:p>
            <a:pPr algn="just"/>
            <a:r>
              <a:rPr lang="en-US" sz="3300" dirty="0" err="1"/>
              <a:t>Mengikuti</a:t>
            </a:r>
            <a:r>
              <a:rPr lang="en-US" sz="3300" dirty="0"/>
              <a:t> </a:t>
            </a:r>
            <a:r>
              <a:rPr lang="en-US" sz="3300" dirty="0" err="1"/>
              <a:t>pemikiran</a:t>
            </a:r>
            <a:r>
              <a:rPr lang="en-US" sz="3300" dirty="0"/>
              <a:t> Cooley, </a:t>
            </a:r>
            <a:r>
              <a:rPr lang="en-US" sz="3300" dirty="0" err="1"/>
              <a:t>kelompok</a:t>
            </a:r>
            <a:r>
              <a:rPr lang="en-US" sz="3300" dirty="0"/>
              <a:t> </a:t>
            </a:r>
            <a:r>
              <a:rPr lang="en-US" sz="3300" dirty="0" err="1"/>
              <a:t>sosial</a:t>
            </a:r>
            <a:r>
              <a:rPr lang="en-US" sz="3300" dirty="0"/>
              <a:t> </a:t>
            </a:r>
            <a:r>
              <a:rPr lang="en-US" sz="3300" dirty="0" err="1"/>
              <a:t>dibedakan</a:t>
            </a:r>
            <a:r>
              <a:rPr lang="en-US" sz="3300" dirty="0"/>
              <a:t> </a:t>
            </a:r>
            <a:r>
              <a:rPr lang="en-US" sz="3300" dirty="0" err="1"/>
              <a:t>ke</a:t>
            </a:r>
            <a:r>
              <a:rPr lang="en-US" sz="3300" dirty="0"/>
              <a:t> </a:t>
            </a:r>
            <a:r>
              <a:rPr lang="en-US" sz="3300" dirty="0" err="1"/>
              <a:t>dalam</a:t>
            </a:r>
            <a:r>
              <a:rPr lang="en-US" sz="3300" dirty="0"/>
              <a:t>  3 </a:t>
            </a:r>
            <a:r>
              <a:rPr lang="en-US" sz="3300" dirty="0" err="1"/>
              <a:t>klasifikasi</a:t>
            </a:r>
            <a:r>
              <a:rPr lang="en-US" sz="3300" dirty="0"/>
              <a:t>, </a:t>
            </a:r>
            <a:r>
              <a:rPr lang="en-US" sz="3300" dirty="0" err="1"/>
              <a:t>yaitu</a:t>
            </a:r>
            <a:r>
              <a:rPr lang="en-US" sz="3300" dirty="0"/>
              <a:t> </a:t>
            </a:r>
            <a:r>
              <a:rPr lang="en-US" sz="3300" dirty="0" err="1"/>
              <a:t>kelompok</a:t>
            </a:r>
            <a:r>
              <a:rPr lang="en-US" sz="3300" dirty="0"/>
              <a:t> primer, </a:t>
            </a:r>
            <a:r>
              <a:rPr lang="en-US" sz="3300" dirty="0" err="1"/>
              <a:t>sekunder</a:t>
            </a:r>
            <a:r>
              <a:rPr lang="en-US" sz="3300" dirty="0"/>
              <a:t>, </a:t>
            </a:r>
            <a:r>
              <a:rPr lang="en-US" sz="3300" dirty="0" err="1"/>
              <a:t>dan</a:t>
            </a:r>
            <a:r>
              <a:rPr lang="en-US" sz="3300" dirty="0"/>
              <a:t> </a:t>
            </a:r>
            <a:r>
              <a:rPr lang="en-US" sz="3300" dirty="0" err="1"/>
              <a:t>tersier</a:t>
            </a:r>
            <a:r>
              <a:rPr lang="en-US" sz="3300" dirty="0"/>
              <a:t>.</a:t>
            </a:r>
          </a:p>
          <a:p>
            <a:pPr algn="just">
              <a:buFont typeface="Wingdings" panose="05000000000000000000" pitchFamily="2" charset="2"/>
              <a:buChar char="Ø"/>
            </a:pPr>
            <a:r>
              <a:rPr lang="en-US" sz="3300" dirty="0" err="1"/>
              <a:t>Kelompok</a:t>
            </a:r>
            <a:r>
              <a:rPr lang="en-US" sz="3300" dirty="0"/>
              <a:t> primer: </a:t>
            </a:r>
            <a:r>
              <a:rPr lang="en-US" sz="3300" dirty="0" err="1"/>
              <a:t>suatu</a:t>
            </a:r>
            <a:r>
              <a:rPr lang="en-US" sz="3300" dirty="0"/>
              <a:t> </a:t>
            </a:r>
            <a:r>
              <a:rPr lang="en-US" sz="3300" dirty="0" err="1"/>
              <a:t>kelompok</a:t>
            </a:r>
            <a:r>
              <a:rPr lang="en-US" sz="3300" dirty="0"/>
              <a:t>  yang </a:t>
            </a:r>
            <a:r>
              <a:rPr lang="en-US" sz="3300" dirty="0" err="1"/>
              <a:t>memiliki</a:t>
            </a:r>
            <a:r>
              <a:rPr lang="en-US" sz="3300" dirty="0"/>
              <a:t> rasa </a:t>
            </a:r>
            <a:r>
              <a:rPr lang="en-US" sz="3300" dirty="0" err="1"/>
              <a:t>ikatan</a:t>
            </a:r>
            <a:r>
              <a:rPr lang="en-US" sz="3300" dirty="0"/>
              <a:t> yang </a:t>
            </a:r>
            <a:r>
              <a:rPr lang="en-US" sz="3300" dirty="0" err="1"/>
              <a:t>kuat</a:t>
            </a:r>
            <a:r>
              <a:rPr lang="en-US" sz="3300" dirty="0"/>
              <a:t> di </a:t>
            </a:r>
            <a:r>
              <a:rPr lang="en-US" sz="3300" dirty="0" err="1"/>
              <a:t>antara</a:t>
            </a:r>
            <a:r>
              <a:rPr lang="en-US" sz="3300" dirty="0"/>
              <a:t> </a:t>
            </a:r>
            <a:r>
              <a:rPr lang="en-US" sz="3300" dirty="0" err="1"/>
              <a:t>anggotanya</a:t>
            </a:r>
            <a:r>
              <a:rPr lang="en-US" sz="3300" dirty="0"/>
              <a:t>. </a:t>
            </a:r>
            <a:r>
              <a:rPr lang="en-US" sz="3300" dirty="0" err="1"/>
              <a:t>Misalnya</a:t>
            </a:r>
            <a:r>
              <a:rPr lang="en-US" sz="3300" dirty="0"/>
              <a:t>, </a:t>
            </a:r>
            <a:r>
              <a:rPr lang="en-US" sz="3300" dirty="0" err="1"/>
              <a:t>kelompok</a:t>
            </a:r>
            <a:r>
              <a:rPr lang="en-US" sz="3300" dirty="0"/>
              <a:t>  </a:t>
            </a:r>
            <a:r>
              <a:rPr lang="en-US" sz="3300" dirty="0" err="1"/>
              <a:t>bermain</a:t>
            </a:r>
            <a:r>
              <a:rPr lang="en-US" sz="3300" dirty="0"/>
              <a:t> </a:t>
            </a:r>
            <a:r>
              <a:rPr lang="en-US" sz="3300" dirty="0" err="1"/>
              <a:t>dalam</a:t>
            </a:r>
            <a:r>
              <a:rPr lang="en-US" sz="3300" dirty="0"/>
              <a:t> </a:t>
            </a:r>
            <a:r>
              <a:rPr lang="en-US" sz="3300" dirty="0" err="1"/>
              <a:t>dunia</a:t>
            </a:r>
            <a:r>
              <a:rPr lang="en-US" sz="3300" dirty="0"/>
              <a:t> </a:t>
            </a:r>
            <a:r>
              <a:rPr lang="en-US" sz="3300" dirty="0" err="1"/>
              <a:t>pendidikan</a:t>
            </a:r>
            <a:r>
              <a:rPr lang="en-US" sz="3300" dirty="0"/>
              <a:t>. </a:t>
            </a:r>
            <a:r>
              <a:rPr lang="en-US" sz="3300" dirty="0" err="1"/>
              <a:t>Dalam</a:t>
            </a:r>
            <a:r>
              <a:rPr lang="en-US" sz="3300" dirty="0"/>
              <a:t> </a:t>
            </a:r>
            <a:r>
              <a:rPr lang="en-US" sz="3300" dirty="0" err="1"/>
              <a:t>kelompok</a:t>
            </a:r>
            <a:r>
              <a:rPr lang="en-US" sz="3300" dirty="0"/>
              <a:t> </a:t>
            </a:r>
            <a:r>
              <a:rPr lang="en-US" sz="3300" dirty="0" err="1"/>
              <a:t>ini</a:t>
            </a:r>
            <a:r>
              <a:rPr lang="en-US" sz="3300" dirty="0"/>
              <a:t>, </a:t>
            </a:r>
            <a:r>
              <a:rPr lang="en-US" sz="3300" dirty="0" err="1"/>
              <a:t>biasanya</a:t>
            </a:r>
            <a:r>
              <a:rPr lang="en-US" sz="3300" dirty="0"/>
              <a:t> </a:t>
            </a:r>
            <a:r>
              <a:rPr lang="en-US" sz="3300" dirty="0" err="1"/>
              <a:t>ada</a:t>
            </a:r>
            <a:r>
              <a:rPr lang="en-US" sz="3300" dirty="0"/>
              <a:t> </a:t>
            </a:r>
            <a:r>
              <a:rPr lang="en-US" sz="3300" dirty="0" err="1"/>
              <a:t>kesepakatan-kesepakatan</a:t>
            </a:r>
            <a:r>
              <a:rPr lang="en-US" sz="3300" dirty="0"/>
              <a:t> yang </a:t>
            </a:r>
            <a:r>
              <a:rPr lang="en-US" sz="3300" dirty="0" err="1"/>
              <a:t>dibuat</a:t>
            </a:r>
            <a:r>
              <a:rPr lang="en-US" sz="3300" dirty="0"/>
              <a:t> </a:t>
            </a:r>
            <a:r>
              <a:rPr lang="en-US" sz="3300" dirty="0" err="1"/>
              <a:t>untuk</a:t>
            </a:r>
            <a:r>
              <a:rPr lang="en-US" sz="3300" dirty="0"/>
              <a:t> </a:t>
            </a:r>
            <a:r>
              <a:rPr lang="en-US" sz="3300" dirty="0" err="1"/>
              <a:t>menunjukkan</a:t>
            </a:r>
            <a:r>
              <a:rPr lang="en-US" sz="3300" dirty="0"/>
              <a:t> </a:t>
            </a:r>
            <a:r>
              <a:rPr lang="en-US" sz="3300" dirty="0" err="1"/>
              <a:t>identitas</a:t>
            </a:r>
            <a:r>
              <a:rPr lang="en-US" sz="3300" dirty="0"/>
              <a:t> </a:t>
            </a:r>
            <a:r>
              <a:rPr lang="en-US" sz="3300" dirty="0" err="1"/>
              <a:t>kelompok</a:t>
            </a:r>
            <a:r>
              <a:rPr lang="en-US" sz="3300" dirty="0"/>
              <a:t>. </a:t>
            </a:r>
            <a:r>
              <a:rPr lang="en-US" sz="3300" dirty="0" err="1"/>
              <a:t>Dalam</a:t>
            </a:r>
            <a:r>
              <a:rPr lang="en-US" sz="3300" dirty="0"/>
              <a:t> </a:t>
            </a:r>
            <a:r>
              <a:rPr lang="en-US" sz="3300" dirty="0" err="1"/>
              <a:t>kelompok</a:t>
            </a:r>
            <a:r>
              <a:rPr lang="en-US" sz="3300" dirty="0"/>
              <a:t> </a:t>
            </a:r>
            <a:r>
              <a:rPr lang="en-US" sz="3300" dirty="0" err="1"/>
              <a:t>ini</a:t>
            </a:r>
            <a:r>
              <a:rPr lang="en-US" sz="3300" dirty="0"/>
              <a:t>, status </a:t>
            </a:r>
            <a:r>
              <a:rPr lang="en-US" sz="3300" dirty="0" err="1"/>
              <a:t>dan</a:t>
            </a:r>
            <a:r>
              <a:rPr lang="en-US" sz="3300" dirty="0"/>
              <a:t> </a:t>
            </a:r>
            <a:r>
              <a:rPr lang="en-US" sz="3300" dirty="0" err="1"/>
              <a:t>peran</a:t>
            </a:r>
            <a:r>
              <a:rPr lang="en-US" sz="3300" dirty="0"/>
              <a:t> </a:t>
            </a:r>
            <a:r>
              <a:rPr lang="en-US" sz="3300" dirty="0" err="1"/>
              <a:t>tidak</a:t>
            </a:r>
            <a:r>
              <a:rPr lang="en-US" sz="3300" dirty="0"/>
              <a:t> </a:t>
            </a:r>
            <a:r>
              <a:rPr lang="en-US" sz="3300" dirty="0" err="1"/>
              <a:t>terlalu</a:t>
            </a:r>
            <a:r>
              <a:rPr lang="en-US" sz="3300" dirty="0"/>
              <a:t> </a:t>
            </a:r>
            <a:r>
              <a:rPr lang="en-US" sz="3300" dirty="0" err="1"/>
              <a:t>menonjol</a:t>
            </a:r>
            <a:r>
              <a:rPr lang="en-US" sz="3300" dirty="0"/>
              <a:t>, </a:t>
            </a:r>
            <a:r>
              <a:rPr lang="en-US" sz="3300" dirty="0" err="1"/>
              <a:t>sehingga</a:t>
            </a:r>
            <a:r>
              <a:rPr lang="en-US" sz="3300" dirty="0"/>
              <a:t> </a:t>
            </a:r>
            <a:r>
              <a:rPr lang="en-US" sz="3300" dirty="0" err="1"/>
              <a:t>cenderung</a:t>
            </a:r>
            <a:r>
              <a:rPr lang="en-US" sz="3300" dirty="0"/>
              <a:t> </a:t>
            </a:r>
            <a:r>
              <a:rPr lang="en-US" sz="3300" dirty="0" err="1"/>
              <a:t>tidak</a:t>
            </a:r>
            <a:r>
              <a:rPr lang="en-US" sz="3300" dirty="0"/>
              <a:t> </a:t>
            </a:r>
            <a:r>
              <a:rPr lang="en-US" sz="3300" dirty="0" err="1"/>
              <a:t>berlaku</a:t>
            </a:r>
            <a:r>
              <a:rPr lang="en-US" sz="3300" dirty="0"/>
              <a:t> </a:t>
            </a:r>
            <a:r>
              <a:rPr lang="en-US" sz="3300" dirty="0" err="1"/>
              <a:t>stratifikasi</a:t>
            </a:r>
            <a:r>
              <a:rPr lang="en-US" sz="3300" dirty="0"/>
              <a:t>, </a:t>
            </a:r>
            <a:r>
              <a:rPr lang="en-US" sz="3300" dirty="0" err="1"/>
              <a:t>karena</a:t>
            </a:r>
            <a:r>
              <a:rPr lang="en-US" sz="3300" dirty="0"/>
              <a:t> di </a:t>
            </a:r>
            <a:r>
              <a:rPr lang="en-US" sz="3300" dirty="0" err="1"/>
              <a:t>dalam</a:t>
            </a:r>
            <a:r>
              <a:rPr lang="en-US" sz="3300" dirty="0"/>
              <a:t> </a:t>
            </a:r>
            <a:r>
              <a:rPr lang="en-US" sz="3300" dirty="0" err="1"/>
              <a:t>kelompok</a:t>
            </a:r>
            <a:r>
              <a:rPr lang="en-US" sz="3300" dirty="0"/>
              <a:t> </a:t>
            </a:r>
            <a:r>
              <a:rPr lang="en-US" sz="3300" dirty="0" err="1"/>
              <a:t>ini</a:t>
            </a:r>
            <a:r>
              <a:rPr lang="en-US" sz="3300" dirty="0"/>
              <a:t>, </a:t>
            </a:r>
            <a:r>
              <a:rPr lang="en-US" sz="3300" dirty="0" err="1"/>
              <a:t>posisi</a:t>
            </a:r>
            <a:r>
              <a:rPr lang="en-US" sz="3300" dirty="0"/>
              <a:t> </a:t>
            </a:r>
            <a:r>
              <a:rPr lang="en-US" sz="3300" dirty="0" err="1"/>
              <a:t>setiap</a:t>
            </a:r>
            <a:r>
              <a:rPr lang="en-US" sz="3300" dirty="0"/>
              <a:t> </a:t>
            </a:r>
            <a:r>
              <a:rPr lang="en-US" sz="3300" dirty="0" err="1"/>
              <a:t>anggotanya</a:t>
            </a:r>
            <a:r>
              <a:rPr lang="en-US" sz="3300" dirty="0"/>
              <a:t> </a:t>
            </a:r>
            <a:r>
              <a:rPr lang="en-US" sz="3300" dirty="0" err="1"/>
              <a:t>relatif</a:t>
            </a:r>
            <a:r>
              <a:rPr lang="en-US" sz="3300" dirty="0"/>
              <a:t> </a:t>
            </a:r>
            <a:r>
              <a:rPr lang="en-US" sz="3300" dirty="0" err="1"/>
              <a:t>sederajat</a:t>
            </a:r>
            <a:r>
              <a:rPr lang="en-US" sz="3300" dirty="0"/>
              <a:t>.</a:t>
            </a:r>
          </a:p>
          <a:p>
            <a:pPr algn="just"/>
            <a:endParaRPr lang="en-US" sz="4000" dirty="0"/>
          </a:p>
          <a:p>
            <a:pPr marL="266700" indent="0" algn="just">
              <a:buNone/>
            </a:pPr>
            <a:endParaRPr lang="en-US" sz="4000" dirty="0"/>
          </a:p>
        </p:txBody>
      </p:sp>
    </p:spTree>
    <p:extLst>
      <p:ext uri="{BB962C8B-B14F-4D97-AF65-F5344CB8AC3E}">
        <p14:creationId xmlns:p14="http://schemas.microsoft.com/office/powerpoint/2010/main" val="249501341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a:t>Lanjutan</a:t>
            </a:r>
            <a:endParaRPr lang="en-US" sz="3200" dirty="0"/>
          </a:p>
        </p:txBody>
      </p:sp>
      <p:sp>
        <p:nvSpPr>
          <p:cNvPr id="3" name="Content Placeholder 2"/>
          <p:cNvSpPr>
            <a:spLocks noGrp="1"/>
          </p:cNvSpPr>
          <p:nvPr>
            <p:ph idx="1"/>
          </p:nvPr>
        </p:nvSpPr>
        <p:spPr>
          <a:xfrm>
            <a:off x="1270000" y="2590800"/>
            <a:ext cx="10642600" cy="6248400"/>
          </a:xfrm>
        </p:spPr>
        <p:txBody>
          <a:bodyPr/>
          <a:lstStyle/>
          <a:p>
            <a:pPr algn="just">
              <a:buFont typeface="Wingdings" panose="05000000000000000000" pitchFamily="2" charset="2"/>
              <a:buChar char="Ø"/>
            </a:pPr>
            <a:r>
              <a:rPr lang="en-US" dirty="0" err="1"/>
              <a:t>Kelompok</a:t>
            </a:r>
            <a:r>
              <a:rPr lang="en-US" dirty="0"/>
              <a:t> </a:t>
            </a:r>
            <a:r>
              <a:rPr lang="en-US" dirty="0" err="1"/>
              <a:t>sekunder</a:t>
            </a:r>
            <a:r>
              <a:rPr lang="en-US" dirty="0"/>
              <a:t>: </a:t>
            </a:r>
            <a:r>
              <a:rPr lang="en-US" dirty="0" err="1"/>
              <a:t>suatu</a:t>
            </a:r>
            <a:r>
              <a:rPr lang="en-US" dirty="0"/>
              <a:t> </a:t>
            </a:r>
            <a:r>
              <a:rPr lang="en-US" dirty="0" err="1"/>
              <a:t>kelompok</a:t>
            </a:r>
            <a:r>
              <a:rPr lang="en-US" dirty="0"/>
              <a:t> yang </a:t>
            </a:r>
            <a:r>
              <a:rPr lang="en-US" dirty="0" err="1"/>
              <a:t>pola</a:t>
            </a:r>
            <a:r>
              <a:rPr lang="en-US" dirty="0"/>
              <a:t> </a:t>
            </a:r>
            <a:r>
              <a:rPr lang="en-US" dirty="0" err="1"/>
              <a:t>tindakan</a:t>
            </a:r>
            <a:r>
              <a:rPr lang="en-US" dirty="0"/>
              <a:t> </a:t>
            </a:r>
            <a:r>
              <a:rPr lang="en-US" dirty="0" err="1"/>
              <a:t>individunya</a:t>
            </a:r>
            <a:r>
              <a:rPr lang="en-US" dirty="0"/>
              <a:t> </a:t>
            </a:r>
            <a:r>
              <a:rPr lang="en-US" dirty="0" err="1"/>
              <a:t>mengacu</a:t>
            </a:r>
            <a:r>
              <a:rPr lang="en-US" dirty="0"/>
              <a:t> </a:t>
            </a:r>
            <a:r>
              <a:rPr lang="en-US" dirty="0" err="1"/>
              <a:t>pada</a:t>
            </a:r>
            <a:r>
              <a:rPr lang="en-US" dirty="0"/>
              <a:t> </a:t>
            </a:r>
            <a:r>
              <a:rPr lang="en-US" dirty="0" err="1"/>
              <a:t>ketentuan-ketentuan</a:t>
            </a:r>
            <a:r>
              <a:rPr lang="en-US" dirty="0"/>
              <a:t> yang </a:t>
            </a:r>
            <a:r>
              <a:rPr lang="en-US" dirty="0" err="1"/>
              <a:t>sudah</a:t>
            </a:r>
            <a:r>
              <a:rPr lang="en-US" dirty="0"/>
              <a:t> </a:t>
            </a:r>
            <a:r>
              <a:rPr lang="en-US" dirty="0" err="1"/>
              <a:t>disepakati</a:t>
            </a:r>
            <a:r>
              <a:rPr lang="en-US" dirty="0"/>
              <a:t> </a:t>
            </a:r>
            <a:r>
              <a:rPr lang="en-US" dirty="0" err="1"/>
              <a:t>bersama</a:t>
            </a:r>
            <a:r>
              <a:rPr lang="en-US" dirty="0"/>
              <a:t>, </a:t>
            </a:r>
            <a:r>
              <a:rPr lang="en-US" dirty="0" err="1"/>
              <a:t>dan</a:t>
            </a:r>
            <a:r>
              <a:rPr lang="en-US" dirty="0"/>
              <a:t> </a:t>
            </a:r>
            <a:r>
              <a:rPr lang="en-US" dirty="0" err="1"/>
              <a:t>sudah</a:t>
            </a:r>
            <a:r>
              <a:rPr lang="en-US" dirty="0"/>
              <a:t> </a:t>
            </a:r>
            <a:r>
              <a:rPr lang="en-US" dirty="0" err="1"/>
              <a:t>dijadikan</a:t>
            </a:r>
            <a:r>
              <a:rPr lang="en-US" dirty="0"/>
              <a:t> </a:t>
            </a:r>
            <a:r>
              <a:rPr lang="en-US" dirty="0" err="1"/>
              <a:t>sebagai</a:t>
            </a:r>
            <a:r>
              <a:rPr lang="en-US" dirty="0"/>
              <a:t> </a:t>
            </a:r>
            <a:r>
              <a:rPr lang="en-US" dirty="0" err="1"/>
              <a:t>aturan</a:t>
            </a:r>
            <a:r>
              <a:rPr lang="en-US" dirty="0"/>
              <a:t> main </a:t>
            </a:r>
            <a:r>
              <a:rPr lang="en-US" dirty="0" err="1"/>
              <a:t>kelompok</a:t>
            </a:r>
            <a:r>
              <a:rPr lang="en-US" dirty="0"/>
              <a:t>. </a:t>
            </a:r>
            <a:r>
              <a:rPr lang="en-US" dirty="0" err="1"/>
              <a:t>Pola</a:t>
            </a:r>
            <a:r>
              <a:rPr lang="en-US" dirty="0"/>
              <a:t> </a:t>
            </a:r>
            <a:r>
              <a:rPr lang="en-US" dirty="0" err="1"/>
              <a:t>tindakan</a:t>
            </a:r>
            <a:r>
              <a:rPr lang="en-US" dirty="0"/>
              <a:t> </a:t>
            </a:r>
            <a:r>
              <a:rPr lang="en-US" dirty="0" err="1"/>
              <a:t>ini</a:t>
            </a:r>
            <a:r>
              <a:rPr lang="en-US" dirty="0"/>
              <a:t> </a:t>
            </a:r>
            <a:r>
              <a:rPr lang="en-US" dirty="0" err="1"/>
              <a:t>juga</a:t>
            </a:r>
            <a:r>
              <a:rPr lang="en-US" dirty="0"/>
              <a:t> </a:t>
            </a:r>
            <a:r>
              <a:rPr lang="en-US" dirty="0" err="1"/>
              <a:t>sudah</a:t>
            </a:r>
            <a:r>
              <a:rPr lang="en-US" dirty="0"/>
              <a:t> </a:t>
            </a:r>
            <a:r>
              <a:rPr lang="en-US" dirty="0" err="1"/>
              <a:t>dibakukan</a:t>
            </a:r>
            <a:r>
              <a:rPr lang="en-US" dirty="0"/>
              <a:t> </a:t>
            </a:r>
            <a:r>
              <a:rPr lang="en-US" dirty="0" err="1"/>
              <a:t>ke</a:t>
            </a:r>
            <a:r>
              <a:rPr lang="en-US" dirty="0"/>
              <a:t> </a:t>
            </a:r>
            <a:r>
              <a:rPr lang="en-US" dirty="0" err="1"/>
              <a:t>dalam</a:t>
            </a:r>
            <a:r>
              <a:rPr lang="en-US" dirty="0"/>
              <a:t> </a:t>
            </a:r>
            <a:r>
              <a:rPr lang="en-US" dirty="0" err="1"/>
              <a:t>peraturan-peraturan</a:t>
            </a:r>
            <a:r>
              <a:rPr lang="en-US" dirty="0"/>
              <a:t> formal </a:t>
            </a:r>
            <a:r>
              <a:rPr lang="en-US" dirty="0" err="1"/>
              <a:t>seperti</a:t>
            </a:r>
            <a:r>
              <a:rPr lang="en-US" dirty="0"/>
              <a:t> </a:t>
            </a:r>
            <a:r>
              <a:rPr lang="en-US" dirty="0" err="1"/>
              <a:t>anggaran</a:t>
            </a:r>
            <a:r>
              <a:rPr lang="en-US" dirty="0"/>
              <a:t> </a:t>
            </a:r>
            <a:r>
              <a:rPr lang="en-US" dirty="0" err="1"/>
              <a:t>dasar</a:t>
            </a:r>
            <a:r>
              <a:rPr lang="en-US" dirty="0"/>
              <a:t> </a:t>
            </a:r>
            <a:r>
              <a:rPr lang="en-US" dirty="0" err="1"/>
              <a:t>organisasi</a:t>
            </a:r>
            <a:r>
              <a:rPr lang="en-US" dirty="0"/>
              <a:t>. </a:t>
            </a:r>
            <a:r>
              <a:rPr lang="en-US" dirty="0" err="1"/>
              <a:t>Demikian</a:t>
            </a:r>
            <a:r>
              <a:rPr lang="en-US" dirty="0"/>
              <a:t> pula status </a:t>
            </a:r>
            <a:r>
              <a:rPr lang="en-US" dirty="0" err="1"/>
              <a:t>dan</a:t>
            </a:r>
            <a:r>
              <a:rPr lang="en-US" dirty="0"/>
              <a:t> </a:t>
            </a:r>
            <a:r>
              <a:rPr lang="en-US" dirty="0" err="1"/>
              <a:t>peran</a:t>
            </a:r>
            <a:r>
              <a:rPr lang="en-US" dirty="0"/>
              <a:t> yang </a:t>
            </a:r>
            <a:r>
              <a:rPr lang="en-US" dirty="0" err="1"/>
              <a:t>dimiliki</a:t>
            </a:r>
            <a:r>
              <a:rPr lang="en-US" dirty="0"/>
              <a:t> </a:t>
            </a:r>
            <a:r>
              <a:rPr lang="en-US" dirty="0" err="1"/>
              <a:t>oleh</a:t>
            </a:r>
            <a:r>
              <a:rPr lang="en-US" dirty="0"/>
              <a:t> </a:t>
            </a:r>
            <a:r>
              <a:rPr lang="en-US" dirty="0" err="1"/>
              <a:t>anggota</a:t>
            </a:r>
            <a:r>
              <a:rPr lang="en-US" dirty="0"/>
              <a:t> </a:t>
            </a:r>
            <a:r>
              <a:rPr lang="en-US" dirty="0" err="1"/>
              <a:t>kelompok</a:t>
            </a:r>
            <a:r>
              <a:rPr lang="en-US" dirty="0"/>
              <a:t> </a:t>
            </a:r>
            <a:r>
              <a:rPr lang="en-US" dirty="0" err="1"/>
              <a:t>serta</a:t>
            </a:r>
            <a:r>
              <a:rPr lang="en-US" dirty="0"/>
              <a:t> </a:t>
            </a:r>
            <a:r>
              <a:rPr lang="en-US" dirty="0" err="1"/>
              <a:t>hak</a:t>
            </a:r>
            <a:r>
              <a:rPr lang="en-US" dirty="0"/>
              <a:t> </a:t>
            </a:r>
            <a:r>
              <a:rPr lang="en-US" dirty="0" err="1"/>
              <a:t>dan</a:t>
            </a:r>
            <a:r>
              <a:rPr lang="en-US" dirty="0"/>
              <a:t> </a:t>
            </a:r>
            <a:r>
              <a:rPr lang="en-US" dirty="0" err="1"/>
              <a:t>kewajiban</a:t>
            </a:r>
            <a:r>
              <a:rPr lang="en-US" dirty="0"/>
              <a:t> </a:t>
            </a:r>
            <a:r>
              <a:rPr lang="en-US" dirty="0" err="1"/>
              <a:t>setiap</a:t>
            </a:r>
            <a:r>
              <a:rPr lang="en-US" dirty="0"/>
              <a:t> </a:t>
            </a:r>
            <a:r>
              <a:rPr lang="en-US" dirty="0" err="1"/>
              <a:t>anggota</a:t>
            </a:r>
            <a:r>
              <a:rPr lang="en-US" dirty="0"/>
              <a:t> </a:t>
            </a:r>
            <a:r>
              <a:rPr lang="en-US" dirty="0" err="1"/>
              <a:t>kelompok</a:t>
            </a:r>
            <a:r>
              <a:rPr lang="en-US" dirty="0"/>
              <a:t> </a:t>
            </a:r>
            <a:r>
              <a:rPr lang="en-US" dirty="0" err="1"/>
              <a:t>juga</a:t>
            </a:r>
            <a:r>
              <a:rPr lang="en-US" dirty="0"/>
              <a:t> </a:t>
            </a:r>
            <a:r>
              <a:rPr lang="en-US" dirty="0" err="1"/>
              <a:t>terlihat</a:t>
            </a:r>
            <a:r>
              <a:rPr lang="en-US" dirty="0"/>
              <a:t> </a:t>
            </a:r>
            <a:r>
              <a:rPr lang="en-US" dirty="0" err="1"/>
              <a:t>jelas</a:t>
            </a:r>
            <a:r>
              <a:rPr lang="en-US" dirty="0"/>
              <a:t>. </a:t>
            </a:r>
            <a:r>
              <a:rPr lang="en-US" dirty="0" err="1"/>
              <a:t>Misalnya</a:t>
            </a:r>
            <a:r>
              <a:rPr lang="en-US" dirty="0"/>
              <a:t>, </a:t>
            </a:r>
            <a:r>
              <a:rPr lang="en-US" dirty="0" err="1"/>
              <a:t>organisasi</a:t>
            </a:r>
            <a:r>
              <a:rPr lang="en-US" dirty="0"/>
              <a:t> </a:t>
            </a:r>
            <a:r>
              <a:rPr lang="en-US" dirty="0" err="1"/>
              <a:t>siswa</a:t>
            </a:r>
            <a:r>
              <a:rPr lang="en-US" dirty="0"/>
              <a:t> intra </a:t>
            </a:r>
            <a:r>
              <a:rPr lang="en-US" dirty="0" err="1"/>
              <a:t>sekolah</a:t>
            </a:r>
            <a:r>
              <a:rPr lang="en-US" dirty="0"/>
              <a:t> (</a:t>
            </a:r>
            <a:r>
              <a:rPr lang="en-US" dirty="0" err="1"/>
              <a:t>osis</a:t>
            </a:r>
            <a:r>
              <a:rPr lang="en-US" dirty="0"/>
              <a:t>). Di </a:t>
            </a:r>
            <a:r>
              <a:rPr lang="en-US" dirty="0" err="1"/>
              <a:t>sini</a:t>
            </a:r>
            <a:r>
              <a:rPr lang="en-US" dirty="0"/>
              <a:t> status </a:t>
            </a:r>
            <a:r>
              <a:rPr lang="en-US" dirty="0" err="1"/>
              <a:t>dan</a:t>
            </a:r>
            <a:r>
              <a:rPr lang="en-US" dirty="0"/>
              <a:t> </a:t>
            </a:r>
            <a:r>
              <a:rPr lang="en-US" dirty="0" err="1"/>
              <a:t>peran</a:t>
            </a:r>
            <a:r>
              <a:rPr lang="en-US" dirty="0"/>
              <a:t> yang </a:t>
            </a:r>
            <a:r>
              <a:rPr lang="en-US" dirty="0" err="1"/>
              <a:t>dimiliki</a:t>
            </a:r>
            <a:r>
              <a:rPr lang="en-US" dirty="0"/>
              <a:t> </a:t>
            </a:r>
            <a:r>
              <a:rPr lang="en-US" dirty="0" err="1"/>
              <a:t>setiap</a:t>
            </a:r>
            <a:r>
              <a:rPr lang="en-US" dirty="0"/>
              <a:t> </a:t>
            </a:r>
            <a:r>
              <a:rPr lang="en-US" dirty="0" err="1"/>
              <a:t>anggotanya</a:t>
            </a:r>
            <a:r>
              <a:rPr lang="en-US" dirty="0"/>
              <a:t> </a:t>
            </a:r>
            <a:r>
              <a:rPr lang="en-US" dirty="0" err="1"/>
              <a:t>jelas</a:t>
            </a:r>
            <a:r>
              <a:rPr lang="en-US" dirty="0"/>
              <a:t>. </a:t>
            </a:r>
            <a:r>
              <a:rPr lang="en-US" dirty="0" err="1"/>
              <a:t>Oleh</a:t>
            </a:r>
            <a:r>
              <a:rPr lang="en-US" dirty="0"/>
              <a:t> Karen </a:t>
            </a:r>
            <a:r>
              <a:rPr lang="en-US" dirty="0" err="1"/>
              <a:t>itu</a:t>
            </a:r>
            <a:r>
              <a:rPr lang="en-US" dirty="0"/>
              <a:t>, </a:t>
            </a:r>
            <a:r>
              <a:rPr lang="en-US" dirty="0" err="1"/>
              <a:t>stratifikasi</a:t>
            </a:r>
            <a:r>
              <a:rPr lang="en-US" dirty="0"/>
              <a:t> yang </a:t>
            </a:r>
            <a:r>
              <a:rPr lang="en-US" dirty="0" err="1"/>
              <a:t>ada</a:t>
            </a:r>
            <a:r>
              <a:rPr lang="en-US" dirty="0"/>
              <a:t> </a:t>
            </a:r>
            <a:r>
              <a:rPr lang="en-US" dirty="0" err="1"/>
              <a:t>dalam</a:t>
            </a:r>
            <a:r>
              <a:rPr lang="en-US" dirty="0"/>
              <a:t> </a:t>
            </a:r>
            <a:r>
              <a:rPr lang="en-US" dirty="0" err="1"/>
              <a:t>kelompok</a:t>
            </a:r>
            <a:r>
              <a:rPr lang="en-US" dirty="0"/>
              <a:t> </a:t>
            </a:r>
            <a:r>
              <a:rPr lang="en-US" dirty="0" err="1"/>
              <a:t>ini</a:t>
            </a:r>
            <a:r>
              <a:rPr lang="en-US" dirty="0"/>
              <a:t> </a:t>
            </a:r>
            <a:r>
              <a:rPr lang="en-US" dirty="0" err="1"/>
              <a:t>juga</a:t>
            </a:r>
            <a:r>
              <a:rPr lang="en-US" dirty="0"/>
              <a:t> </a:t>
            </a:r>
            <a:r>
              <a:rPr lang="en-US" dirty="0" err="1"/>
              <a:t>jelas</a:t>
            </a:r>
            <a:r>
              <a:rPr lang="en-US" dirty="0"/>
              <a:t>.</a:t>
            </a:r>
          </a:p>
        </p:txBody>
      </p:sp>
    </p:spTree>
    <p:extLst>
      <p:ext uri="{BB962C8B-B14F-4D97-AF65-F5344CB8AC3E}">
        <p14:creationId xmlns:p14="http://schemas.microsoft.com/office/powerpoint/2010/main" val="6942436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err="1"/>
              <a:t>Lanjutan</a:t>
            </a:r>
            <a:endParaRPr lang="en-US" sz="3200" dirty="0"/>
          </a:p>
        </p:txBody>
      </p:sp>
      <p:sp>
        <p:nvSpPr>
          <p:cNvPr id="3" name="Content Placeholder 2"/>
          <p:cNvSpPr>
            <a:spLocks noGrp="1"/>
          </p:cNvSpPr>
          <p:nvPr>
            <p:ph idx="1"/>
          </p:nvPr>
        </p:nvSpPr>
        <p:spPr>
          <a:xfrm>
            <a:off x="1270000" y="2514600"/>
            <a:ext cx="10642600" cy="6324600"/>
          </a:xfrm>
        </p:spPr>
        <p:txBody>
          <a:bodyPr/>
          <a:lstStyle/>
          <a:p>
            <a:pPr algn="just">
              <a:buFont typeface="Wingdings" panose="05000000000000000000" pitchFamily="2" charset="2"/>
              <a:buChar char="Ø"/>
            </a:pPr>
            <a:r>
              <a:rPr lang="en-US" sz="3600" dirty="0" err="1"/>
              <a:t>Kelompok</a:t>
            </a:r>
            <a:r>
              <a:rPr lang="en-US" sz="3600" dirty="0"/>
              <a:t> </a:t>
            </a:r>
            <a:r>
              <a:rPr lang="en-US" sz="3600" dirty="0" err="1"/>
              <a:t>ter</a:t>
            </a:r>
            <a:r>
              <a:rPr lang="id-ID" sz="3600" dirty="0"/>
              <a:t>s</a:t>
            </a:r>
            <a:r>
              <a:rPr lang="en-US" sz="3600" dirty="0" err="1"/>
              <a:t>ier</a:t>
            </a:r>
            <a:r>
              <a:rPr lang="en-US" sz="3600" dirty="0"/>
              <a:t>: </a:t>
            </a:r>
            <a:r>
              <a:rPr lang="en-US" sz="3600" dirty="0" err="1"/>
              <a:t>kelompok</a:t>
            </a:r>
            <a:r>
              <a:rPr lang="en-US" sz="3600" dirty="0"/>
              <a:t> </a:t>
            </a:r>
            <a:r>
              <a:rPr lang="en-US" sz="3600" dirty="0" err="1"/>
              <a:t>bersifat</a:t>
            </a:r>
            <a:r>
              <a:rPr lang="en-US" sz="3600" dirty="0"/>
              <a:t> </a:t>
            </a:r>
            <a:r>
              <a:rPr lang="en-US" sz="3600" dirty="0" err="1"/>
              <a:t>sementara</a:t>
            </a:r>
            <a:r>
              <a:rPr lang="en-US" sz="3600" dirty="0"/>
              <a:t>. </a:t>
            </a:r>
            <a:r>
              <a:rPr lang="en-US" sz="3600" dirty="0" err="1"/>
              <a:t>Kelompok</a:t>
            </a:r>
            <a:r>
              <a:rPr lang="en-US" sz="3600" dirty="0"/>
              <a:t> </a:t>
            </a:r>
            <a:r>
              <a:rPr lang="en-US" sz="3600" dirty="0" err="1"/>
              <a:t>ini</a:t>
            </a:r>
            <a:r>
              <a:rPr lang="en-US" sz="3600" dirty="0"/>
              <a:t> </a:t>
            </a:r>
            <a:r>
              <a:rPr lang="en-US" sz="3600" dirty="0" err="1"/>
              <a:t>hanya</a:t>
            </a:r>
            <a:r>
              <a:rPr lang="en-US" sz="3600" dirty="0"/>
              <a:t> </a:t>
            </a:r>
            <a:r>
              <a:rPr lang="en-US" sz="3600" dirty="0" err="1"/>
              <a:t>terbentuk</a:t>
            </a:r>
            <a:r>
              <a:rPr lang="en-US" sz="3600" dirty="0"/>
              <a:t> </a:t>
            </a:r>
            <a:r>
              <a:rPr lang="en-US" sz="3600" dirty="0" err="1"/>
              <a:t>ketika</a:t>
            </a:r>
            <a:r>
              <a:rPr lang="en-US" sz="3600" dirty="0"/>
              <a:t> </a:t>
            </a:r>
            <a:r>
              <a:rPr lang="en-US" sz="3600" dirty="0" err="1"/>
              <a:t>sekelompok</a:t>
            </a:r>
            <a:r>
              <a:rPr lang="en-US" sz="3600" dirty="0"/>
              <a:t> orang </a:t>
            </a:r>
            <a:r>
              <a:rPr lang="en-US" sz="3600" dirty="0" err="1"/>
              <a:t>berada</a:t>
            </a:r>
            <a:r>
              <a:rPr lang="en-US" sz="3600" dirty="0"/>
              <a:t> </a:t>
            </a:r>
            <a:r>
              <a:rPr lang="en-US" sz="3600" dirty="0" err="1"/>
              <a:t>dalam</a:t>
            </a:r>
            <a:r>
              <a:rPr lang="en-US" sz="3600" dirty="0"/>
              <a:t> </a:t>
            </a:r>
            <a:r>
              <a:rPr lang="en-US" sz="3600" dirty="0" err="1"/>
              <a:t>satu</a:t>
            </a:r>
            <a:r>
              <a:rPr lang="en-US" sz="3600" dirty="0"/>
              <a:t> </a:t>
            </a:r>
            <a:r>
              <a:rPr lang="en-US" sz="3600" dirty="0" err="1"/>
              <a:t>tujuan</a:t>
            </a:r>
            <a:r>
              <a:rPr lang="en-US" sz="3600" dirty="0"/>
              <a:t> yang </a:t>
            </a:r>
            <a:r>
              <a:rPr lang="en-US" sz="3600" dirty="0" err="1"/>
              <a:t>sifatnya</a:t>
            </a:r>
            <a:r>
              <a:rPr lang="en-US" sz="3600" dirty="0"/>
              <a:t> </a:t>
            </a:r>
            <a:r>
              <a:rPr lang="en-US" sz="3600" dirty="0" err="1"/>
              <a:t>sementara</a:t>
            </a:r>
            <a:r>
              <a:rPr lang="en-US" sz="3600" dirty="0"/>
              <a:t>. </a:t>
            </a:r>
            <a:r>
              <a:rPr lang="en-US" sz="3600" dirty="0" err="1"/>
              <a:t>Misalnya</a:t>
            </a:r>
            <a:r>
              <a:rPr lang="en-US" sz="3600" dirty="0"/>
              <a:t>, </a:t>
            </a:r>
            <a:r>
              <a:rPr lang="en-US" sz="3600" dirty="0" err="1"/>
              <a:t>kelompok</a:t>
            </a:r>
            <a:r>
              <a:rPr lang="en-US" sz="3600" dirty="0"/>
              <a:t> </a:t>
            </a:r>
            <a:r>
              <a:rPr lang="en-US" sz="3600" dirty="0" err="1"/>
              <a:t>pengumpul</a:t>
            </a:r>
            <a:r>
              <a:rPr lang="en-US" sz="3600" dirty="0"/>
              <a:t> </a:t>
            </a:r>
            <a:r>
              <a:rPr lang="en-US" sz="3600" dirty="0" err="1"/>
              <a:t>dana</a:t>
            </a:r>
            <a:r>
              <a:rPr lang="en-US" sz="3600" dirty="0"/>
              <a:t> </a:t>
            </a:r>
            <a:r>
              <a:rPr lang="en-US" sz="3600" dirty="0" err="1"/>
              <a:t>bagi</a:t>
            </a:r>
            <a:r>
              <a:rPr lang="en-US" sz="3600" dirty="0"/>
              <a:t> </a:t>
            </a:r>
            <a:r>
              <a:rPr lang="en-US" sz="3600" dirty="0" err="1"/>
              <a:t>korban</a:t>
            </a:r>
            <a:r>
              <a:rPr lang="en-US" sz="3600" dirty="0"/>
              <a:t> </a:t>
            </a:r>
            <a:r>
              <a:rPr lang="en-US" sz="3600" dirty="0" err="1"/>
              <a:t>banjir</a:t>
            </a:r>
            <a:r>
              <a:rPr lang="en-US" sz="3600" dirty="0"/>
              <a:t>. </a:t>
            </a:r>
            <a:r>
              <a:rPr lang="en-US" sz="3600" dirty="0" err="1"/>
              <a:t>Dalam</a:t>
            </a:r>
            <a:r>
              <a:rPr lang="en-US" sz="3600" dirty="0"/>
              <a:t> </a:t>
            </a:r>
            <a:r>
              <a:rPr lang="en-US" sz="3600" dirty="0" err="1"/>
              <a:t>kelompok</a:t>
            </a:r>
            <a:r>
              <a:rPr lang="en-US" sz="3600" dirty="0"/>
              <a:t> </a:t>
            </a:r>
            <a:r>
              <a:rPr lang="en-US" sz="3600" dirty="0" err="1"/>
              <a:t>ini</a:t>
            </a:r>
            <a:r>
              <a:rPr lang="en-US" sz="3600" dirty="0"/>
              <a:t>, </a:t>
            </a:r>
            <a:r>
              <a:rPr lang="en-US" sz="3600" dirty="0" err="1"/>
              <a:t>tidak</a:t>
            </a:r>
            <a:r>
              <a:rPr lang="en-US" sz="3600" dirty="0"/>
              <a:t> </a:t>
            </a:r>
            <a:r>
              <a:rPr lang="en-US" sz="3600" dirty="0" err="1"/>
              <a:t>ada</a:t>
            </a:r>
            <a:r>
              <a:rPr lang="en-US" sz="3600" dirty="0"/>
              <a:t> </a:t>
            </a:r>
            <a:r>
              <a:rPr lang="en-US" sz="3600" dirty="0" err="1"/>
              <a:t>perbedaan</a:t>
            </a:r>
            <a:r>
              <a:rPr lang="en-US" sz="3600" dirty="0"/>
              <a:t> status di </a:t>
            </a:r>
            <a:r>
              <a:rPr lang="en-US" sz="3600" dirty="0" err="1"/>
              <a:t>antara</a:t>
            </a:r>
            <a:r>
              <a:rPr lang="en-US" sz="3600" dirty="0"/>
              <a:t> </a:t>
            </a:r>
            <a:r>
              <a:rPr lang="en-US" sz="3600" dirty="0" err="1"/>
              <a:t>anggotanya</a:t>
            </a:r>
            <a:r>
              <a:rPr lang="en-US" sz="3600" dirty="0"/>
              <a:t>, </a:t>
            </a:r>
            <a:r>
              <a:rPr lang="en-US" sz="3600" dirty="0" err="1"/>
              <a:t>meskipun</a:t>
            </a:r>
            <a:r>
              <a:rPr lang="en-US" sz="3600" dirty="0"/>
              <a:t> </a:t>
            </a:r>
            <a:r>
              <a:rPr lang="en-US" sz="3600" dirty="0" err="1"/>
              <a:t>terkadang</a:t>
            </a:r>
            <a:r>
              <a:rPr lang="en-US" sz="3600" dirty="0"/>
              <a:t> </a:t>
            </a:r>
            <a:r>
              <a:rPr lang="en-US" sz="3600" dirty="0" err="1"/>
              <a:t>terdapat</a:t>
            </a:r>
            <a:r>
              <a:rPr lang="en-US" sz="3600" dirty="0"/>
              <a:t> </a:t>
            </a:r>
            <a:r>
              <a:rPr lang="en-US" sz="3600" dirty="0" err="1"/>
              <a:t>pembagian</a:t>
            </a:r>
            <a:r>
              <a:rPr lang="en-US" sz="3600" dirty="0"/>
              <a:t> </a:t>
            </a:r>
            <a:r>
              <a:rPr lang="en-US" sz="3600" dirty="0" err="1"/>
              <a:t>peran</a:t>
            </a:r>
            <a:r>
              <a:rPr lang="en-US" sz="3600" dirty="0"/>
              <a:t> yang </a:t>
            </a:r>
            <a:r>
              <a:rPr lang="en-US" sz="3600" dirty="0" err="1"/>
              <a:t>jelas</a:t>
            </a:r>
            <a:r>
              <a:rPr lang="en-US" sz="3600" dirty="0"/>
              <a:t> di </a:t>
            </a:r>
            <a:r>
              <a:rPr lang="en-US" sz="3600" dirty="0" err="1"/>
              <a:t>antara</a:t>
            </a:r>
            <a:r>
              <a:rPr lang="en-US" sz="3600" dirty="0"/>
              <a:t> </a:t>
            </a:r>
            <a:r>
              <a:rPr lang="en-US" sz="3600" dirty="0" err="1"/>
              <a:t>anggotanya</a:t>
            </a:r>
            <a:r>
              <a:rPr lang="en-US" sz="3600" dirty="0"/>
              <a:t>. </a:t>
            </a:r>
            <a:r>
              <a:rPr lang="en-US" sz="3600" dirty="0" err="1"/>
              <a:t>Dengan</a:t>
            </a:r>
            <a:r>
              <a:rPr lang="en-US" sz="3600" dirty="0"/>
              <a:t> </a:t>
            </a:r>
            <a:r>
              <a:rPr lang="en-US" sz="3600" dirty="0" err="1"/>
              <a:t>karakteristik</a:t>
            </a:r>
            <a:r>
              <a:rPr lang="en-US" sz="3600" dirty="0"/>
              <a:t> </a:t>
            </a:r>
            <a:r>
              <a:rPr lang="en-US" sz="3600" dirty="0" err="1"/>
              <a:t>seperti</a:t>
            </a:r>
            <a:r>
              <a:rPr lang="en-US" sz="3600" dirty="0"/>
              <a:t> </a:t>
            </a:r>
            <a:r>
              <a:rPr lang="en-US" sz="3600" dirty="0" err="1"/>
              <a:t>ini</a:t>
            </a:r>
            <a:r>
              <a:rPr lang="en-US" sz="3600" dirty="0"/>
              <a:t>, </a:t>
            </a:r>
            <a:r>
              <a:rPr lang="en-US" sz="3600" dirty="0" err="1"/>
              <a:t>sulit</a:t>
            </a:r>
            <a:r>
              <a:rPr lang="en-US" sz="3600" dirty="0"/>
              <a:t> </a:t>
            </a:r>
            <a:r>
              <a:rPr lang="en-US" sz="3600" dirty="0" err="1"/>
              <a:t>untuk</a:t>
            </a:r>
            <a:r>
              <a:rPr lang="en-US" sz="3600" dirty="0"/>
              <a:t> </a:t>
            </a:r>
            <a:r>
              <a:rPr lang="en-US" sz="3600" dirty="0" err="1"/>
              <a:t>mengatakan</a:t>
            </a:r>
            <a:r>
              <a:rPr lang="en-US" sz="3600" dirty="0"/>
              <a:t> </a:t>
            </a:r>
            <a:r>
              <a:rPr lang="en-US" sz="3600" dirty="0" err="1"/>
              <a:t>terdapat</a:t>
            </a:r>
            <a:r>
              <a:rPr lang="en-US" sz="3600" dirty="0"/>
              <a:t> </a:t>
            </a:r>
            <a:r>
              <a:rPr lang="en-US" sz="3600" dirty="0" err="1"/>
              <a:t>pola</a:t>
            </a:r>
            <a:r>
              <a:rPr lang="en-US" sz="3600" dirty="0"/>
              <a:t> </a:t>
            </a:r>
            <a:r>
              <a:rPr lang="en-US" sz="3600" dirty="0" err="1"/>
              <a:t>stratifikasi</a:t>
            </a:r>
            <a:r>
              <a:rPr lang="en-US" sz="3600" dirty="0"/>
              <a:t> di </a:t>
            </a:r>
            <a:r>
              <a:rPr lang="en-US" sz="3600" dirty="0" err="1"/>
              <a:t>dalam</a:t>
            </a:r>
            <a:r>
              <a:rPr lang="en-US" sz="3600" dirty="0"/>
              <a:t> </a:t>
            </a:r>
            <a:r>
              <a:rPr lang="en-US" sz="3600" dirty="0" err="1"/>
              <a:t>kelompok</a:t>
            </a:r>
            <a:r>
              <a:rPr lang="en-US" sz="3600" dirty="0"/>
              <a:t> </a:t>
            </a:r>
            <a:r>
              <a:rPr lang="en-US" sz="3600" dirty="0" err="1"/>
              <a:t>ini</a:t>
            </a:r>
            <a:r>
              <a:rPr lang="en-US" sz="3600" dirty="0"/>
              <a:t>.</a:t>
            </a:r>
          </a:p>
        </p:txBody>
      </p:sp>
    </p:spTree>
    <p:extLst>
      <p:ext uri="{BB962C8B-B14F-4D97-AF65-F5344CB8AC3E}">
        <p14:creationId xmlns:p14="http://schemas.microsoft.com/office/powerpoint/2010/main" val="17045072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0" y="330200"/>
            <a:ext cx="10464800" cy="2438400"/>
          </a:xfrm>
        </p:spPr>
        <p:txBody>
          <a:bodyPr/>
          <a:lstStyle/>
          <a:p>
            <a:r>
              <a:rPr lang="en-ID" dirty="0" err="1"/>
              <a:t>Dinamika</a:t>
            </a:r>
            <a:r>
              <a:rPr lang="en-ID" dirty="0"/>
              <a:t> </a:t>
            </a:r>
            <a:r>
              <a:rPr lang="en-ID" dirty="0" err="1"/>
              <a:t>Kelompok</a:t>
            </a:r>
            <a:r>
              <a:rPr lang="en-ID" dirty="0"/>
              <a:t> </a:t>
            </a:r>
            <a:r>
              <a:rPr lang="en-ID" dirty="0" err="1"/>
              <a:t>Sosial</a:t>
            </a:r>
            <a:r>
              <a:rPr lang="en-ID" dirty="0"/>
              <a:t> </a:t>
            </a:r>
          </a:p>
        </p:txBody>
      </p:sp>
      <p:sp>
        <p:nvSpPr>
          <p:cNvPr id="3" name="Content Placeholder 2"/>
          <p:cNvSpPr>
            <a:spLocks noGrp="1"/>
          </p:cNvSpPr>
          <p:nvPr>
            <p:ph idx="1"/>
          </p:nvPr>
        </p:nvSpPr>
        <p:spPr/>
        <p:txBody>
          <a:bodyPr/>
          <a:lstStyle/>
          <a:p>
            <a:pPr algn="just"/>
            <a:r>
              <a:rPr lang="en-ID" sz="2700" dirty="0" err="1"/>
              <a:t>Kelompok</a:t>
            </a:r>
            <a:r>
              <a:rPr lang="en-ID" sz="2700" dirty="0"/>
              <a:t> </a:t>
            </a:r>
            <a:r>
              <a:rPr lang="en-ID" sz="2700" dirty="0" err="1"/>
              <a:t>sosial</a:t>
            </a:r>
            <a:r>
              <a:rPr lang="en-ID" sz="2700" dirty="0"/>
              <a:t> </a:t>
            </a:r>
            <a:r>
              <a:rPr lang="en-ID" sz="2700" dirty="0" err="1"/>
              <a:t>bersifat</a:t>
            </a:r>
            <a:r>
              <a:rPr lang="en-ID" sz="2700" dirty="0"/>
              <a:t> </a:t>
            </a:r>
            <a:r>
              <a:rPr lang="en-ID" sz="2700" dirty="0" err="1"/>
              <a:t>dinamis</a:t>
            </a:r>
            <a:r>
              <a:rPr lang="en-ID" sz="2700" dirty="0"/>
              <a:t>. </a:t>
            </a:r>
            <a:r>
              <a:rPr lang="en-US" sz="2700" dirty="0" err="1"/>
              <a:t>Dinamika</a:t>
            </a:r>
            <a:r>
              <a:rPr lang="en-US" sz="2700" dirty="0"/>
              <a:t> </a:t>
            </a:r>
            <a:r>
              <a:rPr lang="en-US" sz="2700" dirty="0" err="1"/>
              <a:t>kelompok</a:t>
            </a:r>
            <a:r>
              <a:rPr lang="en-US" sz="2700" dirty="0"/>
              <a:t> </a:t>
            </a:r>
            <a:r>
              <a:rPr lang="en-US" sz="2700" dirty="0" err="1"/>
              <a:t>sosial</a:t>
            </a:r>
            <a:r>
              <a:rPr lang="en-US" sz="2700" dirty="0"/>
              <a:t>  </a:t>
            </a:r>
            <a:r>
              <a:rPr lang="en-US" sz="2700" dirty="0" err="1"/>
              <a:t>ini</a:t>
            </a:r>
            <a:r>
              <a:rPr lang="en-US" sz="2700" dirty="0"/>
              <a:t> </a:t>
            </a:r>
            <a:r>
              <a:rPr lang="en-US" sz="2700" dirty="0" err="1"/>
              <a:t>dit</a:t>
            </a:r>
            <a:r>
              <a:rPr lang="id-ID" sz="2700" dirty="0"/>
              <a:t>a</a:t>
            </a:r>
            <a:r>
              <a:rPr lang="en-US" sz="2700" dirty="0" err="1"/>
              <a:t>ndai</a:t>
            </a:r>
            <a:r>
              <a:rPr lang="en-US" sz="2700" dirty="0"/>
              <a:t> </a:t>
            </a:r>
            <a:r>
              <a:rPr lang="en-US" sz="2700" dirty="0" err="1"/>
              <a:t>dengan</a:t>
            </a:r>
            <a:r>
              <a:rPr lang="en-US" sz="2700" dirty="0"/>
              <a:t> </a:t>
            </a:r>
            <a:r>
              <a:rPr lang="en-US" sz="2700" dirty="0" err="1"/>
              <a:t>adanya</a:t>
            </a:r>
            <a:r>
              <a:rPr lang="en-US" sz="2700" dirty="0"/>
              <a:t> </a:t>
            </a:r>
            <a:r>
              <a:rPr lang="en-US" sz="2700" dirty="0" err="1"/>
              <a:t>mobilitas</a:t>
            </a:r>
            <a:r>
              <a:rPr lang="en-US" sz="2700" dirty="0"/>
              <a:t> </a:t>
            </a:r>
            <a:r>
              <a:rPr lang="en-US" sz="2700" dirty="0" err="1"/>
              <a:t>sosial</a:t>
            </a:r>
            <a:r>
              <a:rPr lang="en-US" sz="2700" dirty="0"/>
              <a:t>. </a:t>
            </a:r>
            <a:r>
              <a:rPr lang="en-US" sz="2700" dirty="0" err="1"/>
              <a:t>Pergeseran-pergeseran</a:t>
            </a:r>
            <a:r>
              <a:rPr lang="en-US" sz="2700" dirty="0"/>
              <a:t> yang </a:t>
            </a:r>
            <a:r>
              <a:rPr lang="en-US" sz="2700" dirty="0" err="1"/>
              <a:t>terjadi</a:t>
            </a:r>
            <a:r>
              <a:rPr lang="en-US" sz="2700" dirty="0"/>
              <a:t> </a:t>
            </a:r>
            <a:r>
              <a:rPr lang="en-US" sz="2700" dirty="0" err="1"/>
              <a:t>dalam</a:t>
            </a:r>
            <a:r>
              <a:rPr lang="en-US" sz="2700" dirty="0"/>
              <a:t> </a:t>
            </a:r>
            <a:r>
              <a:rPr lang="en-US" sz="2700" dirty="0" err="1"/>
              <a:t>kelompok</a:t>
            </a:r>
            <a:r>
              <a:rPr lang="en-US" sz="2700" dirty="0"/>
              <a:t> </a:t>
            </a:r>
            <a:r>
              <a:rPr lang="en-US" sz="2700" dirty="0" err="1"/>
              <a:t>sosial</a:t>
            </a:r>
            <a:r>
              <a:rPr lang="en-US" sz="2700" dirty="0"/>
              <a:t> </a:t>
            </a:r>
            <a:r>
              <a:rPr lang="en-US" sz="2700" dirty="0" err="1"/>
              <a:t>biasanya</a:t>
            </a:r>
            <a:r>
              <a:rPr lang="en-US" sz="2700" dirty="0"/>
              <a:t> </a:t>
            </a:r>
            <a:r>
              <a:rPr lang="en-US" sz="2700" dirty="0" err="1"/>
              <a:t>ditandai</a:t>
            </a:r>
            <a:r>
              <a:rPr lang="en-US" sz="2700" dirty="0"/>
              <a:t> </a:t>
            </a:r>
            <a:r>
              <a:rPr lang="en-US" sz="2700" dirty="0" err="1"/>
              <a:t>dengan</a:t>
            </a:r>
            <a:r>
              <a:rPr lang="en-US" sz="2700" dirty="0"/>
              <a:t> </a:t>
            </a:r>
            <a:r>
              <a:rPr lang="en-US" sz="2700" dirty="0" err="1"/>
              <a:t>perubahan</a:t>
            </a:r>
            <a:r>
              <a:rPr lang="en-US" sz="2700" dirty="0"/>
              <a:t> status </a:t>
            </a:r>
            <a:r>
              <a:rPr lang="en-US" sz="2700" dirty="0" err="1"/>
              <a:t>dan</a:t>
            </a:r>
            <a:r>
              <a:rPr lang="en-US" sz="2700" dirty="0"/>
              <a:t> </a:t>
            </a:r>
            <a:r>
              <a:rPr lang="en-US" sz="2700" dirty="0" err="1"/>
              <a:t>peran</a:t>
            </a:r>
            <a:r>
              <a:rPr lang="en-US" sz="2700" dirty="0"/>
              <a:t>. </a:t>
            </a:r>
            <a:r>
              <a:rPr lang="en-US" sz="2700" dirty="0" err="1"/>
              <a:t>Perubahan</a:t>
            </a:r>
            <a:r>
              <a:rPr lang="en-US" sz="2700" dirty="0"/>
              <a:t> status </a:t>
            </a:r>
            <a:r>
              <a:rPr lang="en-US" sz="2700" dirty="0" err="1"/>
              <a:t>dari</a:t>
            </a:r>
            <a:r>
              <a:rPr lang="en-US" sz="2700" dirty="0"/>
              <a:t> </a:t>
            </a:r>
            <a:r>
              <a:rPr lang="en-US" sz="2700" dirty="0" err="1"/>
              <a:t>posisi</a:t>
            </a:r>
            <a:r>
              <a:rPr lang="en-US" sz="2700" dirty="0"/>
              <a:t> yang </a:t>
            </a:r>
            <a:r>
              <a:rPr lang="en-US" sz="2700" dirty="0" err="1"/>
              <a:t>lebih</a:t>
            </a:r>
            <a:r>
              <a:rPr lang="en-US" sz="2700" dirty="0"/>
              <a:t> </a:t>
            </a:r>
            <a:r>
              <a:rPr lang="en-US" sz="2700" dirty="0" err="1"/>
              <a:t>tinggi</a:t>
            </a:r>
            <a:r>
              <a:rPr lang="en-US" sz="2700" dirty="0"/>
              <a:t> </a:t>
            </a:r>
            <a:r>
              <a:rPr lang="en-US" sz="2700" dirty="0" err="1"/>
              <a:t>ke</a:t>
            </a:r>
            <a:r>
              <a:rPr lang="en-US" sz="2700" dirty="0"/>
              <a:t> </a:t>
            </a:r>
            <a:r>
              <a:rPr lang="en-US" sz="2700" dirty="0" err="1"/>
              <a:t>posisi</a:t>
            </a:r>
            <a:r>
              <a:rPr lang="en-US" sz="2700" dirty="0"/>
              <a:t> yang </a:t>
            </a:r>
            <a:r>
              <a:rPr lang="en-US" sz="2700" dirty="0" err="1"/>
              <a:t>lebih</a:t>
            </a:r>
            <a:r>
              <a:rPr lang="en-US" sz="2700" dirty="0"/>
              <a:t> </a:t>
            </a:r>
            <a:r>
              <a:rPr lang="en-US" sz="2700" dirty="0" err="1"/>
              <a:t>rendah</a:t>
            </a:r>
            <a:r>
              <a:rPr lang="en-US" sz="2700" dirty="0"/>
              <a:t>, </a:t>
            </a:r>
            <a:r>
              <a:rPr lang="en-US" sz="2700" dirty="0" err="1"/>
              <a:t>dan</a:t>
            </a:r>
            <a:r>
              <a:rPr lang="en-US" sz="2700" dirty="0"/>
              <a:t> </a:t>
            </a:r>
            <a:r>
              <a:rPr lang="en-US" sz="2700" dirty="0" err="1"/>
              <a:t>sebaliknya</a:t>
            </a:r>
            <a:r>
              <a:rPr lang="en-US" sz="2700" dirty="0"/>
              <a:t> </a:t>
            </a:r>
            <a:r>
              <a:rPr lang="en-US" sz="2700" dirty="0" err="1"/>
              <a:t>perubahan</a:t>
            </a:r>
            <a:r>
              <a:rPr lang="en-US" sz="2700" dirty="0"/>
              <a:t> status </a:t>
            </a:r>
            <a:r>
              <a:rPr lang="en-US" sz="2700" dirty="0" err="1"/>
              <a:t>dari</a:t>
            </a:r>
            <a:r>
              <a:rPr lang="en-US" sz="2700" dirty="0"/>
              <a:t> </a:t>
            </a:r>
            <a:r>
              <a:rPr lang="en-US" sz="2700" dirty="0" err="1"/>
              <a:t>posisi</a:t>
            </a:r>
            <a:r>
              <a:rPr lang="en-US" sz="2700" dirty="0"/>
              <a:t> yang </a:t>
            </a:r>
            <a:r>
              <a:rPr lang="en-US" sz="2700" dirty="0" err="1"/>
              <a:t>lebih</a:t>
            </a:r>
            <a:r>
              <a:rPr lang="en-US" sz="2700" dirty="0"/>
              <a:t> </a:t>
            </a:r>
            <a:r>
              <a:rPr lang="en-US" sz="2700" dirty="0" err="1"/>
              <a:t>rendah</a:t>
            </a:r>
            <a:r>
              <a:rPr lang="en-US" sz="2700" dirty="0"/>
              <a:t> </a:t>
            </a:r>
            <a:r>
              <a:rPr lang="en-US" sz="2700" dirty="0" err="1"/>
              <a:t>ke</a:t>
            </a:r>
            <a:r>
              <a:rPr lang="en-US" sz="2700" dirty="0"/>
              <a:t> </a:t>
            </a:r>
            <a:r>
              <a:rPr lang="en-US" sz="2700" dirty="0" err="1"/>
              <a:t>posisi</a:t>
            </a:r>
            <a:r>
              <a:rPr lang="en-US" sz="2700" dirty="0"/>
              <a:t> yang </a:t>
            </a:r>
            <a:r>
              <a:rPr lang="en-US" sz="2700" dirty="0" err="1"/>
              <a:t>lebih</a:t>
            </a:r>
            <a:r>
              <a:rPr lang="en-US" sz="2700" dirty="0"/>
              <a:t>  </a:t>
            </a:r>
            <a:r>
              <a:rPr lang="en-US" sz="2700" dirty="0" err="1"/>
              <a:t>tinggi</a:t>
            </a:r>
            <a:r>
              <a:rPr lang="en-US" sz="2700" dirty="0"/>
              <a:t> </a:t>
            </a:r>
            <a:r>
              <a:rPr lang="en-US" sz="2700" dirty="0" err="1"/>
              <a:t>disebut</a:t>
            </a:r>
            <a:r>
              <a:rPr lang="en-US" sz="2700" dirty="0"/>
              <a:t> </a:t>
            </a:r>
            <a:r>
              <a:rPr lang="en-US" sz="2700" i="1" dirty="0" err="1"/>
              <a:t>mobilitas</a:t>
            </a:r>
            <a:r>
              <a:rPr lang="en-US" sz="2700" i="1" dirty="0"/>
              <a:t> </a:t>
            </a:r>
            <a:r>
              <a:rPr lang="en-US" sz="2700" i="1" dirty="0" err="1"/>
              <a:t>sosial</a:t>
            </a:r>
            <a:r>
              <a:rPr lang="en-US" sz="2700" i="1" dirty="0"/>
              <a:t> </a:t>
            </a:r>
            <a:r>
              <a:rPr lang="en-US" sz="2700" i="1" dirty="0" err="1"/>
              <a:t>vertikal</a:t>
            </a:r>
            <a:r>
              <a:rPr lang="en-US" sz="2700" dirty="0"/>
              <a:t>. </a:t>
            </a:r>
            <a:r>
              <a:rPr lang="en-US" sz="2700" dirty="0" err="1"/>
              <a:t>Misalnya</a:t>
            </a:r>
            <a:r>
              <a:rPr lang="en-US" sz="2700" dirty="0"/>
              <a:t>, </a:t>
            </a:r>
            <a:r>
              <a:rPr lang="en-US" sz="2700" dirty="0" err="1"/>
              <a:t>mobilitas</a:t>
            </a:r>
            <a:r>
              <a:rPr lang="en-US" sz="2700" dirty="0"/>
              <a:t> </a:t>
            </a:r>
            <a:r>
              <a:rPr lang="en-US" sz="2700" dirty="0" err="1"/>
              <a:t>sosial</a:t>
            </a:r>
            <a:r>
              <a:rPr lang="en-US" sz="2700" dirty="0"/>
              <a:t> </a:t>
            </a:r>
            <a:r>
              <a:rPr lang="en-US" sz="2700" dirty="0" err="1"/>
              <a:t>vertikal</a:t>
            </a:r>
            <a:r>
              <a:rPr lang="en-US" sz="2700" dirty="0"/>
              <a:t> di </a:t>
            </a:r>
            <a:r>
              <a:rPr lang="en-US" sz="2700" dirty="0" err="1"/>
              <a:t>dalam</a:t>
            </a:r>
            <a:r>
              <a:rPr lang="en-US" sz="2700" dirty="0"/>
              <a:t> </a:t>
            </a:r>
            <a:r>
              <a:rPr lang="en-US" sz="2700" dirty="0" err="1"/>
              <a:t>dunia</a:t>
            </a:r>
            <a:r>
              <a:rPr lang="en-US" sz="2700" dirty="0"/>
              <a:t> </a:t>
            </a:r>
            <a:r>
              <a:rPr lang="en-US" sz="2700" dirty="0" err="1"/>
              <a:t>pendidikan</a:t>
            </a:r>
            <a:r>
              <a:rPr lang="en-US" sz="2700" dirty="0"/>
              <a:t> </a:t>
            </a:r>
            <a:r>
              <a:rPr lang="en-US" sz="2700" dirty="0" err="1"/>
              <a:t>adalah</a:t>
            </a:r>
            <a:r>
              <a:rPr lang="en-US" sz="2700" dirty="0"/>
              <a:t> </a:t>
            </a:r>
            <a:r>
              <a:rPr lang="en-US" sz="2700" dirty="0" err="1"/>
              <a:t>terpilihnya</a:t>
            </a:r>
            <a:r>
              <a:rPr lang="en-US" sz="2700" dirty="0"/>
              <a:t> </a:t>
            </a:r>
            <a:r>
              <a:rPr lang="en-US" sz="2700" dirty="0" err="1"/>
              <a:t>seorang</a:t>
            </a:r>
            <a:r>
              <a:rPr lang="en-US" sz="2700" dirty="0"/>
              <a:t> guru </a:t>
            </a:r>
            <a:r>
              <a:rPr lang="en-US" sz="2700" dirty="0" err="1"/>
              <a:t>menjadi</a:t>
            </a:r>
            <a:r>
              <a:rPr lang="en-US" sz="2700" dirty="0"/>
              <a:t> </a:t>
            </a:r>
            <a:r>
              <a:rPr lang="en-US" sz="2700" dirty="0" err="1"/>
              <a:t>kepala</a:t>
            </a:r>
            <a:r>
              <a:rPr lang="en-US" sz="2700" dirty="0"/>
              <a:t> </a:t>
            </a:r>
            <a:r>
              <a:rPr lang="en-US" sz="2700" dirty="0" err="1"/>
              <a:t>sekolah</a:t>
            </a:r>
            <a:r>
              <a:rPr lang="en-US" sz="2700" dirty="0"/>
              <a:t>.</a:t>
            </a:r>
          </a:p>
          <a:p>
            <a:pPr algn="just"/>
            <a:r>
              <a:rPr lang="en-US" sz="2700" dirty="0" err="1"/>
              <a:t>Selain</a:t>
            </a:r>
            <a:r>
              <a:rPr lang="en-US" sz="2700" dirty="0"/>
              <a:t> </a:t>
            </a:r>
            <a:r>
              <a:rPr lang="en-US" sz="2700" dirty="0" err="1"/>
              <a:t>mobilitas</a:t>
            </a:r>
            <a:r>
              <a:rPr lang="en-US" sz="2700" dirty="0"/>
              <a:t> </a:t>
            </a:r>
            <a:r>
              <a:rPr lang="en-US" sz="2700" dirty="0" err="1"/>
              <a:t>sosial</a:t>
            </a:r>
            <a:r>
              <a:rPr lang="en-US" sz="2700" dirty="0"/>
              <a:t> </a:t>
            </a:r>
            <a:r>
              <a:rPr lang="en-US" sz="2700" dirty="0" err="1"/>
              <a:t>vertikal</a:t>
            </a:r>
            <a:r>
              <a:rPr lang="en-US" sz="2700" dirty="0"/>
              <a:t>, </a:t>
            </a:r>
            <a:r>
              <a:rPr lang="en-US" sz="2700" dirty="0" err="1"/>
              <a:t>dikenal</a:t>
            </a:r>
            <a:r>
              <a:rPr lang="en-US" sz="2700" dirty="0"/>
              <a:t> </a:t>
            </a:r>
            <a:r>
              <a:rPr lang="en-US" sz="2700" dirty="0" err="1"/>
              <a:t>juga</a:t>
            </a:r>
            <a:r>
              <a:rPr lang="en-US" sz="2700" dirty="0"/>
              <a:t> </a:t>
            </a:r>
            <a:r>
              <a:rPr lang="en-US" sz="2700" dirty="0" err="1"/>
              <a:t>mobilitas</a:t>
            </a:r>
            <a:r>
              <a:rPr lang="en-US" sz="2700" dirty="0"/>
              <a:t> </a:t>
            </a:r>
            <a:r>
              <a:rPr lang="en-US" sz="2700" dirty="0" err="1"/>
              <a:t>horisontal</a:t>
            </a:r>
            <a:r>
              <a:rPr lang="en-US" sz="2700" dirty="0"/>
              <a:t> </a:t>
            </a:r>
            <a:r>
              <a:rPr lang="en-US" sz="2700" dirty="0" err="1"/>
              <a:t>atau</a:t>
            </a:r>
            <a:r>
              <a:rPr lang="en-US" sz="2700" dirty="0"/>
              <a:t> </a:t>
            </a:r>
            <a:r>
              <a:rPr lang="en-US" sz="2700" i="1" dirty="0"/>
              <a:t>lateral mobility</a:t>
            </a:r>
            <a:r>
              <a:rPr lang="en-US" sz="2700" dirty="0"/>
              <a:t>. </a:t>
            </a:r>
            <a:r>
              <a:rPr lang="en-US" sz="2700" dirty="0" err="1"/>
              <a:t>Contohnya</a:t>
            </a:r>
            <a:r>
              <a:rPr lang="en-US" sz="2700" dirty="0"/>
              <a:t>: </a:t>
            </a:r>
            <a:r>
              <a:rPr lang="en-US" sz="2700" dirty="0" err="1"/>
              <a:t>seseorang</a:t>
            </a:r>
            <a:r>
              <a:rPr lang="en-US" sz="2700" dirty="0"/>
              <a:t> </a:t>
            </a:r>
            <a:r>
              <a:rPr lang="en-US" sz="2700" dirty="0" err="1"/>
              <a:t>memiliki</a:t>
            </a:r>
            <a:r>
              <a:rPr lang="en-US" sz="2700" dirty="0"/>
              <a:t> status </a:t>
            </a:r>
            <a:r>
              <a:rPr lang="en-US" sz="2700" dirty="0" err="1"/>
              <a:t>baru</a:t>
            </a:r>
            <a:r>
              <a:rPr lang="en-US" sz="2700" dirty="0"/>
              <a:t> </a:t>
            </a:r>
            <a:r>
              <a:rPr lang="en-US" sz="2700" dirty="0" err="1"/>
              <a:t>namun</a:t>
            </a:r>
            <a:r>
              <a:rPr lang="en-US" sz="2700" dirty="0"/>
              <a:t> status </a:t>
            </a:r>
            <a:r>
              <a:rPr lang="en-US" sz="2700" dirty="0" err="1"/>
              <a:t>baru</a:t>
            </a:r>
            <a:r>
              <a:rPr lang="en-US" sz="2700" dirty="0"/>
              <a:t> </a:t>
            </a:r>
            <a:r>
              <a:rPr lang="en-US" sz="2700" dirty="0" err="1"/>
              <a:t>tersebut</a:t>
            </a:r>
            <a:r>
              <a:rPr lang="en-US" sz="2700" dirty="0"/>
              <a:t>  </a:t>
            </a:r>
            <a:r>
              <a:rPr lang="en-US" sz="2700" dirty="0" err="1"/>
              <a:t>berada</a:t>
            </a:r>
            <a:r>
              <a:rPr lang="en-US" sz="2700" dirty="0"/>
              <a:t> </a:t>
            </a:r>
            <a:r>
              <a:rPr lang="en-US" sz="2700" dirty="0" err="1"/>
              <a:t>dalam</a:t>
            </a:r>
            <a:r>
              <a:rPr lang="en-US" sz="2700" dirty="0"/>
              <a:t> </a:t>
            </a:r>
            <a:r>
              <a:rPr lang="en-US" sz="2700" dirty="0" err="1"/>
              <a:t>satu</a:t>
            </a:r>
            <a:r>
              <a:rPr lang="en-US" sz="2700" dirty="0"/>
              <a:t> strata yang </a:t>
            </a:r>
            <a:r>
              <a:rPr lang="en-US" sz="2700" dirty="0" err="1"/>
              <a:t>sama</a:t>
            </a:r>
            <a:r>
              <a:rPr lang="en-US" sz="2700" dirty="0"/>
              <a:t>. </a:t>
            </a:r>
            <a:r>
              <a:rPr lang="en-US" sz="2700" dirty="0" err="1"/>
              <a:t>Artinya</a:t>
            </a:r>
            <a:r>
              <a:rPr lang="en-US" sz="2700" dirty="0"/>
              <a:t>, </a:t>
            </a:r>
            <a:r>
              <a:rPr lang="en-US" sz="2700" dirty="0" err="1"/>
              <a:t>dalam</a:t>
            </a:r>
            <a:r>
              <a:rPr lang="en-US" sz="2700" dirty="0"/>
              <a:t>  </a:t>
            </a:r>
            <a:r>
              <a:rPr lang="en-US" sz="2700" dirty="0" err="1"/>
              <a:t>mobilitas</a:t>
            </a:r>
            <a:r>
              <a:rPr lang="en-US" sz="2700" dirty="0"/>
              <a:t> </a:t>
            </a:r>
            <a:r>
              <a:rPr lang="en-US" sz="2700" dirty="0" err="1"/>
              <a:t>horisontal</a:t>
            </a:r>
            <a:r>
              <a:rPr lang="en-US" sz="2700" dirty="0"/>
              <a:t> </a:t>
            </a:r>
            <a:r>
              <a:rPr lang="en-US" sz="2700" dirty="0" err="1"/>
              <a:t>terjadi</a:t>
            </a:r>
            <a:r>
              <a:rPr lang="en-US" sz="2700" dirty="0"/>
              <a:t> </a:t>
            </a:r>
            <a:r>
              <a:rPr lang="en-US" sz="2700" dirty="0" err="1"/>
              <a:t>perubahan</a:t>
            </a:r>
            <a:r>
              <a:rPr lang="en-US" sz="2700" dirty="0"/>
              <a:t>  status </a:t>
            </a:r>
            <a:r>
              <a:rPr lang="en-US" sz="2700" dirty="0" err="1"/>
              <a:t>tanpa</a:t>
            </a:r>
            <a:r>
              <a:rPr lang="en-US" sz="2700" dirty="0"/>
              <a:t> </a:t>
            </a:r>
            <a:r>
              <a:rPr lang="en-US" sz="2700" dirty="0" err="1"/>
              <a:t>dibarengi</a:t>
            </a:r>
            <a:r>
              <a:rPr lang="en-US" sz="2700" dirty="0"/>
              <a:t> </a:t>
            </a:r>
            <a:r>
              <a:rPr lang="en-US" sz="2700" dirty="0" err="1"/>
              <a:t>dengan</a:t>
            </a:r>
            <a:r>
              <a:rPr lang="en-US" sz="2700" dirty="0"/>
              <a:t> </a:t>
            </a:r>
            <a:r>
              <a:rPr lang="en-US" sz="2700" dirty="0" err="1"/>
              <a:t>peningkatan</a:t>
            </a:r>
            <a:r>
              <a:rPr lang="en-US" sz="2700" dirty="0"/>
              <a:t> </a:t>
            </a:r>
            <a:r>
              <a:rPr lang="en-US" sz="2700" dirty="0" err="1"/>
              <a:t>atau</a:t>
            </a:r>
            <a:r>
              <a:rPr lang="en-US" sz="2700" dirty="0"/>
              <a:t> </a:t>
            </a:r>
            <a:r>
              <a:rPr lang="en-US" sz="2700" dirty="0" err="1"/>
              <a:t>penurunan</a:t>
            </a:r>
            <a:r>
              <a:rPr lang="en-US" sz="2700" dirty="0"/>
              <a:t> status.</a:t>
            </a:r>
            <a:endParaRPr lang="en-ID" sz="2700" dirty="0"/>
          </a:p>
        </p:txBody>
      </p:sp>
    </p:spTree>
    <p:extLst>
      <p:ext uri="{BB962C8B-B14F-4D97-AF65-F5344CB8AC3E}">
        <p14:creationId xmlns:p14="http://schemas.microsoft.com/office/powerpoint/2010/main" val="361169545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7600" y="311150"/>
            <a:ext cx="10464800" cy="2438400"/>
          </a:xfrm>
        </p:spPr>
        <p:txBody>
          <a:bodyPr/>
          <a:lstStyle/>
          <a:p>
            <a:r>
              <a:rPr lang="en-ID" sz="6000" dirty="0" err="1"/>
              <a:t>Mobilitas</a:t>
            </a:r>
            <a:r>
              <a:rPr lang="en-ID" sz="6000" dirty="0"/>
              <a:t> </a:t>
            </a:r>
            <a:r>
              <a:rPr lang="en-ID" sz="6000" dirty="0" err="1"/>
              <a:t>Sosial</a:t>
            </a:r>
            <a:r>
              <a:rPr lang="en-ID" sz="6000" dirty="0"/>
              <a:t> </a:t>
            </a:r>
            <a:r>
              <a:rPr lang="en-ID" sz="6000" dirty="0" err="1"/>
              <a:t>dan</a:t>
            </a:r>
            <a:r>
              <a:rPr lang="en-ID" sz="6000" dirty="0"/>
              <a:t> </a:t>
            </a:r>
            <a:r>
              <a:rPr lang="en-ID" sz="6000" dirty="0" err="1"/>
              <a:t>Pendidikan</a:t>
            </a:r>
            <a:r>
              <a:rPr lang="en-ID" sz="6000" dirty="0"/>
              <a:t> </a:t>
            </a:r>
          </a:p>
        </p:txBody>
      </p:sp>
      <p:sp>
        <p:nvSpPr>
          <p:cNvPr id="3" name="Content Placeholder 2"/>
          <p:cNvSpPr>
            <a:spLocks noGrp="1"/>
          </p:cNvSpPr>
          <p:nvPr>
            <p:ph idx="1"/>
          </p:nvPr>
        </p:nvSpPr>
        <p:spPr/>
        <p:txBody>
          <a:bodyPr/>
          <a:lstStyle/>
          <a:p>
            <a:pPr algn="just"/>
            <a:r>
              <a:rPr lang="en-US" sz="4800" dirty="0" err="1"/>
              <a:t>Pendidikan</a:t>
            </a:r>
            <a:r>
              <a:rPr lang="en-US" sz="4800" dirty="0"/>
              <a:t> dip</a:t>
            </a:r>
            <a:r>
              <a:rPr lang="id-ID" sz="4800" dirty="0"/>
              <a:t>a</a:t>
            </a:r>
            <a:r>
              <a:rPr lang="en-US" sz="4800" dirty="0" err="1"/>
              <a:t>ndang</a:t>
            </a:r>
            <a:r>
              <a:rPr lang="en-US" sz="4800" dirty="0"/>
              <a:t> </a:t>
            </a:r>
            <a:r>
              <a:rPr lang="en-US" sz="4800" dirty="0" err="1"/>
              <a:t>sebagai</a:t>
            </a:r>
            <a:r>
              <a:rPr lang="en-US" sz="4800" dirty="0"/>
              <a:t> </a:t>
            </a:r>
            <a:r>
              <a:rPr lang="en-US" sz="4800" dirty="0" err="1"/>
              <a:t>salah</a:t>
            </a:r>
            <a:r>
              <a:rPr lang="en-US" sz="4800" dirty="0"/>
              <a:t> </a:t>
            </a:r>
            <a:r>
              <a:rPr lang="en-US" sz="4800" dirty="0" err="1"/>
              <a:t>satu</a:t>
            </a:r>
            <a:r>
              <a:rPr lang="en-US" sz="4800" dirty="0"/>
              <a:t> </a:t>
            </a:r>
            <a:r>
              <a:rPr lang="en-US" sz="4800" dirty="0" err="1"/>
              <a:t>sarana</a:t>
            </a:r>
            <a:r>
              <a:rPr lang="en-US" sz="4800" dirty="0"/>
              <a:t> yang </a:t>
            </a:r>
            <a:r>
              <a:rPr lang="en-US" sz="4800" dirty="0" err="1"/>
              <a:t>bisa</a:t>
            </a:r>
            <a:r>
              <a:rPr lang="en-US" sz="4800" dirty="0"/>
              <a:t> </a:t>
            </a:r>
            <a:r>
              <a:rPr lang="en-US" sz="4800" dirty="0" err="1"/>
              <a:t>digunakan</a:t>
            </a:r>
            <a:r>
              <a:rPr lang="en-US" sz="4800" dirty="0"/>
              <a:t> </a:t>
            </a:r>
            <a:r>
              <a:rPr lang="en-US" sz="4800" dirty="0" err="1"/>
              <a:t>oleh</a:t>
            </a:r>
            <a:r>
              <a:rPr lang="en-US" sz="4800" dirty="0"/>
              <a:t> </a:t>
            </a:r>
            <a:r>
              <a:rPr lang="en-US" sz="4800" dirty="0" err="1"/>
              <a:t>seseorang</a:t>
            </a:r>
            <a:r>
              <a:rPr lang="en-US" sz="4800" dirty="0"/>
              <a:t> </a:t>
            </a:r>
            <a:r>
              <a:rPr lang="en-US" sz="4800" dirty="0" err="1"/>
              <a:t>untuk</a:t>
            </a:r>
            <a:r>
              <a:rPr lang="en-US" sz="4800" dirty="0"/>
              <a:t> </a:t>
            </a:r>
            <a:r>
              <a:rPr lang="en-US" sz="4800" dirty="0" err="1"/>
              <a:t>melakukan</a:t>
            </a:r>
            <a:r>
              <a:rPr lang="en-US" sz="4800" dirty="0"/>
              <a:t> </a:t>
            </a:r>
            <a:r>
              <a:rPr lang="en-US" sz="4800" dirty="0" err="1"/>
              <a:t>mobilitas</a:t>
            </a:r>
            <a:r>
              <a:rPr lang="en-US" sz="4800" dirty="0"/>
              <a:t> </a:t>
            </a:r>
            <a:r>
              <a:rPr lang="en-US" sz="4800" dirty="0" err="1"/>
              <a:t>sosial</a:t>
            </a:r>
            <a:r>
              <a:rPr lang="en-US" sz="4800" dirty="0"/>
              <a:t> </a:t>
            </a:r>
            <a:r>
              <a:rPr lang="en-US" sz="4800" dirty="0" err="1"/>
              <a:t>vertikal</a:t>
            </a:r>
            <a:r>
              <a:rPr lang="en-US" sz="4800" dirty="0"/>
              <a:t>, </a:t>
            </a:r>
            <a:r>
              <a:rPr lang="en-US" sz="4800" dirty="0" err="1"/>
              <a:t>dari</a:t>
            </a:r>
            <a:r>
              <a:rPr lang="en-US" sz="4800" dirty="0"/>
              <a:t> status yang </a:t>
            </a:r>
            <a:r>
              <a:rPr lang="en-US" sz="4800" dirty="0" err="1"/>
              <a:t>lebih</a:t>
            </a:r>
            <a:r>
              <a:rPr lang="en-US" sz="4800" dirty="0"/>
              <a:t> </a:t>
            </a:r>
            <a:r>
              <a:rPr lang="en-US" sz="4800" dirty="0" err="1"/>
              <a:t>rendah</a:t>
            </a:r>
            <a:r>
              <a:rPr lang="en-US" sz="4800" dirty="0"/>
              <a:t> </a:t>
            </a:r>
            <a:r>
              <a:rPr lang="en-US" sz="4800" dirty="0" err="1"/>
              <a:t>ke</a:t>
            </a:r>
            <a:r>
              <a:rPr lang="en-US" sz="4800" dirty="0"/>
              <a:t> status yang </a:t>
            </a:r>
            <a:r>
              <a:rPr lang="en-US" sz="4800" dirty="0" err="1"/>
              <a:t>lebih</a:t>
            </a:r>
            <a:r>
              <a:rPr lang="en-US" sz="4800" dirty="0"/>
              <a:t> </a:t>
            </a:r>
            <a:r>
              <a:rPr lang="en-US" sz="4800" dirty="0" err="1"/>
              <a:t>tinggi</a:t>
            </a:r>
            <a:r>
              <a:rPr lang="en-US" sz="4800" dirty="0"/>
              <a:t>.</a:t>
            </a:r>
            <a:endParaRPr lang="en-ID" sz="4800" dirty="0"/>
          </a:p>
        </p:txBody>
      </p:sp>
    </p:spTree>
    <p:extLst>
      <p:ext uri="{BB962C8B-B14F-4D97-AF65-F5344CB8AC3E}">
        <p14:creationId xmlns:p14="http://schemas.microsoft.com/office/powerpoint/2010/main" val="94771694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800" y="311150"/>
            <a:ext cx="10464800" cy="2438400"/>
          </a:xfrm>
        </p:spPr>
        <p:txBody>
          <a:bodyPr/>
          <a:lstStyle/>
          <a:p>
            <a:r>
              <a:rPr lang="en-ID" sz="8800" dirty="0" err="1"/>
              <a:t>Penggolongan</a:t>
            </a:r>
            <a:r>
              <a:rPr lang="en-ID" sz="8800" dirty="0"/>
              <a:t> </a:t>
            </a:r>
            <a:r>
              <a:rPr lang="en-ID" sz="8800" dirty="0" err="1"/>
              <a:t>Sosial</a:t>
            </a:r>
            <a:endParaRPr lang="en-ID" sz="8800" dirty="0"/>
          </a:p>
        </p:txBody>
      </p:sp>
      <p:sp>
        <p:nvSpPr>
          <p:cNvPr id="3" name="Content Placeholder 2"/>
          <p:cNvSpPr>
            <a:spLocks noGrp="1"/>
          </p:cNvSpPr>
          <p:nvPr>
            <p:ph idx="1"/>
          </p:nvPr>
        </p:nvSpPr>
        <p:spPr/>
        <p:txBody>
          <a:bodyPr/>
          <a:lstStyle/>
          <a:p>
            <a:pPr algn="just"/>
            <a:r>
              <a:rPr lang="en-US" sz="2900" dirty="0" err="1"/>
              <a:t>Dalam</a:t>
            </a:r>
            <a:r>
              <a:rPr lang="en-US" sz="2900" dirty="0"/>
              <a:t> </a:t>
            </a:r>
            <a:r>
              <a:rPr lang="en-US" sz="2900" dirty="0" err="1"/>
              <a:t>konteks</a:t>
            </a:r>
            <a:r>
              <a:rPr lang="en-US" sz="2900" dirty="0"/>
              <a:t> </a:t>
            </a:r>
            <a:r>
              <a:rPr lang="en-US" sz="2900" dirty="0" err="1"/>
              <a:t>hidup</a:t>
            </a:r>
            <a:r>
              <a:rPr lang="en-US" sz="2900" dirty="0"/>
              <a:t> </a:t>
            </a:r>
            <a:r>
              <a:rPr lang="en-US" sz="2900" dirty="0" err="1"/>
              <a:t>bermasyarakat</a:t>
            </a:r>
            <a:r>
              <a:rPr lang="en-US" sz="2900" dirty="0"/>
              <a:t>, </a:t>
            </a:r>
            <a:r>
              <a:rPr lang="en-US" sz="2900" dirty="0" err="1"/>
              <a:t>penggolongan</a:t>
            </a:r>
            <a:r>
              <a:rPr lang="en-US" sz="2900" dirty="0"/>
              <a:t> </a:t>
            </a:r>
            <a:r>
              <a:rPr lang="en-US" sz="2900" dirty="0" err="1"/>
              <a:t>sosial</a:t>
            </a:r>
            <a:r>
              <a:rPr lang="en-US" sz="2900" dirty="0"/>
              <a:t> </a:t>
            </a:r>
            <a:r>
              <a:rPr lang="en-US" sz="2900" dirty="0" err="1"/>
              <a:t>didasarkan</a:t>
            </a:r>
            <a:r>
              <a:rPr lang="en-US" sz="2900" dirty="0"/>
              <a:t> </a:t>
            </a:r>
            <a:r>
              <a:rPr lang="en-US" sz="2900" dirty="0" err="1"/>
              <a:t>pada</a:t>
            </a:r>
            <a:r>
              <a:rPr lang="en-US" sz="2900" dirty="0"/>
              <a:t> </a:t>
            </a:r>
            <a:r>
              <a:rPr lang="en-US" sz="2900" dirty="0" err="1"/>
              <a:t>bagaimana</a:t>
            </a:r>
            <a:r>
              <a:rPr lang="en-US" sz="2900" dirty="0"/>
              <a:t> </a:t>
            </a:r>
            <a:r>
              <a:rPr lang="en-US" sz="2900" dirty="0" err="1"/>
              <a:t>masyarakat</a:t>
            </a:r>
            <a:r>
              <a:rPr lang="en-US" sz="2900" dirty="0"/>
              <a:t> </a:t>
            </a:r>
            <a:r>
              <a:rPr lang="en-US" sz="2900" dirty="0" err="1"/>
              <a:t>menempatkan</a:t>
            </a:r>
            <a:r>
              <a:rPr lang="en-US" sz="2900" dirty="0"/>
              <a:t> </a:t>
            </a:r>
            <a:r>
              <a:rPr lang="en-US" sz="2900" dirty="0" err="1"/>
              <a:t>seseorang</a:t>
            </a:r>
            <a:r>
              <a:rPr lang="en-US" sz="2900" dirty="0"/>
              <a:t> </a:t>
            </a:r>
            <a:r>
              <a:rPr lang="en-US" sz="2900" dirty="0" err="1"/>
              <a:t>dalam</a:t>
            </a:r>
            <a:r>
              <a:rPr lang="en-US" sz="2900" dirty="0"/>
              <a:t> </a:t>
            </a:r>
            <a:r>
              <a:rPr lang="en-US" sz="2900" dirty="0" err="1"/>
              <a:t>golongan</a:t>
            </a:r>
            <a:r>
              <a:rPr lang="en-US" sz="2900" dirty="0"/>
              <a:t> </a:t>
            </a:r>
            <a:r>
              <a:rPr lang="en-US" sz="2900" dirty="0" err="1"/>
              <a:t>sosial</a:t>
            </a:r>
            <a:r>
              <a:rPr lang="en-US" sz="2900" dirty="0"/>
              <a:t> </a:t>
            </a:r>
            <a:r>
              <a:rPr lang="en-US" sz="2900" dirty="0" err="1"/>
              <a:t>tertentu</a:t>
            </a:r>
            <a:r>
              <a:rPr lang="en-US" sz="2900" dirty="0"/>
              <a:t>. Ada </a:t>
            </a:r>
            <a:r>
              <a:rPr lang="en-US" sz="2900" dirty="0" err="1"/>
              <a:t>tiga</a:t>
            </a:r>
            <a:r>
              <a:rPr lang="en-US" sz="2900" dirty="0"/>
              <a:t> </a:t>
            </a:r>
            <a:r>
              <a:rPr lang="en-US" sz="2900" dirty="0" err="1"/>
              <a:t>metode</a:t>
            </a:r>
            <a:r>
              <a:rPr lang="en-US" sz="2900" dirty="0"/>
              <a:t> </a:t>
            </a:r>
            <a:r>
              <a:rPr lang="en-US" sz="2900" dirty="0" err="1"/>
              <a:t>untuk</a:t>
            </a:r>
            <a:r>
              <a:rPr lang="en-US" sz="2900" dirty="0"/>
              <a:t> </a:t>
            </a:r>
            <a:r>
              <a:rPr lang="en-US" sz="2900" dirty="0" err="1"/>
              <a:t>menentukan</a:t>
            </a:r>
            <a:r>
              <a:rPr lang="en-US" sz="2900" dirty="0"/>
              <a:t> </a:t>
            </a:r>
            <a:r>
              <a:rPr lang="en-US" sz="2900" dirty="0" err="1"/>
              <a:t>golongan</a:t>
            </a:r>
            <a:r>
              <a:rPr lang="en-US" sz="2900" dirty="0"/>
              <a:t> </a:t>
            </a:r>
            <a:r>
              <a:rPr lang="en-US" sz="2900" dirty="0" err="1"/>
              <a:t>sosial</a:t>
            </a:r>
            <a:r>
              <a:rPr lang="en-US" sz="2900" dirty="0"/>
              <a:t>, </a:t>
            </a:r>
            <a:r>
              <a:rPr lang="en-US" sz="2900" dirty="0" err="1"/>
              <a:t>yaitu</a:t>
            </a:r>
            <a:r>
              <a:rPr lang="en-US" sz="2900" dirty="0"/>
              <a:t> </a:t>
            </a:r>
            <a:r>
              <a:rPr lang="en-US" sz="2900" dirty="0" err="1"/>
              <a:t>metode</a:t>
            </a:r>
            <a:r>
              <a:rPr lang="en-US" sz="2900" dirty="0"/>
              <a:t> </a:t>
            </a:r>
            <a:r>
              <a:rPr lang="en-US" sz="2900" dirty="0" err="1"/>
              <a:t>subjektif</a:t>
            </a:r>
            <a:r>
              <a:rPr lang="en-US" sz="2900" dirty="0"/>
              <a:t>, </a:t>
            </a:r>
            <a:r>
              <a:rPr lang="en-US" sz="2900" dirty="0" err="1"/>
              <a:t>metode</a:t>
            </a:r>
            <a:r>
              <a:rPr lang="en-US" sz="2900" dirty="0"/>
              <a:t> </a:t>
            </a:r>
            <a:r>
              <a:rPr lang="en-US" sz="2900" dirty="0" err="1"/>
              <a:t>reputasi</a:t>
            </a:r>
            <a:r>
              <a:rPr lang="en-US" sz="2900" dirty="0"/>
              <a:t>, </a:t>
            </a:r>
            <a:r>
              <a:rPr lang="en-US" sz="2900" dirty="0" err="1"/>
              <a:t>dan</a:t>
            </a:r>
            <a:r>
              <a:rPr lang="en-US" sz="2900" dirty="0"/>
              <a:t> </a:t>
            </a:r>
            <a:r>
              <a:rPr lang="en-US" sz="2900" dirty="0" err="1"/>
              <a:t>metode</a:t>
            </a:r>
            <a:r>
              <a:rPr lang="en-US" sz="2900" dirty="0"/>
              <a:t> </a:t>
            </a:r>
            <a:r>
              <a:rPr lang="en-US" sz="2900" dirty="0" err="1"/>
              <a:t>objektif</a:t>
            </a:r>
            <a:r>
              <a:rPr lang="en-US" sz="2900" dirty="0"/>
              <a:t>.</a:t>
            </a:r>
          </a:p>
          <a:p>
            <a:pPr algn="just">
              <a:buFont typeface="Wingdings" panose="05000000000000000000" pitchFamily="2" charset="2"/>
              <a:buChar char="Ø"/>
            </a:pPr>
            <a:r>
              <a:rPr lang="en-US" sz="2900" dirty="0" err="1"/>
              <a:t>Metode</a:t>
            </a:r>
            <a:r>
              <a:rPr lang="en-US" sz="2900" dirty="0"/>
              <a:t> </a:t>
            </a:r>
            <a:r>
              <a:rPr lang="en-US" sz="2900" dirty="0" err="1"/>
              <a:t>subjektif</a:t>
            </a:r>
            <a:r>
              <a:rPr lang="en-US" sz="2900" dirty="0"/>
              <a:t>. </a:t>
            </a:r>
            <a:r>
              <a:rPr lang="en-US" sz="2900" dirty="0" err="1"/>
              <a:t>Dalam</a:t>
            </a:r>
            <a:r>
              <a:rPr lang="en-US" sz="2900" dirty="0"/>
              <a:t> </a:t>
            </a:r>
            <a:r>
              <a:rPr lang="en-US" sz="2900" dirty="0" err="1"/>
              <a:t>metode</a:t>
            </a:r>
            <a:r>
              <a:rPr lang="en-US" sz="2900" dirty="0"/>
              <a:t> </a:t>
            </a:r>
            <a:r>
              <a:rPr lang="en-US" sz="2900" dirty="0" err="1"/>
              <a:t>ini</a:t>
            </a:r>
            <a:r>
              <a:rPr lang="en-US" sz="2900" dirty="0"/>
              <a:t>, </a:t>
            </a:r>
            <a:r>
              <a:rPr lang="en-US" sz="2900" dirty="0" err="1"/>
              <a:t>kriteria</a:t>
            </a:r>
            <a:r>
              <a:rPr lang="en-US" sz="2900" dirty="0"/>
              <a:t> yang </a:t>
            </a:r>
            <a:r>
              <a:rPr lang="en-US" sz="2900" dirty="0" err="1"/>
              <a:t>digunakan</a:t>
            </a:r>
            <a:r>
              <a:rPr lang="en-US" sz="2900" dirty="0"/>
              <a:t> </a:t>
            </a:r>
            <a:r>
              <a:rPr lang="en-US" sz="2900" dirty="0" err="1"/>
              <a:t>bersifat</a:t>
            </a:r>
            <a:r>
              <a:rPr lang="en-US" sz="2900" dirty="0"/>
              <a:t> </a:t>
            </a:r>
            <a:r>
              <a:rPr lang="en-US" sz="2900" dirty="0" err="1"/>
              <a:t>subjektif</a:t>
            </a:r>
            <a:r>
              <a:rPr lang="en-US" sz="2900" dirty="0"/>
              <a:t>. </a:t>
            </a:r>
            <a:r>
              <a:rPr lang="en-US" sz="2900" dirty="0" err="1"/>
              <a:t>Setiap</a:t>
            </a:r>
            <a:r>
              <a:rPr lang="en-US" sz="2900" dirty="0"/>
              <a:t> </a:t>
            </a:r>
            <a:r>
              <a:rPr lang="en-US" sz="2900" dirty="0" err="1"/>
              <a:t>individu</a:t>
            </a:r>
            <a:r>
              <a:rPr lang="en-US" sz="2900" dirty="0"/>
              <a:t> </a:t>
            </a:r>
            <a:r>
              <a:rPr lang="en-US" sz="2900" dirty="0" err="1"/>
              <a:t>bisa</a:t>
            </a:r>
            <a:r>
              <a:rPr lang="en-US" sz="2900" dirty="0"/>
              <a:t> </a:t>
            </a:r>
            <a:r>
              <a:rPr lang="en-US" sz="2900" dirty="0" err="1"/>
              <a:t>menentukan</a:t>
            </a:r>
            <a:r>
              <a:rPr lang="en-US" sz="2900" dirty="0"/>
              <a:t> </a:t>
            </a:r>
            <a:r>
              <a:rPr lang="en-US" sz="2900" dirty="0" err="1"/>
              <a:t>sendiri</a:t>
            </a:r>
            <a:r>
              <a:rPr lang="en-US" sz="2900" dirty="0"/>
              <a:t> </a:t>
            </a:r>
            <a:r>
              <a:rPr lang="en-US" sz="2900" dirty="0" err="1"/>
              <a:t>golongannya</a:t>
            </a:r>
            <a:r>
              <a:rPr lang="en-US" sz="2900" dirty="0"/>
              <a:t>, </a:t>
            </a:r>
            <a:r>
              <a:rPr lang="en-US" sz="2900" dirty="0" err="1"/>
              <a:t>dengan</a:t>
            </a:r>
            <a:r>
              <a:rPr lang="en-US" sz="2900" dirty="0"/>
              <a:t> </a:t>
            </a:r>
            <a:r>
              <a:rPr lang="en-US" sz="2900" dirty="0" err="1"/>
              <a:t>batasan-batasan</a:t>
            </a:r>
            <a:r>
              <a:rPr lang="en-US" sz="2900" dirty="0"/>
              <a:t> yang </a:t>
            </a:r>
            <a:r>
              <a:rPr lang="en-US" sz="2900" dirty="0" err="1"/>
              <a:t>cenderung</a:t>
            </a:r>
            <a:r>
              <a:rPr lang="en-US" sz="2900" dirty="0"/>
              <a:t> </a:t>
            </a:r>
            <a:r>
              <a:rPr lang="en-US" sz="2900" dirty="0" err="1"/>
              <a:t>tidak</a:t>
            </a:r>
            <a:r>
              <a:rPr lang="en-US" sz="2900" dirty="0"/>
              <a:t> </a:t>
            </a:r>
            <a:r>
              <a:rPr lang="en-US" sz="2900" dirty="0" err="1"/>
              <a:t>sama</a:t>
            </a:r>
            <a:r>
              <a:rPr lang="en-US" sz="2900" dirty="0"/>
              <a:t> </a:t>
            </a:r>
            <a:r>
              <a:rPr lang="en-US" sz="2900" dirty="0" err="1"/>
              <a:t>satu</a:t>
            </a:r>
            <a:r>
              <a:rPr lang="en-US" sz="2900" dirty="0"/>
              <a:t> </a:t>
            </a:r>
            <a:r>
              <a:rPr lang="en-US" sz="2900" dirty="0" err="1"/>
              <a:t>dengan</a:t>
            </a:r>
            <a:r>
              <a:rPr lang="en-US" sz="2900" dirty="0"/>
              <a:t> yang lain. </a:t>
            </a:r>
            <a:r>
              <a:rPr lang="en-US" sz="2900" dirty="0" err="1"/>
              <a:t>Karena</a:t>
            </a:r>
            <a:r>
              <a:rPr lang="en-US" sz="2900" dirty="0"/>
              <a:t> </a:t>
            </a:r>
            <a:r>
              <a:rPr lang="en-US" sz="2900" dirty="0" err="1"/>
              <a:t>sifatnya</a:t>
            </a:r>
            <a:r>
              <a:rPr lang="en-US" sz="2900" dirty="0"/>
              <a:t> </a:t>
            </a:r>
            <a:r>
              <a:rPr lang="en-US" sz="2900" dirty="0" err="1"/>
              <a:t>subjektif</a:t>
            </a:r>
            <a:r>
              <a:rPr lang="en-US" sz="2900" dirty="0"/>
              <a:t>, </a:t>
            </a:r>
            <a:r>
              <a:rPr lang="en-US" sz="2900" dirty="0" err="1"/>
              <a:t>maka</a:t>
            </a:r>
            <a:r>
              <a:rPr lang="en-US" sz="2900" dirty="0"/>
              <a:t> </a:t>
            </a:r>
            <a:r>
              <a:rPr lang="en-US" sz="2900" dirty="0" err="1"/>
              <a:t>penggolongan</a:t>
            </a:r>
            <a:r>
              <a:rPr lang="en-US" sz="2900" dirty="0"/>
              <a:t> </a:t>
            </a:r>
            <a:r>
              <a:rPr lang="en-US" sz="2900" dirty="0" err="1"/>
              <a:t>sosial</a:t>
            </a:r>
            <a:r>
              <a:rPr lang="en-US" sz="2900" dirty="0"/>
              <a:t> </a:t>
            </a:r>
            <a:r>
              <a:rPr lang="en-US" sz="2900" dirty="0" err="1"/>
              <a:t>ini</a:t>
            </a:r>
            <a:r>
              <a:rPr lang="en-US" sz="2900" dirty="0"/>
              <a:t> </a:t>
            </a:r>
            <a:r>
              <a:rPr lang="en-US" sz="2900" dirty="0" err="1"/>
              <a:t>selalu</a:t>
            </a:r>
            <a:r>
              <a:rPr lang="en-US" sz="2900" dirty="0"/>
              <a:t> </a:t>
            </a:r>
            <a:r>
              <a:rPr lang="en-US" sz="2900" dirty="0" err="1"/>
              <a:t>mengandung</a:t>
            </a:r>
            <a:r>
              <a:rPr lang="en-US" sz="2900" dirty="0"/>
              <a:t> </a:t>
            </a:r>
            <a:r>
              <a:rPr lang="en-US" sz="2900" dirty="0" err="1"/>
              <a:t>perdebatan</a:t>
            </a:r>
            <a:r>
              <a:rPr lang="en-US" sz="2900" dirty="0"/>
              <a:t>, </a:t>
            </a:r>
            <a:r>
              <a:rPr lang="en-US" sz="2900" dirty="0" err="1"/>
              <a:t>karena</a:t>
            </a:r>
            <a:r>
              <a:rPr lang="en-US" sz="2900" dirty="0"/>
              <a:t> </a:t>
            </a:r>
            <a:r>
              <a:rPr lang="en-US" sz="2900" dirty="0" err="1"/>
              <a:t>penggolongan</a:t>
            </a:r>
            <a:r>
              <a:rPr lang="en-US" sz="2900" dirty="0"/>
              <a:t> yang </a:t>
            </a:r>
            <a:r>
              <a:rPr lang="en-US" sz="2900" dirty="0" err="1"/>
              <a:t>dilakukan</a:t>
            </a:r>
            <a:r>
              <a:rPr lang="en-US" sz="2900" dirty="0"/>
              <a:t> </a:t>
            </a:r>
            <a:r>
              <a:rPr lang="en-US" sz="2900" dirty="0" err="1"/>
              <a:t>umumnya</a:t>
            </a:r>
            <a:r>
              <a:rPr lang="en-US" sz="2900" dirty="0"/>
              <a:t> </a:t>
            </a:r>
            <a:r>
              <a:rPr lang="en-US" sz="2900" dirty="0" err="1"/>
              <a:t>selalu</a:t>
            </a:r>
            <a:r>
              <a:rPr lang="en-US" sz="2900" dirty="0"/>
              <a:t> </a:t>
            </a:r>
            <a:r>
              <a:rPr lang="en-US" sz="2900" dirty="0" err="1"/>
              <a:t>menguntungkan</a:t>
            </a:r>
            <a:r>
              <a:rPr lang="en-US" sz="2900" dirty="0"/>
              <a:t> </a:t>
            </a:r>
            <a:r>
              <a:rPr lang="en-US" sz="2900" dirty="0" err="1"/>
              <a:t>diri</a:t>
            </a:r>
            <a:r>
              <a:rPr lang="en-US" sz="2900" dirty="0"/>
              <a:t> </a:t>
            </a:r>
            <a:r>
              <a:rPr lang="en-US" sz="2900" dirty="0" err="1"/>
              <a:t>sendiri</a:t>
            </a:r>
            <a:r>
              <a:rPr lang="en-US" sz="2900" dirty="0"/>
              <a:t>.</a:t>
            </a:r>
            <a:endParaRPr lang="en-ID" sz="2900" dirty="0"/>
          </a:p>
        </p:txBody>
      </p:sp>
    </p:spTree>
    <p:extLst>
      <p:ext uri="{BB962C8B-B14F-4D97-AF65-F5344CB8AC3E}">
        <p14:creationId xmlns:p14="http://schemas.microsoft.com/office/powerpoint/2010/main" val="913151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b44e663bd468ed97ce8eaafb5ef46aa90474a9d"/>
  <p:tag name="ISPRING_RESOURCE_PATHS_HASH_PRESENTER" val="7a43c722c2fdab5e9ba4506e6d69bdc3cd5d216"/>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itle &amp; Subtitle">
  <a:themeElements>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Subtitle">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amp; Bullets - 2 Column">
  <a:themeElements>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2 Column">
      <a:majorFont>
        <a:latin typeface="Gill Sans"/>
        <a:ea typeface="ヒラギノ角ゴ ProN W3"/>
        <a:cs typeface=""/>
      </a:majorFont>
      <a:minorFont>
        <a:latin typeface="Gill Sans"/>
        <a:ea typeface="ヒラギノ角ゴ ProN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000000"/>
            </a:solidFill>
            <a:effectLst/>
            <a:latin typeface="Gill Sans" pitchFamily="32" charset="0"/>
            <a:ea typeface="ヒラギノ角ゴ ProN W3" pitchFamily="32" charset="-128"/>
            <a:sym typeface="Gill Sans" pitchFamily="32"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2093</TotalTime>
  <Pages>0</Pages>
  <Words>1141</Words>
  <Characters>0</Characters>
  <Application>Microsoft Office PowerPoint</Application>
  <PresentationFormat>Custom</PresentationFormat>
  <Lines>0</Lines>
  <Paragraphs>39</Paragraphs>
  <Slides>12</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12</vt:i4>
      </vt:variant>
    </vt:vector>
  </HeadingPairs>
  <TitlesOfParts>
    <vt:vector size="21" baseType="lpstr">
      <vt:lpstr>Arial</vt:lpstr>
      <vt:lpstr>Calibri</vt:lpstr>
      <vt:lpstr>Calibri Light</vt:lpstr>
      <vt:lpstr>Gill Sans</vt:lpstr>
      <vt:lpstr>Wingdings</vt:lpstr>
      <vt:lpstr>ヒラギノ角ゴ ProN W3</vt:lpstr>
      <vt:lpstr>Title &amp; Subtitle</vt:lpstr>
      <vt:lpstr>Custom Design</vt:lpstr>
      <vt:lpstr>Title &amp; Bullets - 2 Column</vt:lpstr>
      <vt:lpstr>Stratifikasi Sosial dalam Dunia Pendidikan (Pertemuan 6)</vt:lpstr>
      <vt:lpstr>Konsep Stratifikasi</vt:lpstr>
      <vt:lpstr>Kelompok Sosial</vt:lpstr>
      <vt:lpstr>Lanjutan</vt:lpstr>
      <vt:lpstr>Lanjutan</vt:lpstr>
      <vt:lpstr>Lanjutan</vt:lpstr>
      <vt:lpstr>Dinamika Kelompok Sosial </vt:lpstr>
      <vt:lpstr>Mobilitas Sosial dan Pendidikan </vt:lpstr>
      <vt:lpstr>Penggolongan Sosial</vt:lpstr>
      <vt:lpstr>Lanjutan</vt:lpstr>
      <vt:lpstr>Lanjutan</vt:lpstr>
      <vt:lpstr>Lanjutan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KARTONO</dc:creator>
  <cp:lastModifiedBy>M. Husni Arifin PhD</cp:lastModifiedBy>
  <cp:revision>249</cp:revision>
  <dcterms:modified xsi:type="dcterms:W3CDTF">2019-03-06T02:00:20Z</dcterms:modified>
</cp:coreProperties>
</file>