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84" r:id="rId2"/>
    <p:sldMasterId id="2147483650" r:id="rId3"/>
  </p:sldMasterIdLst>
  <p:notesMasterIdLst>
    <p:notesMasterId r:id="rId14"/>
  </p:notesMasterIdLst>
  <p:sldIdLst>
    <p:sldId id="256" r:id="rId4"/>
    <p:sldId id="259" r:id="rId5"/>
    <p:sldId id="258" r:id="rId6"/>
    <p:sldId id="260" r:id="rId7"/>
    <p:sldId id="262" r:id="rId8"/>
    <p:sldId id="263" r:id="rId9"/>
    <p:sldId id="264" r:id="rId10"/>
    <p:sldId id="265" r:id="rId11"/>
    <p:sldId id="266" r:id="rId12"/>
    <p:sldId id="267" r:id="rId13"/>
  </p:sldIdLst>
  <p:sldSz cx="13004800" cy="9753600"/>
  <p:notesSz cx="6858000" cy="9144000"/>
  <p:custDataLst>
    <p:tags r:id="rId15"/>
  </p:custDataLst>
  <p:defaultTex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1B2FF9-0F21-438D-9DEF-4F4E6653BD7B}" v="11" dt="2019-03-06T02:00:43.8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26" autoAdjust="0"/>
    <p:restoredTop sz="97561" autoAdjust="0"/>
  </p:normalViewPr>
  <p:slideViewPr>
    <p:cSldViewPr>
      <p:cViewPr varScale="1">
        <p:scale>
          <a:sx n="58" d="100"/>
          <a:sy n="58" d="100"/>
        </p:scale>
        <p:origin x="1950" y="90"/>
      </p:cViewPr>
      <p:guideLst>
        <p:guide orient="horz" pos="3072"/>
        <p:guide pos="4096"/>
      </p:guideLst>
    </p:cSldViewPr>
  </p:slideViewPr>
  <p:outlineViewPr>
    <p:cViewPr>
      <p:scale>
        <a:sx n="100" d="100"/>
        <a:sy n="100" d="100"/>
      </p:scale>
      <p:origin x="0" y="0"/>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hammad Husni Arifin" userId="f27fabf9-c663-472f-8527-a12b5a2d438c" providerId="ADAL" clId="{C11B2FF9-0F21-438D-9DEF-4F4E6653BD7B}"/>
    <pc:docChg chg="modSld">
      <pc:chgData name="Muhammad Husni Arifin" userId="f27fabf9-c663-472f-8527-a12b5a2d438c" providerId="ADAL" clId="{C11B2FF9-0F21-438D-9DEF-4F4E6653BD7B}" dt="2019-03-06T02:00:43.806" v="10" actId="20577"/>
      <pc:docMkLst>
        <pc:docMk/>
      </pc:docMkLst>
      <pc:sldChg chg="modSp">
        <pc:chgData name="Muhammad Husni Arifin" userId="f27fabf9-c663-472f-8527-a12b5a2d438c" providerId="ADAL" clId="{C11B2FF9-0F21-438D-9DEF-4F4E6653BD7B}" dt="2019-03-06T02:00:43.806" v="10" actId="20577"/>
        <pc:sldMkLst>
          <pc:docMk/>
          <pc:sldMk cId="0" sldId="256"/>
        </pc:sldMkLst>
        <pc:spChg chg="mod">
          <ac:chgData name="Muhammad Husni Arifin" userId="f27fabf9-c663-472f-8527-a12b5a2d438c" providerId="ADAL" clId="{C11B2FF9-0F21-438D-9DEF-4F4E6653BD7B}" dt="2019-03-06T02:00:43.806" v="10" actId="20577"/>
          <ac:spMkLst>
            <pc:docMk/>
            <pc:sldMk cId="0" sldId="25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Gill Sans" pitchFamily="32" charset="0"/>
                <a:ea typeface="ヒラギノ角ゴ ProN W3" pitchFamily="32" charset="-128"/>
                <a:cs typeface="+mn-cs"/>
                <a:sym typeface="Gill Sans" pitchFamily="32" charset="0"/>
              </a:defRPr>
            </a:lvl1pPr>
          </a:lstStyle>
          <a:p>
            <a:pPr>
              <a:defRPr/>
            </a:pPr>
            <a:fld id="{9ED7CDD5-598F-4902-BA85-6782C6BB2991}" type="datetimeFigureOut">
              <a:rPr lang="en-US"/>
              <a:pPr>
                <a:defRPr/>
              </a:pPr>
              <a:t>3/6/2019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F8D6D7A-9E1B-4CB9-9F38-AC6A131265C7}" type="slidenum">
              <a:rPr lang="en-US" altLang="en-US"/>
              <a:pPr/>
              <a:t>‹#›</a:t>
            </a:fld>
            <a:endParaRPr lang="en-US" altLang="en-US"/>
          </a:p>
        </p:txBody>
      </p:sp>
    </p:spTree>
    <p:extLst>
      <p:ext uri="{BB962C8B-B14F-4D97-AF65-F5344CB8AC3E}">
        <p14:creationId xmlns:p14="http://schemas.microsoft.com/office/powerpoint/2010/main" val="23774471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58615564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507790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638300"/>
            <a:ext cx="2616200" cy="452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1638300"/>
            <a:ext cx="7696200" cy="452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443548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153664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3310234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87413" y="6527800"/>
            <a:ext cx="11217275" cy="213360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104064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93763" y="2597150"/>
            <a:ext cx="5532437"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597150"/>
            <a:ext cx="5532438"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C88E22-7353-4F6C-8F12-13802969EADC}" type="datetimeFigureOut">
              <a:rPr lang="en-US" smtClean="0"/>
              <a:pPr/>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395768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C88E22-7353-4F6C-8F12-13802969EADC}" type="datetimeFigureOut">
              <a:rPr lang="en-US" smtClean="0"/>
              <a:pPr/>
              <a:t>3/6/2019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839831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C88E22-7353-4F6C-8F12-13802969EADC}" type="datetimeFigureOut">
              <a:rPr lang="en-US" smtClean="0"/>
              <a:pPr/>
              <a:t>3/6/2019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55205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C88E22-7353-4F6C-8F12-13802969EADC}" type="datetimeFigureOut">
              <a:rPr lang="en-US" smtClean="0"/>
              <a:pPr/>
              <a:t>3/6/2019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3296386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pPr/>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366818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728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pPr/>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3346597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788169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7513" y="519113"/>
            <a:ext cx="2803525" cy="8266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93763" y="519113"/>
            <a:ext cx="8261350" cy="8266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3643254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45133911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633521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7784264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565407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070997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9883148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69052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97914929"/>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0999379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pitchFamily="32"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422096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1233887"/>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277659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211014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37032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867085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3471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0369592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pitchFamily="32"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8025387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1270000" y="5029200"/>
            <a:ext cx="104648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en-US">
                <a:sym typeface="Gill Sans"/>
              </a:rPr>
              <a:t>Click to edit Master text styles</a:t>
            </a:r>
          </a:p>
          <a:p>
            <a:pPr lvl="1"/>
            <a:r>
              <a:rPr lang="en-US" altLang="en-US">
                <a:sym typeface="Gill Sans"/>
              </a:rPr>
              <a:t>Second level</a:t>
            </a:r>
          </a:p>
          <a:p>
            <a:pPr lvl="2"/>
            <a:r>
              <a:rPr lang="en-US" altLang="en-US">
                <a:sym typeface="Gill Sans"/>
              </a:rPr>
              <a:t>Third level</a:t>
            </a:r>
          </a:p>
          <a:p>
            <a:pPr lvl="3"/>
            <a:r>
              <a:rPr lang="en-US" altLang="en-US">
                <a:sym typeface="Gill Sans"/>
              </a:rPr>
              <a:t>Fourth level</a:t>
            </a:r>
          </a:p>
          <a:p>
            <a:pPr lvl="4"/>
            <a:r>
              <a:rPr lang="en-US" altLang="en-US">
                <a:sym typeface="Gill Sans"/>
              </a:rPr>
              <a:t>Fifth level</a:t>
            </a:r>
          </a:p>
        </p:txBody>
      </p:sp>
      <p:sp>
        <p:nvSpPr>
          <p:cNvPr id="1027" name="Rectangle 2"/>
          <p:cNvSpPr>
            <a:spLocks noGrp="1" noChangeArrowheads="1"/>
          </p:cNvSpPr>
          <p:nvPr>
            <p:ph type="title"/>
          </p:nvPr>
        </p:nvSpPr>
        <p:spPr bwMode="auto">
          <a:xfrm>
            <a:off x="1270000" y="1638300"/>
            <a:ext cx="104648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altLang="en-US">
                <a:sym typeface="Gill Sans"/>
              </a:rPr>
              <a:t>Click to edit Master title style</a:t>
            </a:r>
          </a:p>
        </p:txBody>
      </p:sp>
      <p:pic>
        <p:nvPicPr>
          <p:cNvPr id="1028"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p:titleStyle>
    <p:bodyStyle>
      <a:lvl1pPr marL="342900" indent="-3429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1pPr>
      <a:lvl2pPr marL="742950" indent="-28575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2pPr>
      <a:lvl3pPr marL="11430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3pPr>
      <a:lvl4pPr marL="16002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4pPr>
      <a:lvl5pPr marL="20574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5pPr>
      <a:lvl6pPr marL="457200" algn="ctr" rtl="0" fontAlgn="base">
        <a:spcBef>
          <a:spcPct val="0"/>
        </a:spcBef>
        <a:spcAft>
          <a:spcPct val="0"/>
        </a:spcAft>
        <a:defRPr sz="3600">
          <a:solidFill>
            <a:schemeClr val="tx1"/>
          </a:solidFill>
          <a:latin typeface="+mn-lt"/>
          <a:ea typeface="+mn-ea"/>
          <a:sym typeface="Gill Sans" pitchFamily="32" charset="0"/>
        </a:defRPr>
      </a:lvl6pPr>
      <a:lvl7pPr marL="914400" algn="ctr" rtl="0" fontAlgn="base">
        <a:spcBef>
          <a:spcPct val="0"/>
        </a:spcBef>
        <a:spcAft>
          <a:spcPct val="0"/>
        </a:spcAft>
        <a:defRPr sz="3600">
          <a:solidFill>
            <a:schemeClr val="tx1"/>
          </a:solidFill>
          <a:latin typeface="+mn-lt"/>
          <a:ea typeface="+mn-ea"/>
          <a:sym typeface="Gill Sans" pitchFamily="32" charset="0"/>
        </a:defRPr>
      </a:lvl7pPr>
      <a:lvl8pPr marL="1371600" algn="ctr" rtl="0" fontAlgn="base">
        <a:spcBef>
          <a:spcPct val="0"/>
        </a:spcBef>
        <a:spcAft>
          <a:spcPct val="0"/>
        </a:spcAft>
        <a:defRPr sz="3600">
          <a:solidFill>
            <a:schemeClr val="tx1"/>
          </a:solidFill>
          <a:latin typeface="+mn-lt"/>
          <a:ea typeface="+mn-ea"/>
          <a:sym typeface="Gill Sans" pitchFamily="32" charset="0"/>
        </a:defRPr>
      </a:lvl8pPr>
      <a:lvl9pPr marL="1828800" algn="ctr" rtl="0" fontAlgn="base">
        <a:spcBef>
          <a:spcPct val="0"/>
        </a:spcBef>
        <a:spcAft>
          <a:spcPct val="0"/>
        </a:spcAft>
        <a:defRPr sz="3600">
          <a:solidFill>
            <a:schemeClr val="tx1"/>
          </a:solidFill>
          <a:latin typeface="+mn-lt"/>
          <a:ea typeface="+mn-ea"/>
          <a:sym typeface="Gill Sans" pitchFamily="3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3763" y="519113"/>
            <a:ext cx="11217275" cy="18859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3763" y="2597150"/>
            <a:ext cx="11217275" cy="6188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3763" y="9040813"/>
            <a:ext cx="2925762"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D1C88E22-7353-4F6C-8F12-13802969EADC}" type="datetimeFigureOut">
              <a:rPr lang="en-US" smtClean="0"/>
              <a:pPr/>
              <a:t>3/6/2019</a:t>
            </a:fld>
            <a:endParaRPr lang="en-US"/>
          </a:p>
        </p:txBody>
      </p:sp>
      <p:sp>
        <p:nvSpPr>
          <p:cNvPr id="5" name="Footer Placeholder 4"/>
          <p:cNvSpPr>
            <a:spLocks noGrp="1"/>
          </p:cNvSpPr>
          <p:nvPr>
            <p:ph type="ftr" sz="quarter" idx="3"/>
          </p:nvPr>
        </p:nvSpPr>
        <p:spPr>
          <a:xfrm>
            <a:off x="4308475" y="9040813"/>
            <a:ext cx="4387850"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10168FF5-D198-4D05-BCCD-342F750A7E70}" type="slidenum">
              <a:rPr lang="en-US" smtClean="0"/>
              <a:pPr/>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7631554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en-US">
                <a:sym typeface="Gill Sans"/>
              </a:rPr>
              <a:t>Click to edit Master title style</a:t>
            </a:r>
          </a:p>
        </p:txBody>
      </p:sp>
      <p:sp>
        <p:nvSpPr>
          <p:cNvPr id="3075" name="Rectangle 2"/>
          <p:cNvSpPr>
            <a:spLocks noGrp="1" noChangeArrowheads="1"/>
          </p:cNvSpPr>
          <p:nvPr>
            <p:ph type="body" idx="1"/>
          </p:nvPr>
        </p:nvSpPr>
        <p:spPr bwMode="auto">
          <a:xfrm>
            <a:off x="1270000" y="2768600"/>
            <a:ext cx="104648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en-US">
                <a:sym typeface="Gill Sans"/>
              </a:rPr>
              <a:t>Click to edit Master text styles</a:t>
            </a:r>
          </a:p>
          <a:p>
            <a:pPr lvl="1"/>
            <a:r>
              <a:rPr lang="en-US" altLang="en-US">
                <a:sym typeface="Gill Sans"/>
              </a:rPr>
              <a:t>Second level</a:t>
            </a:r>
          </a:p>
          <a:p>
            <a:pPr lvl="2"/>
            <a:r>
              <a:rPr lang="en-US" altLang="en-US">
                <a:sym typeface="Gill Sans"/>
              </a:rPr>
              <a:t>Third level</a:t>
            </a:r>
          </a:p>
          <a:p>
            <a:pPr lvl="3"/>
            <a:r>
              <a:rPr lang="en-US" altLang="en-US">
                <a:sym typeface="Gill Sans"/>
              </a:rPr>
              <a:t>Fourth level</a:t>
            </a:r>
          </a:p>
          <a:p>
            <a:pPr lvl="4"/>
            <a:r>
              <a:rPr lang="en-US" altLang="en-US">
                <a:sym typeface="Gill Sans"/>
              </a:rPr>
              <a:t>Fifth level</a:t>
            </a:r>
          </a:p>
        </p:txBody>
      </p:sp>
      <p:pic>
        <p:nvPicPr>
          <p:cNvPr id="3076"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p:titleStyle>
    <p:bodyStyle>
      <a:lvl1pPr marL="760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1pPr>
      <a:lvl2pPr marL="12049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2pPr>
      <a:lvl3pPr marL="1649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3pPr>
      <a:lvl4pPr marL="20939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4pPr>
      <a:lvl5pPr marL="2538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5pPr>
      <a:lvl6pPr marL="29956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6pPr>
      <a:lvl7pPr marL="34528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7pPr>
      <a:lvl8pPr marL="39100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8pPr>
      <a:lvl9pPr marL="43672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dirty="0" err="1"/>
              <a:t>Perdebatan</a:t>
            </a:r>
            <a:r>
              <a:rPr lang="en-US" sz="6600" dirty="0"/>
              <a:t> </a:t>
            </a:r>
            <a:r>
              <a:rPr lang="en-US" sz="6600" dirty="0" err="1"/>
              <a:t>Masalah</a:t>
            </a:r>
            <a:r>
              <a:rPr lang="en-US" sz="6600" dirty="0"/>
              <a:t> </a:t>
            </a:r>
            <a:r>
              <a:rPr lang="en-US" sz="6600" dirty="0" err="1"/>
              <a:t>Jender</a:t>
            </a:r>
            <a:r>
              <a:rPr lang="en-US" sz="6600" dirty="0"/>
              <a:t> </a:t>
            </a:r>
            <a:r>
              <a:rPr lang="en-US" sz="6600" dirty="0" err="1"/>
              <a:t>dalam</a:t>
            </a:r>
            <a:r>
              <a:rPr lang="en-US" sz="6600" dirty="0"/>
              <a:t> </a:t>
            </a:r>
            <a:r>
              <a:rPr lang="en-US" sz="6600" dirty="0" err="1"/>
              <a:t>Pendidikan</a:t>
            </a:r>
            <a:br>
              <a:rPr lang="en-US" sz="6600" dirty="0"/>
            </a:br>
            <a:r>
              <a:rPr lang="en-US" sz="6600" dirty="0"/>
              <a:t>(</a:t>
            </a:r>
            <a:r>
              <a:rPr lang="en-US" sz="6600" dirty="0" err="1"/>
              <a:t>Pertemuan</a:t>
            </a:r>
            <a:r>
              <a:rPr lang="en-US" sz="6600" dirty="0"/>
              <a:t> 8)</a:t>
            </a:r>
          </a:p>
        </p:txBody>
      </p:sp>
      <p:sp>
        <p:nvSpPr>
          <p:cNvPr id="3" name="Subtitle 2"/>
          <p:cNvSpPr>
            <a:spLocks noGrp="1"/>
          </p:cNvSpPr>
          <p:nvPr>
            <p:ph type="subTitle" idx="1"/>
          </p:nvPr>
        </p:nvSpPr>
        <p:spPr/>
        <p:txBody>
          <a:bodyPr/>
          <a:lstStyle/>
          <a:p>
            <a:r>
              <a:rPr lang="en-US" dirty="0"/>
              <a:t> </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D"/>
          </a:p>
        </p:txBody>
      </p:sp>
      <p:sp>
        <p:nvSpPr>
          <p:cNvPr id="3" name="Content Placeholder 2"/>
          <p:cNvSpPr>
            <a:spLocks noGrp="1"/>
          </p:cNvSpPr>
          <p:nvPr>
            <p:ph idx="1"/>
          </p:nvPr>
        </p:nvSpPr>
        <p:spPr/>
        <p:txBody>
          <a:bodyPr/>
          <a:lstStyle/>
          <a:p>
            <a:endParaRPr lang="en-ID"/>
          </a:p>
        </p:txBody>
      </p:sp>
    </p:spTree>
    <p:extLst>
      <p:ext uri="{BB962C8B-B14F-4D97-AF65-F5344CB8AC3E}">
        <p14:creationId xmlns:p14="http://schemas.microsoft.com/office/powerpoint/2010/main" val="242461555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Perdebatan</a:t>
            </a:r>
            <a:r>
              <a:rPr lang="en-US" dirty="0"/>
              <a:t> </a:t>
            </a:r>
            <a:r>
              <a:rPr lang="en-US" dirty="0" err="1"/>
              <a:t>Mengenai</a:t>
            </a:r>
            <a:r>
              <a:rPr lang="en-US" dirty="0"/>
              <a:t> </a:t>
            </a:r>
            <a:r>
              <a:rPr lang="en-US" dirty="0" err="1"/>
              <a:t>Jender</a:t>
            </a:r>
            <a:endParaRPr lang="en-US" dirty="0"/>
          </a:p>
        </p:txBody>
      </p:sp>
      <p:sp>
        <p:nvSpPr>
          <p:cNvPr id="3" name="Content Placeholder 2"/>
          <p:cNvSpPr>
            <a:spLocks noGrp="1"/>
          </p:cNvSpPr>
          <p:nvPr>
            <p:ph idx="1"/>
          </p:nvPr>
        </p:nvSpPr>
        <p:spPr/>
        <p:txBody>
          <a:bodyPr>
            <a:noAutofit/>
          </a:bodyPr>
          <a:lstStyle/>
          <a:p>
            <a:pPr algn="just"/>
            <a:r>
              <a:rPr lang="en-US" sz="2700" dirty="0" err="1"/>
              <a:t>Perdebatan</a:t>
            </a:r>
            <a:r>
              <a:rPr lang="en-US" sz="2700" dirty="0"/>
              <a:t> </a:t>
            </a:r>
            <a:r>
              <a:rPr lang="en-US" sz="2700" dirty="0" err="1"/>
              <a:t>mengenai</a:t>
            </a:r>
            <a:r>
              <a:rPr lang="en-US" sz="2700" dirty="0"/>
              <a:t> </a:t>
            </a:r>
            <a:r>
              <a:rPr lang="en-US" sz="2700" dirty="0" err="1"/>
              <a:t>jender</a:t>
            </a:r>
            <a:r>
              <a:rPr lang="en-US" sz="2700" dirty="0"/>
              <a:t> </a:t>
            </a:r>
            <a:r>
              <a:rPr lang="en-US" sz="2700" dirty="0" err="1"/>
              <a:t>mengacu</a:t>
            </a:r>
            <a:r>
              <a:rPr lang="en-US" sz="2700" dirty="0"/>
              <a:t> </a:t>
            </a:r>
            <a:r>
              <a:rPr lang="en-US" sz="2700" dirty="0" err="1"/>
              <a:t>pada</a:t>
            </a:r>
            <a:r>
              <a:rPr lang="en-US" sz="2700" dirty="0"/>
              <a:t> </a:t>
            </a:r>
            <a:r>
              <a:rPr lang="en-US" sz="2700" dirty="0" err="1"/>
              <a:t>tiga</a:t>
            </a:r>
            <a:r>
              <a:rPr lang="en-US" sz="2700" dirty="0"/>
              <a:t> </a:t>
            </a:r>
            <a:r>
              <a:rPr lang="en-US" sz="2700" dirty="0" err="1"/>
              <a:t>pendekatan</a:t>
            </a:r>
            <a:r>
              <a:rPr lang="en-US" sz="2700" dirty="0"/>
              <a:t> </a:t>
            </a:r>
            <a:r>
              <a:rPr lang="en-US" sz="2700" dirty="0" err="1"/>
              <a:t>yaitu</a:t>
            </a:r>
            <a:r>
              <a:rPr lang="en-US" sz="2700" dirty="0"/>
              <a:t>, </a:t>
            </a:r>
            <a:r>
              <a:rPr lang="en-US" sz="2700" dirty="0" err="1"/>
              <a:t>pendekatan</a:t>
            </a:r>
            <a:r>
              <a:rPr lang="en-US" sz="2700" dirty="0"/>
              <a:t> </a:t>
            </a:r>
            <a:r>
              <a:rPr lang="id-ID" sz="2700" dirty="0"/>
              <a:t>sosiologi (</a:t>
            </a:r>
            <a:r>
              <a:rPr lang="id-ID" sz="2700" i="1" dirty="0"/>
              <a:t>sociological approaches</a:t>
            </a:r>
            <a:r>
              <a:rPr lang="id-ID" sz="2700" dirty="0"/>
              <a:t>), pendekatan feminis (</a:t>
            </a:r>
            <a:r>
              <a:rPr lang="id-ID" sz="2700" i="1" dirty="0"/>
              <a:t>feminist approaches</a:t>
            </a:r>
            <a:r>
              <a:rPr lang="id-ID" sz="2700" dirty="0"/>
              <a:t>), dan pendekatan teologi feminis</a:t>
            </a:r>
            <a:r>
              <a:rPr lang="en-US" sz="2700" dirty="0"/>
              <a:t>.</a:t>
            </a:r>
          </a:p>
          <a:p>
            <a:pPr algn="just">
              <a:buFont typeface="Wingdings" panose="05000000000000000000" pitchFamily="2" charset="2"/>
              <a:buChar char="Ø"/>
            </a:pPr>
            <a:r>
              <a:rPr lang="en-US" sz="2700" dirty="0" err="1"/>
              <a:t>Pendekatan</a:t>
            </a:r>
            <a:r>
              <a:rPr lang="en-US" sz="2700" dirty="0"/>
              <a:t> </a:t>
            </a:r>
            <a:r>
              <a:rPr lang="en-US" sz="2700" dirty="0" err="1"/>
              <a:t>sosiologi</a:t>
            </a:r>
            <a:r>
              <a:rPr lang="en-US" sz="2700" dirty="0"/>
              <a:t>. </a:t>
            </a:r>
            <a:r>
              <a:rPr lang="en-ID" sz="2700" dirty="0"/>
              <a:t>Dari </a:t>
            </a:r>
            <a:r>
              <a:rPr lang="en-ID" sz="2700" dirty="0" err="1"/>
              <a:t>pendekatan</a:t>
            </a:r>
            <a:r>
              <a:rPr lang="en-ID" sz="2700" dirty="0"/>
              <a:t> </a:t>
            </a:r>
            <a:r>
              <a:rPr lang="en-ID" sz="2700" dirty="0" err="1"/>
              <a:t>sosiologi</a:t>
            </a:r>
            <a:r>
              <a:rPr lang="en-ID" sz="2700" dirty="0"/>
              <a:t> </a:t>
            </a:r>
            <a:r>
              <a:rPr lang="en-ID" sz="2700" dirty="0" err="1"/>
              <a:t>ini</a:t>
            </a:r>
            <a:r>
              <a:rPr lang="en-ID" sz="2700" dirty="0"/>
              <a:t> </a:t>
            </a:r>
            <a:r>
              <a:rPr lang="en-ID" sz="2700" dirty="0" err="1"/>
              <a:t>terdapat</a:t>
            </a:r>
            <a:r>
              <a:rPr lang="en-ID" sz="2700" dirty="0"/>
              <a:t> </a:t>
            </a:r>
            <a:r>
              <a:rPr lang="en-ID" sz="2700" dirty="0" err="1"/>
              <a:t>pendekatan</a:t>
            </a:r>
            <a:r>
              <a:rPr lang="en-ID" sz="2700" dirty="0"/>
              <a:t> </a:t>
            </a:r>
            <a:r>
              <a:rPr lang="en-ID" sz="2700" dirty="0" err="1"/>
              <a:t>fungsionalis</a:t>
            </a:r>
            <a:r>
              <a:rPr lang="en-ID" sz="2700" dirty="0"/>
              <a:t> </a:t>
            </a:r>
            <a:r>
              <a:rPr lang="en-ID" sz="2700" dirty="0" err="1"/>
              <a:t>dan</a:t>
            </a:r>
            <a:r>
              <a:rPr lang="en-ID" sz="2700" dirty="0"/>
              <a:t> </a:t>
            </a:r>
            <a:r>
              <a:rPr lang="en-ID" sz="2700" dirty="0" err="1"/>
              <a:t>pendekatan</a:t>
            </a:r>
            <a:r>
              <a:rPr lang="en-ID" sz="2700" dirty="0"/>
              <a:t> </a:t>
            </a:r>
            <a:r>
              <a:rPr lang="en-ID" sz="2700" dirty="0" err="1"/>
              <a:t>konflik</a:t>
            </a:r>
            <a:r>
              <a:rPr lang="en-ID" sz="2700" dirty="0"/>
              <a:t>. </a:t>
            </a:r>
            <a:r>
              <a:rPr lang="en-ID" sz="2700" dirty="0" err="1"/>
              <a:t>Pendekatan</a:t>
            </a:r>
            <a:r>
              <a:rPr lang="en-ID" sz="2700" dirty="0"/>
              <a:t> </a:t>
            </a:r>
            <a:r>
              <a:rPr lang="en-ID" sz="2700" dirty="0" err="1"/>
              <a:t>fungsionalis</a:t>
            </a:r>
            <a:r>
              <a:rPr lang="en-ID" sz="2700" dirty="0"/>
              <a:t> </a:t>
            </a:r>
            <a:r>
              <a:rPr lang="en-ID" sz="2700" dirty="0" err="1"/>
              <a:t>mengatakan</a:t>
            </a:r>
            <a:r>
              <a:rPr lang="en-ID" sz="2700" dirty="0"/>
              <a:t> </a:t>
            </a:r>
            <a:r>
              <a:rPr lang="en-ID" sz="2700" dirty="0" err="1"/>
              <a:t>bahwa</a:t>
            </a:r>
            <a:r>
              <a:rPr lang="en-ID" sz="2700" dirty="0"/>
              <a:t> </a:t>
            </a:r>
            <a:r>
              <a:rPr lang="en-ID" sz="2700" dirty="0" err="1"/>
              <a:t>pembedaan</a:t>
            </a:r>
            <a:r>
              <a:rPr lang="en-ID" sz="2700" dirty="0"/>
              <a:t> </a:t>
            </a:r>
            <a:r>
              <a:rPr lang="en-ID" sz="2700" dirty="0" err="1"/>
              <a:t>berdasarkan</a:t>
            </a:r>
            <a:r>
              <a:rPr lang="en-ID" sz="2700" dirty="0"/>
              <a:t> </a:t>
            </a:r>
            <a:r>
              <a:rPr lang="en-ID" sz="2700" dirty="0" err="1"/>
              <a:t>jender</a:t>
            </a:r>
            <a:r>
              <a:rPr lang="en-ID" sz="2700" dirty="0"/>
              <a:t> </a:t>
            </a:r>
            <a:r>
              <a:rPr lang="en-ID" sz="2700" dirty="0" err="1"/>
              <a:t>berfungsi</a:t>
            </a:r>
            <a:r>
              <a:rPr lang="en-ID" sz="2700" dirty="0"/>
              <a:t> </a:t>
            </a:r>
            <a:r>
              <a:rPr lang="en-ID" sz="2700" dirty="0" err="1"/>
              <a:t>positif</a:t>
            </a:r>
            <a:r>
              <a:rPr lang="en-ID" sz="2700" dirty="0"/>
              <a:t> </a:t>
            </a:r>
            <a:r>
              <a:rPr lang="en-ID" sz="2700" dirty="0" err="1"/>
              <a:t>bagi</a:t>
            </a:r>
            <a:r>
              <a:rPr lang="en-ID" sz="2700" dirty="0"/>
              <a:t> </a:t>
            </a:r>
            <a:r>
              <a:rPr lang="en-ID" sz="2700" dirty="0" err="1"/>
              <a:t>kelangsungan</a:t>
            </a:r>
            <a:r>
              <a:rPr lang="en-ID" sz="2700" dirty="0"/>
              <a:t> </a:t>
            </a:r>
            <a:r>
              <a:rPr lang="en-ID" sz="2700" dirty="0" err="1"/>
              <a:t>tatanan</a:t>
            </a:r>
            <a:r>
              <a:rPr lang="en-ID" sz="2700" dirty="0"/>
              <a:t> </a:t>
            </a:r>
            <a:r>
              <a:rPr lang="en-ID" sz="2700" dirty="0" err="1"/>
              <a:t>sosial</a:t>
            </a:r>
            <a:r>
              <a:rPr lang="en-ID" sz="2700" dirty="0"/>
              <a:t>,</a:t>
            </a:r>
            <a:r>
              <a:rPr lang="en-ID" sz="2700" i="1" dirty="0"/>
              <a:t> </a:t>
            </a:r>
            <a:r>
              <a:rPr lang="en-ID" sz="2700" dirty="0" err="1"/>
              <a:t>yaitu</a:t>
            </a:r>
            <a:r>
              <a:rPr lang="en-ID" sz="2700" dirty="0"/>
              <a:t> </a:t>
            </a:r>
            <a:r>
              <a:rPr lang="en-ID" sz="2700" dirty="0" err="1"/>
              <a:t>tercapainya</a:t>
            </a:r>
            <a:r>
              <a:rPr lang="en-ID" sz="2700" dirty="0"/>
              <a:t> </a:t>
            </a:r>
            <a:r>
              <a:rPr lang="en-ID" sz="2700" dirty="0" err="1"/>
              <a:t>keseimbangan</a:t>
            </a:r>
            <a:r>
              <a:rPr lang="en-ID" sz="2700" dirty="0"/>
              <a:t> </a:t>
            </a:r>
            <a:r>
              <a:rPr lang="en-ID" sz="2700" dirty="0" err="1"/>
              <a:t>dan</a:t>
            </a:r>
            <a:r>
              <a:rPr lang="en-ID" sz="2700" dirty="0"/>
              <a:t> </a:t>
            </a:r>
            <a:r>
              <a:rPr lang="en-ID" sz="2700" dirty="0" err="1"/>
              <a:t>keharmonisan</a:t>
            </a:r>
            <a:r>
              <a:rPr lang="en-ID" sz="2700" dirty="0"/>
              <a:t> (</a:t>
            </a:r>
            <a:r>
              <a:rPr lang="en-ID" sz="2700" i="1" dirty="0"/>
              <a:t>equilibrium</a:t>
            </a:r>
            <a:r>
              <a:rPr lang="en-ID" sz="2700" dirty="0"/>
              <a:t>) </a:t>
            </a:r>
            <a:r>
              <a:rPr lang="en-ID" sz="2700" dirty="0" err="1"/>
              <a:t>masyarakat</a:t>
            </a:r>
            <a:r>
              <a:rPr lang="en-ID" sz="2700" dirty="0"/>
              <a:t>. </a:t>
            </a:r>
            <a:r>
              <a:rPr lang="en-ID" sz="2700" dirty="0" err="1"/>
              <a:t>Menurut</a:t>
            </a:r>
            <a:r>
              <a:rPr lang="en-ID" sz="2700" dirty="0"/>
              <a:t> </a:t>
            </a:r>
            <a:r>
              <a:rPr lang="en-ID" sz="2700" dirty="0" err="1"/>
              <a:t>pendekatan</a:t>
            </a:r>
            <a:r>
              <a:rPr lang="en-ID" sz="2700" dirty="0"/>
              <a:t> </a:t>
            </a:r>
            <a:r>
              <a:rPr lang="en-ID" sz="2700" dirty="0" err="1"/>
              <a:t>ini</a:t>
            </a:r>
            <a:r>
              <a:rPr lang="en-ID" sz="2700" dirty="0"/>
              <a:t>, </a:t>
            </a:r>
            <a:r>
              <a:rPr lang="en-ID" sz="2700" dirty="0" err="1"/>
              <a:t>laki-laki</a:t>
            </a:r>
            <a:r>
              <a:rPr lang="en-ID" sz="2700" dirty="0"/>
              <a:t> </a:t>
            </a:r>
            <a:r>
              <a:rPr lang="en-ID" sz="2700" dirty="0" err="1"/>
              <a:t>dan</a:t>
            </a:r>
            <a:r>
              <a:rPr lang="en-ID" sz="2700" dirty="0"/>
              <a:t> </a:t>
            </a:r>
            <a:r>
              <a:rPr lang="en-ID" sz="2700" dirty="0" err="1"/>
              <a:t>perempuan</a:t>
            </a:r>
            <a:r>
              <a:rPr lang="en-ID" sz="2700" dirty="0"/>
              <a:t> </a:t>
            </a:r>
            <a:r>
              <a:rPr lang="en-ID" sz="2700" dirty="0" err="1"/>
              <a:t>sebagai</a:t>
            </a:r>
            <a:r>
              <a:rPr lang="en-ID" sz="2700" dirty="0"/>
              <a:t> </a:t>
            </a:r>
            <a:r>
              <a:rPr lang="en-ID" sz="2700" dirty="0" err="1"/>
              <a:t>bagian</a:t>
            </a:r>
            <a:r>
              <a:rPr lang="en-ID" sz="2700" dirty="0"/>
              <a:t> </a:t>
            </a:r>
            <a:r>
              <a:rPr lang="en-ID" sz="2700" dirty="0" err="1"/>
              <a:t>dari</a:t>
            </a:r>
            <a:r>
              <a:rPr lang="en-ID" sz="2700" dirty="0"/>
              <a:t> </a:t>
            </a:r>
            <a:r>
              <a:rPr lang="en-ID" sz="2700" dirty="0" err="1"/>
              <a:t>masyarakat</a:t>
            </a:r>
            <a:r>
              <a:rPr lang="en-ID" sz="2700" dirty="0"/>
              <a:t> </a:t>
            </a:r>
            <a:r>
              <a:rPr lang="en-ID" sz="2700" dirty="0" err="1"/>
              <a:t>mempunyai</a:t>
            </a:r>
            <a:r>
              <a:rPr lang="en-ID" sz="2700" dirty="0"/>
              <a:t> </a:t>
            </a:r>
            <a:r>
              <a:rPr lang="en-ID" sz="2700" dirty="0" err="1"/>
              <a:t>fungsi</a:t>
            </a:r>
            <a:r>
              <a:rPr lang="en-ID" sz="2700" dirty="0"/>
              <a:t> </a:t>
            </a:r>
            <a:r>
              <a:rPr lang="en-ID" sz="2700" dirty="0" err="1"/>
              <a:t>terhadap</a:t>
            </a:r>
            <a:r>
              <a:rPr lang="en-ID" sz="2700" dirty="0"/>
              <a:t> </a:t>
            </a:r>
            <a:r>
              <a:rPr lang="en-ID" sz="2700" dirty="0" err="1"/>
              <a:t>kelangsungan</a:t>
            </a:r>
            <a:r>
              <a:rPr lang="en-ID" sz="2700" dirty="0"/>
              <a:t> </a:t>
            </a:r>
            <a:r>
              <a:rPr lang="en-ID" sz="2700" dirty="0" err="1"/>
              <a:t>masyarakat</a:t>
            </a:r>
            <a:r>
              <a:rPr lang="en-ID" sz="2700" dirty="0"/>
              <a:t>. </a:t>
            </a:r>
            <a:r>
              <a:rPr lang="en-ID" sz="2700" dirty="0" err="1"/>
              <a:t>Sumbangan</a:t>
            </a:r>
            <a:r>
              <a:rPr lang="en-ID" sz="2700" dirty="0"/>
              <a:t> </a:t>
            </a:r>
            <a:r>
              <a:rPr lang="en-ID" sz="2700" dirty="0" err="1"/>
              <a:t>perempuan</a:t>
            </a:r>
            <a:r>
              <a:rPr lang="en-ID" sz="2700" dirty="0"/>
              <a:t> </a:t>
            </a:r>
            <a:r>
              <a:rPr lang="en-ID" sz="2700" dirty="0" err="1"/>
              <a:t>bagi</a:t>
            </a:r>
            <a:r>
              <a:rPr lang="en-ID" sz="2700" dirty="0"/>
              <a:t> </a:t>
            </a:r>
            <a:r>
              <a:rPr lang="en-ID" sz="2700" dirty="0" err="1"/>
              <a:t>keseimbangan</a:t>
            </a:r>
            <a:r>
              <a:rPr lang="en-ID" sz="2700" dirty="0"/>
              <a:t> </a:t>
            </a:r>
            <a:r>
              <a:rPr lang="en-ID" sz="2700" dirty="0" err="1"/>
              <a:t>dan</a:t>
            </a:r>
            <a:r>
              <a:rPr lang="en-ID" sz="2700" dirty="0"/>
              <a:t> </a:t>
            </a:r>
            <a:r>
              <a:rPr lang="en-ID" sz="2700" dirty="0" err="1"/>
              <a:t>keharmonisan</a:t>
            </a:r>
            <a:r>
              <a:rPr lang="en-ID" sz="2700" dirty="0"/>
              <a:t> </a:t>
            </a:r>
            <a:r>
              <a:rPr lang="en-ID" sz="2700" dirty="0" err="1"/>
              <a:t>tatanan</a:t>
            </a:r>
            <a:r>
              <a:rPr lang="en-ID" sz="2700" dirty="0"/>
              <a:t> </a:t>
            </a:r>
            <a:r>
              <a:rPr lang="en-ID" sz="2700" dirty="0" err="1"/>
              <a:t>sosial</a:t>
            </a:r>
            <a:r>
              <a:rPr lang="en-ID" sz="2700" dirty="0"/>
              <a:t> </a:t>
            </a:r>
            <a:r>
              <a:rPr lang="en-ID" sz="2700" dirty="0" err="1"/>
              <a:t>adalah</a:t>
            </a:r>
            <a:r>
              <a:rPr lang="en-ID" sz="2700" dirty="0"/>
              <a:t> </a:t>
            </a:r>
            <a:r>
              <a:rPr lang="en-ID" sz="2700" dirty="0" err="1"/>
              <a:t>berhubungan</a:t>
            </a:r>
            <a:r>
              <a:rPr lang="en-ID" sz="2700" dirty="0"/>
              <a:t> </a:t>
            </a:r>
            <a:r>
              <a:rPr lang="en-ID" sz="2700" dirty="0" err="1"/>
              <a:t>dengan</a:t>
            </a:r>
            <a:r>
              <a:rPr lang="en-ID" sz="2700" dirty="0"/>
              <a:t> status </a:t>
            </a:r>
            <a:r>
              <a:rPr lang="en-ID" sz="2700" dirty="0" err="1"/>
              <a:t>dan</a:t>
            </a:r>
            <a:r>
              <a:rPr lang="en-ID" sz="2700" dirty="0"/>
              <a:t> </a:t>
            </a:r>
            <a:r>
              <a:rPr lang="en-ID" sz="2700" dirty="0" err="1"/>
              <a:t>peran</a:t>
            </a:r>
            <a:r>
              <a:rPr lang="en-ID" sz="2700" dirty="0"/>
              <a:t> </a:t>
            </a:r>
            <a:r>
              <a:rPr lang="en-ID" sz="2700" dirty="0" err="1"/>
              <a:t>perempuan</a:t>
            </a:r>
            <a:r>
              <a:rPr lang="en-ID" sz="2700" dirty="0"/>
              <a:t> </a:t>
            </a:r>
            <a:r>
              <a:rPr lang="en-ID" sz="2700" dirty="0" err="1"/>
              <a:t>dalam</a:t>
            </a:r>
            <a:r>
              <a:rPr lang="en-ID" sz="2700" dirty="0"/>
              <a:t> </a:t>
            </a:r>
            <a:r>
              <a:rPr lang="en-ID" sz="2700" dirty="0" err="1"/>
              <a:t>wilayah</a:t>
            </a:r>
            <a:r>
              <a:rPr lang="en-ID" sz="2700" dirty="0"/>
              <a:t> </a:t>
            </a:r>
            <a:r>
              <a:rPr lang="en-ID" sz="2700" dirty="0" err="1"/>
              <a:t>rumah</a:t>
            </a:r>
            <a:r>
              <a:rPr lang="en-ID" sz="2700" dirty="0"/>
              <a:t> </a:t>
            </a:r>
            <a:r>
              <a:rPr lang="en-ID" sz="2700" dirty="0" err="1"/>
              <a:t>tangga</a:t>
            </a:r>
            <a:r>
              <a:rPr lang="en-ID" sz="2700" dirty="0"/>
              <a:t> (</a:t>
            </a:r>
            <a:r>
              <a:rPr lang="en-ID" sz="2700" i="1" dirty="0"/>
              <a:t>domestic</a:t>
            </a:r>
            <a:r>
              <a:rPr lang="en-ID" sz="2700" dirty="0"/>
              <a:t>). </a:t>
            </a:r>
            <a:r>
              <a:rPr lang="en-ID" sz="2700" dirty="0" err="1"/>
              <a:t>Sedangkan</a:t>
            </a:r>
            <a:r>
              <a:rPr lang="en-ID" sz="2700" dirty="0"/>
              <a:t> </a:t>
            </a:r>
            <a:r>
              <a:rPr lang="en-ID" sz="2700" dirty="0" err="1"/>
              <a:t>pendekatan</a:t>
            </a:r>
            <a:r>
              <a:rPr lang="en-ID" sz="2700" dirty="0"/>
              <a:t> </a:t>
            </a:r>
            <a:r>
              <a:rPr lang="en-ID" sz="2700" dirty="0" err="1"/>
              <a:t>konflik</a:t>
            </a:r>
            <a:r>
              <a:rPr lang="en-ID" sz="2700" dirty="0"/>
              <a:t> </a:t>
            </a:r>
            <a:r>
              <a:rPr lang="en-ID" sz="2700" dirty="0" err="1"/>
              <a:t>mengatakan</a:t>
            </a:r>
            <a:r>
              <a:rPr lang="en-ID" sz="2700" dirty="0"/>
              <a:t> </a:t>
            </a:r>
            <a:r>
              <a:rPr lang="en-ID" sz="2700" dirty="0" err="1"/>
              <a:t>bahwa</a:t>
            </a:r>
            <a:r>
              <a:rPr lang="en-ID" sz="2700" dirty="0"/>
              <a:t> </a:t>
            </a:r>
            <a:r>
              <a:rPr lang="fi-FI" sz="2700" dirty="0"/>
              <a:t>keluarga merupakan gambaran dari suatu penindasan terhadap perempuan yang didasarkan pada kepemilikan pribadi. Menurut pendekatan ini, hubungan suami istri dalam keluarga dianalogikan sebagai hubungan antara kelas borjuis dengan kelas proletar dalam kaitannya dengan fungsi ekonomi, seksual dan pembagian properti dalam keluarga.</a:t>
            </a:r>
            <a:endParaRPr lang="en-US" sz="2700" dirty="0"/>
          </a:p>
        </p:txBody>
      </p:sp>
    </p:spTree>
    <p:extLst>
      <p:ext uri="{BB962C8B-B14F-4D97-AF65-F5344CB8AC3E}">
        <p14:creationId xmlns:p14="http://schemas.microsoft.com/office/powerpoint/2010/main" val="3324111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err="1"/>
              <a:t>Lanjutan</a:t>
            </a:r>
            <a:endParaRPr lang="en-US" sz="4000" dirty="0"/>
          </a:p>
        </p:txBody>
      </p:sp>
      <p:sp>
        <p:nvSpPr>
          <p:cNvPr id="3" name="Content Placeholder 2"/>
          <p:cNvSpPr>
            <a:spLocks noGrp="1"/>
          </p:cNvSpPr>
          <p:nvPr>
            <p:ph idx="1"/>
          </p:nvPr>
        </p:nvSpPr>
        <p:spPr>
          <a:xfrm>
            <a:off x="1270000" y="2768600"/>
            <a:ext cx="10464800" cy="6070600"/>
          </a:xfrm>
        </p:spPr>
        <p:txBody>
          <a:bodyPr/>
          <a:lstStyle/>
          <a:p>
            <a:pPr algn="just">
              <a:buFont typeface="Wingdings" panose="05000000000000000000" pitchFamily="2" charset="2"/>
              <a:buChar char="Ø"/>
            </a:pPr>
            <a:r>
              <a:rPr lang="en-US" sz="2500" dirty="0" err="1"/>
              <a:t>Pendekatan</a:t>
            </a:r>
            <a:r>
              <a:rPr lang="en-US" sz="2500" dirty="0"/>
              <a:t> </a:t>
            </a:r>
            <a:r>
              <a:rPr lang="en-US" sz="2500" dirty="0" err="1"/>
              <a:t>feminis</a:t>
            </a:r>
            <a:r>
              <a:rPr lang="en-US" sz="2500" dirty="0"/>
              <a:t>. </a:t>
            </a:r>
            <a:r>
              <a:rPr lang="en-ID" sz="2500" dirty="0" err="1"/>
              <a:t>Pendekatan</a:t>
            </a:r>
            <a:r>
              <a:rPr lang="en-ID" sz="2500" dirty="0"/>
              <a:t> </a:t>
            </a:r>
            <a:r>
              <a:rPr lang="en-ID" sz="2500" dirty="0" err="1"/>
              <a:t>feminisme</a:t>
            </a:r>
            <a:r>
              <a:rPr lang="en-ID" sz="2500" dirty="0"/>
              <a:t> </a:t>
            </a:r>
            <a:r>
              <a:rPr lang="en-ID" sz="2500" dirty="0" err="1"/>
              <a:t>sendiri</a:t>
            </a:r>
            <a:r>
              <a:rPr lang="en-ID" sz="2500" dirty="0"/>
              <a:t> </a:t>
            </a:r>
            <a:r>
              <a:rPr lang="en-ID" sz="2500" dirty="0" err="1"/>
              <a:t>dikelompokkan</a:t>
            </a:r>
            <a:r>
              <a:rPr lang="en-ID" sz="2500" dirty="0"/>
              <a:t> </a:t>
            </a:r>
            <a:r>
              <a:rPr lang="en-ID" sz="2500" dirty="0" err="1"/>
              <a:t>menjadi</a:t>
            </a:r>
            <a:r>
              <a:rPr lang="en-ID" sz="2500" dirty="0"/>
              <a:t> </a:t>
            </a:r>
            <a:r>
              <a:rPr lang="en-ID" sz="2500" dirty="0" err="1"/>
              <a:t>pendekatan</a:t>
            </a:r>
            <a:r>
              <a:rPr lang="en-ID" sz="2500" dirty="0"/>
              <a:t> </a:t>
            </a:r>
            <a:r>
              <a:rPr lang="en-ID" sz="2500" dirty="0" err="1"/>
              <a:t>feminisme</a:t>
            </a:r>
            <a:r>
              <a:rPr lang="en-ID" sz="2500" dirty="0"/>
              <a:t> liberal </a:t>
            </a:r>
            <a:r>
              <a:rPr lang="en-ID" sz="2500" dirty="0" err="1"/>
              <a:t>tradisional</a:t>
            </a:r>
            <a:r>
              <a:rPr lang="en-ID" sz="2500" dirty="0"/>
              <a:t>, </a:t>
            </a:r>
            <a:r>
              <a:rPr lang="en-ID" sz="2500" dirty="0" err="1"/>
              <a:t>feminisme</a:t>
            </a:r>
            <a:r>
              <a:rPr lang="en-ID" sz="2500" dirty="0"/>
              <a:t> </a:t>
            </a:r>
            <a:r>
              <a:rPr lang="en-ID" sz="2500" dirty="0" err="1"/>
              <a:t>marxis</a:t>
            </a:r>
            <a:r>
              <a:rPr lang="en-ID" sz="2500" dirty="0"/>
              <a:t>, </a:t>
            </a:r>
            <a:r>
              <a:rPr lang="en-ID" sz="2500" dirty="0" err="1"/>
              <a:t>feminisme</a:t>
            </a:r>
            <a:r>
              <a:rPr lang="en-ID" sz="2500" dirty="0"/>
              <a:t> </a:t>
            </a:r>
            <a:r>
              <a:rPr lang="en-ID" sz="2500" dirty="0" err="1"/>
              <a:t>radikal</a:t>
            </a:r>
            <a:r>
              <a:rPr lang="en-ID" sz="2500" dirty="0"/>
              <a:t>, </a:t>
            </a:r>
            <a:r>
              <a:rPr lang="en-ID" sz="2500" dirty="0" err="1"/>
              <a:t>feminisme</a:t>
            </a:r>
            <a:r>
              <a:rPr lang="en-ID" sz="2500" dirty="0"/>
              <a:t> </a:t>
            </a:r>
            <a:r>
              <a:rPr lang="en-ID" sz="2500" dirty="0" err="1"/>
              <a:t>sosialis</a:t>
            </a:r>
            <a:r>
              <a:rPr lang="en-ID" sz="2500" dirty="0"/>
              <a:t> </a:t>
            </a:r>
            <a:r>
              <a:rPr lang="en-ID" sz="2500" dirty="0" err="1"/>
              <a:t>serta</a:t>
            </a:r>
            <a:r>
              <a:rPr lang="en-ID" sz="2500" dirty="0"/>
              <a:t> </a:t>
            </a:r>
            <a:r>
              <a:rPr lang="en-ID" sz="2500" dirty="0" err="1"/>
              <a:t>feminisme</a:t>
            </a:r>
            <a:r>
              <a:rPr lang="en-ID" sz="2500" dirty="0"/>
              <a:t> </a:t>
            </a:r>
            <a:r>
              <a:rPr lang="en-ID" sz="2500" dirty="0" err="1"/>
              <a:t>kultural</a:t>
            </a:r>
            <a:r>
              <a:rPr lang="en-ID" sz="2500" dirty="0"/>
              <a:t> </a:t>
            </a:r>
            <a:r>
              <a:rPr lang="en-ID" sz="2500" dirty="0" err="1"/>
              <a:t>dan</a:t>
            </a:r>
            <a:r>
              <a:rPr lang="en-ID" sz="2500" dirty="0"/>
              <a:t> </a:t>
            </a:r>
            <a:r>
              <a:rPr lang="en-ID" sz="2500" dirty="0" err="1"/>
              <a:t>feminisme</a:t>
            </a:r>
            <a:r>
              <a:rPr lang="en-ID" sz="2500" dirty="0"/>
              <a:t> </a:t>
            </a:r>
            <a:r>
              <a:rPr lang="en-ID" sz="2500" dirty="0" err="1"/>
              <a:t>poststruktural</a:t>
            </a:r>
            <a:r>
              <a:rPr lang="en-ID" sz="2500" dirty="0"/>
              <a:t> </a:t>
            </a:r>
            <a:r>
              <a:rPr lang="en-ID" sz="2500" dirty="0" err="1"/>
              <a:t>sebagai</a:t>
            </a:r>
            <a:r>
              <a:rPr lang="en-ID" sz="2500" dirty="0"/>
              <a:t> </a:t>
            </a:r>
            <a:r>
              <a:rPr lang="en-ID" sz="2500" dirty="0" err="1"/>
              <a:t>pendekatan</a:t>
            </a:r>
            <a:r>
              <a:rPr lang="en-ID" sz="2500" dirty="0"/>
              <a:t> yang </a:t>
            </a:r>
            <a:r>
              <a:rPr lang="en-ID" sz="2500" dirty="0" err="1"/>
              <a:t>lebih</a:t>
            </a:r>
            <a:r>
              <a:rPr lang="en-ID" sz="2500" dirty="0"/>
              <a:t> </a:t>
            </a:r>
            <a:r>
              <a:rPr lang="en-ID" sz="2500" dirty="0" err="1"/>
              <a:t>baru</a:t>
            </a:r>
            <a:r>
              <a:rPr lang="en-ID" sz="2500" dirty="0"/>
              <a:t>. </a:t>
            </a:r>
          </a:p>
          <a:p>
            <a:pPr marL="266700" indent="0" algn="just">
              <a:buNone/>
            </a:pPr>
            <a:r>
              <a:rPr lang="en-ID" sz="2500" dirty="0"/>
              <a:t> -</a:t>
            </a:r>
            <a:r>
              <a:rPr lang="en-ID" sz="2500" dirty="0" err="1"/>
              <a:t>Pendekatan</a:t>
            </a:r>
            <a:r>
              <a:rPr lang="en-ID" sz="2500" dirty="0"/>
              <a:t> </a:t>
            </a:r>
            <a:r>
              <a:rPr lang="en-ID" sz="2500" dirty="0" err="1"/>
              <a:t>feminisme</a:t>
            </a:r>
            <a:r>
              <a:rPr lang="en-ID" sz="2500" dirty="0"/>
              <a:t> liberal </a:t>
            </a:r>
            <a:r>
              <a:rPr lang="en-ID" sz="2500" dirty="0" err="1"/>
              <a:t>tradisional</a:t>
            </a:r>
            <a:r>
              <a:rPr lang="en-ID" sz="2500" dirty="0"/>
              <a:t> </a:t>
            </a:r>
            <a:r>
              <a:rPr lang="en-ID" sz="2500" dirty="0" err="1"/>
              <a:t>berpendapat</a:t>
            </a:r>
            <a:r>
              <a:rPr lang="en-ID" sz="2500" dirty="0"/>
              <a:t> </a:t>
            </a:r>
            <a:r>
              <a:rPr lang="en-ID" sz="2500" dirty="0" err="1"/>
              <a:t>bahwa</a:t>
            </a:r>
            <a:r>
              <a:rPr lang="en-ID" sz="2500" dirty="0"/>
              <a:t> </a:t>
            </a:r>
            <a:r>
              <a:rPr lang="en-ID" sz="2500" dirty="0" err="1"/>
              <a:t>penyebab</a:t>
            </a:r>
            <a:r>
              <a:rPr lang="en-ID" sz="2500" dirty="0"/>
              <a:t> </a:t>
            </a:r>
            <a:r>
              <a:rPr lang="en-ID" sz="2500" dirty="0" err="1"/>
              <a:t>dari</a:t>
            </a:r>
            <a:r>
              <a:rPr lang="en-ID" sz="2500" dirty="0"/>
              <a:t> </a:t>
            </a:r>
            <a:r>
              <a:rPr lang="en-ID" sz="2500" dirty="0" err="1"/>
              <a:t>ketertindasan</a:t>
            </a:r>
            <a:r>
              <a:rPr lang="en-ID" sz="2500" dirty="0"/>
              <a:t> </a:t>
            </a:r>
            <a:r>
              <a:rPr lang="en-ID" sz="2500" dirty="0" err="1"/>
              <a:t>perempuan</a:t>
            </a:r>
            <a:r>
              <a:rPr lang="en-ID" sz="2500" dirty="0"/>
              <a:t> </a:t>
            </a:r>
            <a:r>
              <a:rPr lang="en-ID" sz="2500" dirty="0" err="1"/>
              <a:t>adalah</a:t>
            </a:r>
            <a:r>
              <a:rPr lang="en-ID" sz="2500" dirty="0"/>
              <a:t> </a:t>
            </a:r>
            <a:r>
              <a:rPr lang="en-ID" sz="2500" dirty="0" err="1"/>
              <a:t>rendahnya</a:t>
            </a:r>
            <a:r>
              <a:rPr lang="en-ID" sz="2500" dirty="0"/>
              <a:t> </a:t>
            </a:r>
            <a:r>
              <a:rPr lang="en-ID" sz="2500" dirty="0" err="1"/>
              <a:t>akses</a:t>
            </a:r>
            <a:r>
              <a:rPr lang="en-ID" sz="2500" dirty="0"/>
              <a:t> </a:t>
            </a:r>
            <a:r>
              <a:rPr lang="en-ID" sz="2500" dirty="0" err="1"/>
              <a:t>perempuan</a:t>
            </a:r>
            <a:r>
              <a:rPr lang="en-ID" sz="2500" dirty="0"/>
              <a:t> </a:t>
            </a:r>
            <a:r>
              <a:rPr lang="en-ID" sz="2500" dirty="0" err="1"/>
              <a:t>terhadap</a:t>
            </a:r>
            <a:r>
              <a:rPr lang="en-ID" sz="2500" dirty="0"/>
              <a:t> </a:t>
            </a:r>
            <a:r>
              <a:rPr lang="en-ID" sz="2500" dirty="0" err="1"/>
              <a:t>kesempatan</a:t>
            </a:r>
            <a:r>
              <a:rPr lang="en-ID" sz="2500" dirty="0"/>
              <a:t> </a:t>
            </a:r>
            <a:r>
              <a:rPr lang="en-ID" sz="2500" dirty="0" err="1"/>
              <a:t>pendidikan</a:t>
            </a:r>
            <a:r>
              <a:rPr lang="en-ID" sz="2500" dirty="0"/>
              <a:t>. Tingkat </a:t>
            </a:r>
            <a:r>
              <a:rPr lang="en-ID" sz="2500" dirty="0" err="1"/>
              <a:t>pendidikan</a:t>
            </a:r>
            <a:r>
              <a:rPr lang="en-ID" sz="2500" dirty="0"/>
              <a:t> yang </a:t>
            </a:r>
            <a:r>
              <a:rPr lang="en-ID" sz="2500" dirty="0" err="1"/>
              <a:t>rendah</a:t>
            </a:r>
            <a:r>
              <a:rPr lang="en-ID" sz="2500" dirty="0"/>
              <a:t> </a:t>
            </a:r>
            <a:r>
              <a:rPr lang="en-ID" sz="2500" dirty="0" err="1"/>
              <a:t>menyebabkan</a:t>
            </a:r>
            <a:r>
              <a:rPr lang="en-ID" sz="2500" dirty="0"/>
              <a:t> </a:t>
            </a:r>
            <a:r>
              <a:rPr lang="en-ID" sz="2500" dirty="0" err="1"/>
              <a:t>perempuan</a:t>
            </a:r>
            <a:r>
              <a:rPr lang="en-ID" sz="2500" dirty="0"/>
              <a:t> </a:t>
            </a:r>
            <a:r>
              <a:rPr lang="en-ID" sz="2500" dirty="0" err="1"/>
              <a:t>tidak</a:t>
            </a:r>
            <a:r>
              <a:rPr lang="en-ID" sz="2500" dirty="0"/>
              <a:t> </a:t>
            </a:r>
            <a:r>
              <a:rPr lang="en-ID" sz="2500" dirty="0" err="1"/>
              <a:t>mempunyai</a:t>
            </a:r>
            <a:r>
              <a:rPr lang="en-ID" sz="2500" dirty="0"/>
              <a:t> </a:t>
            </a:r>
            <a:r>
              <a:rPr lang="en-ID" sz="2500" dirty="0" err="1"/>
              <a:t>kesempatan</a:t>
            </a:r>
            <a:r>
              <a:rPr lang="en-ID" sz="2500" dirty="0"/>
              <a:t> </a:t>
            </a:r>
            <a:r>
              <a:rPr lang="en-ID" sz="2500" dirty="0" err="1"/>
              <a:t>berpartisipasi</a:t>
            </a:r>
            <a:r>
              <a:rPr lang="en-ID" sz="2500" dirty="0"/>
              <a:t> </a:t>
            </a:r>
            <a:r>
              <a:rPr lang="en-ID" sz="2500" dirty="0" err="1"/>
              <a:t>dalam</a:t>
            </a:r>
            <a:r>
              <a:rPr lang="en-ID" sz="2500" dirty="0"/>
              <a:t> </a:t>
            </a:r>
            <a:r>
              <a:rPr lang="en-ID" sz="2500" dirty="0" err="1"/>
              <a:t>kancah</a:t>
            </a:r>
            <a:r>
              <a:rPr lang="en-ID" sz="2500" dirty="0"/>
              <a:t> </a:t>
            </a:r>
            <a:r>
              <a:rPr lang="en-ID" sz="2500" dirty="0" err="1"/>
              <a:t>publik</a:t>
            </a:r>
            <a:r>
              <a:rPr lang="en-ID" sz="2500" dirty="0"/>
              <a:t>, </a:t>
            </a:r>
            <a:r>
              <a:rPr lang="en-ID" sz="2500" dirty="0" err="1"/>
              <a:t>lebih-lebih</a:t>
            </a:r>
            <a:r>
              <a:rPr lang="en-ID" sz="2500" dirty="0"/>
              <a:t> di </a:t>
            </a:r>
            <a:r>
              <a:rPr lang="en-ID" sz="2500" dirty="0" err="1"/>
              <a:t>dalam</a:t>
            </a:r>
            <a:r>
              <a:rPr lang="en-ID" sz="2500" dirty="0"/>
              <a:t> </a:t>
            </a:r>
            <a:r>
              <a:rPr lang="en-ID" sz="2500" dirty="0" err="1"/>
              <a:t>masyarakat</a:t>
            </a:r>
            <a:r>
              <a:rPr lang="en-ID" sz="2500" dirty="0"/>
              <a:t> </a:t>
            </a:r>
            <a:r>
              <a:rPr lang="en-ID" sz="2500" dirty="0" err="1"/>
              <a:t>industri</a:t>
            </a:r>
            <a:r>
              <a:rPr lang="en-ID" sz="2500" dirty="0"/>
              <a:t>. </a:t>
            </a:r>
            <a:r>
              <a:rPr lang="en-ID" sz="2500" dirty="0" err="1"/>
              <a:t>Implikasi</a:t>
            </a:r>
            <a:r>
              <a:rPr lang="en-ID" sz="2500" dirty="0"/>
              <a:t> </a:t>
            </a:r>
            <a:r>
              <a:rPr lang="en-ID" sz="2500" dirty="0" err="1"/>
              <a:t>selanjutnya</a:t>
            </a:r>
            <a:r>
              <a:rPr lang="en-ID" sz="2500" dirty="0"/>
              <a:t> </a:t>
            </a:r>
            <a:r>
              <a:rPr lang="en-ID" sz="2500" dirty="0" err="1"/>
              <a:t>dari</a:t>
            </a:r>
            <a:r>
              <a:rPr lang="en-ID" sz="2500" dirty="0"/>
              <a:t> </a:t>
            </a:r>
            <a:r>
              <a:rPr lang="en-ID" sz="2500" dirty="0" err="1"/>
              <a:t>kondisi</a:t>
            </a:r>
            <a:r>
              <a:rPr lang="en-ID" sz="2500" dirty="0"/>
              <a:t> </a:t>
            </a:r>
            <a:r>
              <a:rPr lang="en-ID" sz="2500" dirty="0" err="1"/>
              <a:t>ini</a:t>
            </a:r>
            <a:r>
              <a:rPr lang="en-ID" sz="2500" dirty="0"/>
              <a:t> </a:t>
            </a:r>
            <a:r>
              <a:rPr lang="en-ID" sz="2500" dirty="0" err="1"/>
              <a:t>adalah</a:t>
            </a:r>
            <a:r>
              <a:rPr lang="en-ID" sz="2500" dirty="0"/>
              <a:t> </a:t>
            </a:r>
            <a:r>
              <a:rPr lang="en-ID" sz="2500" dirty="0" err="1"/>
              <a:t>kemampuan</a:t>
            </a:r>
            <a:r>
              <a:rPr lang="en-ID" sz="2500" dirty="0"/>
              <a:t> </a:t>
            </a:r>
            <a:r>
              <a:rPr lang="en-ID" sz="2500" dirty="0" err="1"/>
              <a:t>ekonomi</a:t>
            </a:r>
            <a:r>
              <a:rPr lang="en-ID" sz="2500" dirty="0"/>
              <a:t> </a:t>
            </a:r>
            <a:r>
              <a:rPr lang="en-ID" sz="2500" dirty="0" err="1"/>
              <a:t>perempuan</a:t>
            </a:r>
            <a:r>
              <a:rPr lang="en-ID" sz="2500" dirty="0"/>
              <a:t> </a:t>
            </a:r>
            <a:r>
              <a:rPr lang="en-ID" sz="2500" dirty="0" err="1"/>
              <a:t>juga</a:t>
            </a:r>
            <a:r>
              <a:rPr lang="en-ID" sz="2500" dirty="0"/>
              <a:t> </a:t>
            </a:r>
            <a:r>
              <a:rPr lang="en-ID" sz="2500" dirty="0" err="1"/>
              <a:t>menjadi</a:t>
            </a:r>
            <a:r>
              <a:rPr lang="en-ID" sz="2500" dirty="0"/>
              <a:t> </a:t>
            </a:r>
            <a:r>
              <a:rPr lang="en-ID" sz="2500" dirty="0" err="1"/>
              <a:t>rendah</a:t>
            </a:r>
            <a:r>
              <a:rPr lang="en-ID" sz="2500" dirty="0"/>
              <a:t>. </a:t>
            </a:r>
            <a:r>
              <a:rPr lang="en-ID" sz="2500" dirty="0" err="1"/>
              <a:t>Menurut</a:t>
            </a:r>
            <a:r>
              <a:rPr lang="en-ID" sz="2500" dirty="0"/>
              <a:t> </a:t>
            </a:r>
            <a:r>
              <a:rPr lang="en-ID" sz="2500" dirty="0" err="1"/>
              <a:t>pendekatan</a:t>
            </a:r>
            <a:r>
              <a:rPr lang="en-ID" sz="2500" dirty="0"/>
              <a:t> </a:t>
            </a:r>
            <a:r>
              <a:rPr lang="en-ID" sz="2500" dirty="0" err="1"/>
              <a:t>ini</a:t>
            </a:r>
            <a:r>
              <a:rPr lang="en-ID" sz="2500" dirty="0"/>
              <a:t>, </a:t>
            </a:r>
            <a:r>
              <a:rPr lang="en-ID" sz="2500" dirty="0" err="1"/>
              <a:t>untuk</a:t>
            </a:r>
            <a:r>
              <a:rPr lang="en-ID" sz="2500" dirty="0"/>
              <a:t> </a:t>
            </a:r>
            <a:r>
              <a:rPr lang="en-ID" sz="2500" dirty="0" err="1"/>
              <a:t>mengangkat</a:t>
            </a:r>
            <a:r>
              <a:rPr lang="en-ID" sz="2500" dirty="0"/>
              <a:t> </a:t>
            </a:r>
            <a:r>
              <a:rPr lang="en-ID" sz="2500" dirty="0" err="1"/>
              <a:t>harkat</a:t>
            </a:r>
            <a:r>
              <a:rPr lang="en-ID" sz="2500" dirty="0"/>
              <a:t> </a:t>
            </a:r>
            <a:r>
              <a:rPr lang="en-ID" sz="2500" dirty="0" err="1"/>
              <a:t>perempuan</a:t>
            </a:r>
            <a:r>
              <a:rPr lang="en-ID" sz="2500" dirty="0"/>
              <a:t> </a:t>
            </a:r>
            <a:r>
              <a:rPr lang="en-ID" sz="2500" dirty="0" err="1"/>
              <a:t>maka</a:t>
            </a:r>
            <a:r>
              <a:rPr lang="en-ID" sz="2500" dirty="0"/>
              <a:t> </a:t>
            </a:r>
            <a:r>
              <a:rPr lang="en-ID" sz="2500" dirty="0" err="1"/>
              <a:t>perempuan</a:t>
            </a:r>
            <a:r>
              <a:rPr lang="en-ID" sz="2500" dirty="0"/>
              <a:t> </a:t>
            </a:r>
            <a:r>
              <a:rPr lang="en-ID" sz="2500" dirty="0" err="1"/>
              <a:t>harus</a:t>
            </a:r>
            <a:r>
              <a:rPr lang="en-ID" sz="2500" dirty="0"/>
              <a:t> </a:t>
            </a:r>
            <a:r>
              <a:rPr lang="en-ID" sz="2500" dirty="0" err="1"/>
              <a:t>diberi</a:t>
            </a:r>
            <a:r>
              <a:rPr lang="en-ID" sz="2500" dirty="0"/>
              <a:t> </a:t>
            </a:r>
            <a:r>
              <a:rPr lang="en-ID" sz="2500" dirty="0" err="1"/>
              <a:t>kesempatan</a:t>
            </a:r>
            <a:r>
              <a:rPr lang="en-ID" sz="2500" dirty="0"/>
              <a:t> </a:t>
            </a:r>
            <a:r>
              <a:rPr lang="en-ID" sz="2500" dirty="0" err="1"/>
              <a:t>untuk</a:t>
            </a:r>
            <a:r>
              <a:rPr lang="en-ID" sz="2500" dirty="0"/>
              <a:t> </a:t>
            </a:r>
            <a:r>
              <a:rPr lang="en-ID" sz="2500" dirty="0" err="1"/>
              <a:t>dapat</a:t>
            </a:r>
            <a:r>
              <a:rPr lang="en-ID" sz="2500" dirty="0"/>
              <a:t> </a:t>
            </a:r>
            <a:r>
              <a:rPr lang="en-ID" sz="2500" dirty="0" err="1"/>
              <a:t>mengakses</a:t>
            </a:r>
            <a:r>
              <a:rPr lang="en-ID" sz="2500" dirty="0"/>
              <a:t> </a:t>
            </a:r>
            <a:r>
              <a:rPr lang="en-ID" sz="2500" dirty="0" err="1"/>
              <a:t>pendidikan</a:t>
            </a:r>
            <a:r>
              <a:rPr lang="en-ID" sz="2500" dirty="0"/>
              <a:t> yang </a:t>
            </a:r>
            <a:r>
              <a:rPr lang="en-ID" sz="2500" dirty="0" err="1"/>
              <a:t>sama</a:t>
            </a:r>
            <a:r>
              <a:rPr lang="en-ID" sz="2500" dirty="0"/>
              <a:t> </a:t>
            </a:r>
            <a:r>
              <a:rPr lang="en-ID" sz="2500" dirty="0" err="1"/>
              <a:t>sebagaimana</a:t>
            </a:r>
            <a:r>
              <a:rPr lang="en-ID" sz="2500" dirty="0"/>
              <a:t> </a:t>
            </a:r>
            <a:r>
              <a:rPr lang="en-ID" sz="2500" dirty="0" err="1"/>
              <a:t>laki-laki</a:t>
            </a:r>
            <a:r>
              <a:rPr lang="en-ID" sz="2500" dirty="0"/>
              <a:t>.</a:t>
            </a:r>
            <a:endParaRPr lang="en-US" sz="2500"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err="1"/>
              <a:t>Lanjutan</a:t>
            </a:r>
            <a:endParaRPr lang="en-US" sz="4000" dirty="0"/>
          </a:p>
        </p:txBody>
      </p:sp>
      <p:sp>
        <p:nvSpPr>
          <p:cNvPr id="3" name="Content Placeholder 2"/>
          <p:cNvSpPr>
            <a:spLocks noGrp="1"/>
          </p:cNvSpPr>
          <p:nvPr>
            <p:ph idx="1"/>
          </p:nvPr>
        </p:nvSpPr>
        <p:spPr>
          <a:xfrm>
            <a:off x="1270000" y="2209800"/>
            <a:ext cx="10464800" cy="6858000"/>
          </a:xfrm>
        </p:spPr>
        <p:txBody>
          <a:bodyPr/>
          <a:lstStyle/>
          <a:p>
            <a:pPr marL="266700" indent="0" algn="just">
              <a:buNone/>
            </a:pPr>
            <a:r>
              <a:rPr lang="en-US" sz="4000" dirty="0"/>
              <a:t>    -</a:t>
            </a:r>
            <a:r>
              <a:rPr lang="en-US" sz="3700" dirty="0"/>
              <a:t>P</a:t>
            </a:r>
            <a:r>
              <a:rPr lang="en-ID" sz="3700" dirty="0" err="1"/>
              <a:t>endekatan</a:t>
            </a:r>
            <a:r>
              <a:rPr lang="en-ID" sz="3700" dirty="0"/>
              <a:t> </a:t>
            </a:r>
            <a:r>
              <a:rPr lang="en-ID" sz="3700" dirty="0" err="1"/>
              <a:t>feminisme</a:t>
            </a:r>
            <a:r>
              <a:rPr lang="en-ID" sz="3700" dirty="0"/>
              <a:t> </a:t>
            </a:r>
            <a:r>
              <a:rPr lang="en-ID" sz="3700" dirty="0" err="1"/>
              <a:t>tradisional</a:t>
            </a:r>
            <a:r>
              <a:rPr lang="en-ID" sz="3700" dirty="0"/>
              <a:t> </a:t>
            </a:r>
            <a:r>
              <a:rPr lang="en-ID" sz="3700" dirty="0" err="1"/>
              <a:t>marxis</a:t>
            </a:r>
            <a:r>
              <a:rPr lang="en-ID" sz="3700" dirty="0"/>
              <a:t>,  </a:t>
            </a:r>
            <a:r>
              <a:rPr lang="en-ID" sz="3700" dirty="0" err="1"/>
              <a:t>feminisme</a:t>
            </a:r>
            <a:r>
              <a:rPr lang="en-ID" sz="3700" dirty="0"/>
              <a:t> </a:t>
            </a:r>
            <a:r>
              <a:rPr lang="en-ID" sz="3700" dirty="0" err="1"/>
              <a:t>sosialis</a:t>
            </a:r>
            <a:r>
              <a:rPr lang="en-ID" sz="3700" dirty="0"/>
              <a:t>, </a:t>
            </a:r>
            <a:r>
              <a:rPr lang="en-ID" sz="3700" dirty="0" err="1"/>
              <a:t>dan</a:t>
            </a:r>
            <a:r>
              <a:rPr lang="en-ID" sz="3700" dirty="0"/>
              <a:t> </a:t>
            </a:r>
            <a:r>
              <a:rPr lang="en-ID" sz="3700" dirty="0" err="1"/>
              <a:t>feminisme</a:t>
            </a:r>
            <a:r>
              <a:rPr lang="en-ID" sz="3700" dirty="0"/>
              <a:t> </a:t>
            </a:r>
            <a:r>
              <a:rPr lang="en-ID" sz="3700" dirty="0" err="1"/>
              <a:t>radikal</a:t>
            </a:r>
            <a:r>
              <a:rPr lang="en-ID" sz="3700" dirty="0"/>
              <a:t> </a:t>
            </a:r>
            <a:r>
              <a:rPr lang="en-ID" sz="3700" dirty="0" err="1"/>
              <a:t>berpendapat</a:t>
            </a:r>
            <a:r>
              <a:rPr lang="en-ID" sz="3700" dirty="0"/>
              <a:t> </a:t>
            </a:r>
            <a:r>
              <a:rPr lang="en-ID" sz="3700" dirty="0" err="1"/>
              <a:t>bahwa</a:t>
            </a:r>
            <a:r>
              <a:rPr lang="en-ID" sz="3700" dirty="0"/>
              <a:t> </a:t>
            </a:r>
            <a:r>
              <a:rPr lang="en-ID" sz="3700" dirty="0" err="1"/>
              <a:t>penyebab</a:t>
            </a:r>
            <a:r>
              <a:rPr lang="en-ID" sz="3700" dirty="0"/>
              <a:t> </a:t>
            </a:r>
            <a:r>
              <a:rPr lang="en-ID" sz="3700" dirty="0" err="1"/>
              <a:t>dari</a:t>
            </a:r>
            <a:r>
              <a:rPr lang="en-ID" sz="3700" dirty="0"/>
              <a:t> </a:t>
            </a:r>
            <a:r>
              <a:rPr lang="en-ID" sz="3700" dirty="0" err="1"/>
              <a:t>ketertindasan</a:t>
            </a:r>
            <a:r>
              <a:rPr lang="en-ID" sz="3700" dirty="0"/>
              <a:t> </a:t>
            </a:r>
            <a:r>
              <a:rPr lang="en-ID" sz="3700" dirty="0" err="1"/>
              <a:t>perempuan</a:t>
            </a:r>
            <a:r>
              <a:rPr lang="en-ID" sz="3700" dirty="0"/>
              <a:t> </a:t>
            </a:r>
            <a:r>
              <a:rPr lang="en-ID" sz="3700" dirty="0" err="1"/>
              <a:t>berhubungan</a:t>
            </a:r>
            <a:r>
              <a:rPr lang="en-ID" sz="3700" dirty="0"/>
              <a:t> </a:t>
            </a:r>
            <a:r>
              <a:rPr lang="en-ID" sz="3700" dirty="0" err="1"/>
              <a:t>dengan</a:t>
            </a:r>
            <a:r>
              <a:rPr lang="en-ID" sz="3700" dirty="0"/>
              <a:t> </a:t>
            </a:r>
            <a:r>
              <a:rPr lang="en-ID" sz="3700" dirty="0" err="1"/>
              <a:t>tatanan</a:t>
            </a:r>
            <a:r>
              <a:rPr lang="en-ID" sz="3700" dirty="0"/>
              <a:t> </a:t>
            </a:r>
            <a:r>
              <a:rPr lang="en-ID" sz="3700" dirty="0" err="1"/>
              <a:t>ekonomi</a:t>
            </a:r>
            <a:r>
              <a:rPr lang="en-ID" sz="3700" dirty="0"/>
              <a:t> </a:t>
            </a:r>
            <a:r>
              <a:rPr lang="en-ID" sz="3700" dirty="0" err="1"/>
              <a:t>masyarakat</a:t>
            </a:r>
            <a:r>
              <a:rPr lang="en-ID" sz="3700" dirty="0"/>
              <a:t>. </a:t>
            </a:r>
            <a:r>
              <a:rPr lang="en-ID" sz="3700" dirty="0" err="1"/>
              <a:t>Sistem</a:t>
            </a:r>
            <a:r>
              <a:rPr lang="en-ID" sz="3700" dirty="0"/>
              <a:t> </a:t>
            </a:r>
            <a:r>
              <a:rPr lang="en-ID" sz="3700" dirty="0" err="1"/>
              <a:t>kelas</a:t>
            </a:r>
            <a:r>
              <a:rPr lang="en-ID" sz="3700" dirty="0"/>
              <a:t>, </a:t>
            </a:r>
            <a:r>
              <a:rPr lang="en-ID" sz="3700" dirty="0" err="1"/>
              <a:t>terutama</a:t>
            </a:r>
            <a:r>
              <a:rPr lang="en-ID" sz="3700" dirty="0"/>
              <a:t> </a:t>
            </a:r>
            <a:r>
              <a:rPr lang="en-ID" sz="3700" dirty="0" err="1"/>
              <a:t>pada</a:t>
            </a:r>
            <a:r>
              <a:rPr lang="en-ID" sz="3700" dirty="0"/>
              <a:t> </a:t>
            </a:r>
            <a:r>
              <a:rPr lang="en-ID" sz="3700" dirty="0" err="1"/>
              <a:t>sistem</a:t>
            </a:r>
            <a:r>
              <a:rPr lang="en-ID" sz="3700" dirty="0"/>
              <a:t> </a:t>
            </a:r>
            <a:r>
              <a:rPr lang="en-ID" sz="3700" dirty="0" err="1"/>
              <a:t>kapitalis</a:t>
            </a:r>
            <a:r>
              <a:rPr lang="en-ID" sz="3700" dirty="0"/>
              <a:t>, yang </a:t>
            </a:r>
            <a:r>
              <a:rPr lang="en-ID" sz="3700" dirty="0" err="1"/>
              <a:t>didasarkan</a:t>
            </a:r>
            <a:r>
              <a:rPr lang="en-ID" sz="3700" dirty="0"/>
              <a:t> </a:t>
            </a:r>
            <a:r>
              <a:rPr lang="en-ID" sz="3700" dirty="0" err="1"/>
              <a:t>pada</a:t>
            </a:r>
            <a:r>
              <a:rPr lang="en-ID" sz="3700" dirty="0"/>
              <a:t> </a:t>
            </a:r>
            <a:r>
              <a:rPr lang="en-ID" sz="3700" dirty="0" err="1"/>
              <a:t>kepemilikan</a:t>
            </a:r>
            <a:r>
              <a:rPr lang="en-ID" sz="3700" dirty="0"/>
              <a:t> </a:t>
            </a:r>
            <a:r>
              <a:rPr lang="en-ID" sz="3700" dirty="0" err="1"/>
              <a:t>pribadi</a:t>
            </a:r>
            <a:r>
              <a:rPr lang="en-ID" sz="3700" dirty="0"/>
              <a:t> </a:t>
            </a:r>
            <a:r>
              <a:rPr lang="en-ID" sz="3700" dirty="0" err="1"/>
              <a:t>mendukung</a:t>
            </a:r>
            <a:r>
              <a:rPr lang="en-ID" sz="3700" dirty="0"/>
              <a:t> </a:t>
            </a:r>
            <a:r>
              <a:rPr lang="en-ID" sz="3700" dirty="0" err="1"/>
              <a:t>bagi</a:t>
            </a:r>
            <a:r>
              <a:rPr lang="en-ID" sz="3700" dirty="0"/>
              <a:t> </a:t>
            </a:r>
            <a:r>
              <a:rPr lang="en-ID" sz="3700" dirty="0" err="1"/>
              <a:t>tindak</a:t>
            </a:r>
            <a:r>
              <a:rPr lang="en-ID" sz="3700" dirty="0"/>
              <a:t> </a:t>
            </a:r>
            <a:r>
              <a:rPr lang="en-ID" sz="3700" dirty="0" err="1"/>
              <a:t>penindasan</a:t>
            </a:r>
            <a:r>
              <a:rPr lang="en-ID" sz="3700" dirty="0"/>
              <a:t> </a:t>
            </a:r>
            <a:r>
              <a:rPr lang="en-ID" sz="3700" dirty="0" err="1"/>
              <a:t>terhadap</a:t>
            </a:r>
            <a:r>
              <a:rPr lang="en-ID" sz="3700" dirty="0"/>
              <a:t> </a:t>
            </a:r>
            <a:r>
              <a:rPr lang="en-ID" sz="3700" dirty="0" err="1"/>
              <a:t>perempuan</a:t>
            </a:r>
            <a:r>
              <a:rPr lang="en-ID" sz="3700" dirty="0"/>
              <a:t>. </a:t>
            </a:r>
            <a:r>
              <a:rPr lang="fi-FI" sz="3700" dirty="0"/>
              <a:t>Sistem kelas ini menempatkan laki-laki pada tempat yang istimewa dan memerosotkan posisi perempuan.</a:t>
            </a:r>
          </a:p>
          <a:p>
            <a:pPr marL="266700" indent="0" algn="just">
              <a:buNone/>
            </a:pPr>
            <a:endParaRPr lang="en-US" sz="4000" dirty="0"/>
          </a:p>
          <a:p>
            <a:pPr algn="just"/>
            <a:endParaRPr lang="en-US" sz="4000" dirty="0"/>
          </a:p>
          <a:p>
            <a:pPr marL="266700" indent="0" algn="just">
              <a:buNone/>
            </a:pPr>
            <a:endParaRPr lang="en-US" sz="4000" dirty="0"/>
          </a:p>
        </p:txBody>
      </p:sp>
    </p:spTree>
    <p:extLst>
      <p:ext uri="{BB962C8B-B14F-4D97-AF65-F5344CB8AC3E}">
        <p14:creationId xmlns:p14="http://schemas.microsoft.com/office/powerpoint/2010/main" val="249501341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err="1"/>
              <a:t>Lanjutan</a:t>
            </a:r>
            <a:endParaRPr lang="en-US" sz="4000" dirty="0"/>
          </a:p>
        </p:txBody>
      </p:sp>
      <p:sp>
        <p:nvSpPr>
          <p:cNvPr id="3" name="Content Placeholder 2"/>
          <p:cNvSpPr>
            <a:spLocks noGrp="1"/>
          </p:cNvSpPr>
          <p:nvPr>
            <p:ph idx="1"/>
          </p:nvPr>
        </p:nvSpPr>
        <p:spPr>
          <a:xfrm>
            <a:off x="1270000" y="2590800"/>
            <a:ext cx="10642600" cy="6248400"/>
          </a:xfrm>
        </p:spPr>
        <p:txBody>
          <a:bodyPr/>
          <a:lstStyle/>
          <a:p>
            <a:pPr marL="266700" indent="0" algn="just">
              <a:buNone/>
            </a:pPr>
            <a:r>
              <a:rPr lang="en-US" sz="4000" dirty="0"/>
              <a:t>-</a:t>
            </a:r>
            <a:r>
              <a:rPr lang="fi-FI" sz="2900" dirty="0"/>
              <a:t>Feminisme kultural lebih menekankan pada ide bahwa feminitas adalah sesuatu yang sangat diharapkan, sehingga maskulinitas tidak lagi dapat dianggap sebagai suatu sistem sosial yang ideal.</a:t>
            </a:r>
          </a:p>
          <a:p>
            <a:pPr marL="266700" indent="0" algn="just">
              <a:buNone/>
            </a:pPr>
            <a:r>
              <a:rPr lang="fi-FI" sz="2900" dirty="0"/>
              <a:t>-Feminisme post-strukturalis lebih menekankan pada upaya individual untuk mengatasi tindak penindasan terhadap perempuan, meskipun penindasan tersebut bersifat struktural. Cara-cara yang ditawarkan untuk mengatasi penindasan ini adalah perempuan harus bekerja agar perempuan dapat mengontrol nasibnya sendiri. Di samping itu perempuan juga harus menjadi seorang intelektual agar perempuan menjadi sosok yang dilihat dan didengarkan.</a:t>
            </a:r>
            <a:endParaRPr lang="en-US" sz="2900" dirty="0"/>
          </a:p>
        </p:txBody>
      </p:sp>
    </p:spTree>
    <p:extLst>
      <p:ext uri="{BB962C8B-B14F-4D97-AF65-F5344CB8AC3E}">
        <p14:creationId xmlns:p14="http://schemas.microsoft.com/office/powerpoint/2010/main" val="69424366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sz="4800" dirty="0" err="1"/>
              <a:t>Lanjutan</a:t>
            </a:r>
            <a:endParaRPr lang="en-ID" sz="4800" dirty="0"/>
          </a:p>
        </p:txBody>
      </p:sp>
      <p:sp>
        <p:nvSpPr>
          <p:cNvPr id="3" name="Content Placeholder 2"/>
          <p:cNvSpPr>
            <a:spLocks noGrp="1"/>
          </p:cNvSpPr>
          <p:nvPr>
            <p:ph idx="1"/>
          </p:nvPr>
        </p:nvSpPr>
        <p:spPr/>
        <p:txBody>
          <a:bodyPr/>
          <a:lstStyle/>
          <a:p>
            <a:pPr algn="just">
              <a:buFont typeface="Wingdings" panose="05000000000000000000" pitchFamily="2" charset="2"/>
              <a:buChar char="Ø"/>
            </a:pPr>
            <a:r>
              <a:rPr lang="en-ID" dirty="0" err="1"/>
              <a:t>Pendekatan</a:t>
            </a:r>
            <a:r>
              <a:rPr lang="en-ID" dirty="0"/>
              <a:t> </a:t>
            </a:r>
            <a:r>
              <a:rPr lang="en-ID" dirty="0" err="1"/>
              <a:t>teologi</a:t>
            </a:r>
            <a:r>
              <a:rPr lang="en-ID" dirty="0"/>
              <a:t> </a:t>
            </a:r>
            <a:r>
              <a:rPr lang="en-ID" dirty="0" err="1"/>
              <a:t>feminis</a:t>
            </a:r>
            <a:r>
              <a:rPr lang="en-ID" dirty="0"/>
              <a:t>. </a:t>
            </a:r>
            <a:r>
              <a:rPr lang="en-ID" dirty="0" err="1"/>
              <a:t>Pendekatan</a:t>
            </a:r>
            <a:r>
              <a:rPr lang="en-ID" dirty="0"/>
              <a:t> </a:t>
            </a:r>
            <a:r>
              <a:rPr lang="en-ID" dirty="0" err="1"/>
              <a:t>ini</a:t>
            </a:r>
            <a:r>
              <a:rPr lang="en-ID" dirty="0"/>
              <a:t> </a:t>
            </a:r>
            <a:r>
              <a:rPr lang="en-ID" dirty="0" err="1"/>
              <a:t>muncul</a:t>
            </a:r>
            <a:r>
              <a:rPr lang="en-ID" dirty="0"/>
              <a:t> </a:t>
            </a:r>
            <a:r>
              <a:rPr lang="en-ID" dirty="0" err="1"/>
              <a:t>untuk</a:t>
            </a:r>
            <a:r>
              <a:rPr lang="en-ID" dirty="0"/>
              <a:t> </a:t>
            </a:r>
            <a:r>
              <a:rPr lang="en-ID" dirty="0" err="1"/>
              <a:t>menghilangkan</a:t>
            </a:r>
            <a:r>
              <a:rPr lang="en-ID" dirty="0"/>
              <a:t> </a:t>
            </a:r>
            <a:r>
              <a:rPr lang="en-ID" dirty="0" err="1"/>
              <a:t>stereotipe-stereotipe</a:t>
            </a:r>
            <a:r>
              <a:rPr lang="en-ID" dirty="0"/>
              <a:t> </a:t>
            </a:r>
            <a:r>
              <a:rPr lang="en-ID" dirty="0" err="1"/>
              <a:t>patriarkhi</a:t>
            </a:r>
            <a:r>
              <a:rPr lang="en-ID" dirty="0"/>
              <a:t> </a:t>
            </a:r>
            <a:r>
              <a:rPr lang="en-ID" dirty="0" err="1"/>
              <a:t>dalam</a:t>
            </a:r>
            <a:r>
              <a:rPr lang="en-ID" dirty="0"/>
              <a:t> </a:t>
            </a:r>
            <a:r>
              <a:rPr lang="en-ID" dirty="0" err="1"/>
              <a:t>tradisi</a:t>
            </a:r>
            <a:r>
              <a:rPr lang="en-ID" dirty="0"/>
              <a:t> agama-agama, </a:t>
            </a:r>
            <a:r>
              <a:rPr lang="en-ID" dirty="0" err="1"/>
              <a:t>dan</a:t>
            </a:r>
            <a:r>
              <a:rPr lang="en-ID" dirty="0"/>
              <a:t> </a:t>
            </a:r>
            <a:r>
              <a:rPr lang="en-ID" dirty="0" err="1"/>
              <a:t>meluruskan</a:t>
            </a:r>
            <a:r>
              <a:rPr lang="en-ID" dirty="0"/>
              <a:t> </a:t>
            </a:r>
            <a:r>
              <a:rPr lang="en-ID" dirty="0" err="1"/>
              <a:t>kesalahpahaman</a:t>
            </a:r>
            <a:r>
              <a:rPr lang="en-ID" dirty="0"/>
              <a:t> </a:t>
            </a:r>
            <a:r>
              <a:rPr lang="en-ID" dirty="0" err="1"/>
              <a:t>interpretasi</a:t>
            </a:r>
            <a:r>
              <a:rPr lang="en-ID" dirty="0"/>
              <a:t> </a:t>
            </a:r>
            <a:r>
              <a:rPr lang="en-ID" dirty="0" err="1"/>
              <a:t>terhadap</a:t>
            </a:r>
            <a:r>
              <a:rPr lang="en-ID" dirty="0"/>
              <a:t> </a:t>
            </a:r>
            <a:r>
              <a:rPr lang="en-ID" dirty="0" err="1"/>
              <a:t>teks-teks</a:t>
            </a:r>
            <a:r>
              <a:rPr lang="en-ID" dirty="0"/>
              <a:t> </a:t>
            </a:r>
            <a:r>
              <a:rPr lang="en-ID" dirty="0" err="1"/>
              <a:t>keagamaan</a:t>
            </a:r>
            <a:r>
              <a:rPr lang="en-ID" dirty="0"/>
              <a:t>. </a:t>
            </a:r>
            <a:r>
              <a:rPr lang="en-ID" dirty="0" err="1"/>
              <a:t>Doktrin</a:t>
            </a:r>
            <a:r>
              <a:rPr lang="en-ID" dirty="0"/>
              <a:t> </a:t>
            </a:r>
            <a:r>
              <a:rPr lang="en-ID" dirty="0" err="1"/>
              <a:t>keagamaan</a:t>
            </a:r>
            <a:r>
              <a:rPr lang="en-ID" dirty="0"/>
              <a:t> yang  </a:t>
            </a:r>
            <a:r>
              <a:rPr lang="en-ID" dirty="0" err="1"/>
              <a:t>digugat</a:t>
            </a:r>
            <a:r>
              <a:rPr lang="en-ID" dirty="0"/>
              <a:t> </a:t>
            </a:r>
            <a:r>
              <a:rPr lang="en-ID" dirty="0" err="1"/>
              <a:t>adalah</a:t>
            </a:r>
            <a:r>
              <a:rPr lang="en-ID" dirty="0"/>
              <a:t> </a:t>
            </a:r>
            <a:r>
              <a:rPr lang="en-ID" dirty="0" err="1"/>
              <a:t>doktrin</a:t>
            </a:r>
            <a:r>
              <a:rPr lang="en-ID" dirty="0"/>
              <a:t> </a:t>
            </a:r>
            <a:r>
              <a:rPr lang="en-ID" dirty="0" err="1"/>
              <a:t>tentang</a:t>
            </a:r>
            <a:r>
              <a:rPr lang="en-ID" dirty="0"/>
              <a:t> "</a:t>
            </a:r>
            <a:r>
              <a:rPr lang="en-ID" i="1" dirty="0"/>
              <a:t>legend of</a:t>
            </a:r>
            <a:r>
              <a:rPr lang="en-ID" dirty="0"/>
              <a:t> </a:t>
            </a:r>
            <a:r>
              <a:rPr lang="en-ID" i="1" dirty="0"/>
              <a:t>the fall</a:t>
            </a:r>
            <a:r>
              <a:rPr lang="en-ID" dirty="0"/>
              <a:t>" </a:t>
            </a:r>
            <a:r>
              <a:rPr lang="en-ID" dirty="0" err="1"/>
              <a:t>dan</a:t>
            </a:r>
            <a:r>
              <a:rPr lang="en-ID" dirty="0"/>
              <a:t> "</a:t>
            </a:r>
            <a:r>
              <a:rPr lang="en-ID" dirty="0" err="1"/>
              <a:t>pembantaian</a:t>
            </a:r>
            <a:r>
              <a:rPr lang="en-ID" dirty="0"/>
              <a:t> </a:t>
            </a:r>
            <a:r>
              <a:rPr lang="en-ID" dirty="0" err="1"/>
              <a:t>Habil</a:t>
            </a:r>
            <a:r>
              <a:rPr lang="en-ID" dirty="0"/>
              <a:t> </a:t>
            </a:r>
            <a:r>
              <a:rPr lang="en-ID" dirty="0" err="1"/>
              <a:t>oleh</a:t>
            </a:r>
            <a:r>
              <a:rPr lang="en-ID" dirty="0"/>
              <a:t> </a:t>
            </a:r>
            <a:r>
              <a:rPr lang="en-ID" dirty="0" err="1"/>
              <a:t>Qabil</a:t>
            </a:r>
            <a:r>
              <a:rPr lang="en-ID" dirty="0"/>
              <a:t>", di </a:t>
            </a:r>
            <a:r>
              <a:rPr lang="en-ID" dirty="0" err="1"/>
              <a:t>mana</a:t>
            </a:r>
            <a:r>
              <a:rPr lang="en-ID" dirty="0"/>
              <a:t> </a:t>
            </a:r>
            <a:r>
              <a:rPr lang="en-ID" dirty="0" err="1"/>
              <a:t>dalam</a:t>
            </a:r>
            <a:r>
              <a:rPr lang="en-ID" dirty="0"/>
              <a:t> </a:t>
            </a:r>
            <a:r>
              <a:rPr lang="en-ID" dirty="0" err="1"/>
              <a:t>kedua</a:t>
            </a:r>
            <a:r>
              <a:rPr lang="en-ID" dirty="0"/>
              <a:t> </a:t>
            </a:r>
            <a:r>
              <a:rPr lang="en-ID" dirty="0" err="1"/>
              <a:t>kisah</a:t>
            </a:r>
            <a:r>
              <a:rPr lang="en-ID" dirty="0"/>
              <a:t> </a:t>
            </a:r>
            <a:r>
              <a:rPr lang="en-ID" dirty="0" err="1"/>
              <a:t>tersebut</a:t>
            </a:r>
            <a:r>
              <a:rPr lang="en-ID" dirty="0"/>
              <a:t> </a:t>
            </a:r>
            <a:r>
              <a:rPr lang="en-ID" dirty="0" err="1"/>
              <a:t>perempuan</a:t>
            </a:r>
            <a:r>
              <a:rPr lang="en-ID" dirty="0"/>
              <a:t> </a:t>
            </a:r>
            <a:r>
              <a:rPr lang="en-ID" dirty="0" err="1"/>
              <a:t>dianggap</a:t>
            </a:r>
            <a:r>
              <a:rPr lang="en-ID" dirty="0"/>
              <a:t> </a:t>
            </a:r>
            <a:r>
              <a:rPr lang="en-ID" dirty="0" err="1"/>
              <a:t>sebagai</a:t>
            </a:r>
            <a:r>
              <a:rPr lang="en-ID" dirty="0"/>
              <a:t> </a:t>
            </a:r>
            <a:r>
              <a:rPr lang="en-ID" dirty="0" err="1"/>
              <a:t>sumber</a:t>
            </a:r>
            <a:r>
              <a:rPr lang="en-ID" dirty="0"/>
              <a:t> </a:t>
            </a:r>
            <a:r>
              <a:rPr lang="en-ID" dirty="0" err="1"/>
              <a:t>malapetaka</a:t>
            </a:r>
            <a:r>
              <a:rPr lang="en-ID" dirty="0"/>
              <a:t> </a:t>
            </a:r>
            <a:r>
              <a:rPr lang="en-ID" dirty="0" err="1"/>
              <a:t>dan</a:t>
            </a:r>
            <a:r>
              <a:rPr lang="en-ID" dirty="0"/>
              <a:t> </a:t>
            </a:r>
            <a:r>
              <a:rPr lang="en-ID" dirty="0" err="1"/>
              <a:t>dosa</a:t>
            </a:r>
            <a:r>
              <a:rPr lang="en-ID" dirty="0"/>
              <a:t>. Di </a:t>
            </a:r>
            <a:r>
              <a:rPr lang="en-ID" dirty="0" err="1"/>
              <a:t>samping</a:t>
            </a:r>
            <a:r>
              <a:rPr lang="en-ID" dirty="0"/>
              <a:t> </a:t>
            </a:r>
            <a:r>
              <a:rPr lang="en-ID" dirty="0" err="1"/>
              <a:t>kedua</a:t>
            </a:r>
            <a:r>
              <a:rPr lang="en-ID" dirty="0"/>
              <a:t> </a:t>
            </a:r>
            <a:r>
              <a:rPr lang="en-ID" dirty="0" err="1"/>
              <a:t>kisah</a:t>
            </a:r>
            <a:r>
              <a:rPr lang="en-ID" dirty="0"/>
              <a:t> </a:t>
            </a:r>
            <a:r>
              <a:rPr lang="en-ID" dirty="0" err="1"/>
              <a:t>tersebut</a:t>
            </a:r>
            <a:r>
              <a:rPr lang="en-ID" dirty="0"/>
              <a:t>, </a:t>
            </a:r>
            <a:r>
              <a:rPr lang="en-ID" dirty="0" err="1"/>
              <a:t>maskulinitas</a:t>
            </a:r>
            <a:r>
              <a:rPr lang="en-ID" dirty="0"/>
              <a:t> </a:t>
            </a:r>
            <a:r>
              <a:rPr lang="en-ID" dirty="0" err="1"/>
              <a:t>Tuhan</a:t>
            </a:r>
            <a:r>
              <a:rPr lang="en-ID" dirty="0"/>
              <a:t> yang </a:t>
            </a:r>
            <a:r>
              <a:rPr lang="en-ID" dirty="0" err="1"/>
              <a:t>tercermin</a:t>
            </a:r>
            <a:r>
              <a:rPr lang="en-ID" dirty="0"/>
              <a:t> </a:t>
            </a:r>
            <a:r>
              <a:rPr lang="en-ID" dirty="0" err="1"/>
              <a:t>dalam</a:t>
            </a:r>
            <a:r>
              <a:rPr lang="en-ID" dirty="0"/>
              <a:t> </a:t>
            </a:r>
            <a:r>
              <a:rPr lang="en-ID" dirty="0" err="1"/>
              <a:t>sebutan</a:t>
            </a:r>
            <a:r>
              <a:rPr lang="en-ID" dirty="0"/>
              <a:t> </a:t>
            </a:r>
            <a:r>
              <a:rPr lang="en-ID" dirty="0" err="1"/>
              <a:t>bagi</a:t>
            </a:r>
            <a:r>
              <a:rPr lang="en-ID" dirty="0"/>
              <a:t> </a:t>
            </a:r>
            <a:r>
              <a:rPr lang="en-ID" dirty="0" err="1"/>
              <a:t>pengganti</a:t>
            </a:r>
            <a:r>
              <a:rPr lang="en-ID" dirty="0"/>
              <a:t> kata </a:t>
            </a:r>
            <a:r>
              <a:rPr lang="en-ID" dirty="0" err="1"/>
              <a:t>Tuhan</a:t>
            </a:r>
            <a:r>
              <a:rPr lang="en-ID" dirty="0"/>
              <a:t> </a:t>
            </a:r>
            <a:r>
              <a:rPr lang="en-ID" dirty="0" err="1"/>
              <a:t>juga</a:t>
            </a:r>
            <a:r>
              <a:rPr lang="en-ID" dirty="0"/>
              <a:t> </a:t>
            </a:r>
            <a:r>
              <a:rPr lang="en-ID" dirty="0" err="1"/>
              <a:t>dipertanyakan</a:t>
            </a:r>
            <a:r>
              <a:rPr lang="en-ID" dirty="0"/>
              <a:t>.</a:t>
            </a:r>
          </a:p>
        </p:txBody>
      </p:sp>
    </p:spTree>
    <p:extLst>
      <p:ext uri="{BB962C8B-B14F-4D97-AF65-F5344CB8AC3E}">
        <p14:creationId xmlns:p14="http://schemas.microsoft.com/office/powerpoint/2010/main" val="254817109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000" y="152400"/>
            <a:ext cx="10464800" cy="2438400"/>
          </a:xfrm>
        </p:spPr>
        <p:txBody>
          <a:bodyPr/>
          <a:lstStyle/>
          <a:p>
            <a:r>
              <a:rPr lang="en-ID" sz="4800" dirty="0" err="1"/>
              <a:t>Stereotipe</a:t>
            </a:r>
            <a:r>
              <a:rPr lang="en-ID" sz="4800" dirty="0"/>
              <a:t> </a:t>
            </a:r>
            <a:r>
              <a:rPr lang="en-ID" sz="4800" dirty="0" err="1"/>
              <a:t>sebagai</a:t>
            </a:r>
            <a:r>
              <a:rPr lang="en-ID" sz="4800" dirty="0"/>
              <a:t> </a:t>
            </a:r>
            <a:r>
              <a:rPr lang="en-ID" sz="4800" dirty="0" err="1"/>
              <a:t>Penyebab</a:t>
            </a:r>
            <a:r>
              <a:rPr lang="en-ID" sz="4800" dirty="0"/>
              <a:t> Bias </a:t>
            </a:r>
            <a:r>
              <a:rPr lang="en-ID" sz="4800" dirty="0" err="1"/>
              <a:t>Jender</a:t>
            </a:r>
            <a:r>
              <a:rPr lang="en-ID" sz="4800" dirty="0"/>
              <a:t> </a:t>
            </a:r>
            <a:r>
              <a:rPr lang="en-ID" sz="4800" dirty="0" err="1"/>
              <a:t>dalam</a:t>
            </a:r>
            <a:r>
              <a:rPr lang="en-ID" sz="4800" dirty="0"/>
              <a:t> </a:t>
            </a:r>
            <a:r>
              <a:rPr lang="en-ID" sz="4800" dirty="0" err="1"/>
              <a:t>Pendidikan</a:t>
            </a:r>
            <a:r>
              <a:rPr lang="en-ID" sz="4800" dirty="0"/>
              <a:t> </a:t>
            </a:r>
          </a:p>
        </p:txBody>
      </p:sp>
      <p:sp>
        <p:nvSpPr>
          <p:cNvPr id="3" name="Content Placeholder 2"/>
          <p:cNvSpPr>
            <a:spLocks noGrp="1"/>
          </p:cNvSpPr>
          <p:nvPr>
            <p:ph idx="1"/>
          </p:nvPr>
        </p:nvSpPr>
        <p:spPr/>
        <p:txBody>
          <a:bodyPr/>
          <a:lstStyle/>
          <a:p>
            <a:pPr algn="just"/>
            <a:r>
              <a:rPr lang="en-ID" dirty="0" err="1"/>
              <a:t>Stereotipe</a:t>
            </a:r>
            <a:r>
              <a:rPr lang="en-ID" dirty="0"/>
              <a:t> </a:t>
            </a:r>
            <a:r>
              <a:rPr lang="en-ID" dirty="0" err="1"/>
              <a:t>merujuk</a:t>
            </a:r>
            <a:r>
              <a:rPr lang="en-ID" dirty="0"/>
              <a:t> </a:t>
            </a:r>
            <a:r>
              <a:rPr lang="en-ID" dirty="0" err="1"/>
              <a:t>pada</a:t>
            </a:r>
            <a:r>
              <a:rPr lang="en-ID" dirty="0"/>
              <a:t> </a:t>
            </a:r>
            <a:r>
              <a:rPr lang="en-ID" dirty="0" err="1"/>
              <a:t>citra</a:t>
            </a:r>
            <a:r>
              <a:rPr lang="en-ID" dirty="0"/>
              <a:t> </a:t>
            </a:r>
            <a:r>
              <a:rPr lang="en-ID" dirty="0" err="1"/>
              <a:t>baku</a:t>
            </a:r>
            <a:r>
              <a:rPr lang="en-ID" dirty="0"/>
              <a:t> </a:t>
            </a:r>
            <a:r>
              <a:rPr lang="en-ID" dirty="0" err="1"/>
              <a:t>tentang</a:t>
            </a:r>
            <a:r>
              <a:rPr lang="en-ID" dirty="0"/>
              <a:t> </a:t>
            </a:r>
            <a:r>
              <a:rPr lang="en-ID" dirty="0" err="1"/>
              <a:t>perempuan</a:t>
            </a:r>
            <a:r>
              <a:rPr lang="en-ID" dirty="0"/>
              <a:t> </a:t>
            </a:r>
            <a:r>
              <a:rPr lang="en-ID" dirty="0" err="1"/>
              <a:t>dan</a:t>
            </a:r>
            <a:r>
              <a:rPr lang="en-ID" dirty="0"/>
              <a:t> </a:t>
            </a:r>
            <a:r>
              <a:rPr lang="en-ID" dirty="0" err="1"/>
              <a:t>laki-laki</a:t>
            </a:r>
            <a:r>
              <a:rPr lang="en-ID" dirty="0"/>
              <a:t> yang </a:t>
            </a:r>
            <a:r>
              <a:rPr lang="en-ID" dirty="0" err="1"/>
              <a:t>tidak</a:t>
            </a:r>
            <a:r>
              <a:rPr lang="en-ID" dirty="0"/>
              <a:t> </a:t>
            </a:r>
            <a:r>
              <a:rPr lang="en-ID" dirty="0" err="1"/>
              <a:t>sesuai</a:t>
            </a:r>
            <a:r>
              <a:rPr lang="en-ID" dirty="0"/>
              <a:t> </a:t>
            </a:r>
            <a:r>
              <a:rPr lang="en-ID" dirty="0" err="1"/>
              <a:t>dengan</a:t>
            </a:r>
            <a:r>
              <a:rPr lang="en-ID" dirty="0"/>
              <a:t> </a:t>
            </a:r>
            <a:r>
              <a:rPr lang="en-ID" dirty="0" err="1"/>
              <a:t>kenyataan</a:t>
            </a:r>
            <a:r>
              <a:rPr lang="en-ID" dirty="0"/>
              <a:t> </a:t>
            </a:r>
            <a:r>
              <a:rPr lang="en-ID" dirty="0" err="1"/>
              <a:t>empiris</a:t>
            </a:r>
            <a:r>
              <a:rPr lang="en-ID" dirty="0"/>
              <a:t>. </a:t>
            </a:r>
            <a:r>
              <a:rPr lang="en-ID" dirty="0" err="1"/>
              <a:t>Laki-laki</a:t>
            </a:r>
            <a:r>
              <a:rPr lang="en-ID" dirty="0"/>
              <a:t> </a:t>
            </a:r>
            <a:r>
              <a:rPr lang="en-ID" dirty="0" err="1"/>
              <a:t>dan</a:t>
            </a:r>
            <a:r>
              <a:rPr lang="en-ID" dirty="0"/>
              <a:t> </a:t>
            </a:r>
            <a:r>
              <a:rPr lang="en-ID" dirty="0" err="1"/>
              <a:t>perempuan</a:t>
            </a:r>
            <a:r>
              <a:rPr lang="en-ID" dirty="0"/>
              <a:t> </a:t>
            </a:r>
            <a:r>
              <a:rPr lang="en-ID" dirty="0" err="1"/>
              <a:t>diberikan</a:t>
            </a:r>
            <a:r>
              <a:rPr lang="en-ID" dirty="0"/>
              <a:t> </a:t>
            </a:r>
            <a:r>
              <a:rPr lang="en-ID" dirty="0" err="1"/>
              <a:t>citra</a:t>
            </a:r>
            <a:r>
              <a:rPr lang="en-ID" dirty="0"/>
              <a:t> </a:t>
            </a:r>
            <a:r>
              <a:rPr lang="en-ID" dirty="0" err="1"/>
              <a:t>tertentu</a:t>
            </a:r>
            <a:r>
              <a:rPr lang="en-ID" dirty="0"/>
              <a:t> yang </a:t>
            </a:r>
            <a:r>
              <a:rPr lang="en-ID" dirty="0" err="1"/>
              <a:t>belum</a:t>
            </a:r>
            <a:r>
              <a:rPr lang="en-ID" dirty="0"/>
              <a:t> </a:t>
            </a:r>
            <a:r>
              <a:rPr lang="en-ID" dirty="0" err="1"/>
              <a:t>tentu</a:t>
            </a:r>
            <a:r>
              <a:rPr lang="en-ID" dirty="0"/>
              <a:t> </a:t>
            </a:r>
            <a:r>
              <a:rPr lang="en-ID" dirty="0" err="1"/>
              <a:t>citra</a:t>
            </a:r>
            <a:r>
              <a:rPr lang="en-ID" dirty="0"/>
              <a:t> </a:t>
            </a:r>
            <a:r>
              <a:rPr lang="en-ID" dirty="0" err="1"/>
              <a:t>tersebut</a:t>
            </a:r>
            <a:r>
              <a:rPr lang="en-ID" dirty="0"/>
              <a:t> </a:t>
            </a:r>
            <a:r>
              <a:rPr lang="en-ID" dirty="0" err="1"/>
              <a:t>sesuai</a:t>
            </a:r>
            <a:r>
              <a:rPr lang="en-ID" dirty="0"/>
              <a:t> </a:t>
            </a:r>
            <a:r>
              <a:rPr lang="en-ID" dirty="0" err="1"/>
              <a:t>dengan</a:t>
            </a:r>
            <a:r>
              <a:rPr lang="en-ID" dirty="0"/>
              <a:t> </a:t>
            </a:r>
            <a:r>
              <a:rPr lang="en-ID" dirty="0" err="1"/>
              <a:t>kenyataan</a:t>
            </a:r>
            <a:r>
              <a:rPr lang="en-ID" dirty="0"/>
              <a:t>. </a:t>
            </a:r>
            <a:r>
              <a:rPr lang="en-ID" dirty="0" err="1"/>
              <a:t>Misalnya</a:t>
            </a:r>
            <a:r>
              <a:rPr lang="en-ID" dirty="0"/>
              <a:t>, </a:t>
            </a:r>
            <a:r>
              <a:rPr lang="en-ID" dirty="0" err="1"/>
              <a:t>laki-laki</a:t>
            </a:r>
            <a:r>
              <a:rPr lang="en-ID" dirty="0"/>
              <a:t> </a:t>
            </a:r>
            <a:r>
              <a:rPr lang="en-ID" dirty="0" err="1"/>
              <a:t>dicitrakan</a:t>
            </a:r>
            <a:r>
              <a:rPr lang="en-ID" dirty="0"/>
              <a:t> </a:t>
            </a:r>
            <a:r>
              <a:rPr lang="en-ID" dirty="0" err="1"/>
              <a:t>sebagai</a:t>
            </a:r>
            <a:r>
              <a:rPr lang="en-ID" dirty="0"/>
              <a:t> </a:t>
            </a:r>
            <a:r>
              <a:rPr lang="en-ID" dirty="0" err="1"/>
              <a:t>makhluk</a:t>
            </a:r>
            <a:r>
              <a:rPr lang="en-ID" dirty="0"/>
              <a:t> yang </a:t>
            </a:r>
            <a:r>
              <a:rPr lang="en-ID" dirty="0" err="1"/>
              <a:t>secara</a:t>
            </a:r>
            <a:r>
              <a:rPr lang="en-ID" dirty="0"/>
              <a:t> </a:t>
            </a:r>
            <a:r>
              <a:rPr lang="en-ID" dirty="0" err="1"/>
              <a:t>fisik</a:t>
            </a:r>
            <a:r>
              <a:rPr lang="en-ID" dirty="0"/>
              <a:t> </a:t>
            </a:r>
            <a:r>
              <a:rPr lang="en-ID" dirty="0" err="1"/>
              <a:t>kuat</a:t>
            </a:r>
            <a:r>
              <a:rPr lang="en-ID" dirty="0"/>
              <a:t>, </a:t>
            </a:r>
            <a:r>
              <a:rPr lang="en-ID" dirty="0" err="1"/>
              <a:t>sementara</a:t>
            </a:r>
            <a:r>
              <a:rPr lang="en-ID" dirty="0"/>
              <a:t> </a:t>
            </a:r>
            <a:r>
              <a:rPr lang="en-ID" dirty="0" err="1"/>
              <a:t>perempuan</a:t>
            </a:r>
            <a:r>
              <a:rPr lang="en-ID" dirty="0"/>
              <a:t> </a:t>
            </a:r>
            <a:r>
              <a:rPr lang="en-ID" dirty="0" err="1"/>
              <a:t>dicitrakan</a:t>
            </a:r>
            <a:r>
              <a:rPr lang="en-ID" dirty="0"/>
              <a:t> </a:t>
            </a:r>
            <a:r>
              <a:rPr lang="en-ID" dirty="0" err="1"/>
              <a:t>lemah</a:t>
            </a:r>
            <a:r>
              <a:rPr lang="en-ID" dirty="0"/>
              <a:t>. </a:t>
            </a:r>
            <a:r>
              <a:rPr lang="en-ID" dirty="0" err="1"/>
              <a:t>Padahal</a:t>
            </a:r>
            <a:r>
              <a:rPr lang="en-ID" dirty="0"/>
              <a:t> </a:t>
            </a:r>
            <a:r>
              <a:rPr lang="en-ID" dirty="0" err="1"/>
              <a:t>kenyataannya</a:t>
            </a:r>
            <a:r>
              <a:rPr lang="en-ID" dirty="0"/>
              <a:t> </a:t>
            </a:r>
            <a:r>
              <a:rPr lang="en-ID" dirty="0" err="1"/>
              <a:t>tidak</a:t>
            </a:r>
            <a:r>
              <a:rPr lang="en-ID" dirty="0"/>
              <a:t> </a:t>
            </a:r>
            <a:r>
              <a:rPr lang="en-ID" dirty="0" err="1"/>
              <a:t>semua</a:t>
            </a:r>
            <a:r>
              <a:rPr lang="en-ID" dirty="0"/>
              <a:t> </a:t>
            </a:r>
            <a:r>
              <a:rPr lang="en-ID" dirty="0" err="1"/>
              <a:t>laki-laki</a:t>
            </a:r>
            <a:r>
              <a:rPr lang="en-ID" dirty="0"/>
              <a:t> </a:t>
            </a:r>
            <a:r>
              <a:rPr lang="en-ID" dirty="0" err="1"/>
              <a:t>mempunyai</a:t>
            </a:r>
            <a:r>
              <a:rPr lang="en-ID" dirty="0"/>
              <a:t> </a:t>
            </a:r>
            <a:r>
              <a:rPr lang="en-ID" dirty="0" err="1"/>
              <a:t>fisik</a:t>
            </a:r>
            <a:r>
              <a:rPr lang="en-ID" dirty="0"/>
              <a:t> yang </a:t>
            </a:r>
            <a:r>
              <a:rPr lang="en-ID" dirty="0" err="1"/>
              <a:t>lebih</a:t>
            </a:r>
            <a:r>
              <a:rPr lang="en-ID" dirty="0"/>
              <a:t> </a:t>
            </a:r>
            <a:r>
              <a:rPr lang="en-ID" dirty="0" err="1"/>
              <a:t>kuat</a:t>
            </a:r>
            <a:r>
              <a:rPr lang="en-ID" dirty="0"/>
              <a:t> </a:t>
            </a:r>
            <a:r>
              <a:rPr lang="en-ID" dirty="0" err="1"/>
              <a:t>daripada</a:t>
            </a:r>
            <a:r>
              <a:rPr lang="en-ID" dirty="0"/>
              <a:t> </a:t>
            </a:r>
            <a:r>
              <a:rPr lang="en-ID" dirty="0" err="1"/>
              <a:t>perempuan</a:t>
            </a:r>
            <a:r>
              <a:rPr lang="en-ID" dirty="0"/>
              <a:t>.</a:t>
            </a:r>
          </a:p>
        </p:txBody>
      </p:sp>
    </p:spTree>
    <p:extLst>
      <p:ext uri="{BB962C8B-B14F-4D97-AF65-F5344CB8AC3E}">
        <p14:creationId xmlns:p14="http://schemas.microsoft.com/office/powerpoint/2010/main" val="301168225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sz="4800" dirty="0" err="1"/>
              <a:t>Lanjutan</a:t>
            </a:r>
            <a:endParaRPr lang="en-ID" sz="4800" dirty="0"/>
          </a:p>
        </p:txBody>
      </p:sp>
      <p:sp>
        <p:nvSpPr>
          <p:cNvPr id="3" name="Content Placeholder 2"/>
          <p:cNvSpPr>
            <a:spLocks noGrp="1"/>
          </p:cNvSpPr>
          <p:nvPr>
            <p:ph idx="1"/>
          </p:nvPr>
        </p:nvSpPr>
        <p:spPr/>
        <p:txBody>
          <a:bodyPr/>
          <a:lstStyle/>
          <a:p>
            <a:pPr algn="just"/>
            <a:r>
              <a:rPr lang="en-ID" sz="3000" dirty="0" err="1"/>
              <a:t>Pencitraan</a:t>
            </a:r>
            <a:r>
              <a:rPr lang="en-ID" sz="3000" dirty="0"/>
              <a:t> </a:t>
            </a:r>
            <a:r>
              <a:rPr lang="en-ID" sz="3000" dirty="0" err="1"/>
              <a:t>seperti</a:t>
            </a:r>
            <a:r>
              <a:rPr lang="en-ID" sz="3000" dirty="0"/>
              <a:t> </a:t>
            </a:r>
            <a:r>
              <a:rPr lang="en-ID" sz="3000" dirty="0" err="1"/>
              <a:t>ini</a:t>
            </a:r>
            <a:r>
              <a:rPr lang="en-ID" sz="3000" dirty="0"/>
              <a:t> </a:t>
            </a:r>
            <a:r>
              <a:rPr lang="en-ID" sz="3000" dirty="0" err="1"/>
              <a:t>juga</a:t>
            </a:r>
            <a:r>
              <a:rPr lang="en-ID" sz="3000" dirty="0"/>
              <a:t> </a:t>
            </a:r>
            <a:r>
              <a:rPr lang="en-ID" sz="3000" dirty="0" err="1"/>
              <a:t>ada</a:t>
            </a:r>
            <a:r>
              <a:rPr lang="en-ID" sz="3000" dirty="0"/>
              <a:t> </a:t>
            </a:r>
            <a:r>
              <a:rPr lang="en-ID" sz="3000" dirty="0" err="1"/>
              <a:t>dalam</a:t>
            </a:r>
            <a:r>
              <a:rPr lang="en-ID" sz="3000" dirty="0"/>
              <a:t> </a:t>
            </a:r>
            <a:r>
              <a:rPr lang="en-ID" sz="3000" dirty="0" err="1"/>
              <a:t>dunia</a:t>
            </a:r>
            <a:r>
              <a:rPr lang="en-ID" sz="3000" dirty="0"/>
              <a:t> </a:t>
            </a:r>
            <a:r>
              <a:rPr lang="en-ID" sz="3000" dirty="0" err="1"/>
              <a:t>pendidikan</a:t>
            </a:r>
            <a:r>
              <a:rPr lang="en-ID" sz="3000" dirty="0"/>
              <a:t>. </a:t>
            </a:r>
            <a:r>
              <a:rPr lang="en-ID" sz="3000" dirty="0" err="1"/>
              <a:t>Walaupun</a:t>
            </a:r>
            <a:r>
              <a:rPr lang="en-ID" sz="3000" dirty="0"/>
              <a:t> </a:t>
            </a:r>
            <a:r>
              <a:rPr lang="en-ID" sz="3000" dirty="0" err="1"/>
              <a:t>dalam</a:t>
            </a:r>
            <a:r>
              <a:rPr lang="en-ID" sz="3000" dirty="0"/>
              <a:t> </a:t>
            </a:r>
            <a:r>
              <a:rPr lang="en-ID" sz="3000" dirty="0" err="1"/>
              <a:t>Undang-Undang</a:t>
            </a:r>
            <a:r>
              <a:rPr lang="en-ID" sz="3000" dirty="0"/>
              <a:t> </a:t>
            </a:r>
            <a:r>
              <a:rPr lang="en-ID" sz="3000" dirty="0" err="1"/>
              <a:t>Dasar</a:t>
            </a:r>
            <a:r>
              <a:rPr lang="en-ID" sz="3000" dirty="0"/>
              <a:t> 1945 </a:t>
            </a:r>
            <a:r>
              <a:rPr lang="en-ID" sz="3000" dirty="0" err="1"/>
              <a:t>dan</a:t>
            </a:r>
            <a:r>
              <a:rPr lang="en-ID" sz="3000" dirty="0"/>
              <a:t> </a:t>
            </a:r>
            <a:r>
              <a:rPr lang="en-ID" sz="3000" dirty="0" err="1"/>
              <a:t>Undang-Undang</a:t>
            </a:r>
            <a:r>
              <a:rPr lang="en-ID" sz="3000" dirty="0"/>
              <a:t> </a:t>
            </a:r>
            <a:r>
              <a:rPr lang="en-ID" sz="3000" dirty="0" err="1"/>
              <a:t>Nomor</a:t>
            </a:r>
            <a:r>
              <a:rPr lang="en-ID" sz="3000" dirty="0"/>
              <a:t> 7 </a:t>
            </a:r>
            <a:r>
              <a:rPr lang="en-ID" sz="3000" dirty="0" err="1"/>
              <a:t>Tahun</a:t>
            </a:r>
            <a:r>
              <a:rPr lang="en-ID" sz="3000" dirty="0"/>
              <a:t> 1984 </a:t>
            </a:r>
            <a:r>
              <a:rPr lang="en-ID" sz="3000" dirty="0" err="1"/>
              <a:t>pasal</a:t>
            </a:r>
            <a:r>
              <a:rPr lang="en-ID" sz="3000" dirty="0"/>
              <a:t> 10 </a:t>
            </a:r>
            <a:r>
              <a:rPr lang="en-ID" sz="3000" dirty="0" err="1"/>
              <a:t>dinyatakan</a:t>
            </a:r>
            <a:r>
              <a:rPr lang="en-ID" sz="3000" dirty="0"/>
              <a:t> </a:t>
            </a:r>
            <a:r>
              <a:rPr lang="en-ID" sz="3000" dirty="0" err="1"/>
              <a:t>bahwa</a:t>
            </a:r>
            <a:r>
              <a:rPr lang="en-ID" sz="3000" dirty="0"/>
              <a:t> </a:t>
            </a:r>
            <a:r>
              <a:rPr lang="en-ID" sz="3000" dirty="0" err="1"/>
              <a:t>pemerintah</a:t>
            </a:r>
            <a:r>
              <a:rPr lang="en-ID" sz="3000" dirty="0"/>
              <a:t> </a:t>
            </a:r>
            <a:r>
              <a:rPr lang="en-ID" sz="3000" dirty="0" err="1"/>
              <a:t>tidak</a:t>
            </a:r>
            <a:r>
              <a:rPr lang="en-ID" sz="3000" dirty="0"/>
              <a:t> </a:t>
            </a:r>
            <a:r>
              <a:rPr lang="en-ID" sz="3000" dirty="0" err="1"/>
              <a:t>memberlakukan</a:t>
            </a:r>
            <a:r>
              <a:rPr lang="en-ID" sz="3000" dirty="0"/>
              <a:t> </a:t>
            </a:r>
            <a:r>
              <a:rPr lang="en-ID" sz="3000" dirty="0" err="1"/>
              <a:t>deskriminasi</a:t>
            </a:r>
            <a:r>
              <a:rPr lang="en-ID" sz="3000" dirty="0"/>
              <a:t>,  </a:t>
            </a:r>
            <a:r>
              <a:rPr lang="en-ID" sz="3000" dirty="0" err="1"/>
              <a:t>tetapi</a:t>
            </a:r>
            <a:r>
              <a:rPr lang="en-ID" sz="3000" dirty="0"/>
              <a:t> </a:t>
            </a:r>
            <a:r>
              <a:rPr lang="en-ID" sz="3000" dirty="0" err="1"/>
              <a:t>nampaknya</a:t>
            </a:r>
            <a:r>
              <a:rPr lang="en-ID" sz="3000" dirty="0"/>
              <a:t> </a:t>
            </a:r>
            <a:r>
              <a:rPr lang="en-ID" sz="3000" dirty="0" err="1"/>
              <a:t>pemerintah</a:t>
            </a:r>
            <a:r>
              <a:rPr lang="en-ID" sz="3000" dirty="0"/>
              <a:t> </a:t>
            </a:r>
            <a:r>
              <a:rPr lang="en-ID" sz="3000" dirty="0" err="1"/>
              <a:t>terseret</a:t>
            </a:r>
            <a:r>
              <a:rPr lang="en-ID" sz="3000" dirty="0"/>
              <a:t> </a:t>
            </a:r>
            <a:r>
              <a:rPr lang="en-ID" sz="3000" dirty="0" err="1"/>
              <a:t>juga</a:t>
            </a:r>
            <a:r>
              <a:rPr lang="en-ID" sz="3000" dirty="0"/>
              <a:t> </a:t>
            </a:r>
            <a:r>
              <a:rPr lang="en-ID" sz="3000" dirty="0" err="1"/>
              <a:t>oleh</a:t>
            </a:r>
            <a:r>
              <a:rPr lang="en-ID" sz="3000" dirty="0"/>
              <a:t> </a:t>
            </a:r>
            <a:r>
              <a:rPr lang="en-ID" sz="3000" dirty="0" err="1"/>
              <a:t>strereotipe</a:t>
            </a:r>
            <a:r>
              <a:rPr lang="en-ID" sz="3000" dirty="0"/>
              <a:t> </a:t>
            </a:r>
            <a:r>
              <a:rPr lang="en-ID" sz="3000" dirty="0" err="1"/>
              <a:t>tersebut</a:t>
            </a:r>
            <a:r>
              <a:rPr lang="en-ID" sz="3000" dirty="0"/>
              <a:t>. </a:t>
            </a:r>
            <a:r>
              <a:rPr lang="en-ID" sz="3000" dirty="0" err="1"/>
              <a:t>Stereotipe</a:t>
            </a:r>
            <a:r>
              <a:rPr lang="en-ID" sz="3000" dirty="0"/>
              <a:t> </a:t>
            </a:r>
            <a:r>
              <a:rPr lang="en-ID" sz="3000" dirty="0" err="1"/>
              <a:t>tersebut</a:t>
            </a:r>
            <a:r>
              <a:rPr lang="en-ID" sz="3000" dirty="0"/>
              <a:t> </a:t>
            </a:r>
            <a:r>
              <a:rPr lang="en-ID" sz="3000" dirty="0" err="1"/>
              <a:t>terlihat</a:t>
            </a:r>
            <a:r>
              <a:rPr lang="en-ID" sz="3000" dirty="0"/>
              <a:t> </a:t>
            </a:r>
            <a:r>
              <a:rPr lang="en-ID" sz="3000" dirty="0" err="1"/>
              <a:t>dari</a:t>
            </a:r>
            <a:r>
              <a:rPr lang="en-ID" sz="3000" dirty="0"/>
              <a:t> </a:t>
            </a:r>
            <a:r>
              <a:rPr lang="en-ID" sz="3000" dirty="0" err="1"/>
              <a:t>didirikannya</a:t>
            </a:r>
            <a:r>
              <a:rPr lang="en-ID" sz="3000" dirty="0"/>
              <a:t> </a:t>
            </a:r>
            <a:r>
              <a:rPr lang="en-ID" sz="3000" dirty="0" err="1"/>
              <a:t>sekolah</a:t>
            </a:r>
            <a:r>
              <a:rPr lang="en-ID" sz="3000" dirty="0"/>
              <a:t> </a:t>
            </a:r>
            <a:r>
              <a:rPr lang="en-ID" sz="3000" dirty="0" err="1"/>
              <a:t>kejuruan</a:t>
            </a:r>
            <a:r>
              <a:rPr lang="en-ID" sz="3000" dirty="0"/>
              <a:t> yang </a:t>
            </a:r>
            <a:r>
              <a:rPr lang="en-ID" sz="3000" dirty="0" err="1"/>
              <a:t>sangat</a:t>
            </a:r>
            <a:r>
              <a:rPr lang="en-ID" sz="3000" dirty="0"/>
              <a:t> </a:t>
            </a:r>
            <a:r>
              <a:rPr lang="en-ID" sz="3000" dirty="0" err="1"/>
              <a:t>menonjolkan</a:t>
            </a:r>
            <a:r>
              <a:rPr lang="en-ID" sz="3000" dirty="0"/>
              <a:t> </a:t>
            </a:r>
            <a:r>
              <a:rPr lang="en-ID" sz="3000" dirty="0" err="1"/>
              <a:t>sifat</a:t>
            </a:r>
            <a:r>
              <a:rPr lang="en-ID" sz="3000" dirty="0"/>
              <a:t> </a:t>
            </a:r>
            <a:r>
              <a:rPr lang="en-ID" sz="3000" dirty="0" err="1"/>
              <a:t>maskulinitas</a:t>
            </a:r>
            <a:r>
              <a:rPr lang="en-ID" sz="3000" dirty="0"/>
              <a:t> </a:t>
            </a:r>
            <a:r>
              <a:rPr lang="en-ID" sz="3000" dirty="0" err="1"/>
              <a:t>dan</a:t>
            </a:r>
            <a:r>
              <a:rPr lang="en-ID" sz="3000" dirty="0"/>
              <a:t> </a:t>
            </a:r>
            <a:r>
              <a:rPr lang="en-ID" sz="3000" dirty="0" err="1"/>
              <a:t>feminitas</a:t>
            </a:r>
            <a:r>
              <a:rPr lang="en-ID" sz="3000" dirty="0"/>
              <a:t>. </a:t>
            </a:r>
            <a:r>
              <a:rPr lang="en-ID" sz="3000" dirty="0" err="1"/>
              <a:t>Sekolah</a:t>
            </a:r>
            <a:r>
              <a:rPr lang="en-ID" sz="3000" dirty="0"/>
              <a:t> </a:t>
            </a:r>
            <a:r>
              <a:rPr lang="en-ID" sz="3000" dirty="0" err="1"/>
              <a:t>kejuruan</a:t>
            </a:r>
            <a:r>
              <a:rPr lang="en-ID" sz="3000" dirty="0"/>
              <a:t> </a:t>
            </a:r>
            <a:r>
              <a:rPr lang="en-ID" sz="3000" dirty="0" err="1"/>
              <a:t>teknik</a:t>
            </a:r>
            <a:r>
              <a:rPr lang="en-ID" sz="3000" dirty="0"/>
              <a:t>, </a:t>
            </a:r>
            <a:r>
              <a:rPr lang="en-ID" sz="3000" dirty="0" err="1"/>
              <a:t>walaupun</a:t>
            </a:r>
            <a:r>
              <a:rPr lang="en-ID" sz="3000" dirty="0"/>
              <a:t> </a:t>
            </a:r>
            <a:r>
              <a:rPr lang="en-ID" sz="3000" dirty="0" err="1"/>
              <a:t>tidak</a:t>
            </a:r>
            <a:r>
              <a:rPr lang="en-ID" sz="3000" dirty="0"/>
              <a:t> </a:t>
            </a:r>
            <a:r>
              <a:rPr lang="en-ID" sz="3000" dirty="0" err="1"/>
              <a:t>eksplisit</a:t>
            </a:r>
            <a:r>
              <a:rPr lang="en-ID" sz="3000" dirty="0"/>
              <a:t> </a:t>
            </a:r>
            <a:r>
              <a:rPr lang="en-ID" sz="3000" dirty="0" err="1"/>
              <a:t>dinyatakan</a:t>
            </a:r>
            <a:r>
              <a:rPr lang="en-ID" sz="3000" dirty="0"/>
              <a:t>, </a:t>
            </a:r>
            <a:r>
              <a:rPr lang="en-ID" sz="3000" dirty="0" err="1"/>
              <a:t>nampaknya</a:t>
            </a:r>
            <a:r>
              <a:rPr lang="en-ID" sz="3000" dirty="0"/>
              <a:t> </a:t>
            </a:r>
            <a:r>
              <a:rPr lang="en-ID" sz="3000" dirty="0" err="1"/>
              <a:t>ditujukan</a:t>
            </a:r>
            <a:r>
              <a:rPr lang="en-ID" sz="3000" dirty="0"/>
              <a:t> </a:t>
            </a:r>
            <a:r>
              <a:rPr lang="en-ID" sz="3000" dirty="0" err="1"/>
              <a:t>untuk</a:t>
            </a:r>
            <a:r>
              <a:rPr lang="en-ID" sz="3000" dirty="0"/>
              <a:t> murid </a:t>
            </a:r>
            <a:r>
              <a:rPr lang="en-ID" sz="3000" dirty="0" err="1"/>
              <a:t>laki-laki</a:t>
            </a:r>
            <a:r>
              <a:rPr lang="en-ID" sz="3000" dirty="0"/>
              <a:t>. </a:t>
            </a:r>
            <a:r>
              <a:rPr lang="en-ID" sz="3000" dirty="0" err="1"/>
              <a:t>Sementara</a:t>
            </a:r>
            <a:r>
              <a:rPr lang="en-ID" sz="3000" dirty="0"/>
              <a:t> </a:t>
            </a:r>
            <a:r>
              <a:rPr lang="en-ID" sz="3000" dirty="0" err="1"/>
              <a:t>itu</a:t>
            </a:r>
            <a:r>
              <a:rPr lang="en-ID" sz="3000" dirty="0"/>
              <a:t> </a:t>
            </a:r>
            <a:r>
              <a:rPr lang="en-ID" sz="3000" dirty="0" err="1"/>
              <a:t>sekolah</a:t>
            </a:r>
            <a:r>
              <a:rPr lang="en-ID" sz="3000" dirty="0"/>
              <a:t> </a:t>
            </a:r>
            <a:r>
              <a:rPr lang="en-ID" sz="3000" dirty="0" err="1"/>
              <a:t>kejuruan</a:t>
            </a:r>
            <a:r>
              <a:rPr lang="en-ID" sz="3000" dirty="0"/>
              <a:t> </a:t>
            </a:r>
            <a:r>
              <a:rPr lang="en-ID" sz="3000" dirty="0" err="1"/>
              <a:t>keterampilan</a:t>
            </a:r>
            <a:r>
              <a:rPr lang="en-ID" sz="3000" dirty="0"/>
              <a:t> (</a:t>
            </a:r>
            <a:r>
              <a:rPr lang="en-ID" sz="3000" dirty="0" err="1"/>
              <a:t>seperti</a:t>
            </a:r>
            <a:r>
              <a:rPr lang="en-ID" sz="3000" dirty="0"/>
              <a:t> </a:t>
            </a:r>
            <a:r>
              <a:rPr lang="en-ID" sz="3000" dirty="0" err="1"/>
              <a:t>tata</a:t>
            </a:r>
            <a:r>
              <a:rPr lang="en-ID" sz="3000" dirty="0"/>
              <a:t> </a:t>
            </a:r>
            <a:r>
              <a:rPr lang="en-ID" sz="3000" dirty="0" err="1"/>
              <a:t>boga</a:t>
            </a:r>
            <a:r>
              <a:rPr lang="en-ID" sz="3000" dirty="0"/>
              <a:t> </a:t>
            </a:r>
            <a:r>
              <a:rPr lang="en-ID" sz="3000" dirty="0" err="1"/>
              <a:t>dan</a:t>
            </a:r>
            <a:r>
              <a:rPr lang="en-ID" sz="3000" dirty="0"/>
              <a:t> </a:t>
            </a:r>
            <a:r>
              <a:rPr lang="en-ID" sz="3000" dirty="0" err="1"/>
              <a:t>tata</a:t>
            </a:r>
            <a:r>
              <a:rPr lang="en-ID" sz="3000" dirty="0"/>
              <a:t> </a:t>
            </a:r>
            <a:r>
              <a:rPr lang="en-ID" sz="3000" dirty="0" err="1"/>
              <a:t>busana</a:t>
            </a:r>
            <a:r>
              <a:rPr lang="en-ID" sz="3000" dirty="0"/>
              <a:t>) </a:t>
            </a:r>
            <a:r>
              <a:rPr lang="en-ID" sz="3000" dirty="0" err="1"/>
              <a:t>ditujukan</a:t>
            </a:r>
            <a:r>
              <a:rPr lang="en-ID" sz="3000" dirty="0"/>
              <a:t> </a:t>
            </a:r>
            <a:r>
              <a:rPr lang="en-ID" sz="3000" dirty="0" err="1"/>
              <a:t>untuk</a:t>
            </a:r>
            <a:r>
              <a:rPr lang="en-ID" sz="3000" dirty="0"/>
              <a:t> murid </a:t>
            </a:r>
            <a:r>
              <a:rPr lang="en-ID" sz="3000" dirty="0" err="1"/>
              <a:t>perempuan</a:t>
            </a:r>
            <a:r>
              <a:rPr lang="en-ID" sz="3000" dirty="0"/>
              <a:t>.</a:t>
            </a:r>
          </a:p>
        </p:txBody>
      </p:sp>
    </p:spTree>
    <p:extLst>
      <p:ext uri="{BB962C8B-B14F-4D97-AF65-F5344CB8AC3E}">
        <p14:creationId xmlns:p14="http://schemas.microsoft.com/office/powerpoint/2010/main" val="304310169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1400" y="368300"/>
            <a:ext cx="10464800" cy="2438400"/>
          </a:xfrm>
        </p:spPr>
        <p:txBody>
          <a:bodyPr/>
          <a:lstStyle/>
          <a:p>
            <a:r>
              <a:rPr lang="en-US" sz="5400" dirty="0" err="1"/>
              <a:t>Subordinasi</a:t>
            </a:r>
            <a:r>
              <a:rPr lang="en-US" sz="5400" dirty="0"/>
              <a:t> </a:t>
            </a:r>
            <a:r>
              <a:rPr lang="en-US" sz="5400" dirty="0" err="1"/>
              <a:t>dan</a:t>
            </a:r>
            <a:r>
              <a:rPr lang="en-US" sz="5400" dirty="0"/>
              <a:t> </a:t>
            </a:r>
            <a:r>
              <a:rPr lang="en-US" sz="5400" dirty="0" err="1"/>
              <a:t>Marjinalisasi</a:t>
            </a:r>
            <a:r>
              <a:rPr lang="en-US" sz="5400" dirty="0"/>
              <a:t> </a:t>
            </a:r>
            <a:r>
              <a:rPr lang="en-US" sz="5400" dirty="0" err="1"/>
              <a:t>sebagai</a:t>
            </a:r>
            <a:r>
              <a:rPr lang="en-US" sz="5400" dirty="0"/>
              <a:t> </a:t>
            </a:r>
            <a:r>
              <a:rPr lang="en-US" sz="5400" dirty="0" err="1"/>
              <a:t>Penyebab</a:t>
            </a:r>
            <a:r>
              <a:rPr lang="en-US" sz="5400" dirty="0"/>
              <a:t> Bias </a:t>
            </a:r>
            <a:r>
              <a:rPr lang="en-US" sz="5400" dirty="0" err="1"/>
              <a:t>Jender</a:t>
            </a:r>
            <a:r>
              <a:rPr lang="en-US" sz="5400" dirty="0"/>
              <a:t> </a:t>
            </a:r>
            <a:r>
              <a:rPr lang="en-US" sz="5400" dirty="0" err="1"/>
              <a:t>dalam</a:t>
            </a:r>
            <a:r>
              <a:rPr lang="en-US" sz="5400" dirty="0"/>
              <a:t> </a:t>
            </a:r>
            <a:r>
              <a:rPr lang="en-US" sz="5400" dirty="0" err="1"/>
              <a:t>Pendidikan</a:t>
            </a:r>
            <a:endParaRPr lang="en-ID" sz="5400" dirty="0"/>
          </a:p>
        </p:txBody>
      </p:sp>
      <p:sp>
        <p:nvSpPr>
          <p:cNvPr id="3" name="Content Placeholder 2"/>
          <p:cNvSpPr>
            <a:spLocks noGrp="1"/>
          </p:cNvSpPr>
          <p:nvPr>
            <p:ph idx="1"/>
          </p:nvPr>
        </p:nvSpPr>
        <p:spPr/>
        <p:txBody>
          <a:bodyPr/>
          <a:lstStyle/>
          <a:p>
            <a:pPr algn="just">
              <a:spcBef>
                <a:spcPts val="600"/>
              </a:spcBef>
            </a:pPr>
            <a:r>
              <a:rPr lang="en-ID" sz="2700" dirty="0" err="1"/>
              <a:t>Subordinasi</a:t>
            </a:r>
            <a:r>
              <a:rPr lang="en-ID" sz="2700" dirty="0"/>
              <a:t> </a:t>
            </a:r>
            <a:r>
              <a:rPr lang="en-ID" sz="2700" dirty="0" err="1"/>
              <a:t>merujuk</a:t>
            </a:r>
            <a:r>
              <a:rPr lang="en-ID" sz="2700" dirty="0"/>
              <a:t> </a:t>
            </a:r>
            <a:r>
              <a:rPr lang="en-ID" sz="2700" dirty="0" err="1"/>
              <a:t>pada</a:t>
            </a:r>
            <a:r>
              <a:rPr lang="en-ID" sz="2700" dirty="0"/>
              <a:t> </a:t>
            </a:r>
            <a:r>
              <a:rPr lang="en-ID" sz="2700" dirty="0" err="1"/>
              <a:t>keyakinan</a:t>
            </a:r>
            <a:r>
              <a:rPr lang="en-ID" sz="2700" dirty="0"/>
              <a:t> </a:t>
            </a:r>
            <a:r>
              <a:rPr lang="en-ID" sz="2700" dirty="0" err="1"/>
              <a:t>bahwa</a:t>
            </a:r>
            <a:r>
              <a:rPr lang="en-ID" sz="2700" dirty="0"/>
              <a:t> </a:t>
            </a:r>
            <a:r>
              <a:rPr lang="en-ID" sz="2700" dirty="0" err="1"/>
              <a:t>jenis</a:t>
            </a:r>
            <a:r>
              <a:rPr lang="en-ID" sz="2700" dirty="0"/>
              <a:t> </a:t>
            </a:r>
            <a:r>
              <a:rPr lang="en-ID" sz="2700" dirty="0" err="1"/>
              <a:t>kelamin</a:t>
            </a:r>
            <a:r>
              <a:rPr lang="en-ID" sz="2700" dirty="0"/>
              <a:t> </a:t>
            </a:r>
            <a:r>
              <a:rPr lang="en-ID" sz="2700" dirty="0" err="1"/>
              <a:t>laki-laki</a:t>
            </a:r>
            <a:r>
              <a:rPr lang="en-ID" sz="2700" dirty="0"/>
              <a:t> </a:t>
            </a:r>
            <a:r>
              <a:rPr lang="en-ID" sz="2700" dirty="0" err="1"/>
              <a:t>dianggap</a:t>
            </a:r>
            <a:r>
              <a:rPr lang="en-ID" sz="2700" dirty="0"/>
              <a:t> </a:t>
            </a:r>
            <a:r>
              <a:rPr lang="en-ID" sz="2700" dirty="0" err="1"/>
              <a:t>lebih</a:t>
            </a:r>
            <a:r>
              <a:rPr lang="en-ID" sz="2700" dirty="0"/>
              <a:t> </a:t>
            </a:r>
            <a:r>
              <a:rPr lang="en-ID" sz="2700" dirty="0" err="1"/>
              <a:t>penting</a:t>
            </a:r>
            <a:r>
              <a:rPr lang="en-ID" sz="2700" dirty="0"/>
              <a:t> </a:t>
            </a:r>
            <a:r>
              <a:rPr lang="en-ID" sz="2700" dirty="0" err="1"/>
              <a:t>dan</a:t>
            </a:r>
            <a:r>
              <a:rPr lang="en-ID" sz="2700" dirty="0"/>
              <a:t> </a:t>
            </a:r>
            <a:r>
              <a:rPr lang="en-ID" sz="2700" dirty="0" err="1"/>
              <a:t>unggul</a:t>
            </a:r>
            <a:r>
              <a:rPr lang="en-ID" sz="2700" dirty="0"/>
              <a:t> </a:t>
            </a:r>
            <a:r>
              <a:rPr lang="en-ID" sz="2700" dirty="0" err="1"/>
              <a:t>daripada</a:t>
            </a:r>
            <a:r>
              <a:rPr lang="en-ID" sz="2700" dirty="0"/>
              <a:t> </a:t>
            </a:r>
            <a:r>
              <a:rPr lang="en-ID" sz="2700" dirty="0" err="1"/>
              <a:t>jenis</a:t>
            </a:r>
            <a:r>
              <a:rPr lang="en-ID" sz="2700" dirty="0"/>
              <a:t> </a:t>
            </a:r>
            <a:r>
              <a:rPr lang="en-ID" sz="2700" dirty="0" err="1"/>
              <a:t>kelamin</a:t>
            </a:r>
            <a:r>
              <a:rPr lang="en-ID" sz="2700" dirty="0"/>
              <a:t> </a:t>
            </a:r>
            <a:r>
              <a:rPr lang="en-ID" sz="2700" dirty="0" err="1"/>
              <a:t>perempuan</a:t>
            </a:r>
            <a:r>
              <a:rPr lang="en-ID" sz="2700" dirty="0"/>
              <a:t>. </a:t>
            </a:r>
          </a:p>
          <a:p>
            <a:pPr algn="just">
              <a:spcBef>
                <a:spcPts val="600"/>
              </a:spcBef>
            </a:pPr>
            <a:r>
              <a:rPr lang="en-ID" sz="2700" dirty="0" err="1"/>
              <a:t>Marjinalisasi</a:t>
            </a:r>
            <a:r>
              <a:rPr lang="en-ID" sz="2700" dirty="0"/>
              <a:t> </a:t>
            </a:r>
            <a:r>
              <a:rPr lang="en-ID" sz="2700" dirty="0" err="1"/>
              <a:t>merujuk</a:t>
            </a:r>
            <a:r>
              <a:rPr lang="en-ID" sz="2700" dirty="0"/>
              <a:t> </a:t>
            </a:r>
            <a:r>
              <a:rPr lang="en-ID" sz="2700" dirty="0" err="1"/>
              <a:t>pada</a:t>
            </a:r>
            <a:r>
              <a:rPr lang="en-ID" sz="2700" dirty="0"/>
              <a:t> </a:t>
            </a:r>
            <a:r>
              <a:rPr lang="en-ID" sz="2700" dirty="0" err="1"/>
              <a:t>pengertian</a:t>
            </a:r>
            <a:r>
              <a:rPr lang="en-ID" sz="2700" dirty="0"/>
              <a:t> </a:t>
            </a:r>
            <a:r>
              <a:rPr lang="en-ID" sz="2700" dirty="0" err="1"/>
              <a:t>rendahnya</a:t>
            </a:r>
            <a:r>
              <a:rPr lang="en-ID" sz="2700" dirty="0"/>
              <a:t> status </a:t>
            </a:r>
            <a:r>
              <a:rPr lang="en-ID" sz="2700" dirty="0" err="1"/>
              <a:t>dan</a:t>
            </a:r>
            <a:r>
              <a:rPr lang="en-ID" sz="2700" dirty="0"/>
              <a:t> </a:t>
            </a:r>
            <a:r>
              <a:rPr lang="en-ID" sz="2700" dirty="0" err="1"/>
              <a:t>akses</a:t>
            </a:r>
            <a:r>
              <a:rPr lang="en-ID" sz="2700" dirty="0"/>
              <a:t> </a:t>
            </a:r>
            <a:r>
              <a:rPr lang="en-ID" sz="2700" dirty="0" err="1"/>
              <a:t>serta</a:t>
            </a:r>
            <a:r>
              <a:rPr lang="en-ID" sz="2700" dirty="0"/>
              <a:t> </a:t>
            </a:r>
            <a:r>
              <a:rPr lang="en-ID" sz="2700" dirty="0" err="1"/>
              <a:t>penguasaan</a:t>
            </a:r>
            <a:r>
              <a:rPr lang="en-ID" sz="2700" dirty="0"/>
              <a:t> </a:t>
            </a:r>
            <a:r>
              <a:rPr lang="en-ID" sz="2700" dirty="0" err="1"/>
              <a:t>seseorang</a:t>
            </a:r>
            <a:r>
              <a:rPr lang="en-ID" sz="2700" dirty="0"/>
              <a:t> </a:t>
            </a:r>
            <a:r>
              <a:rPr lang="en-ID" sz="2700" dirty="0" err="1"/>
              <a:t>terhadap</a:t>
            </a:r>
            <a:r>
              <a:rPr lang="en-ID" sz="2700" dirty="0"/>
              <a:t> </a:t>
            </a:r>
            <a:r>
              <a:rPr lang="en-ID" sz="2700" dirty="0" err="1"/>
              <a:t>pengambilan</a:t>
            </a:r>
            <a:r>
              <a:rPr lang="en-ID" sz="2700" dirty="0"/>
              <a:t> </a:t>
            </a:r>
            <a:r>
              <a:rPr lang="en-ID" sz="2700" dirty="0" err="1"/>
              <a:t>keputusan</a:t>
            </a:r>
            <a:r>
              <a:rPr lang="en-ID" sz="2700" dirty="0"/>
              <a:t> </a:t>
            </a:r>
            <a:r>
              <a:rPr lang="en-ID" sz="2700" dirty="0" err="1"/>
              <a:t>sehubungan</a:t>
            </a:r>
            <a:r>
              <a:rPr lang="en-ID" sz="2700" dirty="0"/>
              <a:t> </a:t>
            </a:r>
            <a:r>
              <a:rPr lang="en-ID" sz="2700" dirty="0" err="1"/>
              <a:t>dengan</a:t>
            </a:r>
            <a:r>
              <a:rPr lang="en-ID" sz="2700" dirty="0"/>
              <a:t> </a:t>
            </a:r>
            <a:r>
              <a:rPr lang="en-ID" sz="2700" dirty="0" err="1"/>
              <a:t>sumber</a:t>
            </a:r>
            <a:r>
              <a:rPr lang="en-ID" sz="2700" dirty="0"/>
              <a:t> </a:t>
            </a:r>
            <a:r>
              <a:rPr lang="en-ID" sz="2700" dirty="0" err="1"/>
              <a:t>daya</a:t>
            </a:r>
            <a:r>
              <a:rPr lang="en-ID" sz="2700" dirty="0"/>
              <a:t>. </a:t>
            </a:r>
          </a:p>
          <a:p>
            <a:pPr algn="just">
              <a:spcBef>
                <a:spcPts val="600"/>
              </a:spcBef>
            </a:pPr>
            <a:r>
              <a:rPr lang="en-ID" sz="2700" dirty="0" err="1"/>
              <a:t>Kedua</a:t>
            </a:r>
            <a:r>
              <a:rPr lang="en-ID" sz="2700" dirty="0"/>
              <a:t> </a:t>
            </a:r>
            <a:r>
              <a:rPr lang="en-ID" sz="2700" dirty="0" err="1"/>
              <a:t>konsep</a:t>
            </a:r>
            <a:r>
              <a:rPr lang="en-ID" sz="2700" dirty="0"/>
              <a:t> </a:t>
            </a:r>
            <a:r>
              <a:rPr lang="en-ID" sz="2700" dirty="0" err="1"/>
              <a:t>tersebut</a:t>
            </a:r>
            <a:r>
              <a:rPr lang="en-ID" sz="2700" dirty="0"/>
              <a:t> </a:t>
            </a:r>
            <a:r>
              <a:rPr lang="en-ID" sz="2700" dirty="0" err="1"/>
              <a:t>mempunyai</a:t>
            </a:r>
            <a:r>
              <a:rPr lang="en-ID" sz="2700" dirty="0"/>
              <a:t> </a:t>
            </a:r>
            <a:r>
              <a:rPr lang="en-ID" sz="2700" dirty="0" err="1"/>
              <a:t>pengertian</a:t>
            </a:r>
            <a:r>
              <a:rPr lang="en-ID" sz="2700" dirty="0"/>
              <a:t> yang </a:t>
            </a:r>
            <a:r>
              <a:rPr lang="en-ID" sz="2700" dirty="0" err="1"/>
              <a:t>saling</a:t>
            </a:r>
            <a:r>
              <a:rPr lang="en-ID" sz="2700" dirty="0"/>
              <a:t> </a:t>
            </a:r>
            <a:r>
              <a:rPr lang="en-ID" sz="2700" dirty="0" err="1"/>
              <a:t>berdekatan</a:t>
            </a:r>
            <a:r>
              <a:rPr lang="en-ID" sz="2700" dirty="0"/>
              <a:t>. </a:t>
            </a:r>
            <a:r>
              <a:rPr lang="en-ID" sz="2700" dirty="0" err="1"/>
              <a:t>Artinya</a:t>
            </a:r>
            <a:r>
              <a:rPr lang="en-ID" sz="2700" dirty="0"/>
              <a:t>, </a:t>
            </a:r>
            <a:r>
              <a:rPr lang="en-ID" sz="2700" dirty="0" err="1"/>
              <a:t>anggapan</a:t>
            </a:r>
            <a:r>
              <a:rPr lang="en-ID" sz="2700" dirty="0"/>
              <a:t> </a:t>
            </a:r>
            <a:r>
              <a:rPr lang="en-ID" sz="2700" dirty="0" err="1"/>
              <a:t>tidak</a:t>
            </a:r>
            <a:r>
              <a:rPr lang="en-ID" sz="2700" dirty="0"/>
              <a:t> </a:t>
            </a:r>
            <a:r>
              <a:rPr lang="en-ID" sz="2700" dirty="0" err="1"/>
              <a:t>pentingnya</a:t>
            </a:r>
            <a:r>
              <a:rPr lang="en-ID" sz="2700" dirty="0"/>
              <a:t>  status </a:t>
            </a:r>
            <a:r>
              <a:rPr lang="en-ID" sz="2700" dirty="0" err="1"/>
              <a:t>dan</a:t>
            </a:r>
            <a:r>
              <a:rPr lang="en-ID" sz="2700" dirty="0"/>
              <a:t> </a:t>
            </a:r>
            <a:r>
              <a:rPr lang="en-ID" sz="2700" dirty="0" err="1"/>
              <a:t>posisi</a:t>
            </a:r>
            <a:r>
              <a:rPr lang="en-ID" sz="2700" dirty="0"/>
              <a:t> </a:t>
            </a:r>
            <a:r>
              <a:rPr lang="en-ID" sz="2700" dirty="0" err="1"/>
              <a:t>perempuan</a:t>
            </a:r>
            <a:r>
              <a:rPr lang="en-ID" sz="2700" dirty="0"/>
              <a:t> </a:t>
            </a:r>
            <a:r>
              <a:rPr lang="en-ID" sz="2700" dirty="0" err="1"/>
              <a:t>menyebabkan</a:t>
            </a:r>
            <a:r>
              <a:rPr lang="en-ID" sz="2700" dirty="0"/>
              <a:t> </a:t>
            </a:r>
            <a:r>
              <a:rPr lang="en-ID" sz="2700" dirty="0" err="1"/>
              <a:t>rendahnya</a:t>
            </a:r>
            <a:r>
              <a:rPr lang="en-ID" sz="2700" dirty="0"/>
              <a:t> </a:t>
            </a:r>
            <a:r>
              <a:rPr lang="en-ID" sz="2700" dirty="0" err="1"/>
              <a:t>akses</a:t>
            </a:r>
            <a:r>
              <a:rPr lang="en-ID" sz="2700" dirty="0"/>
              <a:t> </a:t>
            </a:r>
            <a:r>
              <a:rPr lang="en-ID" sz="2700" dirty="0" err="1"/>
              <a:t>serta</a:t>
            </a:r>
            <a:r>
              <a:rPr lang="en-ID" sz="2700" dirty="0"/>
              <a:t> </a:t>
            </a:r>
            <a:r>
              <a:rPr lang="en-ID" sz="2700" dirty="0" err="1"/>
              <a:t>penguasaan</a:t>
            </a:r>
            <a:r>
              <a:rPr lang="en-ID" sz="2700" dirty="0"/>
              <a:t> </a:t>
            </a:r>
            <a:r>
              <a:rPr lang="en-ID" sz="2700" dirty="0" err="1"/>
              <a:t>mereka</a:t>
            </a:r>
            <a:r>
              <a:rPr lang="en-ID" sz="2700" dirty="0"/>
              <a:t> </a:t>
            </a:r>
            <a:r>
              <a:rPr lang="en-ID" sz="2700" dirty="0" err="1"/>
              <a:t>terhadap</a:t>
            </a:r>
            <a:r>
              <a:rPr lang="en-ID" sz="2700" dirty="0"/>
              <a:t> </a:t>
            </a:r>
            <a:r>
              <a:rPr lang="en-ID" sz="2700" dirty="0" err="1"/>
              <a:t>pengambilan</a:t>
            </a:r>
            <a:r>
              <a:rPr lang="en-ID" sz="2700" dirty="0"/>
              <a:t> </a:t>
            </a:r>
            <a:r>
              <a:rPr lang="en-ID" sz="2700" dirty="0" err="1"/>
              <a:t>keputusan</a:t>
            </a:r>
            <a:r>
              <a:rPr lang="en-ID" sz="2700" dirty="0"/>
              <a:t> </a:t>
            </a:r>
            <a:r>
              <a:rPr lang="en-ID" sz="2700" dirty="0" err="1"/>
              <a:t>sehubungan</a:t>
            </a:r>
            <a:r>
              <a:rPr lang="en-ID" sz="2700" dirty="0"/>
              <a:t> </a:t>
            </a:r>
            <a:r>
              <a:rPr lang="en-ID" sz="2700" dirty="0" err="1"/>
              <a:t>dengan</a:t>
            </a:r>
            <a:r>
              <a:rPr lang="en-ID" sz="2700" dirty="0"/>
              <a:t> </a:t>
            </a:r>
            <a:r>
              <a:rPr lang="en-ID" sz="2700" dirty="0" err="1"/>
              <a:t>sumber</a:t>
            </a:r>
            <a:r>
              <a:rPr lang="en-ID" sz="2700" dirty="0"/>
              <a:t> </a:t>
            </a:r>
            <a:r>
              <a:rPr lang="en-ID" sz="2700" dirty="0" err="1"/>
              <a:t>daya</a:t>
            </a:r>
            <a:r>
              <a:rPr lang="en-ID" sz="2700" dirty="0"/>
              <a:t>. </a:t>
            </a:r>
          </a:p>
          <a:p>
            <a:pPr algn="just">
              <a:spcBef>
                <a:spcPts val="600"/>
              </a:spcBef>
            </a:pPr>
            <a:r>
              <a:rPr lang="en-ID" sz="2700" dirty="0" err="1"/>
              <a:t>Kedua</a:t>
            </a:r>
            <a:r>
              <a:rPr lang="en-ID" sz="2700" dirty="0"/>
              <a:t> </a:t>
            </a:r>
            <a:r>
              <a:rPr lang="en-ID" sz="2700" dirty="0" err="1"/>
              <a:t>konsep</a:t>
            </a:r>
            <a:r>
              <a:rPr lang="en-ID" sz="2700" dirty="0"/>
              <a:t> </a:t>
            </a:r>
            <a:r>
              <a:rPr lang="en-ID" sz="2700" dirty="0" err="1"/>
              <a:t>tersebut</a:t>
            </a:r>
            <a:r>
              <a:rPr lang="en-ID" sz="2700" dirty="0"/>
              <a:t> </a:t>
            </a:r>
            <a:r>
              <a:rPr lang="en-ID" sz="2700" dirty="0" err="1"/>
              <a:t>juga</a:t>
            </a:r>
            <a:r>
              <a:rPr lang="en-ID" sz="2700" dirty="0"/>
              <a:t> </a:t>
            </a:r>
            <a:r>
              <a:rPr lang="en-ID" sz="2700" dirty="0" err="1"/>
              <a:t>memunculkan</a:t>
            </a:r>
            <a:r>
              <a:rPr lang="en-ID" sz="2700" dirty="0"/>
              <a:t> </a:t>
            </a:r>
            <a:r>
              <a:rPr lang="en-ID" sz="2700" dirty="0" err="1"/>
              <a:t>pengelompokan</a:t>
            </a:r>
            <a:r>
              <a:rPr lang="en-ID" sz="2700" dirty="0"/>
              <a:t> </a:t>
            </a:r>
            <a:r>
              <a:rPr lang="en-ID" sz="2700" dirty="0" err="1"/>
              <a:t>aktivitas</a:t>
            </a:r>
            <a:r>
              <a:rPr lang="en-ID" sz="2700" dirty="0"/>
              <a:t> </a:t>
            </a:r>
            <a:r>
              <a:rPr lang="en-ID" sz="2700" dirty="0" err="1"/>
              <a:t>ke</a:t>
            </a:r>
            <a:r>
              <a:rPr lang="en-ID" sz="2700" dirty="0"/>
              <a:t> </a:t>
            </a:r>
            <a:r>
              <a:rPr lang="en-ID" sz="2700" dirty="0" err="1"/>
              <a:t>dalam</a:t>
            </a:r>
            <a:r>
              <a:rPr lang="en-ID" sz="2700" dirty="0"/>
              <a:t> </a:t>
            </a:r>
            <a:r>
              <a:rPr lang="en-ID" sz="2700" dirty="0" err="1"/>
              <a:t>aktivitas</a:t>
            </a:r>
            <a:r>
              <a:rPr lang="en-ID" sz="2700" dirty="0"/>
              <a:t> </a:t>
            </a:r>
            <a:r>
              <a:rPr lang="en-ID" sz="2700" dirty="0" err="1"/>
              <a:t>pada</a:t>
            </a:r>
            <a:r>
              <a:rPr lang="en-ID" sz="2700" dirty="0"/>
              <a:t> </a:t>
            </a:r>
            <a:r>
              <a:rPr lang="en-ID" sz="2700" dirty="0" err="1"/>
              <a:t>wilayah</a:t>
            </a:r>
            <a:r>
              <a:rPr lang="en-ID" sz="2700" dirty="0"/>
              <a:t> </a:t>
            </a:r>
            <a:r>
              <a:rPr lang="en-ID" sz="2700" dirty="0" err="1"/>
              <a:t>domestik</a:t>
            </a:r>
            <a:r>
              <a:rPr lang="en-ID" sz="2700" dirty="0"/>
              <a:t> </a:t>
            </a:r>
            <a:r>
              <a:rPr lang="en-ID" sz="2700" dirty="0" err="1"/>
              <a:t>dan</a:t>
            </a:r>
            <a:r>
              <a:rPr lang="en-ID" sz="2700" dirty="0"/>
              <a:t> </a:t>
            </a:r>
            <a:r>
              <a:rPr lang="en-ID" sz="2700" dirty="0" err="1"/>
              <a:t>publik</a:t>
            </a:r>
            <a:r>
              <a:rPr lang="en-ID" sz="2700" dirty="0"/>
              <a:t>. Di </a:t>
            </a:r>
            <a:r>
              <a:rPr lang="en-ID" sz="2700" dirty="0" err="1"/>
              <a:t>sini</a:t>
            </a:r>
            <a:r>
              <a:rPr lang="en-ID" sz="2700" dirty="0"/>
              <a:t> </a:t>
            </a:r>
            <a:r>
              <a:rPr lang="en-ID" sz="2700" dirty="0" err="1"/>
              <a:t>perempuan</a:t>
            </a:r>
            <a:r>
              <a:rPr lang="en-ID" sz="2700" dirty="0"/>
              <a:t> </a:t>
            </a:r>
            <a:r>
              <a:rPr lang="en-ID" sz="2700" dirty="0" err="1"/>
              <a:t>ditempatkan</a:t>
            </a:r>
            <a:r>
              <a:rPr lang="en-ID" sz="2700" dirty="0"/>
              <a:t> </a:t>
            </a:r>
            <a:r>
              <a:rPr lang="en-ID" sz="2700" dirty="0" err="1"/>
              <a:t>pada</a:t>
            </a:r>
            <a:r>
              <a:rPr lang="en-ID" sz="2700" dirty="0"/>
              <a:t> </a:t>
            </a:r>
            <a:r>
              <a:rPr lang="en-ID" sz="2700" dirty="0" err="1"/>
              <a:t>posisi</a:t>
            </a:r>
            <a:r>
              <a:rPr lang="en-ID" sz="2700" dirty="0"/>
              <a:t> </a:t>
            </a:r>
            <a:r>
              <a:rPr lang="en-ID" sz="2700" i="1" dirty="0"/>
              <a:t>the second sexes. </a:t>
            </a:r>
            <a:endParaRPr lang="en-ID" sz="2700" dirty="0"/>
          </a:p>
        </p:txBody>
      </p:sp>
    </p:spTree>
    <p:extLst>
      <p:ext uri="{BB962C8B-B14F-4D97-AF65-F5344CB8AC3E}">
        <p14:creationId xmlns:p14="http://schemas.microsoft.com/office/powerpoint/2010/main" val="265337238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b44e663bd468ed97ce8eaafb5ef46aa90474a9d"/>
  <p:tag name="ISPRING_RESOURCE_PATHS_HASH_PRESENTER" val="7a43c722c2fdab5e9ba4506e6d69bdc3cd5d21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Subtitle">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le &amp; Bullets - 2 Column">
  <a:themeElements>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1806</TotalTime>
  <Pages>0</Pages>
  <Words>753</Words>
  <Characters>0</Characters>
  <Application>Microsoft Office PowerPoint</Application>
  <PresentationFormat>Custom</PresentationFormat>
  <Lines>0</Lines>
  <Paragraphs>25</Paragraphs>
  <Slides>10</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10</vt:i4>
      </vt:variant>
    </vt:vector>
  </HeadingPairs>
  <TitlesOfParts>
    <vt:vector size="19" baseType="lpstr">
      <vt:lpstr>Arial</vt:lpstr>
      <vt:lpstr>Calibri</vt:lpstr>
      <vt:lpstr>Calibri Light</vt:lpstr>
      <vt:lpstr>Gill Sans</vt:lpstr>
      <vt:lpstr>Wingdings</vt:lpstr>
      <vt:lpstr>ヒラギノ角ゴ ProN W3</vt:lpstr>
      <vt:lpstr>Title &amp; Subtitle</vt:lpstr>
      <vt:lpstr>Custom Design</vt:lpstr>
      <vt:lpstr>Title &amp; Bullets - 2 Column</vt:lpstr>
      <vt:lpstr>Perdebatan Masalah Jender dalam Pendidikan (Pertemuan 8)</vt:lpstr>
      <vt:lpstr>Perdebatan Mengenai Jender</vt:lpstr>
      <vt:lpstr>Lanjutan</vt:lpstr>
      <vt:lpstr>Lanjutan</vt:lpstr>
      <vt:lpstr>Lanjutan</vt:lpstr>
      <vt:lpstr>Lanjutan</vt:lpstr>
      <vt:lpstr>Stereotipe sebagai Penyebab Bias Jender dalam Pendidikan </vt:lpstr>
      <vt:lpstr>Lanjutan</vt:lpstr>
      <vt:lpstr>Subordinasi dan Marjinalisasi sebagai Penyebab Bias Jender dalam Pendidikan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KARTONO</dc:creator>
  <cp:lastModifiedBy>M. Husni Arifin PhD</cp:lastModifiedBy>
  <cp:revision>224</cp:revision>
  <dcterms:modified xsi:type="dcterms:W3CDTF">2019-03-06T02:00:45Z</dcterms:modified>
</cp:coreProperties>
</file>