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8"/>
  </p:notesMasterIdLst>
  <p:sldIdLst>
    <p:sldId id="256" r:id="rId3"/>
    <p:sldId id="259" r:id="rId4"/>
    <p:sldId id="262" r:id="rId5"/>
    <p:sldId id="260" r:id="rId6"/>
    <p:sldId id="261" r:id="rId7"/>
  </p:sldIdLst>
  <p:sldSz cx="13004800" cy="9753600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21" autoAdjust="0"/>
    <p:restoredTop sz="97496" autoAdjust="0"/>
  </p:normalViewPr>
  <p:slideViewPr>
    <p:cSldViewPr>
      <p:cViewPr varScale="1">
        <p:scale>
          <a:sx n="60" d="100"/>
          <a:sy n="60" d="100"/>
        </p:scale>
        <p:origin x="1428" y="7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3/20/2019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476DCBFC-C3C6-4A2D-8682-6C71D17C1D26}"/>
              </a:ext>
            </a:extLst>
          </p:cNvPr>
          <p:cNvSpPr txBox="1">
            <a:spLocks/>
          </p:cNvSpPr>
          <p:nvPr/>
        </p:nvSpPr>
        <p:spPr bwMode="auto">
          <a:xfrm>
            <a:off x="1650330" y="2596651"/>
            <a:ext cx="9704139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r>
              <a:rPr lang="id-ID" kern="0" dirty="0" smtClean="0"/>
              <a:t>Kehidupan Lokalitas Perkotaan</a:t>
            </a:r>
            <a:endParaRPr lang="en-GB" kern="0" dirty="0"/>
          </a:p>
        </p:txBody>
      </p:sp>
      <p:sp>
        <p:nvSpPr>
          <p:cNvPr id="4" name="Subtitle 2">
            <a:extLst>
              <a:ext uri="{FF2B5EF4-FFF2-40B4-BE49-F238E27FC236}">
                <a16:creationId xmlns="" xmlns:a16="http://schemas.microsoft.com/office/drawing/2014/main" id="{8A225F6F-75D9-40A5-A28A-8F86E7133731}"/>
              </a:ext>
            </a:extLst>
          </p:cNvPr>
          <p:cNvSpPr txBox="1">
            <a:spLocks/>
          </p:cNvSpPr>
          <p:nvPr/>
        </p:nvSpPr>
        <p:spPr bwMode="auto">
          <a:xfrm>
            <a:off x="1951038" y="4876800"/>
            <a:ext cx="910272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kern="0" dirty="0" err="1"/>
              <a:t>Inisiasi</a:t>
            </a:r>
            <a:r>
              <a:rPr lang="en-US" kern="0" dirty="0"/>
              <a:t> </a:t>
            </a:r>
            <a:r>
              <a:rPr lang="en-US" kern="0" dirty="0" err="1"/>
              <a:t>Tuton</a:t>
            </a:r>
            <a:r>
              <a:rPr lang="en-US" kern="0" dirty="0"/>
              <a:t> ke 5</a:t>
            </a:r>
          </a:p>
          <a:p>
            <a:r>
              <a:rPr lang="en-US" kern="0" dirty="0"/>
              <a:t>Mata Kuliah </a:t>
            </a:r>
            <a:r>
              <a:rPr lang="en-US" kern="0" dirty="0" err="1"/>
              <a:t>Sosiologi</a:t>
            </a:r>
            <a:r>
              <a:rPr lang="en-US" kern="0" dirty="0"/>
              <a:t> </a:t>
            </a:r>
            <a:r>
              <a:rPr lang="id-ID" kern="0" dirty="0" smtClean="0"/>
              <a:t>Perkotaan</a:t>
            </a:r>
            <a:endParaRPr lang="en-US" kern="0" dirty="0"/>
          </a:p>
          <a:p>
            <a:r>
              <a:rPr lang="en-US" kern="0" dirty="0"/>
              <a:t>Program </a:t>
            </a:r>
            <a:r>
              <a:rPr lang="en-US" kern="0" dirty="0" err="1"/>
              <a:t>Studi</a:t>
            </a:r>
            <a:r>
              <a:rPr lang="en-US" kern="0" dirty="0"/>
              <a:t> Sosiologi</a:t>
            </a:r>
          </a:p>
          <a:p>
            <a:r>
              <a:rPr lang="en-US" kern="0" dirty="0" err="1"/>
              <a:t>Fakultas</a:t>
            </a:r>
            <a:r>
              <a:rPr lang="en-US" kern="0" dirty="0"/>
              <a:t> </a:t>
            </a:r>
            <a:r>
              <a:rPr lang="en-US" kern="0" dirty="0" err="1"/>
              <a:t>Hukum</a:t>
            </a:r>
            <a:r>
              <a:rPr lang="en-US" kern="0" dirty="0"/>
              <a:t>, </a:t>
            </a:r>
            <a:r>
              <a:rPr lang="en-US" kern="0" dirty="0" err="1"/>
              <a:t>Ilmu</a:t>
            </a:r>
            <a:r>
              <a:rPr lang="en-US" kern="0" dirty="0"/>
              <a:t> </a:t>
            </a:r>
            <a:r>
              <a:rPr lang="en-US" kern="0" dirty="0" err="1"/>
              <a:t>Sosial</a:t>
            </a:r>
            <a:r>
              <a:rPr lang="en-US" kern="0" dirty="0"/>
              <a:t>, dan </a:t>
            </a:r>
            <a:r>
              <a:rPr lang="en-US" kern="0" dirty="0" err="1"/>
              <a:t>Ilmu</a:t>
            </a:r>
            <a:r>
              <a:rPr lang="en-US" kern="0" dirty="0"/>
              <a:t> </a:t>
            </a:r>
            <a:r>
              <a:rPr lang="en-US" kern="0" dirty="0" err="1"/>
              <a:t>Politik</a:t>
            </a:r>
            <a:endParaRPr lang="en-GB" kern="0" dirty="0"/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67B8D45D-1CB8-4D18-86E2-460A35F504E0}"/>
              </a:ext>
            </a:extLst>
          </p:cNvPr>
          <p:cNvSpPr txBox="1">
            <a:spLocks/>
          </p:cNvSpPr>
          <p:nvPr/>
        </p:nvSpPr>
        <p:spPr bwMode="auto">
          <a:xfrm>
            <a:off x="9454728" y="487362"/>
            <a:ext cx="4134173" cy="17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kern="0" dirty="0">
                <a:solidFill>
                  <a:schemeClr val="bg1"/>
                </a:solidFill>
                <a:latin typeface="Adobe Caslon Pro Bold" panose="0205070206050A020403" pitchFamily="18" charset="0"/>
              </a:rPr>
              <a:t>Sosiologi</a:t>
            </a:r>
          </a:p>
          <a:p>
            <a:r>
              <a:rPr lang="id-ID" kern="0" dirty="0" smtClean="0">
                <a:solidFill>
                  <a:schemeClr val="bg1"/>
                </a:solidFill>
                <a:latin typeface="Adobe Caslon Pro Bold" panose="0205070206050A020403" pitchFamily="18" charset="0"/>
              </a:rPr>
              <a:t>Perkotaan</a:t>
            </a:r>
            <a:endParaRPr lang="en-US" kern="0" dirty="0">
              <a:solidFill>
                <a:schemeClr val="bg1"/>
              </a:solidFill>
              <a:latin typeface="Adobe Caslon Pro Bold" panose="0205070206050A020403" pitchFamily="18" charset="0"/>
            </a:endParaRPr>
          </a:p>
          <a:p>
            <a:endParaRPr lang="en-GB" kern="0" dirty="0">
              <a:solidFill>
                <a:schemeClr val="bg1"/>
              </a:solidFill>
              <a:latin typeface="Adobe Caslon Pro Bold" panose="0205070206050A020403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1760" y="2284512"/>
            <a:ext cx="110892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 smtClean="0"/>
              <a:t>	</a:t>
            </a:r>
            <a:r>
              <a:rPr lang="en-US" sz="2000" dirty="0" smtClean="0"/>
              <a:t>Di </a:t>
            </a:r>
            <a:r>
              <a:rPr lang="en-US" sz="2000" dirty="0" err="1"/>
              <a:t>daerah</a:t>
            </a:r>
            <a:r>
              <a:rPr lang="en-US" sz="2000" dirty="0"/>
              <a:t> </a:t>
            </a:r>
            <a:r>
              <a:rPr lang="en-US" sz="2000" dirty="0" err="1"/>
              <a:t>perkotaan</a:t>
            </a:r>
            <a:r>
              <a:rPr lang="en-US" sz="2000" dirty="0"/>
              <a:t>, rasa </a:t>
            </a:r>
            <a:r>
              <a:rPr lang="en-US" sz="2000" dirty="0" err="1"/>
              <a:t>kepedulian</a:t>
            </a:r>
            <a:r>
              <a:rPr lang="en-US" sz="2000" dirty="0"/>
              <a:t> social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tetangga</a:t>
            </a:r>
            <a:r>
              <a:rPr lang="en-US" sz="2000" dirty="0"/>
              <a:t> </a:t>
            </a:r>
            <a:r>
              <a:rPr lang="en-US" sz="2000" dirty="0" err="1"/>
              <a:t>sekitar</a:t>
            </a:r>
            <a:r>
              <a:rPr lang="en-US" sz="2000" dirty="0"/>
              <a:t>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rendah</a:t>
            </a:r>
            <a:r>
              <a:rPr lang="en-US" sz="2000" dirty="0"/>
              <a:t>. </a:t>
            </a:r>
            <a:r>
              <a:rPr lang="en-US" sz="2000" dirty="0" err="1"/>
              <a:t>Kehidupan</a:t>
            </a:r>
            <a:r>
              <a:rPr lang="en-US" sz="2000" dirty="0"/>
              <a:t> </a:t>
            </a:r>
            <a:r>
              <a:rPr lang="en-US" sz="2000" dirty="0" err="1"/>
              <a:t>bertetanggaan</a:t>
            </a:r>
            <a:r>
              <a:rPr lang="en-US" sz="2000" dirty="0"/>
              <a:t> yang </a:t>
            </a:r>
            <a:r>
              <a:rPr lang="en-US" sz="2000" dirty="0" err="1"/>
              <a:t>hidup</a:t>
            </a:r>
            <a:r>
              <a:rPr lang="en-US" sz="2000" dirty="0"/>
              <a:t> (</a:t>
            </a:r>
            <a:r>
              <a:rPr lang="en-US" sz="2000" i="1" dirty="0"/>
              <a:t>living neighborhood) </a:t>
            </a:r>
            <a:r>
              <a:rPr lang="en-US" sz="2000" dirty="0" err="1"/>
              <a:t>cenderung</a:t>
            </a:r>
            <a:r>
              <a:rPr lang="en-US" sz="2000" dirty="0"/>
              <a:t> </a:t>
            </a:r>
            <a:r>
              <a:rPr lang="en-US" sz="2000" dirty="0" err="1"/>
              <a:t>diwarnai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membeli</a:t>
            </a:r>
            <a:r>
              <a:rPr lang="en-US" sz="2000" dirty="0"/>
              <a:t> </a:t>
            </a:r>
            <a:r>
              <a:rPr lang="en-US" sz="2000" dirty="0" err="1"/>
              <a:t>lahan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rumah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memperdulikan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kekerabatan</a:t>
            </a:r>
            <a:r>
              <a:rPr lang="en-US" sz="2000" dirty="0"/>
              <a:t>. </a:t>
            </a:r>
            <a:r>
              <a:rPr lang="en-US" sz="2000" dirty="0" err="1"/>
              <a:t>Fenomena</a:t>
            </a:r>
            <a:r>
              <a:rPr lang="en-US" sz="2000" dirty="0"/>
              <a:t> </a:t>
            </a:r>
            <a:r>
              <a:rPr lang="en-US" sz="2000" dirty="0" err="1"/>
              <a:t>kebertetanggaan</a:t>
            </a:r>
            <a:r>
              <a:rPr lang="en-US" sz="2000" dirty="0"/>
              <a:t> </a:t>
            </a:r>
            <a:r>
              <a:rPr lang="en-US" sz="2000" dirty="0" err="1"/>
              <a:t>dikota</a:t>
            </a:r>
            <a:r>
              <a:rPr lang="en-US" sz="2000" dirty="0"/>
              <a:t>, </a:t>
            </a:r>
            <a:r>
              <a:rPr lang="en-US" sz="2000" dirty="0" err="1"/>
              <a:t>tertama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 </a:t>
            </a:r>
            <a:r>
              <a:rPr lang="en-US" sz="2000" dirty="0" err="1"/>
              <a:t>sering</a:t>
            </a:r>
            <a:r>
              <a:rPr lang="en-US" sz="2000" dirty="0"/>
              <a:t> </a:t>
            </a:r>
            <a:r>
              <a:rPr lang="en-US" sz="2000" dirty="0" err="1"/>
              <a:t>ditengarai</a:t>
            </a:r>
            <a:r>
              <a:rPr lang="en-US" sz="2000" dirty="0"/>
              <a:t> </a:t>
            </a:r>
            <a:r>
              <a:rPr lang="en-US" sz="2000" dirty="0" err="1"/>
              <a:t>cenderung</a:t>
            </a:r>
            <a:r>
              <a:rPr lang="en-US" sz="2000" dirty="0"/>
              <a:t> </a:t>
            </a:r>
            <a:r>
              <a:rPr lang="en-US" sz="2000" dirty="0" err="1"/>
              <a:t>menuju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i="1" dirty="0"/>
              <a:t>“Lost of </a:t>
            </a:r>
            <a:r>
              <a:rPr lang="en-US" sz="2000" i="1" dirty="0" err="1"/>
              <a:t>Neighberhood</a:t>
            </a:r>
            <a:r>
              <a:rPr lang="en-US" sz="2000" i="1" dirty="0"/>
              <a:t>”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keadaan</a:t>
            </a:r>
            <a:r>
              <a:rPr lang="en-US" sz="2000" dirty="0"/>
              <a:t> </a:t>
            </a:r>
            <a:r>
              <a:rPr lang="en-US" sz="2000" dirty="0" err="1"/>
              <a:t>berkumpul</a:t>
            </a:r>
            <a:r>
              <a:rPr lang="en-US" sz="2000" dirty="0"/>
              <a:t> </a:t>
            </a:r>
            <a:r>
              <a:rPr lang="en-US" sz="2000" dirty="0" err="1"/>
              <a:t>tapi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saling</a:t>
            </a:r>
            <a:r>
              <a:rPr lang="en-US" sz="2000" dirty="0"/>
              <a:t> </a:t>
            </a:r>
            <a:r>
              <a:rPr lang="en-US" sz="2000" dirty="0" err="1"/>
              <a:t>merasa</a:t>
            </a:r>
            <a:r>
              <a:rPr lang="en-US" sz="2000" dirty="0"/>
              <a:t> </a:t>
            </a:r>
            <a:r>
              <a:rPr lang="en-US" sz="2000" dirty="0" err="1"/>
              <a:t>bersama</a:t>
            </a:r>
            <a:r>
              <a:rPr lang="en-US" sz="2000" dirty="0"/>
              <a:t> </a:t>
            </a:r>
            <a:r>
              <a:rPr lang="en-US" sz="2000" dirty="0" err="1"/>
              <a:t>mempertahankan</a:t>
            </a:r>
            <a:r>
              <a:rPr lang="en-US" sz="2000" dirty="0"/>
              <a:t> </a:t>
            </a:r>
            <a:r>
              <a:rPr lang="en-US" sz="2000" dirty="0" err="1"/>
              <a:t>keersamaan</a:t>
            </a:r>
            <a:r>
              <a:rPr lang="en-US" sz="2000" dirty="0"/>
              <a:t> di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permukimannya</a:t>
            </a:r>
            <a:r>
              <a:rPr lang="en-US" sz="2000" dirty="0"/>
              <a:t>. </a:t>
            </a:r>
            <a:endParaRPr lang="en-US" sz="2000" dirty="0" smtClean="0"/>
          </a:p>
          <a:p>
            <a:endParaRPr lang="id-ID" sz="2000" dirty="0"/>
          </a:p>
          <a:p>
            <a:r>
              <a:rPr lang="en-US" sz="2000" dirty="0"/>
              <a:t>	Rappaport (1969) </a:t>
            </a:r>
            <a:r>
              <a:rPr lang="en-US" sz="2000" dirty="0" err="1"/>
              <a:t>membagi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 </a:t>
            </a:r>
            <a:r>
              <a:rPr lang="en-US" sz="2000" dirty="0" err="1"/>
              <a:t>pemukiman</a:t>
            </a:r>
            <a:r>
              <a:rPr lang="en-US" sz="2000" dirty="0"/>
              <a:t> </a:t>
            </a:r>
            <a:r>
              <a:rPr lang="en-US" sz="2000" dirty="0" err="1"/>
              <a:t>terbangun</a:t>
            </a:r>
            <a:r>
              <a:rPr lang="en-US" sz="2000" dirty="0"/>
              <a:t> (</a:t>
            </a:r>
            <a:r>
              <a:rPr lang="en-US" sz="2000" i="1" dirty="0"/>
              <a:t>built settlement) </a:t>
            </a:r>
            <a:r>
              <a:rPr lang="en-US" sz="2000" dirty="0" err="1"/>
              <a:t>menjadi</a:t>
            </a:r>
            <a:r>
              <a:rPr lang="en-US" sz="2000" dirty="0"/>
              <a:t> primitive, vernacular </a:t>
            </a:r>
            <a:r>
              <a:rPr lang="en-US" sz="2000" dirty="0" err="1"/>
              <a:t>pra-industrialisasi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modern. </a:t>
            </a:r>
            <a:r>
              <a:rPr lang="en-US" sz="2000" dirty="0" err="1"/>
              <a:t>Kebudayaan</a:t>
            </a:r>
            <a:r>
              <a:rPr lang="en-US" sz="2000" dirty="0"/>
              <a:t> </a:t>
            </a:r>
            <a:r>
              <a:rPr lang="en-US" sz="2000" dirty="0" err="1"/>
              <a:t>beramah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primitive, </a:t>
            </a:r>
            <a:r>
              <a:rPr lang="en-US" sz="2000" dirty="0" err="1"/>
              <a:t>pra</a:t>
            </a:r>
            <a:r>
              <a:rPr lang="en-US" sz="2000" dirty="0"/>
              <a:t> industry </a:t>
            </a:r>
            <a:r>
              <a:rPr lang="en-US" sz="2000" dirty="0" err="1"/>
              <a:t>dan</a:t>
            </a:r>
            <a:r>
              <a:rPr lang="en-US" sz="2000" dirty="0"/>
              <a:t> modern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kesamaan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. 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pola-pola</a:t>
            </a:r>
            <a:r>
              <a:rPr lang="en-US" sz="2000" dirty="0"/>
              <a:t> </a:t>
            </a:r>
            <a:r>
              <a:rPr lang="en-US" sz="2000" dirty="0" err="1"/>
              <a:t>permukiman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dibagi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agama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kosmos</a:t>
            </a:r>
            <a:r>
              <a:rPr lang="en-US" sz="2000" dirty="0"/>
              <a:t>, </a:t>
            </a:r>
            <a:r>
              <a:rPr lang="en-US" sz="2000" dirty="0" err="1"/>
              <a:t>simbiotik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eksploitatif</a:t>
            </a:r>
            <a:r>
              <a:rPr lang="en-US" sz="2000" dirty="0" smtClean="0"/>
              <a:t>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5776" y="2428528"/>
            <a:ext cx="11686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Bangunan</a:t>
            </a:r>
            <a:r>
              <a:rPr lang="en-US" sz="2400" dirty="0" smtClean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oemukiman</a:t>
            </a:r>
            <a:r>
              <a:rPr lang="en-US" sz="2400" dirty="0"/>
              <a:t> </a:t>
            </a:r>
            <a:r>
              <a:rPr lang="en-US" sz="2400" dirty="0" err="1"/>
              <a:t>cenderung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konstruksi</a:t>
            </a:r>
            <a:r>
              <a:rPr lang="en-US" sz="2400" dirty="0"/>
              <a:t> social </a:t>
            </a:r>
            <a:r>
              <a:rPr lang="en-US" sz="2400" dirty="0" err="1"/>
              <a:t>manusia</a:t>
            </a:r>
            <a:r>
              <a:rPr lang="en-US" sz="2400" dirty="0"/>
              <a:t>, </a:t>
            </a:r>
            <a:r>
              <a:rPr lang="en-US" sz="2400" dirty="0" err="1"/>
              <a:t>dibandingkan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reaksi</a:t>
            </a:r>
            <a:r>
              <a:rPr lang="en-US" sz="2400" dirty="0"/>
              <a:t> </a:t>
            </a:r>
            <a:r>
              <a:rPr lang="en-US" sz="2400" dirty="0" err="1"/>
              <a:t>instigtif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fenomena</a:t>
            </a:r>
            <a:r>
              <a:rPr lang="en-US" sz="2400" dirty="0"/>
              <a:t> </a:t>
            </a:r>
            <a:r>
              <a:rPr lang="en-US" sz="2400" dirty="0" err="1"/>
              <a:t>alam</a:t>
            </a:r>
            <a:r>
              <a:rPr lang="en-US" sz="2400" dirty="0"/>
              <a:t>. </a:t>
            </a:r>
            <a:r>
              <a:rPr lang="en-US" sz="2400" dirty="0" err="1"/>
              <a:t>Menurut</a:t>
            </a:r>
            <a:r>
              <a:rPr lang="en-US" sz="2400" dirty="0"/>
              <a:t> Redfield (1953) </a:t>
            </a:r>
            <a:r>
              <a:rPr lang="en-US" sz="2400" dirty="0" err="1"/>
              <a:t>sosio-kultural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empat</a:t>
            </a:r>
            <a:r>
              <a:rPr lang="en-US" sz="2400" dirty="0"/>
              <a:t> </a:t>
            </a:r>
            <a:r>
              <a:rPr lang="en-US" sz="2400" dirty="0" err="1"/>
              <a:t>aspek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, ethos, </a:t>
            </a:r>
            <a:r>
              <a:rPr lang="en-US" sz="2400" dirty="0" err="1"/>
              <a:t>pandangan</a:t>
            </a:r>
            <a:r>
              <a:rPr lang="en-US" sz="2400" dirty="0"/>
              <a:t> </a:t>
            </a:r>
            <a:r>
              <a:rPr lang="en-US" sz="2400" dirty="0" err="1"/>
              <a:t>dunia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</a:t>
            </a:r>
            <a:r>
              <a:rPr lang="en-US" sz="2400" dirty="0" err="1"/>
              <a:t>kebangsaan</a:t>
            </a:r>
            <a:r>
              <a:rPr lang="en-US" sz="2400" dirty="0"/>
              <a:t>. </a:t>
            </a:r>
            <a:endParaRPr lang="en-US" sz="2400" dirty="0" smtClean="0"/>
          </a:p>
          <a:p>
            <a:endParaRPr lang="id-ID" sz="2400" dirty="0"/>
          </a:p>
          <a:p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memilih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,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keidupan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, </a:t>
            </a:r>
            <a:r>
              <a:rPr lang="en-US" sz="2400" dirty="0" err="1"/>
              <a:t>keluarga</a:t>
            </a:r>
            <a:r>
              <a:rPr lang="en-US" sz="2400" dirty="0"/>
              <a:t>, </a:t>
            </a:r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perempuan</a:t>
            </a:r>
            <a:r>
              <a:rPr lang="en-US" sz="2400" dirty="0"/>
              <a:t>, </a:t>
            </a:r>
            <a:r>
              <a:rPr lang="en-US" sz="2400" dirty="0" err="1"/>
              <a:t>privasi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social</a:t>
            </a:r>
            <a:r>
              <a:rPr lang="en-US" sz="2400" dirty="0" smtClean="0"/>
              <a:t>.</a:t>
            </a:r>
          </a:p>
          <a:p>
            <a:endParaRPr lang="id-ID" sz="2400" dirty="0"/>
          </a:p>
          <a:p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kajian</a:t>
            </a:r>
            <a:r>
              <a:rPr lang="en-US" sz="2400" dirty="0"/>
              <a:t> </a:t>
            </a:r>
            <a:r>
              <a:rPr lang="en-US" sz="2400" dirty="0" err="1"/>
              <a:t>kontemporer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Jakarta, </a:t>
            </a:r>
            <a:r>
              <a:rPr lang="en-US" sz="2400" dirty="0" err="1"/>
              <a:t>permasalahan</a:t>
            </a:r>
            <a:r>
              <a:rPr lang="en-US" sz="2400" dirty="0"/>
              <a:t> Jakarta </a:t>
            </a:r>
            <a:r>
              <a:rPr lang="en-US" sz="2400" dirty="0" err="1"/>
              <a:t>sesungguhnya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penataan</a:t>
            </a:r>
            <a:r>
              <a:rPr lang="en-US" sz="2400" dirty="0"/>
              <a:t> </a:t>
            </a:r>
            <a:r>
              <a:rPr lang="en-US" sz="2400" dirty="0" err="1"/>
              <a:t>runag</a:t>
            </a:r>
            <a:r>
              <a:rPr lang="en-US" sz="2400" dirty="0"/>
              <a:t>, </a:t>
            </a:r>
            <a:r>
              <a:rPr lang="en-US" sz="2400" dirty="0" err="1"/>
              <a:t>baik</a:t>
            </a:r>
            <a:r>
              <a:rPr lang="en-US" sz="2400" dirty="0"/>
              <a:t> public </a:t>
            </a:r>
            <a:r>
              <a:rPr lang="en-US" sz="2400" dirty="0" err="1"/>
              <a:t>maupun</a:t>
            </a:r>
            <a:r>
              <a:rPr lang="en-US" sz="2400" dirty="0"/>
              <a:t> private, </a:t>
            </a:r>
            <a:r>
              <a:rPr lang="en-US" sz="2400" dirty="0" err="1"/>
              <a:t>berkaitan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kesejahteraan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kota</a:t>
            </a:r>
            <a:r>
              <a:rPr lang="en-US" sz="2400" dirty="0"/>
              <a:t>, </a:t>
            </a:r>
            <a:r>
              <a:rPr lang="en-US" sz="2400" dirty="0" err="1"/>
              <a:t>terutama</a:t>
            </a:r>
            <a:r>
              <a:rPr lang="en-US" sz="2400" dirty="0"/>
              <a:t> di sector </a:t>
            </a:r>
            <a:r>
              <a:rPr lang="en-US" sz="2400" dirty="0" err="1"/>
              <a:t>perumahan</a:t>
            </a:r>
            <a:r>
              <a:rPr lang="en-US" sz="2400" dirty="0" smtClean="0"/>
              <a:t>.</a:t>
            </a:r>
            <a:r>
              <a:rPr lang="id-ID" sz="2400" dirty="0" smtClean="0"/>
              <a:t> </a:t>
            </a:r>
            <a:r>
              <a:rPr lang="en-US" sz="2400" dirty="0" err="1" smtClean="0"/>
              <a:t>Fenomena</a:t>
            </a:r>
            <a:r>
              <a:rPr lang="en-US" sz="2400" dirty="0" smtClean="0"/>
              <a:t> </a:t>
            </a:r>
            <a:r>
              <a:rPr lang="en-US" sz="2400" dirty="0" err="1"/>
              <a:t>urbanisasi</a:t>
            </a:r>
            <a:r>
              <a:rPr lang="en-US" sz="2400" dirty="0"/>
              <a:t> </a:t>
            </a:r>
            <a:r>
              <a:rPr lang="en-US" sz="2400" dirty="0" err="1"/>
              <a:t>dilihat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sisi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situasi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proses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daerah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kota-mengkota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proses </a:t>
            </a:r>
            <a:r>
              <a:rPr lang="en-US" sz="2400" dirty="0" err="1"/>
              <a:t>migrasi</a:t>
            </a:r>
            <a:r>
              <a:rPr lang="en-US" sz="2400" dirty="0"/>
              <a:t> orang-orang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desa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kota</a:t>
            </a:r>
            <a:r>
              <a:rPr lang="en-US" sz="2400" dirty="0"/>
              <a:t>. 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4017101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17824" y="1924472"/>
            <a:ext cx="116869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err="1"/>
              <a:t>Makna</a:t>
            </a:r>
            <a:r>
              <a:rPr lang="en-US" sz="2000" b="1" dirty="0"/>
              <a:t> </a:t>
            </a:r>
            <a:r>
              <a:rPr lang="en-US" sz="2000" b="1" dirty="0" err="1"/>
              <a:t>ruang</a:t>
            </a:r>
            <a:r>
              <a:rPr lang="en-US" sz="2000" b="1" dirty="0"/>
              <a:t> </a:t>
            </a:r>
            <a:r>
              <a:rPr lang="en-US" sz="2000" b="1" dirty="0" err="1"/>
              <a:t>perkotaan</a:t>
            </a:r>
            <a:endParaRPr lang="id-ID" sz="2000" dirty="0"/>
          </a:p>
          <a:p>
            <a:r>
              <a:rPr lang="en-US" sz="2000" dirty="0" err="1"/>
              <a:t>Ruang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space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i="1" dirty="0" err="1"/>
              <a:t>spatium</a:t>
            </a:r>
            <a:r>
              <a:rPr lang="en-US" sz="2000" i="1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terbuka</a:t>
            </a:r>
            <a:r>
              <a:rPr lang="en-US" sz="2000" dirty="0"/>
              <a:t> </a:t>
            </a:r>
            <a:r>
              <a:rPr lang="en-US" sz="2000" dirty="0" err="1"/>
              <a:t>luas</a:t>
            </a:r>
            <a:r>
              <a:rPr lang="en-US" sz="2000" dirty="0"/>
              <a:t>, </a:t>
            </a:r>
            <a:r>
              <a:rPr lang="en-US" sz="2000" dirty="0" err="1"/>
              <a:t>memungkinkan</a:t>
            </a:r>
            <a:r>
              <a:rPr lang="en-US" sz="2000" dirty="0"/>
              <a:t> orang </a:t>
            </a:r>
            <a:r>
              <a:rPr lang="en-US" sz="2000" dirty="0" err="1"/>
              <a:t>berkegiatan</a:t>
            </a:r>
            <a:r>
              <a:rPr lang="en-US" sz="2000" dirty="0"/>
              <a:t> dab </a:t>
            </a:r>
            <a:r>
              <a:rPr lang="en-US" sz="2000" dirty="0" err="1"/>
              <a:t>bergerak</a:t>
            </a:r>
            <a:r>
              <a:rPr lang="en-US" sz="2000" dirty="0"/>
              <a:t> di </a:t>
            </a:r>
            <a:r>
              <a:rPr lang="en-US" sz="2000" dirty="0" err="1"/>
              <a:t>dalamnya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berkembang</a:t>
            </a:r>
            <a:r>
              <a:rPr lang="en-US" sz="2000" dirty="0"/>
              <a:t> </a:t>
            </a:r>
            <a:r>
              <a:rPr lang="en-US" sz="2000" dirty="0" err="1"/>
              <a:t>tak</a:t>
            </a:r>
            <a:r>
              <a:rPr lang="en-US" sz="2000" dirty="0"/>
              <a:t> </a:t>
            </a:r>
            <a:r>
              <a:rPr lang="en-US" sz="2000" dirty="0" err="1"/>
              <a:t>terhingga</a:t>
            </a:r>
            <a:r>
              <a:rPr lang="en-US" sz="2000" dirty="0"/>
              <a:t>. </a:t>
            </a:r>
            <a:r>
              <a:rPr lang="en-US" sz="2000" dirty="0" err="1"/>
              <a:t>Ruang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diebdakan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2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ruang</a:t>
            </a:r>
            <a:r>
              <a:rPr lang="en-US" sz="2000" dirty="0"/>
              <a:t> public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ruang</a:t>
            </a:r>
            <a:r>
              <a:rPr lang="en-US" sz="2000" dirty="0"/>
              <a:t> </a:t>
            </a:r>
            <a:r>
              <a:rPr lang="en-US" sz="2000" dirty="0" err="1"/>
              <a:t>privat</a:t>
            </a:r>
            <a:r>
              <a:rPr lang="en-US" sz="2000" dirty="0"/>
              <a:t>. </a:t>
            </a:r>
            <a:r>
              <a:rPr lang="en-US" sz="2000" dirty="0" err="1"/>
              <a:t>Defiisi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ruang</a:t>
            </a:r>
            <a:r>
              <a:rPr lang="en-US" sz="2000" dirty="0"/>
              <a:t> public </a:t>
            </a:r>
            <a:r>
              <a:rPr lang="en-US" sz="2000" dirty="0" err="1"/>
              <a:t>antara</a:t>
            </a:r>
            <a:r>
              <a:rPr lang="en-US" sz="2000" dirty="0"/>
              <a:t> lain </a:t>
            </a:r>
            <a:r>
              <a:rPr lang="en-US" sz="2000" dirty="0" err="1"/>
              <a:t>diberikan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Munitz</a:t>
            </a:r>
            <a:r>
              <a:rPr lang="en-US" sz="2000" dirty="0"/>
              <a:t> (1975), </a:t>
            </a:r>
            <a:r>
              <a:rPr lang="en-US" sz="2000" dirty="0" err="1"/>
              <a:t>Madanipour</a:t>
            </a:r>
            <a:r>
              <a:rPr lang="en-US" sz="2000" dirty="0"/>
              <a:t> (1996)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Tibbalds</a:t>
            </a:r>
            <a:r>
              <a:rPr lang="en-US" sz="2000" dirty="0"/>
              <a:t> (2001</a:t>
            </a:r>
            <a:r>
              <a:rPr lang="en-US" sz="2000" dirty="0" smtClean="0"/>
              <a:t>).</a:t>
            </a:r>
          </a:p>
          <a:p>
            <a:endParaRPr lang="id-ID" sz="2000" dirty="0"/>
          </a:p>
          <a:p>
            <a:pPr lvl="0"/>
            <a:r>
              <a:rPr lang="en-US" sz="2000" b="1" dirty="0" err="1"/>
              <a:t>Fungsi</a:t>
            </a:r>
            <a:r>
              <a:rPr lang="en-US" sz="2000" b="1" dirty="0"/>
              <a:t> </a:t>
            </a:r>
            <a:r>
              <a:rPr lang="en-US" sz="2000" b="1" dirty="0" err="1"/>
              <a:t>ruang</a:t>
            </a:r>
            <a:r>
              <a:rPr lang="en-US" sz="2000" b="1" dirty="0"/>
              <a:t> public </a:t>
            </a:r>
            <a:r>
              <a:rPr lang="en-US" sz="2000" b="1" dirty="0" err="1"/>
              <a:t>kota</a:t>
            </a:r>
            <a:endParaRPr lang="id-ID" sz="2000" dirty="0"/>
          </a:p>
          <a:p>
            <a:r>
              <a:rPr lang="en-US" sz="2000" dirty="0" err="1"/>
              <a:t>Pusat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erring kali </a:t>
            </a:r>
            <a:r>
              <a:rPr lang="en-US" sz="2000" dirty="0" err="1"/>
              <a:t>mengalami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posisi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awal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. </a:t>
            </a:r>
            <a:r>
              <a:rPr lang="en-US" sz="2000" dirty="0" err="1"/>
              <a:t>Menurut</a:t>
            </a:r>
            <a:r>
              <a:rPr lang="en-US" sz="2000" dirty="0"/>
              <a:t> Jan </a:t>
            </a:r>
            <a:r>
              <a:rPr lang="en-US" sz="2000" dirty="0" err="1"/>
              <a:t>Gehl</a:t>
            </a:r>
            <a:r>
              <a:rPr lang="en-US" sz="2000" dirty="0"/>
              <a:t>, </a:t>
            </a:r>
            <a:r>
              <a:rPr lang="en-US" sz="2000" dirty="0" err="1"/>
              <a:t>ruang</a:t>
            </a:r>
            <a:r>
              <a:rPr lang="en-US" sz="2000" dirty="0"/>
              <a:t> public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tiga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tempat</a:t>
            </a:r>
            <a:r>
              <a:rPr lang="en-US" sz="2000" dirty="0"/>
              <a:t> </a:t>
            </a:r>
            <a:r>
              <a:rPr lang="en-US" sz="2000" dirty="0" err="1"/>
              <a:t>bertemu</a:t>
            </a:r>
            <a:r>
              <a:rPr lang="en-US" sz="2000" dirty="0"/>
              <a:t>, </a:t>
            </a:r>
            <a:r>
              <a:rPr lang="en-US" sz="2000" dirty="0" err="1"/>
              <a:t>berdagang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lalu</a:t>
            </a:r>
            <a:r>
              <a:rPr lang="en-US" sz="2000" dirty="0"/>
              <a:t> </a:t>
            </a:r>
            <a:r>
              <a:rPr lang="en-US" sz="2000" dirty="0" err="1"/>
              <a:t>lintas</a:t>
            </a:r>
            <a:r>
              <a:rPr lang="en-US" sz="2000" dirty="0"/>
              <a:t>. Dari </a:t>
            </a:r>
            <a:r>
              <a:rPr lang="en-US" sz="2000" dirty="0" err="1"/>
              <a:t>tiga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, Jan </a:t>
            </a:r>
            <a:r>
              <a:rPr lang="en-US" sz="2000" dirty="0" err="1"/>
              <a:t>Gehl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empat</a:t>
            </a:r>
            <a:r>
              <a:rPr lang="en-US" sz="2000" dirty="0"/>
              <a:t> </a:t>
            </a:r>
            <a:r>
              <a:rPr lang="en-US" sz="2000" dirty="0" err="1"/>
              <a:t>klasifikasi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</a:t>
            </a:r>
            <a:r>
              <a:rPr lang="en-US" sz="2000" dirty="0" err="1"/>
              <a:t>tradisional</a:t>
            </a:r>
            <a:r>
              <a:rPr lang="en-US" sz="2000" dirty="0"/>
              <a:t>, </a:t>
            </a:r>
            <a:r>
              <a:rPr lang="en-US" sz="2000" dirty="0" err="1"/>
              <a:t>kota</a:t>
            </a:r>
            <a:r>
              <a:rPr lang="en-US" sz="2000" dirty="0"/>
              <a:t> yang </a:t>
            </a:r>
            <a:r>
              <a:rPr lang="en-US" sz="2000" dirty="0" err="1"/>
              <a:t>diserbu</a:t>
            </a:r>
            <a:r>
              <a:rPr lang="en-US" sz="2000" dirty="0"/>
              <a:t> (</a:t>
            </a:r>
            <a:r>
              <a:rPr lang="en-US" sz="2000" i="1" dirty="0"/>
              <a:t>Invaded city)</a:t>
            </a:r>
            <a:r>
              <a:rPr lang="en-US" sz="2000" dirty="0"/>
              <a:t>; </a:t>
            </a:r>
            <a:r>
              <a:rPr lang="en-US" sz="2000" dirty="0" err="1"/>
              <a:t>kota</a:t>
            </a:r>
            <a:r>
              <a:rPr lang="en-US" sz="2000" dirty="0"/>
              <a:t> yang </a:t>
            </a:r>
            <a:r>
              <a:rPr lang="en-US" sz="2000" dirty="0" err="1"/>
              <a:t>ditinggalkan</a:t>
            </a:r>
            <a:r>
              <a:rPr lang="en-US" sz="2000" dirty="0"/>
              <a:t> (</a:t>
            </a:r>
            <a:r>
              <a:rPr lang="en-US" sz="2000" i="1" dirty="0"/>
              <a:t>Abandoned city); 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yang </a:t>
            </a:r>
            <a:r>
              <a:rPr lang="en-US" sz="2000" dirty="0" err="1"/>
              <a:t>direbut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 (</a:t>
            </a:r>
            <a:r>
              <a:rPr lang="en-US" sz="2000" i="1" dirty="0" err="1"/>
              <a:t>Reconquered</a:t>
            </a:r>
            <a:r>
              <a:rPr lang="en-US" sz="2000" i="1" dirty="0"/>
              <a:t> city). </a:t>
            </a:r>
            <a:r>
              <a:rPr lang="en-US" sz="2000" dirty="0" err="1"/>
              <a:t>Ruang</a:t>
            </a:r>
            <a:r>
              <a:rPr lang="en-US" sz="2000" dirty="0"/>
              <a:t> public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beragam</a:t>
            </a:r>
            <a:r>
              <a:rPr lang="en-US" sz="2000" dirty="0"/>
              <a:t> </a:t>
            </a:r>
            <a:r>
              <a:rPr lang="en-US" sz="2000" dirty="0" err="1"/>
              <a:t>persoalan</a:t>
            </a:r>
            <a:r>
              <a:rPr lang="en-US" sz="2000" dirty="0"/>
              <a:t>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upaya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mengurangi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kesenjangan</a:t>
            </a:r>
            <a:r>
              <a:rPr lang="en-US" sz="2000" dirty="0"/>
              <a:t> di </a:t>
            </a:r>
            <a:r>
              <a:rPr lang="en-US" sz="2000" dirty="0" err="1"/>
              <a:t>atas</a:t>
            </a:r>
            <a:r>
              <a:rPr lang="en-US" sz="2000" dirty="0" smtClean="0"/>
              <a:t>.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52210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3768" y="1708448"/>
            <a:ext cx="1217286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/>
              <a:t>Tata </a:t>
            </a:r>
            <a:r>
              <a:rPr lang="en-US" sz="2000" b="1" dirty="0" err="1"/>
              <a:t>ruang</a:t>
            </a:r>
            <a:r>
              <a:rPr lang="en-US" sz="2000" b="1" dirty="0"/>
              <a:t> </a:t>
            </a:r>
            <a:r>
              <a:rPr lang="en-US" sz="2000" b="1" dirty="0" err="1"/>
              <a:t>perkotaan</a:t>
            </a:r>
            <a:endParaRPr lang="id-ID" sz="2000" dirty="0"/>
          </a:p>
          <a:p>
            <a:r>
              <a:rPr lang="en-US" sz="2000" dirty="0" err="1"/>
              <a:t>Kawasan</a:t>
            </a:r>
            <a:r>
              <a:rPr lang="en-US" sz="2000" dirty="0"/>
              <a:t> </a:t>
            </a:r>
            <a:r>
              <a:rPr lang="en-US" sz="2000" dirty="0" err="1"/>
              <a:t>perkotaan</a:t>
            </a:r>
            <a:r>
              <a:rPr lang="en-US" sz="2000" dirty="0"/>
              <a:t> di Indonesia </a:t>
            </a:r>
            <a:r>
              <a:rPr lang="en-US" sz="2000" dirty="0" err="1"/>
              <a:t>tumbuh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dinamis</a:t>
            </a:r>
            <a:r>
              <a:rPr lang="en-US" sz="2000" dirty="0"/>
              <a:t> </a:t>
            </a:r>
            <a:r>
              <a:rPr lang="en-US" sz="2000" dirty="0" err="1"/>
              <a:t>sejalan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dinamika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demografis</a:t>
            </a:r>
            <a:r>
              <a:rPr lang="en-US" sz="2000" dirty="0"/>
              <a:t>, </a:t>
            </a:r>
            <a:r>
              <a:rPr lang="en-US" sz="2000" dirty="0" err="1"/>
              <a:t>ekonomi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fisik</a:t>
            </a:r>
            <a:r>
              <a:rPr lang="en-US" sz="2000" dirty="0"/>
              <a:t> </a:t>
            </a:r>
            <a:r>
              <a:rPr lang="en-US" sz="2000" dirty="0" err="1"/>
              <a:t>spasial</a:t>
            </a:r>
            <a:r>
              <a:rPr lang="en-US" sz="2000" dirty="0"/>
              <a:t>.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fisik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</a:t>
            </a:r>
            <a:r>
              <a:rPr lang="en-US" sz="2000" dirty="0" err="1"/>
              <a:t>tumbuh</a:t>
            </a:r>
            <a:r>
              <a:rPr lang="en-US" sz="2000" dirty="0"/>
              <a:t> </a:t>
            </a:r>
            <a:r>
              <a:rPr lang="en-US" sz="2000" dirty="0" err="1"/>
              <a:t>ekspansif</a:t>
            </a:r>
            <a:r>
              <a:rPr lang="en-US" sz="2000" dirty="0"/>
              <a:t> kea rah </a:t>
            </a:r>
            <a:r>
              <a:rPr lang="en-US" sz="2000" dirty="0" err="1"/>
              <a:t>luar</a:t>
            </a:r>
            <a:r>
              <a:rPr lang="en-US" sz="2000" dirty="0"/>
              <a:t>/</a:t>
            </a:r>
            <a:r>
              <a:rPr lang="en-US" sz="2000" dirty="0" err="1"/>
              <a:t>pinggiran</a:t>
            </a:r>
            <a:r>
              <a:rPr lang="en-US" sz="2000" dirty="0"/>
              <a:t> </a:t>
            </a:r>
            <a:r>
              <a:rPr lang="en-US" sz="2000" dirty="0" err="1"/>
              <a:t>bahkan</a:t>
            </a:r>
            <a:r>
              <a:rPr lang="en-US" sz="2000" dirty="0"/>
              <a:t> </a:t>
            </a:r>
            <a:r>
              <a:rPr lang="en-US" sz="2000" dirty="0" err="1"/>
              <a:t>melampaui</a:t>
            </a:r>
            <a:r>
              <a:rPr lang="en-US" sz="2000" dirty="0"/>
              <a:t> </a:t>
            </a:r>
            <a:r>
              <a:rPr lang="en-US" sz="2000" dirty="0" err="1"/>
              <a:t>batas</a:t>
            </a:r>
            <a:r>
              <a:rPr lang="en-US" sz="2000" dirty="0"/>
              <a:t> </a:t>
            </a:r>
            <a:r>
              <a:rPr lang="en-US" sz="2000" dirty="0" err="1"/>
              <a:t>awilayah</a:t>
            </a:r>
            <a:r>
              <a:rPr lang="en-US" sz="2000" dirty="0"/>
              <a:t> </a:t>
            </a:r>
            <a:r>
              <a:rPr lang="en-US" sz="2000" dirty="0" err="1"/>
              <a:t>administrasi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. Hal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jelas</a:t>
            </a:r>
            <a:r>
              <a:rPr lang="en-US" sz="2000" dirty="0"/>
              <a:t> </a:t>
            </a:r>
            <a:r>
              <a:rPr lang="en-US" sz="2000" dirty="0" err="1"/>
              <a:t>jauh</a:t>
            </a:r>
            <a:r>
              <a:rPr lang="en-US" sz="2000" dirty="0"/>
              <a:t> </a:t>
            </a:r>
            <a:r>
              <a:rPr lang="en-US" sz="2000" dirty="0" err="1"/>
              <a:t>berbeda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i="1" dirty="0"/>
              <a:t>compact city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pendekatan</a:t>
            </a:r>
            <a:r>
              <a:rPr lang="en-US" sz="2000" dirty="0"/>
              <a:t> </a:t>
            </a:r>
            <a:r>
              <a:rPr lang="en-US" sz="2000" dirty="0" err="1"/>
              <a:t>kompaksi</a:t>
            </a:r>
            <a:r>
              <a:rPr lang="en-US" sz="2000" dirty="0"/>
              <a:t> </a:t>
            </a:r>
            <a:r>
              <a:rPr lang="en-US" sz="2000" dirty="0" err="1"/>
              <a:t>perkotaan</a:t>
            </a:r>
            <a:r>
              <a:rPr lang="en-US" sz="2000" dirty="0"/>
              <a:t> ( </a:t>
            </a:r>
            <a:r>
              <a:rPr lang="en-US" sz="2000" i="1" dirty="0"/>
              <a:t>urban compaction) </a:t>
            </a:r>
            <a:r>
              <a:rPr lang="en-US" sz="2000" dirty="0"/>
              <a:t>yang </a:t>
            </a:r>
            <a:r>
              <a:rPr lang="en-US" sz="2000" dirty="0" err="1"/>
              <a:t>diyakini</a:t>
            </a:r>
            <a:r>
              <a:rPr lang="en-US" sz="2000" dirty="0"/>
              <a:t> di Negara-</a:t>
            </a:r>
            <a:r>
              <a:rPr lang="en-US" sz="2000" dirty="0" err="1"/>
              <a:t>negara</a:t>
            </a:r>
            <a:r>
              <a:rPr lang="en-US" sz="2000" dirty="0"/>
              <a:t> </a:t>
            </a:r>
            <a:r>
              <a:rPr lang="en-US" sz="2000" dirty="0" err="1"/>
              <a:t>maju</a:t>
            </a:r>
            <a:r>
              <a:rPr lang="en-US" sz="2000" dirty="0"/>
              <a:t> </a:t>
            </a:r>
            <a:r>
              <a:rPr lang="en-US" sz="2000" dirty="0" err="1"/>
              <a:t>mencerminkan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yang </a:t>
            </a:r>
            <a:r>
              <a:rPr lang="en-US" sz="2000" dirty="0" err="1"/>
              <a:t>berkelanjutan</a:t>
            </a:r>
            <a:r>
              <a:rPr lang="en-US" sz="2000" dirty="0"/>
              <a:t>. </a:t>
            </a:r>
            <a:r>
              <a:rPr lang="en-US" sz="2000" dirty="0" err="1"/>
              <a:t>Namun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penerapannya</a:t>
            </a:r>
            <a:r>
              <a:rPr lang="en-US" sz="2000" dirty="0"/>
              <a:t> </a:t>
            </a:r>
            <a:r>
              <a:rPr lang="en-US" sz="2000" dirty="0" err="1"/>
              <a:t>cenderung</a:t>
            </a:r>
            <a:r>
              <a:rPr lang="en-US" sz="2000" dirty="0"/>
              <a:t> </a:t>
            </a:r>
            <a:r>
              <a:rPr lang="en-US" sz="2000" dirty="0" err="1"/>
              <a:t>ekspansif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 </a:t>
            </a:r>
            <a:r>
              <a:rPr lang="en-US" sz="2000" dirty="0" err="1"/>
              <a:t>spawl</a:t>
            </a:r>
            <a:r>
              <a:rPr lang="en-US" sz="2000" dirty="0"/>
              <a:t> yang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terkendali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potensi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 </a:t>
            </a:r>
            <a:r>
              <a:rPr lang="en-US" sz="2000" dirty="0" err="1"/>
              <a:t>mengurangi</a:t>
            </a:r>
            <a:r>
              <a:rPr lang="en-US" sz="2000" dirty="0"/>
              <a:t> </a:t>
            </a:r>
            <a:r>
              <a:rPr lang="en-US" sz="2000" i="1" dirty="0"/>
              <a:t>ecological footprint</a:t>
            </a:r>
            <a:r>
              <a:rPr lang="en-US" sz="2000" i="1" dirty="0" smtClean="0"/>
              <a:t>.</a:t>
            </a:r>
          </a:p>
          <a:p>
            <a:endParaRPr lang="id-ID" sz="2000" dirty="0"/>
          </a:p>
          <a:p>
            <a:pPr lvl="0"/>
            <a:r>
              <a:rPr lang="en-US" sz="2000" b="1" dirty="0" err="1" smtClean="0"/>
              <a:t>Lingkungan</a:t>
            </a:r>
            <a:r>
              <a:rPr lang="en-US" sz="2000" b="1" dirty="0" smtClean="0"/>
              <a:t> </a:t>
            </a:r>
            <a:r>
              <a:rPr lang="en-US" sz="2000" b="1" dirty="0" err="1"/>
              <a:t>hidup</a:t>
            </a:r>
            <a:r>
              <a:rPr lang="en-US" sz="2000" b="1" dirty="0"/>
              <a:t> </a:t>
            </a:r>
            <a:r>
              <a:rPr lang="en-US" sz="2000" b="1" dirty="0" err="1"/>
              <a:t>perkotaan</a:t>
            </a:r>
            <a:endParaRPr lang="id-ID" sz="2000" dirty="0"/>
          </a:p>
          <a:p>
            <a:r>
              <a:rPr lang="en-US" sz="2000" dirty="0" err="1"/>
              <a:t>Isu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yang </a:t>
            </a:r>
            <a:r>
              <a:rPr lang="en-US" sz="2000" dirty="0" err="1"/>
              <a:t>berkembang</a:t>
            </a:r>
            <a:r>
              <a:rPr lang="en-US" sz="2000" dirty="0"/>
              <a:t> di </a:t>
            </a:r>
            <a:r>
              <a:rPr lang="en-US" sz="2000" dirty="0" err="1"/>
              <a:t>perkotaan</a:t>
            </a:r>
            <a:r>
              <a:rPr lang="en-US" sz="2000" dirty="0"/>
              <a:t> </a:t>
            </a:r>
            <a:r>
              <a:rPr lang="en-US" sz="2000" dirty="0" err="1"/>
              <a:t>terutama</a:t>
            </a:r>
            <a:r>
              <a:rPr lang="en-US" sz="2000" dirty="0"/>
              <a:t> </a:t>
            </a:r>
            <a:r>
              <a:rPr lang="en-US" sz="2000" dirty="0" err="1"/>
              <a:t>berkisar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limbah</a:t>
            </a:r>
            <a:r>
              <a:rPr lang="en-US" sz="2000" dirty="0"/>
              <a:t>, </a:t>
            </a:r>
            <a:r>
              <a:rPr lang="en-US" sz="2000" dirty="0" err="1"/>
              <a:t>ketahanan</a:t>
            </a:r>
            <a:r>
              <a:rPr lang="en-US" sz="2000" dirty="0"/>
              <a:t> </a:t>
            </a:r>
            <a:r>
              <a:rPr lang="en-US" sz="2000" dirty="0" err="1"/>
              <a:t>pangan</a:t>
            </a:r>
            <a:r>
              <a:rPr lang="en-US" sz="2000" dirty="0"/>
              <a:t>, </a:t>
            </a:r>
            <a:r>
              <a:rPr lang="en-US" sz="2000" dirty="0" err="1"/>
              <a:t>konservasi</a:t>
            </a:r>
            <a:r>
              <a:rPr lang="en-US" sz="2000" dirty="0"/>
              <a:t> </a:t>
            </a:r>
            <a:r>
              <a:rPr lang="en-US" sz="2000" dirty="0" err="1"/>
              <a:t>warisan</a:t>
            </a:r>
            <a:r>
              <a:rPr lang="en-US" sz="2000" dirty="0"/>
              <a:t> </a:t>
            </a:r>
            <a:r>
              <a:rPr lang="en-US" sz="2000" dirty="0" err="1"/>
              <a:t>budya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bencana</a:t>
            </a:r>
            <a:r>
              <a:rPr lang="en-US" sz="2000" dirty="0"/>
              <a:t> alma. </a:t>
            </a:r>
            <a:r>
              <a:rPr lang="en-US" sz="2000" dirty="0" err="1"/>
              <a:t>Paket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dampaj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(AMDAL) </a:t>
            </a:r>
            <a:r>
              <a:rPr lang="en-US" sz="2000" dirty="0" err="1"/>
              <a:t>terbaru</a:t>
            </a:r>
            <a:r>
              <a:rPr lang="en-US" sz="2000" dirty="0"/>
              <a:t> yang </a:t>
            </a:r>
            <a:r>
              <a:rPr lang="en-US" sz="2000" dirty="0" err="1"/>
              <a:t>bernama</a:t>
            </a:r>
            <a:r>
              <a:rPr lang="en-US" sz="2000" dirty="0"/>
              <a:t> Agenda 21 yang </a:t>
            </a:r>
            <a:r>
              <a:rPr lang="en-US" sz="2000" dirty="0" err="1"/>
              <a:t>intinya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pemahaman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timbalbalik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idup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pembangunan</a:t>
            </a:r>
            <a:r>
              <a:rPr lang="en-US" sz="2000" dirty="0"/>
              <a:t> yang </a:t>
            </a:r>
            <a:r>
              <a:rPr lang="en-US" sz="2000" dirty="0" err="1"/>
              <a:t>disertai</a:t>
            </a:r>
            <a:r>
              <a:rPr lang="en-US" sz="2000" dirty="0"/>
              <a:t>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kehati-hatian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pemanfaatan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. </a:t>
            </a:r>
            <a:endParaRPr lang="en-US" sz="2000" dirty="0" smtClean="0"/>
          </a:p>
          <a:p>
            <a:endParaRPr lang="id-ID" sz="2000" dirty="0"/>
          </a:p>
          <a:p>
            <a:pPr lvl="0"/>
            <a:r>
              <a:rPr lang="en-US" sz="2000" b="1" dirty="0" err="1"/>
              <a:t>Ruang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sumber</a:t>
            </a:r>
            <a:r>
              <a:rPr lang="en-US" sz="2000" b="1" dirty="0"/>
              <a:t> </a:t>
            </a:r>
            <a:r>
              <a:rPr lang="en-US" sz="2000" b="1" dirty="0" err="1"/>
              <a:t>persaingan</a:t>
            </a:r>
            <a:r>
              <a:rPr lang="en-US" sz="2000" b="1" dirty="0"/>
              <a:t> </a:t>
            </a:r>
            <a:r>
              <a:rPr lang="en-US" sz="2000" b="1" dirty="0" err="1"/>
              <a:t>kota</a:t>
            </a:r>
            <a:r>
              <a:rPr lang="en-US" sz="2000" b="1" dirty="0"/>
              <a:t> </a:t>
            </a:r>
            <a:endParaRPr lang="id-ID" sz="2000" dirty="0"/>
          </a:p>
          <a:p>
            <a:r>
              <a:rPr lang="en-US" sz="2000" dirty="0" err="1"/>
              <a:t>Ruang</a:t>
            </a:r>
            <a:r>
              <a:rPr lang="en-US" sz="2000" dirty="0"/>
              <a:t> </a:t>
            </a:r>
            <a:r>
              <a:rPr lang="en-US" sz="2000" dirty="0" err="1"/>
              <a:t>dikota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salah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persaingan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potensial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mengeruk</a:t>
            </a:r>
            <a:r>
              <a:rPr lang="en-US" sz="2000" dirty="0"/>
              <a:t> </a:t>
            </a:r>
            <a:r>
              <a:rPr lang="en-US" sz="2000" dirty="0" err="1"/>
              <a:t>kemanfaatan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ekonomi</a:t>
            </a:r>
            <a:r>
              <a:rPr lang="en-US" sz="2000" dirty="0"/>
              <a:t>. </a:t>
            </a:r>
            <a:r>
              <a:rPr lang="en-US" sz="2000" dirty="0" err="1"/>
              <a:t>Perebutan</a:t>
            </a:r>
            <a:r>
              <a:rPr lang="en-US" sz="2000" dirty="0"/>
              <a:t> </a:t>
            </a:r>
            <a:r>
              <a:rPr lang="en-US" sz="2000" dirty="0" err="1"/>
              <a:t>ruang</a:t>
            </a:r>
            <a:r>
              <a:rPr lang="en-US" sz="2000" dirty="0"/>
              <a:t> </a:t>
            </a:r>
            <a:r>
              <a:rPr lang="en-US" sz="2000" dirty="0" err="1"/>
              <a:t>dlam</a:t>
            </a:r>
            <a:r>
              <a:rPr lang="en-US" sz="2000" dirty="0"/>
              <a:t> </a:t>
            </a:r>
            <a:r>
              <a:rPr lang="en-US" sz="2000" dirty="0" err="1"/>
              <a:t>lalu</a:t>
            </a:r>
            <a:r>
              <a:rPr lang="en-US" sz="2000" dirty="0"/>
              <a:t> </a:t>
            </a:r>
            <a:r>
              <a:rPr lang="en-US" sz="2000" dirty="0" err="1"/>
              <a:t>lintas</a:t>
            </a:r>
            <a:r>
              <a:rPr lang="en-US" sz="2000" dirty="0"/>
              <a:t> </a:t>
            </a:r>
            <a:r>
              <a:rPr lang="en-US" sz="2000" dirty="0" err="1"/>
              <a:t>kota</a:t>
            </a:r>
            <a:r>
              <a:rPr lang="en-US" sz="2000" dirty="0"/>
              <a:t> Jakarta </a:t>
            </a:r>
            <a:r>
              <a:rPr lang="en-US" sz="2000" dirty="0" err="1"/>
              <a:t>dianalisa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analisan</a:t>
            </a:r>
            <a:r>
              <a:rPr lang="en-US" sz="2000" dirty="0"/>
              <a:t> </a:t>
            </a:r>
            <a:r>
              <a:rPr lang="en-US" sz="2000" i="1" dirty="0"/>
              <a:t>The Five Competitive Forces </a:t>
            </a:r>
            <a:r>
              <a:rPr lang="en-US" sz="2000" dirty="0" err="1"/>
              <a:t>kare</a:t>
            </a:r>
            <a:r>
              <a:rPr lang="en-US" sz="2000" dirty="0"/>
              <a:t> Michael Porter yang </a:t>
            </a:r>
            <a:r>
              <a:rPr lang="en-US" sz="2000" dirty="0" err="1"/>
              <a:t>terdidir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determinan</a:t>
            </a:r>
            <a:r>
              <a:rPr lang="en-US" sz="2000" dirty="0"/>
              <a:t> </a:t>
            </a:r>
            <a:r>
              <a:rPr lang="en-US" sz="2000" dirty="0" err="1"/>
              <a:t>pemain-pemaian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persaingan</a:t>
            </a:r>
            <a:r>
              <a:rPr lang="en-US" sz="2000" dirty="0"/>
              <a:t>, </a:t>
            </a:r>
            <a:r>
              <a:rPr lang="en-US" sz="2000" dirty="0" err="1"/>
              <a:t>ancaman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pemain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, </a:t>
            </a:r>
            <a:r>
              <a:rPr lang="en-US" sz="2000" dirty="0" err="1"/>
              <a:t>ancaman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produk</a:t>
            </a:r>
            <a:r>
              <a:rPr lang="en-US" sz="2000" dirty="0"/>
              <a:t> </a:t>
            </a:r>
            <a:r>
              <a:rPr lang="en-US" sz="2000" dirty="0" err="1"/>
              <a:t>subtitusi</a:t>
            </a:r>
            <a:r>
              <a:rPr lang="en-US" sz="2000" dirty="0"/>
              <a:t>, </a:t>
            </a:r>
            <a:r>
              <a:rPr lang="en-US" sz="2000" dirty="0" err="1"/>
              <a:t>kekuatan</a:t>
            </a:r>
            <a:r>
              <a:rPr lang="en-US" sz="2000" dirty="0"/>
              <a:t> </a:t>
            </a:r>
            <a:r>
              <a:rPr lang="en-US" sz="2000" dirty="0" err="1"/>
              <a:t>posisi</a:t>
            </a:r>
            <a:r>
              <a:rPr lang="en-US" sz="2000" dirty="0"/>
              <a:t> </a:t>
            </a:r>
            <a:r>
              <a:rPr lang="en-US" sz="2000" dirty="0" err="1"/>
              <a:t>pemasok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kekuatan</a:t>
            </a:r>
            <a:r>
              <a:rPr lang="en-US" sz="2000" dirty="0"/>
              <a:t> </a:t>
            </a:r>
            <a:r>
              <a:rPr lang="en-US" sz="2000" dirty="0" err="1"/>
              <a:t>posisi</a:t>
            </a:r>
            <a:r>
              <a:rPr lang="en-US" sz="2000" dirty="0"/>
              <a:t> </a:t>
            </a:r>
            <a:r>
              <a:rPr lang="en-US" sz="2000" dirty="0" err="1"/>
              <a:t>konsumen</a:t>
            </a:r>
            <a:r>
              <a:rPr lang="en-US" sz="2000" dirty="0"/>
              <a:t>. 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5497435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Pages>0</Pages>
  <Words>515</Words>
  <Characters>0</Characters>
  <Application>Microsoft Office PowerPoint</Application>
  <PresentationFormat>Custom</PresentationFormat>
  <Lines>0</Lines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Adobe Caslon Pro Bold</vt:lpstr>
      <vt:lpstr>Arial</vt:lpstr>
      <vt:lpstr>Calibri</vt:lpstr>
      <vt:lpstr>Calibri Light</vt:lpstr>
      <vt:lpstr>Gill Sans</vt:lpstr>
      <vt:lpstr>ヒラギノ角ゴ ProN W3</vt:lpstr>
      <vt:lpstr>Title &amp; Subtitle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Microsoft</cp:lastModifiedBy>
  <cp:revision>196</cp:revision>
  <dcterms:modified xsi:type="dcterms:W3CDTF">2019-03-20T03:32:51Z</dcterms:modified>
</cp:coreProperties>
</file>