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8"/>
  </p:notesMasterIdLst>
  <p:sldIdLst>
    <p:sldId id="256" r:id="rId3"/>
    <p:sldId id="259" r:id="rId4"/>
    <p:sldId id="262" r:id="rId5"/>
    <p:sldId id="260" r:id="rId6"/>
    <p:sldId id="263" r:id="rId7"/>
  </p:sldIdLst>
  <p:sldSz cx="13004800" cy="9753600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60" d="100"/>
          <a:sy n="60" d="100"/>
        </p:scale>
        <p:origin x="1416" y="7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1A2FFD9-72FB-4A16-9485-383C6249283A}"/>
              </a:ext>
            </a:extLst>
          </p:cNvPr>
          <p:cNvSpPr txBox="1">
            <a:spLocks/>
          </p:cNvSpPr>
          <p:nvPr/>
        </p:nvSpPr>
        <p:spPr bwMode="auto">
          <a:xfrm>
            <a:off x="1650330" y="2596651"/>
            <a:ext cx="9704139" cy="209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defRPr>
            </a:lvl9pPr>
          </a:lstStyle>
          <a:p>
            <a:endParaRPr lang="en-GB" kern="0" dirty="0"/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0D667AA8-3896-4B96-986F-099B4823A896}"/>
              </a:ext>
            </a:extLst>
          </p:cNvPr>
          <p:cNvSpPr txBox="1">
            <a:spLocks/>
          </p:cNvSpPr>
          <p:nvPr/>
        </p:nvSpPr>
        <p:spPr bwMode="auto">
          <a:xfrm>
            <a:off x="1951038" y="4876800"/>
            <a:ext cx="9807946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kern="0" dirty="0" err="1"/>
              <a:t>Inisiasi</a:t>
            </a:r>
            <a:r>
              <a:rPr lang="en-US" kern="0" dirty="0"/>
              <a:t> </a:t>
            </a:r>
            <a:r>
              <a:rPr lang="en-US" kern="0" dirty="0" err="1"/>
              <a:t>Tuton</a:t>
            </a:r>
            <a:r>
              <a:rPr lang="en-US" kern="0" dirty="0"/>
              <a:t> ke 6</a:t>
            </a:r>
          </a:p>
          <a:p>
            <a:r>
              <a:rPr lang="en-US" kern="0" dirty="0"/>
              <a:t>Mata Kuliah </a:t>
            </a:r>
            <a:r>
              <a:rPr lang="en-US" kern="0" dirty="0" err="1"/>
              <a:t>Sosiologi</a:t>
            </a:r>
            <a:r>
              <a:rPr lang="en-US" kern="0" dirty="0"/>
              <a:t> </a:t>
            </a:r>
            <a:r>
              <a:rPr lang="id-ID" kern="0" dirty="0" smtClean="0"/>
              <a:t>Perkotaan</a:t>
            </a:r>
            <a:endParaRPr lang="en-US" kern="0" dirty="0"/>
          </a:p>
          <a:p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Sosiologi</a:t>
            </a:r>
          </a:p>
          <a:p>
            <a:r>
              <a:rPr lang="en-US" kern="0" dirty="0" err="1"/>
              <a:t>Fakultas</a:t>
            </a:r>
            <a:r>
              <a:rPr lang="en-US" kern="0" dirty="0"/>
              <a:t> </a:t>
            </a:r>
            <a:r>
              <a:rPr lang="en-US" kern="0" dirty="0" err="1"/>
              <a:t>Hukum</a:t>
            </a:r>
            <a:r>
              <a:rPr lang="en-US" kern="0" dirty="0"/>
              <a:t>, </a:t>
            </a:r>
            <a:r>
              <a:rPr lang="en-US" kern="0" dirty="0" err="1"/>
              <a:t>Ilmu</a:t>
            </a:r>
            <a:r>
              <a:rPr lang="en-US" kern="0" dirty="0"/>
              <a:t> </a:t>
            </a:r>
            <a:r>
              <a:rPr lang="en-US" kern="0" dirty="0" err="1"/>
              <a:t>Sosial</a:t>
            </a:r>
            <a:r>
              <a:rPr lang="en-US" kern="0" dirty="0"/>
              <a:t>, dan </a:t>
            </a:r>
            <a:r>
              <a:rPr lang="en-US" kern="0" dirty="0" err="1"/>
              <a:t>Ilmu</a:t>
            </a:r>
            <a:r>
              <a:rPr lang="en-US" kern="0" dirty="0"/>
              <a:t> </a:t>
            </a:r>
            <a:r>
              <a:rPr lang="en-US" kern="0" dirty="0" err="1"/>
              <a:t>Politik</a:t>
            </a:r>
            <a:endParaRPr lang="en-GB" kern="0" dirty="0"/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0552F3E8-294C-4C9A-974E-DC527A952860}"/>
              </a:ext>
            </a:extLst>
          </p:cNvPr>
          <p:cNvSpPr txBox="1">
            <a:spLocks/>
          </p:cNvSpPr>
          <p:nvPr/>
        </p:nvSpPr>
        <p:spPr bwMode="auto">
          <a:xfrm>
            <a:off x="9454728" y="487362"/>
            <a:ext cx="4134173" cy="17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  <a:latin typeface="Adobe Caslon Pro Bold" panose="0205070206050A020403" pitchFamily="18" charset="0"/>
              </a:rPr>
              <a:t>Sosiologi</a:t>
            </a:r>
          </a:p>
          <a:p>
            <a:r>
              <a:rPr lang="en-US" kern="0" dirty="0" smtClean="0">
                <a:solidFill>
                  <a:schemeClr val="bg1"/>
                </a:solidFill>
                <a:latin typeface="Adobe Caslon Pro Bold" panose="0205070206050A020403" pitchFamily="18" charset="0"/>
              </a:rPr>
              <a:t>P</a:t>
            </a:r>
            <a:r>
              <a:rPr lang="id-ID" kern="0" dirty="0" smtClean="0">
                <a:solidFill>
                  <a:schemeClr val="bg1"/>
                </a:solidFill>
                <a:latin typeface="Adobe Caslon Pro Bold" panose="0205070206050A020403" pitchFamily="18" charset="0"/>
              </a:rPr>
              <a:t>erkotaan</a:t>
            </a:r>
            <a:endParaRPr lang="en-GB" kern="0" dirty="0">
              <a:solidFill>
                <a:schemeClr val="bg1"/>
              </a:solidFill>
              <a:latin typeface="Adobe Caslon Pro Bold" panose="0205070206050A020403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0D667AA8-3896-4B96-986F-099B4823A896}"/>
              </a:ext>
            </a:extLst>
          </p:cNvPr>
          <p:cNvSpPr txBox="1">
            <a:spLocks/>
          </p:cNvSpPr>
          <p:nvPr/>
        </p:nvSpPr>
        <p:spPr bwMode="auto">
          <a:xfrm>
            <a:off x="1461840" y="2536825"/>
            <a:ext cx="108012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pPr marL="0" indent="0">
              <a:buNone/>
            </a:pPr>
            <a:r>
              <a:rPr lang="id-ID" sz="7200" kern="0" dirty="0" smtClean="0"/>
              <a:t>Pendekatan Sosiologi Perkotaan</a:t>
            </a:r>
            <a:endParaRPr lang="en-GB" sz="7200" kern="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29792" y="2500536"/>
            <a:ext cx="117373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Ilmuan</a:t>
            </a:r>
            <a:r>
              <a:rPr lang="en-US" sz="2800" dirty="0"/>
              <a:t> </a:t>
            </a:r>
            <a:r>
              <a:rPr lang="en-US" sz="2800" dirty="0" err="1"/>
              <a:t>ekologi</a:t>
            </a:r>
            <a:r>
              <a:rPr lang="en-US" sz="2800" dirty="0"/>
              <a:t> Chicago </a:t>
            </a:r>
            <a:r>
              <a:rPr lang="en-US" sz="2800" dirty="0" err="1"/>
              <a:t>berasumsi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pemahaman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prinsip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sifat</a:t>
            </a:r>
            <a:r>
              <a:rPr lang="en-US" sz="2800" dirty="0"/>
              <a:t> </a:t>
            </a:r>
            <a:r>
              <a:rPr lang="en-US" sz="2800" dirty="0" err="1"/>
              <a:t>dasar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,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kemampuan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yang </a:t>
            </a:r>
            <a:r>
              <a:rPr lang="en-US" sz="2800" dirty="0" err="1"/>
              <a:t>terbatas,manusia</a:t>
            </a:r>
            <a:r>
              <a:rPr lang="en-US" sz="2800" dirty="0"/>
              <a:t> </a:t>
            </a:r>
            <a:r>
              <a:rPr lang="en-US" sz="2800" dirty="0" err="1"/>
              <a:t>mengharapkan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mendapatkan</a:t>
            </a:r>
            <a:r>
              <a:rPr lang="en-US" sz="2800" dirty="0"/>
              <a:t> </a:t>
            </a:r>
            <a:r>
              <a:rPr lang="en-US" sz="2800" dirty="0" err="1"/>
              <a:t>komoditas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yang </a:t>
            </a:r>
            <a:r>
              <a:rPr lang="en-US" sz="2800" dirty="0" err="1"/>
              <a:t>maksimal</a:t>
            </a:r>
            <a:r>
              <a:rPr lang="en-US" sz="2800" dirty="0"/>
              <a:t>, </a:t>
            </a:r>
            <a:r>
              <a:rPr lang="en-US" sz="2800" dirty="0" err="1"/>
              <a:t>juga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meminimalkan</a:t>
            </a:r>
            <a:r>
              <a:rPr lang="en-US" sz="2800" dirty="0"/>
              <a:t> </a:t>
            </a:r>
            <a:r>
              <a:rPr lang="en-US" sz="2800" dirty="0" err="1"/>
              <a:t>biaya</a:t>
            </a:r>
            <a:r>
              <a:rPr lang="en-US" sz="2800" dirty="0"/>
              <a:t> </a:t>
            </a:r>
            <a:r>
              <a:rPr lang="en-US" sz="2800" dirty="0" err="1"/>
              <a:t>komoditas</a:t>
            </a:r>
            <a:r>
              <a:rPr lang="en-US" sz="2800" dirty="0"/>
              <a:t>. Salah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 </a:t>
            </a:r>
            <a:r>
              <a:rPr lang="en-US" sz="2800" dirty="0" err="1"/>
              <a:t>daya</a:t>
            </a:r>
            <a:r>
              <a:rPr lang="en-US" sz="2800" dirty="0"/>
              <a:t> yang paling </a:t>
            </a:r>
            <a:r>
              <a:rPr lang="en-US" sz="2800" dirty="0" err="1"/>
              <a:t>penting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mendatangkan</a:t>
            </a:r>
            <a:r>
              <a:rPr lang="en-US" sz="2800" dirty="0"/>
              <a:t> </a:t>
            </a:r>
            <a:r>
              <a:rPr lang="en-US" sz="2800" dirty="0" err="1"/>
              <a:t>keuntungan</a:t>
            </a:r>
            <a:r>
              <a:rPr lang="en-US" sz="2800" dirty="0"/>
              <a:t> </a:t>
            </a:r>
            <a:r>
              <a:rPr lang="en-US" sz="2800" dirty="0" err="1"/>
              <a:t>ekonomi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.  </a:t>
            </a: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yang </a:t>
            </a:r>
            <a:r>
              <a:rPr lang="en-US" sz="2800" dirty="0" err="1"/>
              <a:t>terpenting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dianalisis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ekologi</a:t>
            </a:r>
            <a:r>
              <a:rPr lang="en-US" sz="2800" dirty="0"/>
              <a:t>, yang </a:t>
            </a:r>
            <a:r>
              <a:rPr lang="en-US" sz="2800" dirty="0" err="1"/>
              <a:t>disebut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proses </a:t>
            </a:r>
            <a:r>
              <a:rPr lang="en-US" sz="2800" dirty="0" err="1"/>
              <a:t>ekologi</a:t>
            </a:r>
            <a:r>
              <a:rPr lang="en-US" sz="2800" dirty="0"/>
              <a:t>. </a:t>
            </a:r>
            <a:r>
              <a:rPr lang="en-US" sz="2800" dirty="0" err="1"/>
              <a:t>Tujuh</a:t>
            </a:r>
            <a:r>
              <a:rPr lang="en-US" sz="2800" dirty="0"/>
              <a:t> proses </a:t>
            </a:r>
            <a:r>
              <a:rPr lang="en-US" sz="2800" dirty="0" err="1"/>
              <a:t>ekologi</a:t>
            </a:r>
            <a:r>
              <a:rPr lang="en-US" sz="2800" dirty="0"/>
              <a:t> </a:t>
            </a:r>
            <a:r>
              <a:rPr lang="en-US" sz="2800" dirty="0" err="1"/>
              <a:t>diklasifikasikan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berikt</a:t>
            </a:r>
            <a:r>
              <a:rPr lang="en-US" sz="2800" dirty="0"/>
              <a:t>. (1) </a:t>
            </a:r>
            <a:r>
              <a:rPr lang="en-US" sz="2800" dirty="0" err="1"/>
              <a:t>Konsentrasi</a:t>
            </a:r>
            <a:r>
              <a:rPr lang="en-US" sz="2800" dirty="0"/>
              <a:t>. (2) </a:t>
            </a:r>
            <a:r>
              <a:rPr lang="en-US" sz="2800" i="1" dirty="0" err="1"/>
              <a:t>Dispertion</a:t>
            </a:r>
            <a:r>
              <a:rPr lang="en-US" sz="2800" dirty="0"/>
              <a:t>. (3) </a:t>
            </a:r>
            <a:r>
              <a:rPr lang="en-US" sz="2800" dirty="0" err="1"/>
              <a:t>Sentralisasi</a:t>
            </a:r>
            <a:r>
              <a:rPr lang="en-US" sz="2800" dirty="0"/>
              <a:t>. (4) </a:t>
            </a:r>
            <a:r>
              <a:rPr lang="en-US" sz="2800" dirty="0" err="1"/>
              <a:t>Desentralisasi</a:t>
            </a:r>
            <a:r>
              <a:rPr lang="en-US" sz="2800" dirty="0"/>
              <a:t>. (5) </a:t>
            </a:r>
            <a:r>
              <a:rPr lang="en-US" sz="2800" dirty="0" err="1"/>
              <a:t>Segregasi</a:t>
            </a:r>
            <a:r>
              <a:rPr lang="en-US" sz="2800" dirty="0"/>
              <a:t> (6) </a:t>
            </a:r>
            <a:r>
              <a:rPr lang="en-US" sz="2800" dirty="0" err="1"/>
              <a:t>Invasi</a:t>
            </a:r>
            <a:r>
              <a:rPr lang="en-US" sz="2800" dirty="0"/>
              <a:t>. (7) </a:t>
            </a:r>
            <a:r>
              <a:rPr lang="en-US" sz="2800" i="1" dirty="0"/>
              <a:t>Succession. </a:t>
            </a:r>
            <a:r>
              <a:rPr lang="en-US" sz="2800" dirty="0" err="1"/>
              <a:t>Keterangan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pengguna</a:t>
            </a:r>
            <a:r>
              <a:rPr lang="en-US" sz="2800" dirty="0"/>
              <a:t> </a:t>
            </a:r>
            <a:r>
              <a:rPr lang="en-US" sz="2800" dirty="0" err="1"/>
              <a:t>lahan</a:t>
            </a:r>
            <a:r>
              <a:rPr lang="en-US" sz="2800" dirty="0"/>
              <a:t> </a:t>
            </a:r>
            <a:r>
              <a:rPr lang="en-US" sz="2800" dirty="0" err="1"/>
              <a:t>kota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produk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sekaligus</a:t>
            </a:r>
            <a:r>
              <a:rPr lang="en-US" sz="2800" dirty="0"/>
              <a:t> proses </a:t>
            </a:r>
            <a:r>
              <a:rPr lang="en-US" sz="2800" dirty="0" err="1"/>
              <a:t>interelasi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elemen-elemen</a:t>
            </a:r>
            <a:r>
              <a:rPr lang="en-US" sz="2800" dirty="0"/>
              <a:t> </a:t>
            </a:r>
            <a:r>
              <a:rPr lang="en-US" sz="2800" dirty="0" err="1"/>
              <a:t>wilayah</a:t>
            </a:r>
            <a:r>
              <a:rPr lang="en-US" sz="2800" dirty="0"/>
              <a:t> </a:t>
            </a:r>
            <a:r>
              <a:rPr lang="en-US" sz="2800" dirty="0" err="1"/>
              <a:t>kota</a:t>
            </a:r>
            <a:r>
              <a:rPr lang="en-US" sz="2800" dirty="0"/>
              <a:t> </a:t>
            </a:r>
            <a:r>
              <a:rPr lang="en-US" sz="2800" dirty="0" err="1"/>
              <a:t>memunculkan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model </a:t>
            </a:r>
            <a:r>
              <a:rPr lang="en-US" sz="2800" dirty="0" err="1"/>
              <a:t>penggunaan</a:t>
            </a:r>
            <a:r>
              <a:rPr lang="en-US" sz="2800" dirty="0"/>
              <a:t> </a:t>
            </a:r>
            <a:r>
              <a:rPr lang="en-US" sz="2800" dirty="0" err="1"/>
              <a:t>lahan</a:t>
            </a:r>
            <a:r>
              <a:rPr lang="en-US" sz="2800" dirty="0"/>
              <a:t> </a:t>
            </a:r>
            <a:r>
              <a:rPr lang="en-US" sz="2800" dirty="0" err="1"/>
              <a:t>perkotaan</a:t>
            </a:r>
            <a:r>
              <a:rPr lang="en-US" sz="2800" dirty="0"/>
              <a:t>. Model </a:t>
            </a:r>
            <a:r>
              <a:rPr lang="en-US" sz="2800" dirty="0" err="1"/>
              <a:t>penggunaan</a:t>
            </a:r>
            <a:r>
              <a:rPr lang="en-US" sz="2800" dirty="0"/>
              <a:t> </a:t>
            </a:r>
            <a:r>
              <a:rPr lang="en-US" sz="2800" dirty="0" err="1"/>
              <a:t>lahan</a:t>
            </a:r>
            <a:r>
              <a:rPr lang="en-US" sz="2800" dirty="0"/>
              <a:t> </a:t>
            </a:r>
            <a:r>
              <a:rPr lang="en-US" sz="2800" dirty="0" err="1"/>
              <a:t>perkotaan</a:t>
            </a:r>
            <a:r>
              <a:rPr lang="en-US" sz="2800" dirty="0"/>
              <a:t> </a:t>
            </a:r>
            <a:r>
              <a:rPr lang="en-US" sz="2800" dirty="0" err="1"/>
              <a:t>terdiri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: Model Zona </a:t>
            </a:r>
            <a:r>
              <a:rPr lang="en-US" sz="2800" dirty="0" err="1"/>
              <a:t>Konsentris</a:t>
            </a:r>
            <a:r>
              <a:rPr lang="en-US" sz="2800" dirty="0"/>
              <a:t>; Model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Sekto</a:t>
            </a:r>
            <a:r>
              <a:rPr lang="en-US" sz="2800" dirty="0"/>
              <a:t>; </a:t>
            </a:r>
            <a:r>
              <a:rPr lang="en-US" sz="2800" dirty="0" err="1"/>
              <a:t>dan</a:t>
            </a:r>
            <a:r>
              <a:rPr lang="en-US" sz="2800" dirty="0"/>
              <a:t> Model </a:t>
            </a:r>
            <a:r>
              <a:rPr lang="en-US" sz="2800" dirty="0" err="1"/>
              <a:t>Teori</a:t>
            </a:r>
            <a:r>
              <a:rPr lang="en-US" sz="2800" dirty="0"/>
              <a:t> Multiple </a:t>
            </a:r>
            <a:r>
              <a:rPr lang="en-US" sz="2800" dirty="0" smtClean="0"/>
              <a:t>Nuclei. </a:t>
            </a:r>
            <a:endParaRPr lang="id-ID" sz="2800" dirty="0"/>
          </a:p>
        </p:txBody>
      </p:sp>
      <p:sp>
        <p:nvSpPr>
          <p:cNvPr id="2" name="Rectangle 1"/>
          <p:cNvSpPr/>
          <p:nvPr/>
        </p:nvSpPr>
        <p:spPr>
          <a:xfrm>
            <a:off x="4558184" y="834540"/>
            <a:ext cx="65053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Pendekatan Ekologi sosial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29792" y="2500536"/>
            <a:ext cx="117373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Setelah</a:t>
            </a:r>
            <a:r>
              <a:rPr lang="en-US" sz="3600" dirty="0" smtClean="0"/>
              <a:t> </a:t>
            </a:r>
            <a:r>
              <a:rPr lang="en-US" sz="3600" dirty="0" err="1" smtClean="0"/>
              <a:t>lebih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30 </a:t>
            </a:r>
            <a:r>
              <a:rPr lang="en-US" sz="3600" dirty="0" err="1" smtClean="0"/>
              <a:t>tahun</a:t>
            </a:r>
            <a:r>
              <a:rPr lang="en-US" sz="3600" dirty="0" smtClean="0"/>
              <a:t> </a:t>
            </a:r>
            <a:r>
              <a:rPr lang="en-US" sz="3600" dirty="0" err="1" smtClean="0"/>
              <a:t>perkembangan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</a:t>
            </a:r>
            <a:r>
              <a:rPr lang="en-US" sz="3600" dirty="0" err="1" smtClean="0"/>
              <a:t>klasik</a:t>
            </a:r>
            <a:r>
              <a:rPr lang="en-US" sz="3600" dirty="0" smtClean="0"/>
              <a:t> di </a:t>
            </a:r>
            <a:r>
              <a:rPr lang="en-US" sz="3600" dirty="0" err="1" smtClean="0"/>
              <a:t>Amerika</a:t>
            </a:r>
            <a:r>
              <a:rPr lang="en-US" sz="3600" dirty="0" smtClean="0"/>
              <a:t>, </a:t>
            </a:r>
            <a:r>
              <a:rPr lang="en-US" sz="3600" dirty="0" err="1" smtClean="0"/>
              <a:t>terdapat</a:t>
            </a:r>
            <a:r>
              <a:rPr lang="en-US" sz="3600" dirty="0" smtClean="0"/>
              <a:t> </a:t>
            </a:r>
            <a:r>
              <a:rPr lang="en-US" sz="3600" dirty="0" err="1" smtClean="0"/>
              <a:t>perubahan</a:t>
            </a:r>
            <a:r>
              <a:rPr lang="en-US" sz="3600" dirty="0" smtClean="0"/>
              <a:t> </a:t>
            </a:r>
            <a:r>
              <a:rPr lang="en-US" sz="3600" dirty="0" err="1" smtClean="0"/>
              <a:t>cara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</a:t>
            </a:r>
            <a:r>
              <a:rPr lang="en-US" sz="3600" dirty="0" smtClean="0"/>
              <a:t> </a:t>
            </a:r>
            <a:r>
              <a:rPr lang="en-US" sz="3600" dirty="0" err="1" smtClean="0"/>
              <a:t>penganut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</a:t>
            </a:r>
            <a:r>
              <a:rPr lang="en-US" sz="3600" dirty="0" err="1" smtClean="0"/>
              <a:t>terhadap</a:t>
            </a:r>
            <a:r>
              <a:rPr lang="en-US" sz="3600" dirty="0" smtClean="0"/>
              <a:t> </a:t>
            </a:r>
            <a:r>
              <a:rPr lang="en-US" sz="3600" dirty="0" err="1" smtClean="0"/>
              <a:t>kota</a:t>
            </a:r>
            <a:r>
              <a:rPr lang="en-US" sz="3600" dirty="0" smtClean="0"/>
              <a:t>. </a:t>
            </a:r>
            <a:r>
              <a:rPr lang="en-US" sz="3600" dirty="0" err="1" smtClean="0"/>
              <a:t>Terdapat</a:t>
            </a:r>
            <a:r>
              <a:rPr lang="en-US" sz="3600" dirty="0" smtClean="0"/>
              <a:t> </a:t>
            </a:r>
            <a:r>
              <a:rPr lang="en-US" sz="3600" dirty="0" err="1" smtClean="0"/>
              <a:t>reformulasi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modifikasi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cara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</a:t>
            </a:r>
            <a:r>
              <a:rPr lang="en-US" sz="3600" dirty="0" smtClean="0"/>
              <a:t> </a:t>
            </a:r>
            <a:r>
              <a:rPr lang="en-US" sz="3600" dirty="0" err="1" smtClean="0"/>
              <a:t>penganut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</a:t>
            </a:r>
            <a:r>
              <a:rPr lang="en-US" sz="3600" dirty="0" err="1" smtClean="0"/>
              <a:t>terhadap</a:t>
            </a:r>
            <a:r>
              <a:rPr lang="en-US" sz="3600" dirty="0" smtClean="0"/>
              <a:t> </a:t>
            </a:r>
            <a:r>
              <a:rPr lang="en-US" sz="3600" dirty="0" err="1" smtClean="0"/>
              <a:t>kota</a:t>
            </a:r>
            <a:r>
              <a:rPr lang="en-US" sz="3600" dirty="0" smtClean="0"/>
              <a:t>. </a:t>
            </a:r>
            <a:r>
              <a:rPr lang="en-US" sz="3600" dirty="0" err="1" smtClean="0"/>
              <a:t>Tren</a:t>
            </a:r>
            <a:r>
              <a:rPr lang="en-US" sz="3600" dirty="0" smtClean="0"/>
              <a:t> </a:t>
            </a:r>
            <a:r>
              <a:rPr lang="en-US" sz="3600" dirty="0" err="1" smtClean="0"/>
              <a:t>baru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teori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</a:t>
            </a:r>
            <a:r>
              <a:rPr lang="en-US" sz="3600" dirty="0" err="1" smtClean="0"/>
              <a:t>perkotaa</a:t>
            </a:r>
            <a:r>
              <a:rPr lang="en-US" sz="3600" dirty="0" smtClean="0"/>
              <a:t> </a:t>
            </a:r>
            <a:r>
              <a:rPr lang="en-US" sz="3600" dirty="0" err="1" smtClean="0"/>
              <a:t>adalah</a:t>
            </a:r>
            <a:r>
              <a:rPr lang="en-US" sz="3600" dirty="0" smtClean="0"/>
              <a:t>: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Pendekatan</a:t>
            </a:r>
            <a:r>
              <a:rPr lang="en-US" sz="3600" dirty="0" smtClean="0"/>
              <a:t> Neo-</a:t>
            </a:r>
            <a:r>
              <a:rPr lang="en-US" sz="3600" dirty="0" err="1" smtClean="0"/>
              <a:t>Ortodox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Pendekatan</a:t>
            </a:r>
            <a:r>
              <a:rPr lang="en-US" sz="3600" dirty="0" smtClean="0"/>
              <a:t> </a:t>
            </a:r>
            <a:r>
              <a:rPr lang="en-US" sz="3600" dirty="0" err="1" smtClean="0"/>
              <a:t>Sosial</a:t>
            </a:r>
            <a:r>
              <a:rPr lang="en-US" sz="3600" dirty="0" smtClean="0"/>
              <a:t> </a:t>
            </a:r>
            <a:r>
              <a:rPr lang="en-US" sz="3600" dirty="0" err="1" smtClean="0"/>
              <a:t>Budaya</a:t>
            </a:r>
            <a:r>
              <a:rPr lang="en-US" sz="3600" dirty="0" smtClean="0"/>
              <a:t> </a:t>
            </a:r>
            <a:r>
              <a:rPr lang="en-US" sz="3600" i="1" dirty="0" smtClean="0"/>
              <a:t>(Socio-cultural. </a:t>
            </a:r>
            <a:r>
              <a:rPr lang="en-US" sz="3600" dirty="0" err="1" smtClean="0"/>
              <a:t>Sedangkan</a:t>
            </a:r>
            <a:r>
              <a:rPr lang="en-US" sz="3600" dirty="0" smtClean="0"/>
              <a:t> </a:t>
            </a:r>
            <a:r>
              <a:rPr lang="en-US" sz="3600" dirty="0" err="1" smtClean="0"/>
              <a:t>pembahasan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</a:t>
            </a:r>
            <a:r>
              <a:rPr lang="en-US" sz="3600" dirty="0" err="1" smtClean="0"/>
              <a:t>juga</a:t>
            </a:r>
            <a:r>
              <a:rPr lang="en-US" sz="3600" dirty="0" smtClean="0"/>
              <a:t> </a:t>
            </a:r>
            <a:r>
              <a:rPr lang="en-US" sz="3600" dirty="0" err="1" smtClean="0"/>
              <a:t>terjadi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metedologi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social. </a:t>
            </a:r>
            <a:r>
              <a:rPr lang="en-US" sz="3600" dirty="0" err="1" smtClean="0"/>
              <a:t>Metedologi</a:t>
            </a:r>
            <a:r>
              <a:rPr lang="en-US" sz="3600" dirty="0" smtClean="0"/>
              <a:t> </a:t>
            </a:r>
            <a:r>
              <a:rPr lang="en-US" sz="3600" dirty="0" err="1" smtClean="0"/>
              <a:t>aliran</a:t>
            </a:r>
            <a:r>
              <a:rPr lang="en-US" sz="3600" dirty="0" smtClean="0"/>
              <a:t> </a:t>
            </a:r>
            <a:r>
              <a:rPr lang="en-US" sz="3600" dirty="0" err="1" smtClean="0"/>
              <a:t>ekologi</a:t>
            </a:r>
            <a:r>
              <a:rPr lang="en-US" sz="3600" dirty="0" smtClean="0"/>
              <a:t> modern </a:t>
            </a:r>
            <a:r>
              <a:rPr lang="en-US" sz="3600" dirty="0" err="1" smtClean="0"/>
              <a:t>berkembang</a:t>
            </a:r>
            <a:r>
              <a:rPr lang="en-US" sz="3600" dirty="0" smtClean="0"/>
              <a:t> </a:t>
            </a:r>
            <a:r>
              <a:rPr lang="en-US" sz="3600" dirty="0" err="1" smtClean="0"/>
              <a:t>ke</a:t>
            </a:r>
            <a:r>
              <a:rPr lang="en-US" sz="3600" dirty="0" smtClean="0"/>
              <a:t> </a:t>
            </a:r>
            <a:r>
              <a:rPr lang="en-US" sz="3600" dirty="0" err="1" smtClean="0"/>
              <a:t>arah</a:t>
            </a:r>
            <a:r>
              <a:rPr lang="en-US" sz="3600" dirty="0" smtClean="0"/>
              <a:t> </a:t>
            </a:r>
            <a:r>
              <a:rPr lang="en-US" sz="3600" dirty="0" err="1" smtClean="0"/>
              <a:t>metode</a:t>
            </a:r>
            <a:r>
              <a:rPr lang="en-US" sz="3600" dirty="0" smtClean="0"/>
              <a:t> </a:t>
            </a:r>
            <a:r>
              <a:rPr lang="en-US" sz="3600" dirty="0" err="1" smtClean="0"/>
              <a:t>kuantifikasi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Analisis</a:t>
            </a:r>
            <a:r>
              <a:rPr lang="en-US" sz="3600" dirty="0" smtClean="0"/>
              <a:t> Area </a:t>
            </a:r>
            <a:r>
              <a:rPr lang="en-US" sz="3600" dirty="0" err="1" smtClean="0"/>
              <a:t>Sosial</a:t>
            </a:r>
            <a:r>
              <a:rPr lang="en-US" sz="3600" dirty="0" smtClean="0"/>
              <a:t>, </a:t>
            </a:r>
            <a:r>
              <a:rPr lang="en-US" sz="3600" dirty="0" err="1" smtClean="0"/>
              <a:t>serta</a:t>
            </a:r>
            <a:r>
              <a:rPr lang="en-US" sz="3600" dirty="0" smtClean="0"/>
              <a:t> </a:t>
            </a:r>
            <a:r>
              <a:rPr lang="en-US" sz="3600" dirty="0" err="1" smtClean="0"/>
              <a:t>Pemodelan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Simulasi</a:t>
            </a:r>
            <a:r>
              <a:rPr lang="en-US" sz="3600" dirty="0" smtClean="0"/>
              <a:t>. </a:t>
            </a:r>
            <a:endParaRPr lang="id-ID" sz="3600" dirty="0"/>
          </a:p>
        </p:txBody>
      </p:sp>
      <p:sp>
        <p:nvSpPr>
          <p:cNvPr id="2" name="Rectangle 1"/>
          <p:cNvSpPr/>
          <p:nvPr/>
        </p:nvSpPr>
        <p:spPr>
          <a:xfrm>
            <a:off x="4558184" y="834540"/>
            <a:ext cx="65053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Pendekatan Ekologi sosial</a:t>
            </a:r>
          </a:p>
        </p:txBody>
      </p:sp>
    </p:spTree>
    <p:extLst>
      <p:ext uri="{BB962C8B-B14F-4D97-AF65-F5344CB8AC3E}">
        <p14:creationId xmlns:p14="http://schemas.microsoft.com/office/powerpoint/2010/main" val="293925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58184" y="834540"/>
            <a:ext cx="47965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Pendekatan Marxis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6856" y="2356520"/>
            <a:ext cx="115212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Istilah</a:t>
            </a:r>
            <a:r>
              <a:rPr lang="en-US" sz="2800" dirty="0"/>
              <a:t> </a:t>
            </a:r>
            <a:r>
              <a:rPr lang="en-US" sz="2800" dirty="0" err="1"/>
              <a:t>Marxisme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sebutan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pembakuan</a:t>
            </a:r>
            <a:r>
              <a:rPr lang="en-US" sz="2800" dirty="0"/>
              <a:t> </a:t>
            </a:r>
            <a:r>
              <a:rPr lang="en-US" sz="2800" dirty="0" err="1"/>
              <a:t>ajaran</a:t>
            </a:r>
            <a:r>
              <a:rPr lang="en-US" sz="2800" dirty="0"/>
              <a:t> </a:t>
            </a:r>
            <a:r>
              <a:rPr lang="en-US" sz="2800" dirty="0" err="1"/>
              <a:t>resmi</a:t>
            </a:r>
            <a:r>
              <a:rPr lang="en-US" sz="2800" dirty="0"/>
              <a:t> Karl Marx, </a:t>
            </a:r>
            <a:r>
              <a:rPr lang="en-US" sz="2800" dirty="0" err="1"/>
              <a:t>terutama</a:t>
            </a:r>
            <a:r>
              <a:rPr lang="en-US" sz="2800" dirty="0"/>
              <a:t> yang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temannya</a:t>
            </a:r>
            <a:r>
              <a:rPr lang="en-US" sz="2800" dirty="0"/>
              <a:t> Friedrich Engels (1820-1895)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tokoh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Marxis</a:t>
            </a:r>
            <a:r>
              <a:rPr lang="en-US" sz="2800" dirty="0"/>
              <a:t> Karl </a:t>
            </a:r>
            <a:r>
              <a:rPr lang="en-US" sz="2800" dirty="0" err="1"/>
              <a:t>Kautsky</a:t>
            </a:r>
            <a:r>
              <a:rPr lang="en-US" sz="2800" dirty="0"/>
              <a:t> (1854-1938). </a:t>
            </a:r>
            <a:r>
              <a:rPr lang="en-US" sz="2800" dirty="0" err="1"/>
              <a:t>Marxis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analisis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penegasan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pendekatan</a:t>
            </a:r>
            <a:r>
              <a:rPr lang="en-US" sz="2800" dirty="0"/>
              <a:t> </a:t>
            </a:r>
            <a:r>
              <a:rPr lang="en-US" sz="2800" dirty="0" err="1"/>
              <a:t>ilmiah</a:t>
            </a:r>
            <a:r>
              <a:rPr lang="en-US" sz="2800" dirty="0"/>
              <a:t> </a:t>
            </a:r>
            <a:r>
              <a:rPr lang="en-US" sz="2800" dirty="0" err="1"/>
              <a:t>ajaran</a:t>
            </a:r>
            <a:r>
              <a:rPr lang="en-US" sz="2800" dirty="0"/>
              <a:t> Marx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peradaban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i="1" dirty="0" err="1"/>
              <a:t>dialektika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i="1" dirty="0"/>
              <a:t>materialism </a:t>
            </a:r>
            <a:r>
              <a:rPr lang="en-US" sz="2800" i="1" dirty="0" err="1"/>
              <a:t>historis</a:t>
            </a:r>
            <a:r>
              <a:rPr lang="en-US" sz="2800" dirty="0"/>
              <a:t> yang </a:t>
            </a:r>
            <a:r>
              <a:rPr lang="en-US" sz="2800" dirty="0" err="1"/>
              <a:t>sampai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masih</a:t>
            </a:r>
            <a:r>
              <a:rPr lang="en-US" sz="2800" dirty="0"/>
              <a:t> </a:t>
            </a:r>
            <a:r>
              <a:rPr lang="en-US" sz="2800" dirty="0" err="1"/>
              <a:t>cukup</a:t>
            </a:r>
            <a:r>
              <a:rPr lang="en-US" sz="2800" dirty="0"/>
              <a:t> </a:t>
            </a:r>
            <a:r>
              <a:rPr lang="en-US" sz="2800" dirty="0" err="1"/>
              <a:t>menarik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ilmuwan</a:t>
            </a:r>
            <a:r>
              <a:rPr lang="en-US" sz="2800" dirty="0"/>
              <a:t> social </a:t>
            </a:r>
            <a:r>
              <a:rPr lang="en-US" sz="2800" dirty="0" err="1"/>
              <a:t>kontemporer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di </a:t>
            </a:r>
            <a:r>
              <a:rPr lang="en-US" sz="2800" dirty="0" err="1"/>
              <a:t>kaji</a:t>
            </a:r>
            <a:r>
              <a:rPr lang="en-US" sz="2800" dirty="0"/>
              <a:t>. Kota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rangka</a:t>
            </a:r>
            <a:r>
              <a:rPr lang="en-US" sz="2800" dirty="0"/>
              <a:t> </a:t>
            </a:r>
            <a:r>
              <a:rPr lang="en-US" sz="2800" dirty="0" err="1"/>
              <a:t>penjelasan</a:t>
            </a:r>
            <a:r>
              <a:rPr lang="en-US" sz="2800" dirty="0"/>
              <a:t> </a:t>
            </a:r>
            <a:r>
              <a:rPr lang="en-US" sz="2800" dirty="0" err="1"/>
              <a:t>sejarah</a:t>
            </a:r>
            <a:r>
              <a:rPr lang="en-US" sz="2800" dirty="0"/>
              <a:t> social </a:t>
            </a:r>
            <a:r>
              <a:rPr lang="en-US" sz="2800" dirty="0" err="1"/>
              <a:t>perkembangan</a:t>
            </a:r>
            <a:r>
              <a:rPr lang="en-US" sz="2800" dirty="0"/>
              <a:t> capital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sejarah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yang </a:t>
            </a:r>
            <a:r>
              <a:rPr lang="en-US" sz="2800" dirty="0" err="1"/>
              <a:t>unilier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dialektika</a:t>
            </a:r>
            <a:r>
              <a:rPr lang="en-US" sz="2800" dirty="0"/>
              <a:t> </a:t>
            </a:r>
            <a:r>
              <a:rPr lang="en-US" sz="2800" dirty="0" err="1"/>
              <a:t>materialis</a:t>
            </a:r>
            <a:r>
              <a:rPr lang="en-US" sz="2800" dirty="0"/>
              <a:t> (</a:t>
            </a:r>
            <a:r>
              <a:rPr lang="en-US" sz="2800" dirty="0" err="1"/>
              <a:t>ekonomi</a:t>
            </a:r>
            <a:r>
              <a:rPr lang="en-US" sz="2800" dirty="0"/>
              <a:t>) .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menyebutkan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kota-kota</a:t>
            </a:r>
            <a:r>
              <a:rPr lang="en-US" sz="2800" dirty="0"/>
              <a:t> </a:t>
            </a:r>
            <a:r>
              <a:rPr lang="en-US" sz="2800" dirty="0" err="1"/>
              <a:t>berkembang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4 </a:t>
            </a:r>
            <a:r>
              <a:rPr lang="en-US" sz="2800" dirty="0" err="1"/>
              <a:t>fase</a:t>
            </a:r>
            <a:r>
              <a:rPr lang="en-US" sz="2800" dirty="0"/>
              <a:t>. </a:t>
            </a:r>
            <a:r>
              <a:rPr lang="en-US" sz="2800" dirty="0" err="1"/>
              <a:t>Yaitu</a:t>
            </a:r>
            <a:r>
              <a:rPr lang="en-US" sz="2800" dirty="0"/>
              <a:t> :  </a:t>
            </a:r>
            <a:r>
              <a:rPr lang="en-US" sz="2800" i="1" dirty="0"/>
              <a:t>Slave-Owning City</a:t>
            </a:r>
            <a:r>
              <a:rPr lang="en-US" sz="2800" dirty="0"/>
              <a:t> (</a:t>
            </a:r>
            <a:r>
              <a:rPr lang="en-US" sz="2800" dirty="0" err="1"/>
              <a:t>kota</a:t>
            </a:r>
            <a:r>
              <a:rPr lang="en-US" sz="2800" dirty="0"/>
              <a:t> </a:t>
            </a:r>
            <a:r>
              <a:rPr lang="en-US" sz="2800" dirty="0" err="1"/>
              <a:t>perbudakan</a:t>
            </a:r>
            <a:r>
              <a:rPr lang="en-US" sz="2800" dirty="0"/>
              <a:t>)</a:t>
            </a:r>
            <a:r>
              <a:rPr lang="en-US" sz="2800" i="1" dirty="0"/>
              <a:t>, </a:t>
            </a:r>
            <a:r>
              <a:rPr lang="en-US" sz="2800" i="1" dirty="0" err="1"/>
              <a:t>Feodal</a:t>
            </a:r>
            <a:r>
              <a:rPr lang="en-US" sz="2800" i="1" dirty="0"/>
              <a:t> City </a:t>
            </a:r>
            <a:r>
              <a:rPr lang="en-US" sz="2800" dirty="0"/>
              <a:t>(</a:t>
            </a:r>
            <a:r>
              <a:rPr lang="en-US" sz="2800" dirty="0" err="1"/>
              <a:t>kota</a:t>
            </a:r>
            <a:r>
              <a:rPr lang="en-US" sz="2800" dirty="0"/>
              <a:t> feudal)</a:t>
            </a:r>
            <a:r>
              <a:rPr lang="en-US" sz="2800" i="1" dirty="0"/>
              <a:t>, Capital City </a:t>
            </a:r>
            <a:r>
              <a:rPr lang="en-US" sz="2800" dirty="0"/>
              <a:t>(</a:t>
            </a:r>
            <a:r>
              <a:rPr lang="en-US" sz="2800" dirty="0" err="1"/>
              <a:t>kota</a:t>
            </a:r>
            <a:r>
              <a:rPr lang="en-US" sz="2800" dirty="0"/>
              <a:t> </a:t>
            </a:r>
            <a:r>
              <a:rPr lang="en-US" sz="2800" dirty="0" err="1"/>
              <a:t>kapitalis</a:t>
            </a:r>
            <a:r>
              <a:rPr lang="en-US" sz="2800" dirty="0"/>
              <a:t>)</a:t>
            </a:r>
            <a:r>
              <a:rPr lang="en-US" sz="2800" i="1" dirty="0"/>
              <a:t> </a:t>
            </a:r>
            <a:r>
              <a:rPr lang="en-US" sz="2800" i="1" dirty="0" err="1"/>
              <a:t>dan</a:t>
            </a:r>
            <a:r>
              <a:rPr lang="en-US" sz="2800" i="1" dirty="0"/>
              <a:t> Socialist City </a:t>
            </a:r>
            <a:r>
              <a:rPr lang="en-US" sz="2800" dirty="0"/>
              <a:t>(</a:t>
            </a:r>
            <a:r>
              <a:rPr lang="en-US" sz="2800" dirty="0" err="1"/>
              <a:t>kota</a:t>
            </a:r>
            <a:r>
              <a:rPr lang="en-US" sz="2800" dirty="0"/>
              <a:t> </a:t>
            </a:r>
            <a:r>
              <a:rPr lang="en-US" sz="2800" dirty="0" err="1"/>
              <a:t>sosialis</a:t>
            </a:r>
            <a:r>
              <a:rPr lang="en-US" sz="2800" dirty="0"/>
              <a:t>).</a:t>
            </a:r>
            <a:endParaRPr lang="id-ID" sz="2800" dirty="0"/>
          </a:p>
          <a:p>
            <a:r>
              <a:rPr lang="en-US" sz="2800" dirty="0"/>
              <a:t>	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4184064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58184" y="834540"/>
            <a:ext cx="479650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Pendekatan Marxis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6856" y="2356520"/>
            <a:ext cx="11521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Kota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refleksi</a:t>
            </a:r>
            <a:r>
              <a:rPr lang="en-US" sz="3200" dirty="0"/>
              <a:t> </a:t>
            </a:r>
            <a:r>
              <a:rPr lang="en-US" sz="3200" dirty="0" err="1"/>
              <a:t>logika</a:t>
            </a:r>
            <a:r>
              <a:rPr lang="en-US" sz="3200" dirty="0"/>
              <a:t> </a:t>
            </a:r>
            <a:r>
              <a:rPr lang="en-US" sz="3200" dirty="0" err="1"/>
              <a:t>kapitalisme</a:t>
            </a:r>
            <a:r>
              <a:rPr lang="en-US" sz="3200" dirty="0"/>
              <a:t>, </a:t>
            </a:r>
            <a:r>
              <a:rPr lang="en-US" sz="3200" dirty="0" err="1"/>
              <a:t>bagi</a:t>
            </a:r>
            <a:r>
              <a:rPr lang="en-US" sz="3200" dirty="0"/>
              <a:t> Marx </a:t>
            </a:r>
            <a:r>
              <a:rPr lang="en-US" sz="3200" dirty="0" err="1"/>
              <a:t>dan</a:t>
            </a:r>
            <a:r>
              <a:rPr lang="en-US" sz="3200" dirty="0"/>
              <a:t> Engels </a:t>
            </a:r>
            <a:r>
              <a:rPr lang="en-US" sz="3200" dirty="0" err="1"/>
              <a:t>juga</a:t>
            </a:r>
            <a:r>
              <a:rPr lang="en-US" sz="3200" dirty="0"/>
              <a:t> </a:t>
            </a:r>
            <a:r>
              <a:rPr lang="en-US" sz="3200" dirty="0" err="1"/>
              <a:t>dilihat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perkembangan</a:t>
            </a:r>
            <a:r>
              <a:rPr lang="en-US" sz="3200" dirty="0"/>
              <a:t> </a:t>
            </a:r>
            <a:r>
              <a:rPr lang="en-US" sz="3200" dirty="0" err="1"/>
              <a:t>urbanisasi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kondisi</a:t>
            </a:r>
            <a:r>
              <a:rPr lang="en-US" sz="3200" dirty="0"/>
              <a:t> </a:t>
            </a:r>
            <a:r>
              <a:rPr lang="en-US" sz="3200" dirty="0" err="1"/>
              <a:t>penting</a:t>
            </a:r>
            <a:r>
              <a:rPr lang="en-US" sz="3200" dirty="0"/>
              <a:t> </a:t>
            </a:r>
            <a:r>
              <a:rPr lang="en-US" sz="3200" dirty="0" err="1"/>
              <a:t>transisi</a:t>
            </a:r>
            <a:r>
              <a:rPr lang="en-US" sz="3200" dirty="0"/>
              <a:t> </a:t>
            </a:r>
            <a:r>
              <a:rPr lang="en-US" sz="3200" dirty="0" err="1"/>
              <a:t>ke</a:t>
            </a:r>
            <a:r>
              <a:rPr lang="en-US" sz="3200" dirty="0"/>
              <a:t> </a:t>
            </a:r>
            <a:r>
              <a:rPr lang="en-US" sz="3200" dirty="0" err="1"/>
              <a:t>sosialisme</a:t>
            </a:r>
            <a:r>
              <a:rPr lang="en-US" sz="3200" dirty="0"/>
              <a:t>. </a:t>
            </a:r>
            <a:r>
              <a:rPr lang="en-US" sz="3200" dirty="0" err="1"/>
              <a:t>Alasan</a:t>
            </a:r>
            <a:r>
              <a:rPr lang="en-US" sz="3200" dirty="0"/>
              <a:t> </a:t>
            </a:r>
            <a:r>
              <a:rPr lang="en-US" sz="3200" dirty="0" err="1"/>
              <a:t>ini</a:t>
            </a:r>
            <a:r>
              <a:rPr lang="en-US" sz="3200" dirty="0"/>
              <a:t> </a:t>
            </a:r>
            <a:r>
              <a:rPr lang="en-US" sz="3200" dirty="0" err="1"/>
              <a:t>bukan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kota</a:t>
            </a:r>
            <a:r>
              <a:rPr lang="en-US" sz="3200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lokus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cara</a:t>
            </a:r>
            <a:r>
              <a:rPr lang="en-US" sz="3200" dirty="0"/>
              <a:t> </a:t>
            </a:r>
            <a:r>
              <a:rPr lang="en-US" sz="3200" dirty="0" err="1"/>
              <a:t>produksi</a:t>
            </a:r>
            <a:r>
              <a:rPr lang="en-US" sz="3200" dirty="0"/>
              <a:t> </a:t>
            </a:r>
            <a:r>
              <a:rPr lang="en-US" sz="3200" dirty="0" err="1" smtClean="0"/>
              <a:t>baru</a:t>
            </a:r>
            <a:r>
              <a:rPr lang="en-US" sz="3200" dirty="0"/>
              <a:t>,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kasus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abad</a:t>
            </a:r>
            <a:r>
              <a:rPr lang="en-US" sz="3200" dirty="0"/>
              <a:t> </a:t>
            </a:r>
            <a:r>
              <a:rPr lang="en-US" sz="3200" dirty="0" err="1"/>
              <a:t>pertengahan</a:t>
            </a:r>
            <a:r>
              <a:rPr lang="en-US" sz="3200" dirty="0"/>
              <a:t>, </a:t>
            </a:r>
            <a:r>
              <a:rPr lang="en-US" sz="3200" dirty="0" err="1"/>
              <a:t>tetapi</a:t>
            </a:r>
            <a:r>
              <a:rPr lang="en-US" sz="3200" dirty="0"/>
              <a:t> </a:t>
            </a:r>
            <a:r>
              <a:rPr lang="en-US" sz="3200" dirty="0" err="1"/>
              <a:t>karena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kota</a:t>
            </a:r>
            <a:r>
              <a:rPr lang="en-US" sz="3200" dirty="0"/>
              <a:t> </a:t>
            </a:r>
            <a:r>
              <a:rPr lang="en-US" sz="3200" dirty="0" err="1"/>
              <a:t>terdapat</a:t>
            </a:r>
            <a:r>
              <a:rPr lang="en-US" sz="3200" dirty="0"/>
              <a:t> </a:t>
            </a:r>
            <a:r>
              <a:rPr lang="en-US" sz="3200" dirty="0" err="1"/>
              <a:t>kelas</a:t>
            </a:r>
            <a:r>
              <a:rPr lang="en-US" sz="3200" dirty="0"/>
              <a:t> </a:t>
            </a:r>
            <a:r>
              <a:rPr lang="en-US" sz="3200" dirty="0" err="1"/>
              <a:t>revolusioner</a:t>
            </a:r>
            <a:r>
              <a:rPr lang="en-US" sz="3200" dirty="0"/>
              <a:t> yang </a:t>
            </a:r>
            <a:r>
              <a:rPr lang="en-US" sz="3200" dirty="0" err="1"/>
              <a:t>dibentuk</a:t>
            </a:r>
            <a:r>
              <a:rPr lang="en-US" sz="3200" dirty="0"/>
              <a:t> </a:t>
            </a:r>
            <a:r>
              <a:rPr lang="en-US" sz="3200" dirty="0" err="1"/>
              <a:t>oleh</a:t>
            </a:r>
            <a:r>
              <a:rPr lang="en-US" sz="3200" dirty="0"/>
              <a:t> </a:t>
            </a:r>
            <a:r>
              <a:rPr lang="en-US" sz="3200" dirty="0" err="1"/>
              <a:t>kapitalisme</a:t>
            </a:r>
            <a:r>
              <a:rPr lang="en-US" sz="3200" dirty="0"/>
              <a:t>, proletariat, </a:t>
            </a:r>
            <a:r>
              <a:rPr lang="en-US" sz="3200" dirty="0" err="1"/>
              <a:t>memperjuangkan</a:t>
            </a:r>
            <a:r>
              <a:rPr lang="en-US" sz="3200" dirty="0"/>
              <a:t> “</a:t>
            </a:r>
            <a:r>
              <a:rPr lang="en-US" sz="3200" dirty="0" err="1"/>
              <a:t>keadaan</a:t>
            </a:r>
            <a:r>
              <a:rPr lang="en-US" sz="3200" dirty="0"/>
              <a:t> </a:t>
            </a:r>
            <a:r>
              <a:rPr lang="en-US" sz="3200" dirty="0" err="1"/>
              <a:t>sempurna</a:t>
            </a:r>
            <a:r>
              <a:rPr lang="en-US" sz="3200" dirty="0"/>
              <a:t> </a:t>
            </a:r>
            <a:r>
              <a:rPr lang="en-US" sz="3200" dirty="0" err="1"/>
              <a:t>klasik</a:t>
            </a:r>
            <a:r>
              <a:rPr lang="en-US" sz="3200" dirty="0"/>
              <a:t> yang </a:t>
            </a:r>
            <a:r>
              <a:rPr lang="en-US" sz="3200" dirty="0" err="1"/>
              <a:t>penuh</a:t>
            </a:r>
            <a:r>
              <a:rPr lang="en-US" sz="3200" dirty="0"/>
              <a:t>”.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keberadaan</a:t>
            </a:r>
            <a:r>
              <a:rPr lang="en-US" sz="3200" dirty="0"/>
              <a:t> “</a:t>
            </a:r>
            <a:r>
              <a:rPr lang="en-US" sz="3200" dirty="0" err="1"/>
              <a:t>ekonomi</a:t>
            </a:r>
            <a:r>
              <a:rPr lang="en-US" sz="3200" dirty="0"/>
              <a:t> </a:t>
            </a:r>
            <a:r>
              <a:rPr lang="en-US" sz="3200" dirty="0" err="1"/>
              <a:t>kapitalis</a:t>
            </a:r>
            <a:r>
              <a:rPr lang="en-US" sz="3200" dirty="0"/>
              <a:t>” </a:t>
            </a:r>
            <a:r>
              <a:rPr lang="en-US" sz="3200" dirty="0" err="1"/>
              <a:t>dimana</a:t>
            </a:r>
            <a:r>
              <a:rPr lang="en-US" sz="3200" dirty="0"/>
              <a:t> proses-proses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hubungan-hubungan</a:t>
            </a:r>
            <a:r>
              <a:rPr lang="en-US" sz="3200" dirty="0"/>
              <a:t> </a:t>
            </a:r>
            <a:r>
              <a:rPr lang="en-US" sz="3200" dirty="0" err="1"/>
              <a:t>fungsional</a:t>
            </a:r>
            <a:r>
              <a:rPr lang="en-US" sz="3200" dirty="0"/>
              <a:t> yang </a:t>
            </a:r>
            <a:r>
              <a:rPr lang="en-US" sz="3200" dirty="0" err="1"/>
              <a:t>ada</a:t>
            </a:r>
            <a:r>
              <a:rPr lang="en-US" sz="3200" dirty="0"/>
              <a:t> di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kota</a:t>
            </a:r>
            <a:r>
              <a:rPr lang="en-US" sz="3200" dirty="0"/>
              <a:t> </a:t>
            </a:r>
            <a:r>
              <a:rPr lang="en-US" sz="3200" dirty="0" err="1"/>
              <a:t>merupakan</a:t>
            </a:r>
            <a:r>
              <a:rPr lang="en-US" sz="3200" dirty="0"/>
              <a:t> </a:t>
            </a:r>
            <a:r>
              <a:rPr lang="en-US" sz="3200" dirty="0" err="1"/>
              <a:t>produk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system </a:t>
            </a:r>
            <a:r>
              <a:rPr lang="en-US" sz="3200" dirty="0" err="1"/>
              <a:t>ekonomi</a:t>
            </a:r>
            <a:r>
              <a:rPr lang="en-US" sz="3200" dirty="0"/>
              <a:t> </a:t>
            </a:r>
            <a:r>
              <a:rPr lang="en-US" sz="3200" dirty="0" err="1"/>
              <a:t>kapitalis</a:t>
            </a:r>
            <a:r>
              <a:rPr lang="en-US" sz="3200" dirty="0"/>
              <a:t>, </a:t>
            </a:r>
            <a:r>
              <a:rPr lang="en-US" sz="3200" dirty="0" err="1"/>
              <a:t>pembagian-pembagian</a:t>
            </a:r>
            <a:r>
              <a:rPr lang="en-US" sz="3200" dirty="0"/>
              <a:t> social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</a:t>
            </a:r>
            <a:r>
              <a:rPr lang="en-US" sz="3200" dirty="0"/>
              <a:t> </a:t>
            </a:r>
            <a:r>
              <a:rPr lang="en-US" sz="3200" dirty="0" err="1"/>
              <a:t>ruangan</a:t>
            </a:r>
            <a:r>
              <a:rPr lang="en-US" sz="3200" dirty="0"/>
              <a:t> di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kota</a:t>
            </a:r>
            <a:r>
              <a:rPr lang="en-US" sz="3200" dirty="0"/>
              <a:t> </a:t>
            </a:r>
            <a:r>
              <a:rPr lang="en-US" sz="3200" dirty="0" err="1"/>
              <a:t>ada;ah</a:t>
            </a:r>
            <a:r>
              <a:rPr lang="en-US" sz="3200" dirty="0"/>
              <a:t> </a:t>
            </a:r>
            <a:r>
              <a:rPr lang="en-US" sz="3200" dirty="0" err="1"/>
              <a:t>produk</a:t>
            </a:r>
            <a:r>
              <a:rPr lang="en-US" sz="3200" dirty="0"/>
              <a:t> </a:t>
            </a:r>
            <a:r>
              <a:rPr lang="en-US" sz="3200" dirty="0" err="1"/>
              <a:t>daripada</a:t>
            </a:r>
            <a:r>
              <a:rPr lang="en-US" sz="3200" dirty="0"/>
              <a:t> “</a:t>
            </a:r>
            <a:r>
              <a:rPr lang="en-US" sz="3200" i="1" dirty="0"/>
              <a:t>capitalist mode of production”.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042163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Pages>0</Pages>
  <Words>499</Words>
  <Characters>0</Characters>
  <Application>Microsoft Office PowerPoint</Application>
  <PresentationFormat>Custom</PresentationFormat>
  <Lines>0</Lines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Adobe Caslon Pro Bold</vt:lpstr>
      <vt:lpstr>Arial</vt:lpstr>
      <vt:lpstr>Calibri</vt:lpstr>
      <vt:lpstr>Calibri Light</vt:lpstr>
      <vt:lpstr>Gill Sans</vt:lpstr>
      <vt:lpstr>ヒラギノ角ゴ ProN W3</vt:lpstr>
      <vt:lpstr>Title &amp; Subtitle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Microsoft</cp:lastModifiedBy>
  <cp:revision>190</cp:revision>
  <dcterms:modified xsi:type="dcterms:W3CDTF">2019-03-20T03:35:02Z</dcterms:modified>
</cp:coreProperties>
</file>