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Lst>
  <p:notesMasterIdLst>
    <p:notesMasterId r:id="rId7"/>
  </p:notesMasterIdLst>
  <p:sldIdLst>
    <p:sldId id="256" r:id="rId3"/>
    <p:sldId id="259" r:id="rId4"/>
    <p:sldId id="261" r:id="rId5"/>
    <p:sldId id="260" r:id="rId6"/>
  </p:sldIdLst>
  <p:sldSz cx="13004800" cy="9753600"/>
  <p:notesSz cx="6858000" cy="9144000"/>
  <p:custDataLst>
    <p:tags r:id="rId8"/>
  </p:custDataLst>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36" autoAdjust="0"/>
    <p:restoredTop sz="97496" autoAdjust="0"/>
  </p:normalViewPr>
  <p:slideViewPr>
    <p:cSldViewPr>
      <p:cViewPr varScale="1">
        <p:scale>
          <a:sx n="60" d="100"/>
          <a:sy n="60" d="100"/>
        </p:scale>
        <p:origin x="1416" y="72"/>
      </p:cViewPr>
      <p:guideLst>
        <p:guide orient="horz" pos="3072"/>
        <p:guide pos="4096"/>
      </p:guideLst>
    </p:cSldViewPr>
  </p:slideViewPr>
  <p:outlineViewPr>
    <p:cViewPr>
      <p:scale>
        <a:sx n="100" d="100"/>
        <a:sy n="100"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pitchFamily="32" charset="0"/>
                <a:ea typeface="ヒラギノ角ゴ ProN W3" pitchFamily="32" charset="-128"/>
                <a:cs typeface="+mn-cs"/>
                <a:sym typeface="Gill Sans" pitchFamily="32" charset="0"/>
              </a:defRPr>
            </a:lvl1pPr>
          </a:lstStyle>
          <a:p>
            <a:pPr>
              <a:defRPr/>
            </a:pPr>
            <a:fld id="{9ED7CDD5-598F-4902-BA85-6782C6BB2991}" type="datetimeFigureOut">
              <a:rPr lang="en-US"/>
              <a:pPr>
                <a:defRPr/>
              </a:pPr>
              <a:t>3/20/2019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8D6D7A-9E1B-4CB9-9F38-AC6A131265C7}" type="slidenum">
              <a:rPr lang="en-US" altLang="en-US"/>
              <a:pPr/>
              <a:t>‹#›</a:t>
            </a:fld>
            <a:endParaRPr lang="en-US" altLang="en-US"/>
          </a:p>
        </p:txBody>
      </p:sp>
    </p:spTree>
    <p:extLst>
      <p:ext uri="{BB962C8B-B14F-4D97-AF65-F5344CB8AC3E}">
        <p14:creationId xmlns:p14="http://schemas.microsoft.com/office/powerpoint/2010/main" val="2377447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615564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07790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435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15366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31023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10406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3763" y="2597150"/>
            <a:ext cx="5532437"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597150"/>
            <a:ext cx="5532438"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395768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C88E22-7353-4F6C-8F12-13802969EADC}"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839831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C88E22-7353-4F6C-8F12-13802969EADC}"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552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88E22-7353-4F6C-8F12-13802969EADC}"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2963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36681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728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346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78816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364325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979149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2110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3703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86708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3471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36959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02538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sp>
        <p:nvSpPr>
          <p:cNvPr id="1027" name="Rectangle 2"/>
          <p:cNvSpPr>
            <a:spLocks noGrp="1"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en-US">
                <a:sym typeface="Gill Sans"/>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D1C88E22-7353-4F6C-8F12-13802969EADC}" type="datetimeFigureOut">
              <a:rPr lang="en-US" smtClean="0"/>
              <a:t>3/20/2019</a:t>
            </a:fld>
            <a:endParaRPr lang="en-US"/>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10168FF5-D198-4D05-BCCD-342F750A7E7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631554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7B3D4629-3968-466B-BADE-84BE5BEC7990}"/>
              </a:ext>
            </a:extLst>
          </p:cNvPr>
          <p:cNvSpPr txBox="1">
            <a:spLocks/>
          </p:cNvSpPr>
          <p:nvPr/>
        </p:nvSpPr>
        <p:spPr bwMode="auto">
          <a:xfrm>
            <a:off x="1650330" y="2596651"/>
            <a:ext cx="9704139"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a:lstStyle>
          <a:p>
            <a:r>
              <a:rPr lang="id-ID" kern="0" dirty="0" smtClean="0"/>
              <a:t>Kota dan Globalisasi</a:t>
            </a:r>
            <a:endParaRPr lang="en-GB" kern="0" dirty="0"/>
          </a:p>
        </p:txBody>
      </p:sp>
      <p:sp>
        <p:nvSpPr>
          <p:cNvPr id="4" name="Subtitle 2">
            <a:extLst>
              <a:ext uri="{FF2B5EF4-FFF2-40B4-BE49-F238E27FC236}">
                <a16:creationId xmlns="" xmlns:a16="http://schemas.microsoft.com/office/drawing/2014/main" id="{A52F610E-EE5D-400B-BE96-CD159A79E7D2}"/>
              </a:ext>
            </a:extLst>
          </p:cNvPr>
          <p:cNvSpPr txBox="1">
            <a:spLocks/>
          </p:cNvSpPr>
          <p:nvPr/>
        </p:nvSpPr>
        <p:spPr bwMode="auto">
          <a:xfrm>
            <a:off x="1951038" y="4876800"/>
            <a:ext cx="9102725"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a:lstStyle>
          <a:p>
            <a:r>
              <a:rPr lang="en-US" kern="0" dirty="0" err="1"/>
              <a:t>Inisiasi</a:t>
            </a:r>
            <a:r>
              <a:rPr lang="en-US" kern="0" dirty="0"/>
              <a:t> </a:t>
            </a:r>
            <a:r>
              <a:rPr lang="en-US" kern="0" dirty="0" err="1"/>
              <a:t>Tuton</a:t>
            </a:r>
            <a:r>
              <a:rPr lang="en-US" kern="0" dirty="0"/>
              <a:t> ke 7</a:t>
            </a:r>
          </a:p>
          <a:p>
            <a:r>
              <a:rPr lang="en-US" kern="0" dirty="0"/>
              <a:t>Mata Kuliah </a:t>
            </a:r>
            <a:r>
              <a:rPr lang="en-US" kern="0" dirty="0" err="1"/>
              <a:t>Sosiologi</a:t>
            </a:r>
            <a:r>
              <a:rPr lang="en-US" kern="0" dirty="0"/>
              <a:t> </a:t>
            </a:r>
            <a:r>
              <a:rPr lang="id-ID" kern="0" dirty="0" smtClean="0"/>
              <a:t>Perkotaan</a:t>
            </a:r>
            <a:endParaRPr lang="en-US" kern="0" dirty="0"/>
          </a:p>
          <a:p>
            <a:r>
              <a:rPr lang="en-US" kern="0" dirty="0"/>
              <a:t>Program </a:t>
            </a:r>
            <a:r>
              <a:rPr lang="en-US" kern="0" dirty="0" err="1"/>
              <a:t>Studi</a:t>
            </a:r>
            <a:r>
              <a:rPr lang="en-US" kern="0" dirty="0"/>
              <a:t> Sosiologi</a:t>
            </a:r>
          </a:p>
          <a:p>
            <a:r>
              <a:rPr lang="en-US" kern="0" dirty="0" err="1"/>
              <a:t>Fakultas</a:t>
            </a:r>
            <a:r>
              <a:rPr lang="en-US" kern="0" dirty="0"/>
              <a:t> </a:t>
            </a:r>
            <a:r>
              <a:rPr lang="en-US" kern="0" dirty="0" err="1"/>
              <a:t>Hukum</a:t>
            </a:r>
            <a:r>
              <a:rPr lang="en-US" kern="0" dirty="0"/>
              <a:t>, </a:t>
            </a:r>
            <a:r>
              <a:rPr lang="en-US" kern="0" dirty="0" err="1"/>
              <a:t>Ilmu</a:t>
            </a:r>
            <a:r>
              <a:rPr lang="en-US" kern="0" dirty="0"/>
              <a:t> </a:t>
            </a:r>
            <a:r>
              <a:rPr lang="en-US" kern="0" dirty="0" err="1"/>
              <a:t>Sosial</a:t>
            </a:r>
            <a:r>
              <a:rPr lang="en-US" kern="0" dirty="0"/>
              <a:t>, dan </a:t>
            </a:r>
            <a:r>
              <a:rPr lang="en-US" kern="0" dirty="0" err="1"/>
              <a:t>Ilmu</a:t>
            </a:r>
            <a:r>
              <a:rPr lang="en-US" kern="0" dirty="0"/>
              <a:t> </a:t>
            </a:r>
            <a:r>
              <a:rPr lang="en-US" kern="0" dirty="0" err="1"/>
              <a:t>Politik</a:t>
            </a:r>
            <a:endParaRPr lang="en-GB" kern="0" dirty="0"/>
          </a:p>
        </p:txBody>
      </p:sp>
      <p:sp>
        <p:nvSpPr>
          <p:cNvPr id="5" name="Subtitle 2">
            <a:extLst>
              <a:ext uri="{FF2B5EF4-FFF2-40B4-BE49-F238E27FC236}">
                <a16:creationId xmlns="" xmlns:a16="http://schemas.microsoft.com/office/drawing/2014/main" id="{1E516325-8FF0-401F-A07A-B7D4B64D5506}"/>
              </a:ext>
            </a:extLst>
          </p:cNvPr>
          <p:cNvSpPr txBox="1">
            <a:spLocks/>
          </p:cNvSpPr>
          <p:nvPr/>
        </p:nvSpPr>
        <p:spPr bwMode="auto">
          <a:xfrm>
            <a:off x="9454728" y="487362"/>
            <a:ext cx="4134173" cy="172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lvl1pPr marL="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1pPr>
            <a:lvl2pPr marL="4572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2pPr>
            <a:lvl3pPr marL="9144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3pPr>
            <a:lvl4pPr marL="13716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4pPr>
            <a:lvl5pPr marL="18288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5pPr>
            <a:lvl6pPr marL="2286000" indent="0" algn="ctr" rtl="0" fontAlgn="base">
              <a:spcBef>
                <a:spcPct val="0"/>
              </a:spcBef>
              <a:spcAft>
                <a:spcPct val="0"/>
              </a:spcAft>
              <a:buNone/>
              <a:defRPr sz="3600">
                <a:solidFill>
                  <a:schemeClr val="tx1"/>
                </a:solidFill>
                <a:latin typeface="+mn-lt"/>
                <a:ea typeface="+mn-ea"/>
                <a:sym typeface="Gill Sans" pitchFamily="32" charset="0"/>
              </a:defRPr>
            </a:lvl6pPr>
            <a:lvl7pPr marL="2743200" indent="0" algn="ctr" rtl="0" fontAlgn="base">
              <a:spcBef>
                <a:spcPct val="0"/>
              </a:spcBef>
              <a:spcAft>
                <a:spcPct val="0"/>
              </a:spcAft>
              <a:buNone/>
              <a:defRPr sz="3600">
                <a:solidFill>
                  <a:schemeClr val="tx1"/>
                </a:solidFill>
                <a:latin typeface="+mn-lt"/>
                <a:ea typeface="+mn-ea"/>
                <a:sym typeface="Gill Sans" pitchFamily="32" charset="0"/>
              </a:defRPr>
            </a:lvl7pPr>
            <a:lvl8pPr marL="3200400" indent="0" algn="ctr" rtl="0" fontAlgn="base">
              <a:spcBef>
                <a:spcPct val="0"/>
              </a:spcBef>
              <a:spcAft>
                <a:spcPct val="0"/>
              </a:spcAft>
              <a:buNone/>
              <a:defRPr sz="3600">
                <a:solidFill>
                  <a:schemeClr val="tx1"/>
                </a:solidFill>
                <a:latin typeface="+mn-lt"/>
                <a:ea typeface="+mn-ea"/>
                <a:sym typeface="Gill Sans" pitchFamily="32" charset="0"/>
              </a:defRPr>
            </a:lvl8pPr>
            <a:lvl9pPr marL="3657600" indent="0" algn="ctr" rtl="0" fontAlgn="base">
              <a:spcBef>
                <a:spcPct val="0"/>
              </a:spcBef>
              <a:spcAft>
                <a:spcPct val="0"/>
              </a:spcAft>
              <a:buNone/>
              <a:defRPr sz="3600">
                <a:solidFill>
                  <a:schemeClr val="tx1"/>
                </a:solidFill>
                <a:latin typeface="+mn-lt"/>
                <a:ea typeface="+mn-ea"/>
                <a:sym typeface="Gill Sans" pitchFamily="32" charset="0"/>
              </a:defRPr>
            </a:lvl9pPr>
          </a:lstStyle>
          <a:p>
            <a:r>
              <a:rPr lang="en-US" kern="0" dirty="0">
                <a:solidFill>
                  <a:schemeClr val="bg1"/>
                </a:solidFill>
                <a:latin typeface="Adobe Caslon Pro Bold" panose="0205070206050A020403" pitchFamily="18" charset="0"/>
              </a:rPr>
              <a:t>Sosiologi</a:t>
            </a:r>
          </a:p>
          <a:p>
            <a:r>
              <a:rPr lang="en-US" kern="0" dirty="0" smtClean="0">
                <a:solidFill>
                  <a:schemeClr val="bg1"/>
                </a:solidFill>
                <a:latin typeface="Adobe Caslon Pro Bold" panose="0205070206050A020403" pitchFamily="18" charset="0"/>
              </a:rPr>
              <a:t>P</a:t>
            </a:r>
            <a:r>
              <a:rPr lang="id-ID" kern="0" dirty="0" smtClean="0">
                <a:solidFill>
                  <a:schemeClr val="bg1"/>
                </a:solidFill>
                <a:latin typeface="Adobe Caslon Pro Bold" panose="0205070206050A020403" pitchFamily="18" charset="0"/>
              </a:rPr>
              <a:t>erkotaan</a:t>
            </a:r>
            <a:endParaRPr lang="en-GB" kern="0" dirty="0">
              <a:solidFill>
                <a:schemeClr val="bg1"/>
              </a:solidFill>
              <a:latin typeface="Adobe Caslon Pro Bold" panose="0205070206050A020403"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17824" y="2356520"/>
            <a:ext cx="10297144" cy="3970318"/>
          </a:xfrm>
          <a:prstGeom prst="rect">
            <a:avLst/>
          </a:prstGeom>
        </p:spPr>
        <p:txBody>
          <a:bodyPr wrap="square">
            <a:spAutoFit/>
          </a:bodyPr>
          <a:lstStyle/>
          <a:p>
            <a:r>
              <a:rPr lang="id-ID" sz="2800" dirty="0"/>
              <a:t>Globalisasi sering kali dikaitkan dengan kemajuan teknologi yang berkaitan dengan peningkatan produksi ekonomi menggunakan logika kapitalisme. Tidak dapat dipungkiri bahwa perkembangan dan pertumbuhan kota-kota di dunia berjalan seiring dengan merebaknya globalisasi dunia. Dalam perkembangan globalisasi, korporasi internasional memainkan peranan penting dalam meletakkan dasar bagi kekuatan industri modern dan memegang tonggak perdagangan dunia.</a:t>
            </a:r>
          </a:p>
          <a:p>
            <a:r>
              <a:rPr lang="id-ID" sz="2800" dirty="0"/>
              <a:t>	</a:t>
            </a:r>
          </a:p>
        </p:txBody>
      </p:sp>
      <p:sp>
        <p:nvSpPr>
          <p:cNvPr id="4" name="Rectangle 3"/>
          <p:cNvSpPr/>
          <p:nvPr/>
        </p:nvSpPr>
        <p:spPr>
          <a:xfrm>
            <a:off x="4558184" y="916360"/>
            <a:ext cx="6502400" cy="523220"/>
          </a:xfrm>
          <a:prstGeom prst="rect">
            <a:avLst/>
          </a:prstGeom>
        </p:spPr>
        <p:txBody>
          <a:bodyPr>
            <a:spAutoFit/>
          </a:bodyPr>
          <a:lstStyle/>
          <a:p>
            <a:r>
              <a:rPr lang="id-ID" sz="2800" dirty="0" smtClean="0">
                <a:solidFill>
                  <a:schemeClr val="bg1"/>
                </a:solidFill>
              </a:rPr>
              <a:t>Pengertian Globalisasi </a:t>
            </a:r>
            <a:r>
              <a:rPr lang="id-ID" sz="2800" dirty="0">
                <a:solidFill>
                  <a:schemeClr val="bg1"/>
                </a:solidFill>
              </a:rPr>
              <a:t>	</a:t>
            </a:r>
          </a:p>
        </p:txBody>
      </p:sp>
    </p:spTree>
    <p:extLst>
      <p:ext uri="{BB962C8B-B14F-4D97-AF65-F5344CB8AC3E}">
        <p14:creationId xmlns:p14="http://schemas.microsoft.com/office/powerpoint/2010/main" val="332411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33848" y="2140496"/>
            <a:ext cx="11254928" cy="4031873"/>
          </a:xfrm>
          <a:prstGeom prst="rect">
            <a:avLst/>
          </a:prstGeom>
        </p:spPr>
        <p:txBody>
          <a:bodyPr wrap="square">
            <a:spAutoFit/>
          </a:bodyPr>
          <a:lstStyle/>
          <a:p>
            <a:r>
              <a:rPr lang="id-ID" sz="3200" dirty="0"/>
              <a:t>	I</a:t>
            </a:r>
            <a:r>
              <a:rPr lang="id-ID" sz="3200" dirty="0" smtClean="0"/>
              <a:t>stilah </a:t>
            </a:r>
            <a:r>
              <a:rPr lang="id-ID" sz="3200" dirty="0"/>
              <a:t>kota global dapat dijumpai di bidang ekonomi. ekonomi dunia dikuasi oleh sejumlah kecil kekuatan yang bersifat transnasional dan mendominasi jaringan dunia di bidang produksi dan konsumsi. Akibatnya, banyak kota-kota yang warganya mendapatkan pemenuhan kebutuhan hidupnya tidak selalu berorientasi pada daerahnya sendiri. Interakasi yang timbal balik dibutuhkan untuk mencapai status sebagai kota global.</a:t>
            </a:r>
          </a:p>
        </p:txBody>
      </p:sp>
      <p:sp>
        <p:nvSpPr>
          <p:cNvPr id="4" name="Rectangle 3"/>
          <p:cNvSpPr/>
          <p:nvPr/>
        </p:nvSpPr>
        <p:spPr>
          <a:xfrm>
            <a:off x="4342159" y="856546"/>
            <a:ext cx="8828459" cy="707886"/>
          </a:xfrm>
          <a:prstGeom prst="rect">
            <a:avLst/>
          </a:prstGeom>
        </p:spPr>
        <p:txBody>
          <a:bodyPr wrap="square">
            <a:spAutoFit/>
          </a:bodyPr>
          <a:lstStyle/>
          <a:p>
            <a:r>
              <a:rPr lang="id-ID" sz="4000" dirty="0">
                <a:solidFill>
                  <a:schemeClr val="bg1"/>
                </a:solidFill>
              </a:rPr>
              <a:t>	</a:t>
            </a:r>
            <a:r>
              <a:rPr lang="id-ID" sz="4000" dirty="0" smtClean="0">
                <a:solidFill>
                  <a:schemeClr val="bg1"/>
                </a:solidFill>
              </a:rPr>
              <a:t>globalisasi ekonomi</a:t>
            </a:r>
            <a:endParaRPr lang="id-ID" sz="4000" dirty="0">
              <a:solidFill>
                <a:schemeClr val="bg1"/>
              </a:solidFill>
            </a:endParaRPr>
          </a:p>
        </p:txBody>
      </p:sp>
    </p:spTree>
    <p:extLst>
      <p:ext uri="{BB962C8B-B14F-4D97-AF65-F5344CB8AC3E}">
        <p14:creationId xmlns:p14="http://schemas.microsoft.com/office/powerpoint/2010/main" val="257153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3808" y="1996480"/>
            <a:ext cx="10801200" cy="4401205"/>
          </a:xfrm>
          <a:prstGeom prst="rect">
            <a:avLst/>
          </a:prstGeom>
        </p:spPr>
        <p:txBody>
          <a:bodyPr wrap="square">
            <a:spAutoFit/>
          </a:bodyPr>
          <a:lstStyle/>
          <a:p>
            <a:r>
              <a:rPr lang="id-ID" sz="2000" dirty="0" smtClean="0"/>
              <a:t>Pertumbuhan </a:t>
            </a:r>
            <a:r>
              <a:rPr lang="id-ID" sz="2000" dirty="0"/>
              <a:t>ekonomi global cenderung mengikis otonomi negara-negara bangsa yang berdaulat dengan meningkatkan mobilitas informasi, modal dan pada tingkat yang lebih kecil, yaitu tenaga kerja. Adanya kecenderungan untuk merampingkan ukuran sektor negara dan memberikannya pada pasar atau pada fungsi-fungsi masyarakat sipil yang telah diperlakukan dengan tidak tepat.</a:t>
            </a:r>
          </a:p>
          <a:p>
            <a:endParaRPr lang="id-ID" sz="2000" dirty="0" smtClean="0"/>
          </a:p>
          <a:p>
            <a:r>
              <a:rPr lang="id-ID" sz="2000" dirty="0" smtClean="0"/>
              <a:t>Adanya </a:t>
            </a:r>
            <a:r>
              <a:rPr lang="id-ID" sz="2000" dirty="0"/>
              <a:t>peran negara kuat atau lemah telah menjadi sumber perdebatan antara kaum liberal dan kaum statis. Yang satu ingin negarahanya membatasi pada kegiatan-kegiatan publik yang bersifat elementer, yang satu lagi ingin agar negara melakukan ekspansi kegiatan sejauh mungkin</a:t>
            </a:r>
          </a:p>
          <a:p>
            <a:endParaRPr lang="id-ID" sz="2000" dirty="0" smtClean="0"/>
          </a:p>
          <a:p>
            <a:r>
              <a:rPr lang="id-ID" sz="2000" dirty="0" smtClean="0"/>
              <a:t>Dalam </a:t>
            </a:r>
            <a:r>
              <a:rPr lang="id-ID" sz="2000" dirty="0"/>
              <a:t>hal apapun, seni pembangunan negara akan menjadi suatu unsur kunci kekuatan nasional, yang sama pentingnya dengan kemampuan untuk menyebarluaskan kekuatan militer tradisional untuk memelihara keteraturan dunia.</a:t>
            </a:r>
          </a:p>
        </p:txBody>
      </p:sp>
      <p:sp>
        <p:nvSpPr>
          <p:cNvPr id="4" name="Rectangle 3"/>
          <p:cNvSpPr/>
          <p:nvPr/>
        </p:nvSpPr>
        <p:spPr>
          <a:xfrm>
            <a:off x="4054128" y="772344"/>
            <a:ext cx="8352928" cy="523220"/>
          </a:xfrm>
          <a:prstGeom prst="rect">
            <a:avLst/>
          </a:prstGeom>
        </p:spPr>
        <p:txBody>
          <a:bodyPr wrap="square">
            <a:spAutoFit/>
          </a:bodyPr>
          <a:lstStyle/>
          <a:p>
            <a:r>
              <a:rPr lang="id-ID" sz="2800" dirty="0">
                <a:solidFill>
                  <a:schemeClr val="bg1"/>
                </a:solidFill>
              </a:rPr>
              <a:t>	</a:t>
            </a:r>
            <a:r>
              <a:rPr lang="id-ID" sz="2800" dirty="0" smtClean="0">
                <a:solidFill>
                  <a:schemeClr val="bg1"/>
                </a:solidFill>
              </a:rPr>
              <a:t>Globalisasi dan Peran Negara-Bangsa</a:t>
            </a:r>
            <a:endParaRPr lang="id-ID" sz="2800" dirty="0">
              <a:solidFill>
                <a:schemeClr val="bg1"/>
              </a:solidFill>
            </a:endParaRPr>
          </a:p>
        </p:txBody>
      </p:sp>
    </p:spTree>
    <p:extLst>
      <p:ext uri="{BB962C8B-B14F-4D97-AF65-F5344CB8AC3E}">
        <p14:creationId xmlns:p14="http://schemas.microsoft.com/office/powerpoint/2010/main" val="1921209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44e663bd468ed97ce8eaafb5ef46aa90474a9d"/>
  <p:tag name="ISPRING_RESOURCE_PATHS_HASH_PRESENTER" val="7a43c722c2fdab5e9ba4506e6d69bdc3cd5d2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1711</TotalTime>
  <Pages>0</Pages>
  <Words>204</Words>
  <Characters>0</Characters>
  <Application>Microsoft Office PowerPoint</Application>
  <PresentationFormat>Custom</PresentationFormat>
  <Lines>0</Lines>
  <Paragraphs>18</Paragraphs>
  <Slides>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vt:i4>
      </vt:variant>
    </vt:vector>
  </HeadingPairs>
  <TitlesOfParts>
    <vt:vector size="12" baseType="lpstr">
      <vt:lpstr>Adobe Caslon Pro Bold</vt:lpstr>
      <vt:lpstr>Arial</vt:lpstr>
      <vt:lpstr>Calibri</vt:lpstr>
      <vt:lpstr>Calibri Light</vt:lpstr>
      <vt:lpstr>Gill Sans</vt:lpstr>
      <vt:lpstr>ヒラギノ角ゴ ProN W3</vt:lpstr>
      <vt:lpstr>Title &amp; Subtitle</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KARTONO</dc:creator>
  <cp:lastModifiedBy>Microsoft</cp:lastModifiedBy>
  <cp:revision>195</cp:revision>
  <dcterms:modified xsi:type="dcterms:W3CDTF">2019-03-20T03:36:11Z</dcterms:modified>
</cp:coreProperties>
</file>