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84" r:id="rId2"/>
  </p:sldMasterIdLst>
  <p:notesMasterIdLst>
    <p:notesMasterId r:id="rId7"/>
  </p:notesMasterIdLst>
  <p:sldIdLst>
    <p:sldId id="256" r:id="rId3"/>
    <p:sldId id="258" r:id="rId4"/>
    <p:sldId id="259" r:id="rId5"/>
    <p:sldId id="260" r:id="rId6"/>
  </p:sldIdLst>
  <p:sldSz cx="13004800" cy="9753600"/>
  <p:notesSz cx="6858000" cy="9144000"/>
  <p:custDataLst>
    <p:tags r:id="rId8"/>
  </p:custDataLst>
  <p:defaultTextStyle>
    <a:defPPr>
      <a:defRPr lang="en-US"/>
    </a:defPPr>
    <a:lvl1pPr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1pPr>
    <a:lvl2pPr marL="4572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2pPr>
    <a:lvl3pPr marL="9144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3pPr>
    <a:lvl4pPr marL="13716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4pPr>
    <a:lvl5pPr marL="18288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5pPr>
    <a:lvl6pPr marL="2286000" algn="l" defTabSz="914400" rtl="0" eaLnBrk="1" latinLnBrk="0" hangingPunct="1">
      <a:defRPr sz="4200" kern="1200">
        <a:solidFill>
          <a:srgbClr val="000000"/>
        </a:solidFill>
        <a:latin typeface="Gill Sans"/>
        <a:ea typeface="ヒラギノ角ゴ ProN W3"/>
        <a:cs typeface="ヒラギノ角ゴ ProN W3"/>
        <a:sym typeface="Gill Sans"/>
      </a:defRPr>
    </a:lvl6pPr>
    <a:lvl7pPr marL="2743200" algn="l" defTabSz="914400" rtl="0" eaLnBrk="1" latinLnBrk="0" hangingPunct="1">
      <a:defRPr sz="4200" kern="1200">
        <a:solidFill>
          <a:srgbClr val="000000"/>
        </a:solidFill>
        <a:latin typeface="Gill Sans"/>
        <a:ea typeface="ヒラギノ角ゴ ProN W3"/>
        <a:cs typeface="ヒラギノ角ゴ ProN W3"/>
        <a:sym typeface="Gill Sans"/>
      </a:defRPr>
    </a:lvl7pPr>
    <a:lvl8pPr marL="3200400" algn="l" defTabSz="914400" rtl="0" eaLnBrk="1" latinLnBrk="0" hangingPunct="1">
      <a:defRPr sz="4200" kern="1200">
        <a:solidFill>
          <a:srgbClr val="000000"/>
        </a:solidFill>
        <a:latin typeface="Gill Sans"/>
        <a:ea typeface="ヒラギノ角ゴ ProN W3"/>
        <a:cs typeface="ヒラギノ角ゴ ProN W3"/>
        <a:sym typeface="Gill Sans"/>
      </a:defRPr>
    </a:lvl8pPr>
    <a:lvl9pPr marL="3657600" algn="l" defTabSz="914400" rtl="0" eaLnBrk="1" latinLnBrk="0" hangingPunct="1">
      <a:defRPr sz="4200" kern="1200">
        <a:solidFill>
          <a:srgbClr val="000000"/>
        </a:solidFill>
        <a:latin typeface="Gill Sans"/>
        <a:ea typeface="ヒラギノ角ゴ ProN W3"/>
        <a:cs typeface="ヒラギノ角ゴ ProN W3"/>
        <a:sym typeface="Gill Sans"/>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436" autoAdjust="0"/>
    <p:restoredTop sz="97496" autoAdjust="0"/>
  </p:normalViewPr>
  <p:slideViewPr>
    <p:cSldViewPr>
      <p:cViewPr varScale="1">
        <p:scale>
          <a:sx n="60" d="100"/>
          <a:sy n="60" d="100"/>
        </p:scale>
        <p:origin x="1416" y="72"/>
      </p:cViewPr>
      <p:guideLst>
        <p:guide orient="horz" pos="3072"/>
        <p:guide pos="4096"/>
      </p:guideLst>
    </p:cSldViewPr>
  </p:slideViewPr>
  <p:outlineViewPr>
    <p:cViewPr>
      <p:scale>
        <a:sx n="100" d="100"/>
        <a:sy n="100" d="100"/>
      </p:scale>
      <p:origin x="0" y="0"/>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Gill Sans" pitchFamily="32" charset="0"/>
                <a:ea typeface="ヒラギノ角ゴ ProN W3" pitchFamily="32" charset="-128"/>
                <a:cs typeface="+mn-cs"/>
                <a:sym typeface="Gill Sans" pitchFamily="32"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Gill Sans" pitchFamily="32" charset="0"/>
                <a:ea typeface="ヒラギノ角ゴ ProN W3" pitchFamily="32" charset="-128"/>
                <a:cs typeface="+mn-cs"/>
                <a:sym typeface="Gill Sans" pitchFamily="32" charset="0"/>
              </a:defRPr>
            </a:lvl1pPr>
          </a:lstStyle>
          <a:p>
            <a:pPr>
              <a:defRPr/>
            </a:pPr>
            <a:fld id="{9ED7CDD5-598F-4902-BA85-6782C6BB2991}" type="datetimeFigureOut">
              <a:rPr lang="en-US"/>
              <a:pPr>
                <a:defRPr/>
              </a:pPr>
              <a:t>3/20/2019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Gill Sans" pitchFamily="32" charset="0"/>
                <a:ea typeface="ヒラギノ角ゴ ProN W3" pitchFamily="32" charset="-128"/>
                <a:cs typeface="+mn-cs"/>
                <a:sym typeface="Gill Sans" pitchFamily="32"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F8D6D7A-9E1B-4CB9-9F38-AC6A131265C7}" type="slidenum">
              <a:rPr lang="en-US" altLang="en-US"/>
              <a:pPr/>
              <a:t>‹#›</a:t>
            </a:fld>
            <a:endParaRPr lang="en-US" altLang="en-US"/>
          </a:p>
        </p:txBody>
      </p:sp>
    </p:spTree>
    <p:extLst>
      <p:ext uri="{BB962C8B-B14F-4D97-AF65-F5344CB8AC3E}">
        <p14:creationId xmlns:p14="http://schemas.microsoft.com/office/powerpoint/2010/main" val="23774471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58615564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507790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1638300"/>
            <a:ext cx="2616200" cy="4521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1638300"/>
            <a:ext cx="7696200" cy="452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443548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25600" y="1597025"/>
            <a:ext cx="9753600" cy="3395663"/>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625600" y="5122863"/>
            <a:ext cx="9753600" cy="23542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C88E22-7353-4F6C-8F12-13802969EADC}"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1153664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C88E22-7353-4F6C-8F12-13802969EADC}"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33102341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87413" y="2432050"/>
            <a:ext cx="11217275" cy="4056063"/>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87413" y="6527800"/>
            <a:ext cx="11217275" cy="213360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C88E22-7353-4F6C-8F12-13802969EADC}"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2104064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93763" y="2597150"/>
            <a:ext cx="5532437" cy="6188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597150"/>
            <a:ext cx="5532438" cy="6188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C88E22-7353-4F6C-8F12-13802969EADC}"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2395768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95350" y="519113"/>
            <a:ext cx="11217275" cy="1885950"/>
          </a:xfrm>
        </p:spPr>
        <p:txBody>
          <a:bodyPr/>
          <a:lstStyle/>
          <a:p>
            <a:r>
              <a:rPr lang="en-US"/>
              <a:t>Click to edit Master title style</a:t>
            </a:r>
          </a:p>
        </p:txBody>
      </p:sp>
      <p:sp>
        <p:nvSpPr>
          <p:cNvPr id="3" name="Text Placeholder 2"/>
          <p:cNvSpPr>
            <a:spLocks noGrp="1"/>
          </p:cNvSpPr>
          <p:nvPr>
            <p:ph type="body" idx="1"/>
          </p:nvPr>
        </p:nvSpPr>
        <p:spPr>
          <a:xfrm>
            <a:off x="895350" y="2390775"/>
            <a:ext cx="5502275"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5350" y="3562350"/>
            <a:ext cx="5502275"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83363" y="2390775"/>
            <a:ext cx="5529262"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83363" y="3562350"/>
            <a:ext cx="5529262"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1C88E22-7353-4F6C-8F12-13802969EADC}" type="datetimeFigureOut">
              <a:rPr lang="en-US" smtClean="0"/>
              <a:t>3/20/2019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2839831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C88E22-7353-4F6C-8F12-13802969EADC}" type="datetimeFigureOut">
              <a:rPr lang="en-US" smtClean="0"/>
              <a:t>3/20/2019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2552052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C88E22-7353-4F6C-8F12-13802969EADC}" type="datetimeFigureOut">
              <a:rPr lang="en-US" smtClean="0"/>
              <a:t>3/20/2019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3296386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529263" y="1404938"/>
            <a:ext cx="6583362" cy="693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C88E22-7353-4F6C-8F12-13802969EADC}"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1366818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728746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529263" y="1404938"/>
            <a:ext cx="6583362" cy="69310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C88E22-7353-4F6C-8F12-13802969EADC}"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33465972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C88E22-7353-4F6C-8F12-13802969EADC}"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17881695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7513" y="519113"/>
            <a:ext cx="2803525" cy="8266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93763" y="519113"/>
            <a:ext cx="8261350" cy="8266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C88E22-7353-4F6C-8F12-13802969EADC}"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t>‹#›</a:t>
            </a:fld>
            <a:endParaRPr lang="en-US"/>
          </a:p>
        </p:txBody>
      </p:sp>
    </p:spTree>
    <p:extLst>
      <p:ext uri="{BB962C8B-B14F-4D97-AF65-F5344CB8AC3E}">
        <p14:creationId xmlns:p14="http://schemas.microsoft.com/office/powerpoint/2010/main" val="1364325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9791492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502920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502920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211014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37032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8867085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934719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0369592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pitchFamily="32"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8025387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body" idx="1"/>
          </p:nvPr>
        </p:nvSpPr>
        <p:spPr bwMode="auto">
          <a:xfrm>
            <a:off x="1270000" y="5029200"/>
            <a:ext cx="104648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altLang="en-US">
                <a:sym typeface="Gill Sans"/>
              </a:rPr>
              <a:t>Click to edit Master text styles</a:t>
            </a:r>
          </a:p>
          <a:p>
            <a:pPr lvl="1"/>
            <a:r>
              <a:rPr lang="en-US" altLang="en-US">
                <a:sym typeface="Gill Sans"/>
              </a:rPr>
              <a:t>Second level</a:t>
            </a:r>
          </a:p>
          <a:p>
            <a:pPr lvl="2"/>
            <a:r>
              <a:rPr lang="en-US" altLang="en-US">
                <a:sym typeface="Gill Sans"/>
              </a:rPr>
              <a:t>Third level</a:t>
            </a:r>
          </a:p>
          <a:p>
            <a:pPr lvl="3"/>
            <a:r>
              <a:rPr lang="en-US" altLang="en-US">
                <a:sym typeface="Gill Sans"/>
              </a:rPr>
              <a:t>Fourth level</a:t>
            </a:r>
          </a:p>
          <a:p>
            <a:pPr lvl="4"/>
            <a:r>
              <a:rPr lang="en-US" altLang="en-US">
                <a:sym typeface="Gill Sans"/>
              </a:rPr>
              <a:t>Fifth level</a:t>
            </a:r>
          </a:p>
        </p:txBody>
      </p:sp>
      <p:sp>
        <p:nvSpPr>
          <p:cNvPr id="1027" name="Rectangle 2"/>
          <p:cNvSpPr>
            <a:spLocks noGrp="1" noChangeArrowheads="1"/>
          </p:cNvSpPr>
          <p:nvPr>
            <p:ph type="title"/>
          </p:nvPr>
        </p:nvSpPr>
        <p:spPr bwMode="auto">
          <a:xfrm>
            <a:off x="1270000" y="1638300"/>
            <a:ext cx="10464800"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b" anchorCtr="0" compatLnSpc="1">
            <a:prstTxWarp prst="textNoShape">
              <a:avLst/>
            </a:prstTxWarp>
          </a:bodyPr>
          <a:lstStyle/>
          <a:p>
            <a:pPr lvl="0"/>
            <a:r>
              <a:rPr lang="en-US" altLang="en-US">
                <a:sym typeface="Gill Sans"/>
              </a:rPr>
              <a:t>Click to edit Master title style</a:t>
            </a:r>
          </a:p>
        </p:txBody>
      </p:sp>
      <p:pic>
        <p:nvPicPr>
          <p:cNvPr id="1028"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3700" y="0"/>
            <a:ext cx="137922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5pPr>
      <a:lvl6pPr marL="4572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6pPr>
      <a:lvl7pPr marL="9144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7pPr>
      <a:lvl8pPr marL="13716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8pPr>
      <a:lvl9pPr marL="18288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9pPr>
    </p:titleStyle>
    <p:bodyStyle>
      <a:lvl1pPr marL="342900" indent="-3429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1pPr>
      <a:lvl2pPr marL="742950" indent="-28575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2pPr>
      <a:lvl3pPr marL="11430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3pPr>
      <a:lvl4pPr marL="16002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4pPr>
      <a:lvl5pPr marL="20574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5pPr>
      <a:lvl6pPr marL="457200" algn="ctr" rtl="0" fontAlgn="base">
        <a:spcBef>
          <a:spcPct val="0"/>
        </a:spcBef>
        <a:spcAft>
          <a:spcPct val="0"/>
        </a:spcAft>
        <a:defRPr sz="3600">
          <a:solidFill>
            <a:schemeClr val="tx1"/>
          </a:solidFill>
          <a:latin typeface="+mn-lt"/>
          <a:ea typeface="+mn-ea"/>
          <a:sym typeface="Gill Sans" pitchFamily="32" charset="0"/>
        </a:defRPr>
      </a:lvl6pPr>
      <a:lvl7pPr marL="914400" algn="ctr" rtl="0" fontAlgn="base">
        <a:spcBef>
          <a:spcPct val="0"/>
        </a:spcBef>
        <a:spcAft>
          <a:spcPct val="0"/>
        </a:spcAft>
        <a:defRPr sz="3600">
          <a:solidFill>
            <a:schemeClr val="tx1"/>
          </a:solidFill>
          <a:latin typeface="+mn-lt"/>
          <a:ea typeface="+mn-ea"/>
          <a:sym typeface="Gill Sans" pitchFamily="32" charset="0"/>
        </a:defRPr>
      </a:lvl7pPr>
      <a:lvl8pPr marL="1371600" algn="ctr" rtl="0" fontAlgn="base">
        <a:spcBef>
          <a:spcPct val="0"/>
        </a:spcBef>
        <a:spcAft>
          <a:spcPct val="0"/>
        </a:spcAft>
        <a:defRPr sz="3600">
          <a:solidFill>
            <a:schemeClr val="tx1"/>
          </a:solidFill>
          <a:latin typeface="+mn-lt"/>
          <a:ea typeface="+mn-ea"/>
          <a:sym typeface="Gill Sans" pitchFamily="32" charset="0"/>
        </a:defRPr>
      </a:lvl8pPr>
      <a:lvl9pPr marL="1828800" algn="ctr" rtl="0" fontAlgn="base">
        <a:spcBef>
          <a:spcPct val="0"/>
        </a:spcBef>
        <a:spcAft>
          <a:spcPct val="0"/>
        </a:spcAft>
        <a:defRPr sz="3600">
          <a:solidFill>
            <a:schemeClr val="tx1"/>
          </a:solidFill>
          <a:latin typeface="+mn-lt"/>
          <a:ea typeface="+mn-ea"/>
          <a:sym typeface="Gill Sans" pitchFamily="32"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3763" y="519113"/>
            <a:ext cx="11217275" cy="18859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93763" y="2597150"/>
            <a:ext cx="11217275" cy="6188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93763" y="9040813"/>
            <a:ext cx="2925762" cy="519112"/>
          </a:xfrm>
          <a:prstGeom prst="rect">
            <a:avLst/>
          </a:prstGeom>
        </p:spPr>
        <p:txBody>
          <a:bodyPr vert="horz" lIns="91440" tIns="45720" rIns="91440" bIns="45720" rtlCol="0" anchor="ctr"/>
          <a:lstStyle>
            <a:lvl1pPr algn="l">
              <a:defRPr sz="1200">
                <a:solidFill>
                  <a:schemeClr val="tx1">
                    <a:tint val="75000"/>
                  </a:schemeClr>
                </a:solidFill>
              </a:defRPr>
            </a:lvl1pPr>
          </a:lstStyle>
          <a:p>
            <a:fld id="{D1C88E22-7353-4F6C-8F12-13802969EADC}" type="datetimeFigureOut">
              <a:rPr lang="en-US" smtClean="0"/>
              <a:t>3/20/2019</a:t>
            </a:fld>
            <a:endParaRPr lang="en-US"/>
          </a:p>
        </p:txBody>
      </p:sp>
      <p:sp>
        <p:nvSpPr>
          <p:cNvPr id="5" name="Footer Placeholder 4"/>
          <p:cNvSpPr>
            <a:spLocks noGrp="1"/>
          </p:cNvSpPr>
          <p:nvPr>
            <p:ph type="ftr" sz="quarter" idx="3"/>
          </p:nvPr>
        </p:nvSpPr>
        <p:spPr>
          <a:xfrm>
            <a:off x="4308475" y="9040813"/>
            <a:ext cx="4387850" cy="5191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185275" y="9040813"/>
            <a:ext cx="292576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10168FF5-D198-4D05-BCCD-342F750A7E70}" type="slidenum">
              <a:rPr lang="en-US" smtClean="0"/>
              <a:t>‹#›</a:t>
            </a:fld>
            <a:endParaRPr lang="en-US"/>
          </a:p>
        </p:txBody>
      </p:sp>
      <p:pic>
        <p:nvPicPr>
          <p:cNvPr id="7" name="Picture 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3700" y="0"/>
            <a:ext cx="137922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76315546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xmlns="" id="{B5E0A51E-5AA1-43DF-AC30-AFCAE278893F}"/>
              </a:ext>
            </a:extLst>
          </p:cNvPr>
          <p:cNvSpPr txBox="1">
            <a:spLocks/>
          </p:cNvSpPr>
          <p:nvPr/>
        </p:nvSpPr>
        <p:spPr bwMode="auto">
          <a:xfrm>
            <a:off x="1650330" y="2596651"/>
            <a:ext cx="9704139" cy="209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b" anchorCtr="0" compatLnSpc="1">
            <a:prstTxWarp prst="textNoShape">
              <a:avLst/>
            </a:prstTxWarp>
          </a:bodyPr>
          <a:lst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5pPr>
            <a:lvl6pPr marL="4572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6pPr>
            <a:lvl7pPr marL="9144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7pPr>
            <a:lvl8pPr marL="13716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8pPr>
            <a:lvl9pPr marL="18288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9pPr>
          </a:lstStyle>
          <a:p>
            <a:r>
              <a:rPr lang="id-ID" kern="0" dirty="0" smtClean="0"/>
              <a:t>Krisis Perkotaan</a:t>
            </a:r>
            <a:endParaRPr lang="en-GB" kern="0" dirty="0"/>
          </a:p>
        </p:txBody>
      </p:sp>
      <p:sp>
        <p:nvSpPr>
          <p:cNvPr id="4" name="Subtitle 2">
            <a:extLst>
              <a:ext uri="{FF2B5EF4-FFF2-40B4-BE49-F238E27FC236}">
                <a16:creationId xmlns:a16="http://schemas.microsoft.com/office/drawing/2014/main" xmlns="" id="{DC33EB9F-D2B6-4FD7-9EB9-4A77F9D3D7AA}"/>
              </a:ext>
            </a:extLst>
          </p:cNvPr>
          <p:cNvSpPr txBox="1">
            <a:spLocks/>
          </p:cNvSpPr>
          <p:nvPr/>
        </p:nvSpPr>
        <p:spPr bwMode="auto">
          <a:xfrm>
            <a:off x="1951038" y="4876800"/>
            <a:ext cx="9951962"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lvl1pPr marL="342900" indent="-3429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1pPr>
            <a:lvl2pPr marL="742950" indent="-28575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2pPr>
            <a:lvl3pPr marL="11430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3pPr>
            <a:lvl4pPr marL="16002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4pPr>
            <a:lvl5pPr marL="20574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5pPr>
            <a:lvl6pPr marL="457200" algn="ctr" rtl="0" fontAlgn="base">
              <a:spcBef>
                <a:spcPct val="0"/>
              </a:spcBef>
              <a:spcAft>
                <a:spcPct val="0"/>
              </a:spcAft>
              <a:defRPr sz="3600">
                <a:solidFill>
                  <a:schemeClr val="tx1"/>
                </a:solidFill>
                <a:latin typeface="+mn-lt"/>
                <a:ea typeface="+mn-ea"/>
                <a:sym typeface="Gill Sans" pitchFamily="32" charset="0"/>
              </a:defRPr>
            </a:lvl6pPr>
            <a:lvl7pPr marL="914400" algn="ctr" rtl="0" fontAlgn="base">
              <a:spcBef>
                <a:spcPct val="0"/>
              </a:spcBef>
              <a:spcAft>
                <a:spcPct val="0"/>
              </a:spcAft>
              <a:defRPr sz="3600">
                <a:solidFill>
                  <a:schemeClr val="tx1"/>
                </a:solidFill>
                <a:latin typeface="+mn-lt"/>
                <a:ea typeface="+mn-ea"/>
                <a:sym typeface="Gill Sans" pitchFamily="32" charset="0"/>
              </a:defRPr>
            </a:lvl7pPr>
            <a:lvl8pPr marL="1371600" algn="ctr" rtl="0" fontAlgn="base">
              <a:spcBef>
                <a:spcPct val="0"/>
              </a:spcBef>
              <a:spcAft>
                <a:spcPct val="0"/>
              </a:spcAft>
              <a:defRPr sz="3600">
                <a:solidFill>
                  <a:schemeClr val="tx1"/>
                </a:solidFill>
                <a:latin typeface="+mn-lt"/>
                <a:ea typeface="+mn-ea"/>
                <a:sym typeface="Gill Sans" pitchFamily="32" charset="0"/>
              </a:defRPr>
            </a:lvl8pPr>
            <a:lvl9pPr marL="1828800" algn="ctr" rtl="0" fontAlgn="base">
              <a:spcBef>
                <a:spcPct val="0"/>
              </a:spcBef>
              <a:spcAft>
                <a:spcPct val="0"/>
              </a:spcAft>
              <a:defRPr sz="3600">
                <a:solidFill>
                  <a:schemeClr val="tx1"/>
                </a:solidFill>
                <a:latin typeface="+mn-lt"/>
                <a:ea typeface="+mn-ea"/>
                <a:sym typeface="Gill Sans" pitchFamily="32" charset="0"/>
              </a:defRPr>
            </a:lvl9pPr>
          </a:lstStyle>
          <a:p>
            <a:r>
              <a:rPr lang="en-US" kern="0" dirty="0" err="1"/>
              <a:t>Inisiasi</a:t>
            </a:r>
            <a:r>
              <a:rPr lang="en-US" kern="0" dirty="0"/>
              <a:t> </a:t>
            </a:r>
            <a:r>
              <a:rPr lang="en-US" kern="0" dirty="0" err="1"/>
              <a:t>Tuton</a:t>
            </a:r>
            <a:r>
              <a:rPr lang="en-US" kern="0" dirty="0"/>
              <a:t> ke 8</a:t>
            </a:r>
          </a:p>
          <a:p>
            <a:r>
              <a:rPr lang="en-US" kern="0" dirty="0"/>
              <a:t>Mata Kuliah </a:t>
            </a:r>
            <a:r>
              <a:rPr lang="en-US" kern="0" dirty="0" err="1"/>
              <a:t>Sosiologi</a:t>
            </a:r>
            <a:r>
              <a:rPr lang="en-US" kern="0" dirty="0"/>
              <a:t> </a:t>
            </a:r>
            <a:r>
              <a:rPr lang="id-ID" kern="0" dirty="0" smtClean="0"/>
              <a:t>Perkotaan</a:t>
            </a:r>
            <a:endParaRPr lang="en-US" kern="0" dirty="0"/>
          </a:p>
          <a:p>
            <a:r>
              <a:rPr lang="en-US" kern="0" dirty="0"/>
              <a:t>Program </a:t>
            </a:r>
            <a:r>
              <a:rPr lang="en-US" kern="0" dirty="0" err="1"/>
              <a:t>Studi</a:t>
            </a:r>
            <a:r>
              <a:rPr lang="en-US" kern="0" dirty="0"/>
              <a:t> Sosiologi</a:t>
            </a:r>
          </a:p>
          <a:p>
            <a:r>
              <a:rPr lang="en-US" kern="0" dirty="0" err="1"/>
              <a:t>Fakultas</a:t>
            </a:r>
            <a:r>
              <a:rPr lang="en-US" kern="0" dirty="0"/>
              <a:t> </a:t>
            </a:r>
            <a:r>
              <a:rPr lang="en-US" kern="0" dirty="0" err="1"/>
              <a:t>Hukum</a:t>
            </a:r>
            <a:r>
              <a:rPr lang="en-US" kern="0" dirty="0"/>
              <a:t>, </a:t>
            </a:r>
            <a:r>
              <a:rPr lang="en-US" kern="0" dirty="0" err="1"/>
              <a:t>Ilmu</a:t>
            </a:r>
            <a:r>
              <a:rPr lang="en-US" kern="0" dirty="0"/>
              <a:t> </a:t>
            </a:r>
            <a:r>
              <a:rPr lang="en-US" kern="0" dirty="0" err="1"/>
              <a:t>Sosial</a:t>
            </a:r>
            <a:r>
              <a:rPr lang="en-US" kern="0" dirty="0"/>
              <a:t>, dan </a:t>
            </a:r>
            <a:r>
              <a:rPr lang="en-US" kern="0" dirty="0" err="1"/>
              <a:t>Ilmu</a:t>
            </a:r>
            <a:r>
              <a:rPr lang="en-US" kern="0" dirty="0"/>
              <a:t> </a:t>
            </a:r>
            <a:r>
              <a:rPr lang="en-US" kern="0" dirty="0" err="1"/>
              <a:t>Politik</a:t>
            </a:r>
            <a:endParaRPr lang="en-GB" kern="0" dirty="0"/>
          </a:p>
        </p:txBody>
      </p:sp>
      <p:sp>
        <p:nvSpPr>
          <p:cNvPr id="5" name="Subtitle 2">
            <a:extLst>
              <a:ext uri="{FF2B5EF4-FFF2-40B4-BE49-F238E27FC236}">
                <a16:creationId xmlns:a16="http://schemas.microsoft.com/office/drawing/2014/main" xmlns="" id="{B77B5571-2452-47F6-8503-F6709E6C4941}"/>
              </a:ext>
            </a:extLst>
          </p:cNvPr>
          <p:cNvSpPr txBox="1">
            <a:spLocks/>
          </p:cNvSpPr>
          <p:nvPr/>
        </p:nvSpPr>
        <p:spPr bwMode="auto">
          <a:xfrm>
            <a:off x="9454728" y="487362"/>
            <a:ext cx="4134173" cy="1725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lvl1pPr marL="0" indent="0" algn="ctr" rtl="0" eaLnBrk="0" fontAlgn="base" hangingPunct="0">
              <a:spcBef>
                <a:spcPct val="0"/>
              </a:spcBef>
              <a:spcAft>
                <a:spcPct val="0"/>
              </a:spcAft>
              <a:buNone/>
              <a:defRPr sz="3600">
                <a:solidFill>
                  <a:schemeClr val="tx1"/>
                </a:solidFill>
                <a:latin typeface="+mn-lt"/>
                <a:ea typeface="+mn-ea"/>
                <a:cs typeface="ヒラギノ角ゴ ProN W3"/>
                <a:sym typeface="Gill Sans"/>
              </a:defRPr>
            </a:lvl1pPr>
            <a:lvl2pPr marL="457200" indent="0" algn="ctr" rtl="0" eaLnBrk="0" fontAlgn="base" hangingPunct="0">
              <a:spcBef>
                <a:spcPct val="0"/>
              </a:spcBef>
              <a:spcAft>
                <a:spcPct val="0"/>
              </a:spcAft>
              <a:buNone/>
              <a:defRPr sz="3600">
                <a:solidFill>
                  <a:schemeClr val="tx1"/>
                </a:solidFill>
                <a:latin typeface="+mn-lt"/>
                <a:ea typeface="+mn-ea"/>
                <a:cs typeface="ヒラギノ角ゴ ProN W3"/>
                <a:sym typeface="Gill Sans"/>
              </a:defRPr>
            </a:lvl2pPr>
            <a:lvl3pPr marL="914400" indent="0" algn="ctr" rtl="0" eaLnBrk="0" fontAlgn="base" hangingPunct="0">
              <a:spcBef>
                <a:spcPct val="0"/>
              </a:spcBef>
              <a:spcAft>
                <a:spcPct val="0"/>
              </a:spcAft>
              <a:buNone/>
              <a:defRPr sz="3600">
                <a:solidFill>
                  <a:schemeClr val="tx1"/>
                </a:solidFill>
                <a:latin typeface="+mn-lt"/>
                <a:ea typeface="+mn-ea"/>
                <a:cs typeface="ヒラギノ角ゴ ProN W3"/>
                <a:sym typeface="Gill Sans"/>
              </a:defRPr>
            </a:lvl3pPr>
            <a:lvl4pPr marL="1371600" indent="0" algn="ctr" rtl="0" eaLnBrk="0" fontAlgn="base" hangingPunct="0">
              <a:spcBef>
                <a:spcPct val="0"/>
              </a:spcBef>
              <a:spcAft>
                <a:spcPct val="0"/>
              </a:spcAft>
              <a:buNone/>
              <a:defRPr sz="3600">
                <a:solidFill>
                  <a:schemeClr val="tx1"/>
                </a:solidFill>
                <a:latin typeface="+mn-lt"/>
                <a:ea typeface="+mn-ea"/>
                <a:cs typeface="ヒラギノ角ゴ ProN W3"/>
                <a:sym typeface="Gill Sans"/>
              </a:defRPr>
            </a:lvl4pPr>
            <a:lvl5pPr marL="1828800" indent="0" algn="ctr" rtl="0" eaLnBrk="0" fontAlgn="base" hangingPunct="0">
              <a:spcBef>
                <a:spcPct val="0"/>
              </a:spcBef>
              <a:spcAft>
                <a:spcPct val="0"/>
              </a:spcAft>
              <a:buNone/>
              <a:defRPr sz="3600">
                <a:solidFill>
                  <a:schemeClr val="tx1"/>
                </a:solidFill>
                <a:latin typeface="+mn-lt"/>
                <a:ea typeface="+mn-ea"/>
                <a:cs typeface="ヒラギノ角ゴ ProN W3"/>
                <a:sym typeface="Gill Sans"/>
              </a:defRPr>
            </a:lvl5pPr>
            <a:lvl6pPr marL="2286000" indent="0" algn="ctr" rtl="0" fontAlgn="base">
              <a:spcBef>
                <a:spcPct val="0"/>
              </a:spcBef>
              <a:spcAft>
                <a:spcPct val="0"/>
              </a:spcAft>
              <a:buNone/>
              <a:defRPr sz="3600">
                <a:solidFill>
                  <a:schemeClr val="tx1"/>
                </a:solidFill>
                <a:latin typeface="+mn-lt"/>
                <a:ea typeface="+mn-ea"/>
                <a:sym typeface="Gill Sans" pitchFamily="32" charset="0"/>
              </a:defRPr>
            </a:lvl6pPr>
            <a:lvl7pPr marL="2743200" indent="0" algn="ctr" rtl="0" fontAlgn="base">
              <a:spcBef>
                <a:spcPct val="0"/>
              </a:spcBef>
              <a:spcAft>
                <a:spcPct val="0"/>
              </a:spcAft>
              <a:buNone/>
              <a:defRPr sz="3600">
                <a:solidFill>
                  <a:schemeClr val="tx1"/>
                </a:solidFill>
                <a:latin typeface="+mn-lt"/>
                <a:ea typeface="+mn-ea"/>
                <a:sym typeface="Gill Sans" pitchFamily="32" charset="0"/>
              </a:defRPr>
            </a:lvl7pPr>
            <a:lvl8pPr marL="3200400" indent="0" algn="ctr" rtl="0" fontAlgn="base">
              <a:spcBef>
                <a:spcPct val="0"/>
              </a:spcBef>
              <a:spcAft>
                <a:spcPct val="0"/>
              </a:spcAft>
              <a:buNone/>
              <a:defRPr sz="3600">
                <a:solidFill>
                  <a:schemeClr val="tx1"/>
                </a:solidFill>
                <a:latin typeface="+mn-lt"/>
                <a:ea typeface="+mn-ea"/>
                <a:sym typeface="Gill Sans" pitchFamily="32" charset="0"/>
              </a:defRPr>
            </a:lvl8pPr>
            <a:lvl9pPr marL="3657600" indent="0" algn="ctr" rtl="0" fontAlgn="base">
              <a:spcBef>
                <a:spcPct val="0"/>
              </a:spcBef>
              <a:spcAft>
                <a:spcPct val="0"/>
              </a:spcAft>
              <a:buNone/>
              <a:defRPr sz="3600">
                <a:solidFill>
                  <a:schemeClr val="tx1"/>
                </a:solidFill>
                <a:latin typeface="+mn-lt"/>
                <a:ea typeface="+mn-ea"/>
                <a:sym typeface="Gill Sans" pitchFamily="32" charset="0"/>
              </a:defRPr>
            </a:lvl9pPr>
          </a:lstStyle>
          <a:p>
            <a:r>
              <a:rPr lang="en-US" kern="0" dirty="0">
                <a:solidFill>
                  <a:schemeClr val="bg1"/>
                </a:solidFill>
                <a:latin typeface="Adobe Caslon Pro Bold" panose="0205070206050A020403" pitchFamily="18" charset="0"/>
              </a:rPr>
              <a:t>Sosiologi</a:t>
            </a:r>
          </a:p>
          <a:p>
            <a:r>
              <a:rPr lang="en-US" kern="0" dirty="0" smtClean="0">
                <a:solidFill>
                  <a:schemeClr val="bg1"/>
                </a:solidFill>
                <a:latin typeface="Adobe Caslon Pro Bold" panose="0205070206050A020403" pitchFamily="18" charset="0"/>
              </a:rPr>
              <a:t>P</a:t>
            </a:r>
            <a:r>
              <a:rPr lang="id-ID" kern="0" dirty="0" smtClean="0">
                <a:solidFill>
                  <a:schemeClr val="bg1"/>
                </a:solidFill>
                <a:latin typeface="Adobe Caslon Pro Bold" panose="0205070206050A020403" pitchFamily="18" charset="0"/>
              </a:rPr>
              <a:t>erkotaan</a:t>
            </a:r>
            <a:endParaRPr lang="en-GB" kern="0" dirty="0">
              <a:solidFill>
                <a:schemeClr val="bg1"/>
              </a:solidFill>
              <a:latin typeface="Adobe Caslon Pro Bold" panose="0205070206050A020403" pitchFamily="18"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101800" y="3724672"/>
            <a:ext cx="10464800" cy="1872208"/>
          </a:xfrm>
        </p:spPr>
        <p:txBody>
          <a:bodyPr/>
          <a:lstStyle/>
          <a:p>
            <a:pPr marL="0" indent="0">
              <a:buNone/>
            </a:pPr>
            <a:r>
              <a:rPr lang="id-ID" sz="2800" dirty="0" smtClean="0"/>
              <a:t>Krisis perkotaan ditandai dengan kejahatan</a:t>
            </a:r>
            <a:r>
              <a:rPr lang="id-ID" sz="2800" dirty="0"/>
              <a:t>, kekerasan, polusi, </a:t>
            </a:r>
            <a:r>
              <a:rPr lang="id-ID" sz="2800" dirty="0" smtClean="0"/>
              <a:t>kejcelakan</a:t>
            </a:r>
            <a:r>
              <a:rPr lang="id-ID" sz="2800" dirty="0"/>
              <a:t>, kepadatan dan keterasingan merupakan tanda-tanda kehidupan </a:t>
            </a:r>
            <a:r>
              <a:rPr lang="id-ID" sz="2800" dirty="0" smtClean="0"/>
              <a:t>kota.</a:t>
            </a:r>
            <a:endParaRPr lang="id-ID" sz="2800" dirty="0"/>
          </a:p>
          <a:p>
            <a:pPr marL="0" indent="0">
              <a:buNone/>
            </a:pPr>
            <a:endParaRPr lang="id-ID" sz="2800" dirty="0"/>
          </a:p>
        </p:txBody>
      </p:sp>
    </p:spTree>
    <p:extLst>
      <p:ext uri="{BB962C8B-B14F-4D97-AF65-F5344CB8AC3E}">
        <p14:creationId xmlns:p14="http://schemas.microsoft.com/office/powerpoint/2010/main" val="102687417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776" y="2644552"/>
            <a:ext cx="3816424" cy="388843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206256" y="2180476"/>
            <a:ext cx="7344816" cy="4708981"/>
          </a:xfrm>
          <a:prstGeom prst="rect">
            <a:avLst/>
          </a:prstGeom>
        </p:spPr>
        <p:txBody>
          <a:bodyPr wrap="square">
            <a:spAutoFit/>
          </a:bodyPr>
          <a:lstStyle/>
          <a:p>
            <a:pPr marL="0" indent="0">
              <a:buNone/>
            </a:pPr>
            <a:r>
              <a:rPr lang="id-ID" sz="2000" dirty="0"/>
              <a:t>Krisis yang dialami oleh perkotaan merupakan suatu gabungan masaalah dari beberapa segi kehdupan kota. Kekurangan energi, kejahatan, pemukiman kumu dan hilangnya ruang publik hanyalah sebagian dari masalah yang timbul dalam konteks krisis perkotaan. Perkembangan jumlah penduduk yang besar, pelayanan yang mencukupi, banyaknya </a:t>
            </a:r>
            <a:r>
              <a:rPr lang="id-ID" sz="2000" i="1" dirty="0"/>
              <a:t>slum </a:t>
            </a:r>
            <a:r>
              <a:rPr lang="id-ID" sz="2000" dirty="0"/>
              <a:t>dan </a:t>
            </a:r>
            <a:r>
              <a:rPr lang="id-ID" sz="2000" i="1" dirty="0"/>
              <a:t>squatter </a:t>
            </a:r>
            <a:r>
              <a:rPr lang="id-ID" sz="2000" dirty="0"/>
              <a:t>juga menjadi persoalan yang harus dihadapi oleh kota-kota besar tersebut. Kota-kota besar tersebut menghadapi pula persoalan ekonomi, terutama dalam menyediakan lapangan kerja formal bagi masyarakatnya. Krisis perkotaan sendiri tidak hanya sekedar krisis dalam hal fisik saja seperti kekuragan energi, semakin sempitnya ruang publik, merajarelanya gedung-gedung pencakar langit dan bertambahna pemukiman liar dan kumuh. Krisis perkotaan juga mencakup krisis sosial dan moral.</a:t>
            </a:r>
          </a:p>
        </p:txBody>
      </p:sp>
    </p:spTree>
    <p:extLst>
      <p:ext uri="{BB962C8B-B14F-4D97-AF65-F5344CB8AC3E}">
        <p14:creationId xmlns:p14="http://schemas.microsoft.com/office/powerpoint/2010/main" val="178172771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61840" y="2788568"/>
            <a:ext cx="11089232" cy="4832092"/>
          </a:xfrm>
          <a:prstGeom prst="rect">
            <a:avLst/>
          </a:prstGeom>
        </p:spPr>
        <p:txBody>
          <a:bodyPr wrap="square">
            <a:spAutoFit/>
          </a:bodyPr>
          <a:lstStyle/>
          <a:p>
            <a:r>
              <a:rPr lang="id-ID" sz="2800" dirty="0"/>
              <a:t>Krisis perkotaan dapat berupa menurunnya kualitas </a:t>
            </a:r>
            <a:r>
              <a:rPr lang="id-ID" sz="2800" dirty="0" smtClean="0"/>
              <a:t>solidaritas</a:t>
            </a:r>
            <a:r>
              <a:rPr lang="en-US" sz="2800" smtClean="0"/>
              <a:t>, </a:t>
            </a:r>
            <a:r>
              <a:rPr lang="id-ID" sz="2800" smtClean="0"/>
              <a:t>integrasi </a:t>
            </a:r>
            <a:r>
              <a:rPr lang="id-ID" sz="2800" dirty="0"/>
              <a:t>sosial dan desain kota. Kerusuhan, kekerasan dan kejahatan massa (</a:t>
            </a:r>
            <a:r>
              <a:rPr lang="id-ID" sz="2800" i="1" dirty="0"/>
              <a:t>mass crime</a:t>
            </a:r>
            <a:r>
              <a:rPr lang="id-ID" sz="2800" dirty="0"/>
              <a:t>) atau perilaku kolektif yang destruktif (</a:t>
            </a:r>
            <a:r>
              <a:rPr lang="id-ID" sz="2800" i="1" dirty="0"/>
              <a:t>destructive collective action</a:t>
            </a:r>
            <a:r>
              <a:rPr lang="id-ID" sz="2800" dirty="0"/>
              <a:t>) merupakan salah satu bentuk krisis karena lemahnya dalam disain kota menurut </a:t>
            </a:r>
            <a:r>
              <a:rPr lang="id-ID" sz="2800" i="1" dirty="0" smtClean="0"/>
              <a:t>Urban </a:t>
            </a:r>
            <a:r>
              <a:rPr lang="id-ID" sz="2800" i="1" dirty="0"/>
              <a:t>Life Manifesto</a:t>
            </a:r>
            <a:r>
              <a:rPr lang="id-ID" sz="2800" dirty="0"/>
              <a:t>, yaitu buruknya kehidupan, </a:t>
            </a:r>
            <a:r>
              <a:rPr lang="id-ID" sz="2800" i="1" dirty="0"/>
              <a:t>gigantisme </a:t>
            </a:r>
            <a:r>
              <a:rPr lang="id-ID" sz="2800" dirty="0"/>
              <a:t> dan hilangnya kontrol warga kota terhadap perkembangan kota, privatisasi yang tinggi sehingga menghilangkan kehidupan publik, fragmentasi sentrifugal, hilangnya mekna ke ruangan kota, ketiadaan peran atau jabatan, ketidakadilan, dan profesionalisme yang tidak berakat pada kehidupan dan kebutuhan kota.</a:t>
            </a:r>
          </a:p>
        </p:txBody>
      </p:sp>
    </p:spTree>
    <p:extLst>
      <p:ext uri="{BB962C8B-B14F-4D97-AF65-F5344CB8AC3E}">
        <p14:creationId xmlns:p14="http://schemas.microsoft.com/office/powerpoint/2010/main" val="421746065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b44e663bd468ed97ce8eaafb5ef46aa90474a9d"/>
  <p:tag name="ISPRING_RESOURCE_PATHS_HASH_PRESENTER" val="7a43c722c2fdab5e9ba4506e6d69bdc3cd5d216"/>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Subtitle">
  <a:themeElements>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Subtitle">
      <a:majorFont>
        <a:latin typeface="Gill Sans"/>
        <a:ea typeface="ヒラギノ角ゴ ProN W3"/>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32" charset="0"/>
            <a:ea typeface="ヒラギノ角ゴ ProN W3" pitchFamily="32" charset="-128"/>
            <a:sym typeface="Gill Sans" pitchFamily="32"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32" charset="0"/>
            <a:ea typeface="ヒラギノ角ゴ ProN W3" pitchFamily="32" charset="-128"/>
            <a:sym typeface="Gill Sans" pitchFamily="32"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1754</TotalTime>
  <Pages>0</Pages>
  <Words>262</Words>
  <Characters>0</Characters>
  <Application>Microsoft Office PowerPoint</Application>
  <PresentationFormat>Custom</PresentationFormat>
  <Lines>0</Lines>
  <Paragraphs>10</Paragraphs>
  <Slides>4</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vt:i4>
      </vt:variant>
    </vt:vector>
  </HeadingPairs>
  <TitlesOfParts>
    <vt:vector size="12" baseType="lpstr">
      <vt:lpstr>Adobe Caslon Pro Bold</vt:lpstr>
      <vt:lpstr>Arial</vt:lpstr>
      <vt:lpstr>Calibri</vt:lpstr>
      <vt:lpstr>Calibri Light</vt:lpstr>
      <vt:lpstr>Gill Sans</vt:lpstr>
      <vt:lpstr>ヒラギノ角ゴ ProN W3</vt:lpstr>
      <vt:lpstr>Title &amp; Subtitle</vt:lpstr>
      <vt:lpstr>Custom Design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KARTONO</dc:creator>
  <cp:lastModifiedBy>Microsoft</cp:lastModifiedBy>
  <cp:revision>200</cp:revision>
  <dcterms:modified xsi:type="dcterms:W3CDTF">2019-03-20T03:37:27Z</dcterms:modified>
</cp:coreProperties>
</file>