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84" r:id="rId2"/>
  </p:sldMasterIdLst>
  <p:notesMasterIdLst>
    <p:notesMasterId r:id="rId9"/>
  </p:notesMasterIdLst>
  <p:sldIdLst>
    <p:sldId id="256" r:id="rId3"/>
    <p:sldId id="259" r:id="rId4"/>
    <p:sldId id="264" r:id="rId5"/>
    <p:sldId id="266" r:id="rId6"/>
    <p:sldId id="260" r:id="rId7"/>
    <p:sldId id="258" r:id="rId8"/>
  </p:sldIdLst>
  <p:sldSz cx="13004800" cy="9753600"/>
  <p:notesSz cx="6858000" cy="9144000"/>
  <p:custDataLst>
    <p:tags r:id="rId1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36" autoAdjust="0"/>
    <p:restoredTop sz="97496" autoAdjust="0"/>
  </p:normalViewPr>
  <p:slideViewPr>
    <p:cSldViewPr>
      <p:cViewPr>
        <p:scale>
          <a:sx n="70" d="100"/>
          <a:sy n="70" d="100"/>
        </p:scale>
        <p:origin x="-858" y="-72"/>
      </p:cViewPr>
      <p:guideLst>
        <p:guide orient="horz" pos="3072"/>
        <p:guide pos="4096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fld id="{9ED7CDD5-598F-4902-BA85-6782C6BB2991}" type="datetimeFigureOut">
              <a:rPr lang="en-US"/>
              <a:pPr>
                <a:defRPr/>
              </a:pPr>
              <a:t>3/9/2019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8D6D7A-9E1B-4CB9-9F38-AC6A131265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4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15564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507790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443548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64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34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64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68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31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5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8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1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728746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97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69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25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791492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11014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37032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867085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934719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369592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025387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buChar char="»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88E22-7353-4F6C-8F12-13802969EADC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15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33985C3-009D-40C7-AB69-1D83F5973F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0330" y="2596651"/>
            <a:ext cx="9704139" cy="2090737"/>
          </a:xfrm>
        </p:spPr>
        <p:txBody>
          <a:bodyPr/>
          <a:lstStyle/>
          <a:p>
            <a:r>
              <a:rPr lang="en-US" sz="6600" dirty="0" err="1">
                <a:latin typeface="Gill Sans"/>
              </a:rPr>
              <a:t>Ruang</a:t>
            </a:r>
            <a:r>
              <a:rPr lang="en-US" sz="6600" dirty="0">
                <a:latin typeface="Gill Sans"/>
              </a:rPr>
              <a:t> </a:t>
            </a:r>
            <a:r>
              <a:rPr lang="en-US" sz="6600" dirty="0" err="1">
                <a:latin typeface="Gill Sans"/>
              </a:rPr>
              <a:t>Lingkup</a:t>
            </a:r>
            <a:r>
              <a:rPr lang="en-US" sz="6600" dirty="0">
                <a:latin typeface="Gill Sans"/>
              </a:rPr>
              <a:t> </a:t>
            </a:r>
            <a:r>
              <a:rPr lang="id-ID" sz="6600" dirty="0" smtClean="0">
                <a:latin typeface="Gill Sans"/>
              </a:rPr>
              <a:t/>
            </a:r>
            <a:br>
              <a:rPr lang="id-ID" sz="6600" dirty="0" smtClean="0">
                <a:latin typeface="Gill Sans"/>
              </a:rPr>
            </a:br>
            <a:r>
              <a:rPr lang="en-US" sz="6600" dirty="0" err="1" smtClean="0">
                <a:latin typeface="Gill Sans"/>
              </a:rPr>
              <a:t>Sosiologi</a:t>
            </a:r>
            <a:r>
              <a:rPr lang="en-US" sz="6600" dirty="0" smtClean="0">
                <a:latin typeface="Gill Sans"/>
              </a:rPr>
              <a:t> </a:t>
            </a:r>
            <a:r>
              <a:rPr lang="id-ID" sz="6600" dirty="0" smtClean="0">
                <a:latin typeface="Gill Sans"/>
              </a:rPr>
              <a:t>Perkotaan</a:t>
            </a:r>
            <a:endParaRPr lang="en-GB" sz="6600" dirty="0">
              <a:latin typeface="Gill San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714A2CD-D6DE-4200-B2DA-E668CE8B98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1038" y="4876800"/>
            <a:ext cx="9102725" cy="2492375"/>
          </a:xfrm>
        </p:spPr>
        <p:txBody>
          <a:bodyPr/>
          <a:lstStyle/>
          <a:p>
            <a:r>
              <a:rPr lang="en-US" dirty="0" err="1"/>
              <a:t>Inisiasi</a:t>
            </a:r>
            <a:r>
              <a:rPr lang="en-US" dirty="0"/>
              <a:t> </a:t>
            </a:r>
            <a:r>
              <a:rPr lang="en-US" dirty="0" err="1"/>
              <a:t>Tuton</a:t>
            </a:r>
            <a:r>
              <a:rPr lang="en-US" dirty="0"/>
              <a:t> ke 1</a:t>
            </a:r>
          </a:p>
          <a:p>
            <a:r>
              <a:rPr lang="en-US" dirty="0"/>
              <a:t>Mata Kuliah </a:t>
            </a:r>
            <a:r>
              <a:rPr lang="en-US" dirty="0" err="1"/>
              <a:t>Sosiologi</a:t>
            </a:r>
            <a:r>
              <a:rPr lang="en-US" dirty="0"/>
              <a:t> </a:t>
            </a:r>
            <a:r>
              <a:rPr lang="id-ID" dirty="0" smtClean="0"/>
              <a:t>Perkotaan</a:t>
            </a:r>
            <a:endParaRPr lang="en-US" dirty="0"/>
          </a:p>
          <a:p>
            <a:r>
              <a:rPr lang="en-US" dirty="0"/>
              <a:t>Program </a:t>
            </a:r>
            <a:r>
              <a:rPr lang="en-US" dirty="0" err="1"/>
              <a:t>Studi</a:t>
            </a:r>
            <a:r>
              <a:rPr lang="en-US" dirty="0"/>
              <a:t> Sosiologi</a:t>
            </a:r>
          </a:p>
          <a:p>
            <a:r>
              <a:rPr lang="en-US" dirty="0" err="1"/>
              <a:t>Fakultas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,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, dan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Politik</a:t>
            </a:r>
            <a:endParaRPr lang="en-GB" dirty="0"/>
          </a:p>
        </p:txBody>
      </p:sp>
      <p:sp>
        <p:nvSpPr>
          <p:cNvPr id="4" name="Subtitle 2">
            <a:extLst>
              <a:ext uri="{FF2B5EF4-FFF2-40B4-BE49-F238E27FC236}">
                <a16:creationId xmlns="" xmlns:a16="http://schemas.microsoft.com/office/drawing/2014/main" id="{320070F7-4218-41D0-AD6F-E972276E8C8F}"/>
              </a:ext>
            </a:extLst>
          </p:cNvPr>
          <p:cNvSpPr txBox="1">
            <a:spLocks/>
          </p:cNvSpPr>
          <p:nvPr/>
        </p:nvSpPr>
        <p:spPr bwMode="auto">
          <a:xfrm>
            <a:off x="9454728" y="487362"/>
            <a:ext cx="4134173" cy="1725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1pPr>
            <a:lvl2pPr marL="4572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2pPr>
            <a:lvl3pPr marL="9144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3pPr>
            <a:lvl4pPr marL="13716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4pPr>
            <a:lvl5pPr marL="18288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5pPr>
            <a:lvl6pPr marL="22860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6pPr>
            <a:lvl7pPr marL="27432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7pPr>
            <a:lvl8pPr marL="32004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8pPr>
            <a:lvl9pPr marL="36576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9pPr>
          </a:lstStyle>
          <a:p>
            <a:endParaRPr lang="id-ID" sz="2000" kern="0" dirty="0" smtClean="0">
              <a:solidFill>
                <a:schemeClr val="bg1"/>
              </a:solidFill>
              <a:latin typeface="Adobe Caslon Pro Bold" panose="0205070206050A020403" pitchFamily="18" charset="0"/>
            </a:endParaRPr>
          </a:p>
          <a:p>
            <a:r>
              <a:rPr lang="en-US" sz="1800" kern="0" dirty="0" err="1" smtClean="0">
                <a:solidFill>
                  <a:schemeClr val="bg1"/>
                </a:solidFill>
                <a:latin typeface="+mj-lt"/>
              </a:rPr>
              <a:t>Sosiologi</a:t>
            </a:r>
            <a:r>
              <a:rPr lang="id-ID" sz="1800" kern="0" dirty="0" smtClean="0">
                <a:solidFill>
                  <a:schemeClr val="bg1"/>
                </a:solidFill>
                <a:latin typeface="+mj-lt"/>
              </a:rPr>
              <a:t> Perkotaan</a:t>
            </a:r>
            <a:endParaRPr lang="en-US" sz="1800" kern="0" dirty="0">
              <a:solidFill>
                <a:schemeClr val="bg1"/>
              </a:solidFill>
              <a:latin typeface="+mj-lt"/>
            </a:endParaRPr>
          </a:p>
          <a:p>
            <a:r>
              <a:rPr lang="en-GB" sz="1800" kern="0" dirty="0" smtClean="0">
                <a:solidFill>
                  <a:schemeClr val="bg1"/>
                </a:solidFill>
                <a:latin typeface="+mj-lt"/>
              </a:rPr>
              <a:t>SOS</a:t>
            </a:r>
            <a:r>
              <a:rPr lang="id-ID" sz="1800" dirty="0">
                <a:solidFill>
                  <a:schemeClr val="bg1"/>
                </a:solidFill>
                <a:latin typeface="+mj-lt"/>
              </a:rPr>
              <a:t>14308</a:t>
            </a:r>
            <a:endParaRPr lang="en-GB" sz="2800" kern="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FA561E-CBE0-4ECD-ADCE-8DB221715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4048" y="340296"/>
            <a:ext cx="8776990" cy="1621383"/>
          </a:xfrm>
        </p:spPr>
        <p:txBody>
          <a:bodyPr/>
          <a:lstStyle/>
          <a:p>
            <a:pPr algn="r"/>
            <a:r>
              <a:rPr lang="id-ID" dirty="0" smtClean="0">
                <a:solidFill>
                  <a:schemeClr val="bg1"/>
                </a:solidFill>
              </a:rPr>
              <a:t>Pendahuluan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93763" y="1852465"/>
            <a:ext cx="6616749" cy="392621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d-ID" sz="2000" dirty="0" smtClean="0">
                <a:latin typeface="Gill Sans"/>
              </a:rPr>
              <a:t>Secara sederhana kota </a:t>
            </a:r>
            <a:r>
              <a:rPr lang="en-US" sz="2000" dirty="0" err="1" smtClean="0">
                <a:latin typeface="Gill Sans"/>
              </a:rPr>
              <a:t>merupakan</a:t>
            </a:r>
            <a:r>
              <a:rPr lang="en-US" sz="2000" dirty="0" smtClean="0">
                <a:latin typeface="Gill Sans"/>
              </a:rPr>
              <a:t> </a:t>
            </a:r>
            <a:r>
              <a:rPr lang="en-US" sz="2000" dirty="0" err="1">
                <a:latin typeface="Gill Sans"/>
              </a:rPr>
              <a:t>suatu</a:t>
            </a:r>
            <a:r>
              <a:rPr lang="en-US" sz="2000" dirty="0">
                <a:latin typeface="Gill Sans"/>
              </a:rPr>
              <a:t> </a:t>
            </a:r>
            <a:r>
              <a:rPr lang="en-US" sz="2000" dirty="0" err="1">
                <a:latin typeface="Gill Sans"/>
              </a:rPr>
              <a:t>kawasan</a:t>
            </a:r>
            <a:r>
              <a:rPr lang="en-US" sz="2000" dirty="0">
                <a:latin typeface="Gill Sans"/>
              </a:rPr>
              <a:t> yang </a:t>
            </a:r>
            <a:r>
              <a:rPr lang="en-US" sz="2000" dirty="0" err="1">
                <a:latin typeface="Gill Sans"/>
              </a:rPr>
              <a:t>biasanya</a:t>
            </a:r>
            <a:r>
              <a:rPr lang="en-US" sz="2000" dirty="0">
                <a:latin typeface="Gill Sans"/>
              </a:rPr>
              <a:t> </a:t>
            </a:r>
            <a:r>
              <a:rPr lang="en-US" sz="2000" dirty="0" err="1">
                <a:latin typeface="Gill Sans"/>
              </a:rPr>
              <a:t>memiliki</a:t>
            </a:r>
            <a:r>
              <a:rPr lang="en-US" sz="2000" dirty="0">
                <a:latin typeface="Gill Sans"/>
              </a:rPr>
              <a:t> </a:t>
            </a:r>
            <a:r>
              <a:rPr lang="en-US" sz="2000" dirty="0" err="1" smtClean="0">
                <a:latin typeface="Gill Sans"/>
              </a:rPr>
              <a:t>ciri-ciri</a:t>
            </a:r>
            <a:r>
              <a:rPr lang="id-ID" sz="2000" dirty="0" smtClean="0">
                <a:latin typeface="Gill Sans"/>
              </a:rPr>
              <a:t>, antara lain: 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id-ID" sz="2000" dirty="0">
                <a:latin typeface="Gill Sans"/>
              </a:rPr>
              <a:t>J</a:t>
            </a:r>
            <a:r>
              <a:rPr lang="en-US" sz="2000" dirty="0" err="1" smtClean="0">
                <a:latin typeface="Gill Sans"/>
              </a:rPr>
              <a:t>umlah</a:t>
            </a:r>
            <a:r>
              <a:rPr lang="en-US" sz="2000" dirty="0" smtClean="0">
                <a:latin typeface="Gill Sans"/>
              </a:rPr>
              <a:t> </a:t>
            </a:r>
            <a:r>
              <a:rPr lang="en-US" sz="2000" dirty="0" err="1">
                <a:latin typeface="Gill Sans"/>
              </a:rPr>
              <a:t>penduduk</a:t>
            </a:r>
            <a:r>
              <a:rPr lang="en-US" sz="2000" dirty="0">
                <a:latin typeface="Gill Sans"/>
              </a:rPr>
              <a:t> yang relative </a:t>
            </a:r>
            <a:r>
              <a:rPr lang="en-US" sz="2000" dirty="0" err="1">
                <a:latin typeface="Gill Sans"/>
              </a:rPr>
              <a:t>padat</a:t>
            </a:r>
            <a:r>
              <a:rPr lang="en-US" sz="2000" dirty="0">
                <a:latin typeface="Gill Sans"/>
              </a:rPr>
              <a:t> </a:t>
            </a:r>
            <a:r>
              <a:rPr lang="en-US" sz="2000" dirty="0" err="1">
                <a:latin typeface="Gill Sans"/>
              </a:rPr>
              <a:t>dibanding</a:t>
            </a:r>
            <a:r>
              <a:rPr lang="en-US" sz="2000" dirty="0">
                <a:latin typeface="Gill Sans"/>
              </a:rPr>
              <a:t> </a:t>
            </a:r>
            <a:r>
              <a:rPr lang="en-US" sz="2000" dirty="0" err="1">
                <a:latin typeface="Gill Sans"/>
              </a:rPr>
              <a:t>kawasan</a:t>
            </a:r>
            <a:r>
              <a:rPr lang="en-US" sz="2000" dirty="0">
                <a:latin typeface="Gill Sans"/>
              </a:rPr>
              <a:t> </a:t>
            </a:r>
            <a:r>
              <a:rPr lang="en-US" sz="2000" dirty="0" err="1" smtClean="0">
                <a:latin typeface="Gill Sans"/>
              </a:rPr>
              <a:t>sekitarnya</a:t>
            </a:r>
            <a:r>
              <a:rPr lang="id-ID" sz="2000" dirty="0" smtClean="0">
                <a:latin typeface="Gill Sans"/>
              </a:rPr>
              <a:t>;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id-ID" sz="2000" dirty="0" smtClean="0">
                <a:latin typeface="Gill Sans"/>
              </a:rPr>
              <a:t>Hu</a:t>
            </a:r>
            <a:r>
              <a:rPr lang="en-US" sz="2000" dirty="0" err="1" smtClean="0">
                <a:latin typeface="Gill Sans"/>
              </a:rPr>
              <a:t>bungan</a:t>
            </a:r>
            <a:r>
              <a:rPr lang="en-US" sz="2000" dirty="0" smtClean="0">
                <a:latin typeface="Gill Sans"/>
              </a:rPr>
              <a:t> </a:t>
            </a:r>
            <a:r>
              <a:rPr lang="en-US" sz="2000" dirty="0" err="1">
                <a:latin typeface="Gill Sans"/>
              </a:rPr>
              <a:t>kekerabatan</a:t>
            </a:r>
            <a:r>
              <a:rPr lang="en-US" sz="2000" dirty="0">
                <a:latin typeface="Gill Sans"/>
              </a:rPr>
              <a:t> </a:t>
            </a:r>
            <a:r>
              <a:rPr lang="en-US" sz="2000" dirty="0" err="1">
                <a:latin typeface="Gill Sans"/>
              </a:rPr>
              <a:t>kemasyarakatannya</a:t>
            </a:r>
            <a:r>
              <a:rPr lang="en-US" sz="2000" dirty="0">
                <a:latin typeface="Gill Sans"/>
              </a:rPr>
              <a:t> </a:t>
            </a:r>
            <a:r>
              <a:rPr lang="en-US" sz="2000" dirty="0" err="1" smtClean="0">
                <a:latin typeface="Gill Sans"/>
              </a:rPr>
              <a:t>longg</a:t>
            </a:r>
            <a:r>
              <a:rPr lang="id-ID" sz="2000" dirty="0" smtClean="0">
                <a:latin typeface="Gill Sans"/>
              </a:rPr>
              <a:t>a</a:t>
            </a:r>
            <a:r>
              <a:rPr lang="en-US" sz="2000" dirty="0" smtClean="0">
                <a:latin typeface="Gill Sans"/>
              </a:rPr>
              <a:t>r</a:t>
            </a:r>
            <a:r>
              <a:rPr lang="id-ID" sz="2000" dirty="0" smtClean="0">
                <a:latin typeface="Gill Sans"/>
              </a:rPr>
              <a:t>;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id-ID" sz="2000" dirty="0">
                <a:latin typeface="Gill Sans"/>
              </a:rPr>
              <a:t>P</a:t>
            </a:r>
            <a:r>
              <a:rPr lang="en-US" sz="2000" dirty="0" err="1" smtClean="0">
                <a:latin typeface="Gill Sans"/>
              </a:rPr>
              <a:t>enduduknya</a:t>
            </a:r>
            <a:r>
              <a:rPr lang="en-US" sz="2000" dirty="0" smtClean="0">
                <a:latin typeface="Gill Sans"/>
              </a:rPr>
              <a:t> </a:t>
            </a:r>
            <a:r>
              <a:rPr lang="en-US" sz="2000" dirty="0" err="1">
                <a:latin typeface="Gill Sans"/>
              </a:rPr>
              <a:t>memiliki</a:t>
            </a:r>
            <a:r>
              <a:rPr lang="en-US" sz="2000" dirty="0">
                <a:latin typeface="Gill Sans"/>
              </a:rPr>
              <a:t> </a:t>
            </a:r>
            <a:r>
              <a:rPr lang="en-US" sz="2000" dirty="0" err="1">
                <a:latin typeface="Gill Sans"/>
              </a:rPr>
              <a:t>berbagai</a:t>
            </a:r>
            <a:r>
              <a:rPr lang="en-US" sz="2000" dirty="0">
                <a:latin typeface="Gill Sans"/>
              </a:rPr>
              <a:t> </a:t>
            </a:r>
            <a:r>
              <a:rPr lang="en-US" sz="2000" dirty="0" err="1">
                <a:latin typeface="Gill Sans"/>
              </a:rPr>
              <a:t>macam</a:t>
            </a:r>
            <a:r>
              <a:rPr lang="en-US" sz="2000" dirty="0">
                <a:latin typeface="Gill Sans"/>
              </a:rPr>
              <a:t> </a:t>
            </a:r>
            <a:r>
              <a:rPr lang="en-US" sz="2000" dirty="0" err="1">
                <a:latin typeface="Gill Sans"/>
              </a:rPr>
              <a:t>profesi</a:t>
            </a:r>
            <a:r>
              <a:rPr lang="en-US" sz="2000" dirty="0">
                <a:latin typeface="Gill Sans"/>
              </a:rPr>
              <a:t> yang </a:t>
            </a:r>
            <a:r>
              <a:rPr lang="en-US" sz="2000" dirty="0" err="1">
                <a:latin typeface="Gill Sans"/>
              </a:rPr>
              <a:t>bersifat</a:t>
            </a:r>
            <a:r>
              <a:rPr lang="en-US" sz="2000" dirty="0">
                <a:latin typeface="Gill Sans"/>
              </a:rPr>
              <a:t> </a:t>
            </a:r>
            <a:r>
              <a:rPr lang="en-US" sz="2000" dirty="0" err="1" smtClean="0">
                <a:latin typeface="Gill Sans"/>
              </a:rPr>
              <a:t>nonagraris</a:t>
            </a:r>
            <a:r>
              <a:rPr lang="id-ID" sz="2000" dirty="0" smtClean="0">
                <a:latin typeface="Gill Sans"/>
              </a:rPr>
              <a:t>;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id-ID" sz="2000" dirty="0">
                <a:latin typeface="Gill Sans"/>
              </a:rPr>
              <a:t>T</a:t>
            </a:r>
            <a:r>
              <a:rPr lang="en-US" sz="2000" dirty="0" err="1" smtClean="0">
                <a:latin typeface="Gill Sans"/>
              </a:rPr>
              <a:t>erdapat</a:t>
            </a:r>
            <a:r>
              <a:rPr lang="en-US" sz="2000" dirty="0" smtClean="0">
                <a:latin typeface="Gill Sans"/>
              </a:rPr>
              <a:t> </a:t>
            </a:r>
            <a:r>
              <a:rPr lang="en-US" sz="2000" dirty="0" err="1">
                <a:latin typeface="Gill Sans"/>
              </a:rPr>
              <a:t>berbagai</a:t>
            </a:r>
            <a:r>
              <a:rPr lang="en-US" sz="2000" dirty="0">
                <a:latin typeface="Gill Sans"/>
              </a:rPr>
              <a:t> </a:t>
            </a:r>
            <a:r>
              <a:rPr lang="en-US" sz="2000" dirty="0" err="1">
                <a:latin typeface="Gill Sans"/>
              </a:rPr>
              <a:t>macam</a:t>
            </a:r>
            <a:r>
              <a:rPr lang="en-US" sz="2000" dirty="0">
                <a:latin typeface="Gill Sans"/>
              </a:rPr>
              <a:t> </a:t>
            </a:r>
            <a:r>
              <a:rPr lang="en-US" sz="2000" dirty="0" err="1">
                <a:latin typeface="Gill Sans"/>
              </a:rPr>
              <a:t>fasilitas</a:t>
            </a:r>
            <a:r>
              <a:rPr lang="en-US" sz="2000" dirty="0">
                <a:latin typeface="Gill Sans"/>
              </a:rPr>
              <a:t> </a:t>
            </a:r>
            <a:r>
              <a:rPr lang="en-US" sz="2000" dirty="0" err="1">
                <a:latin typeface="Gill Sans"/>
              </a:rPr>
              <a:t>umum</a:t>
            </a:r>
            <a:r>
              <a:rPr lang="en-US" sz="2000" dirty="0">
                <a:latin typeface="Gill Sans"/>
              </a:rPr>
              <a:t> yang relative </a:t>
            </a:r>
            <a:r>
              <a:rPr lang="en-US" sz="2000" dirty="0" err="1">
                <a:latin typeface="Gill Sans"/>
              </a:rPr>
              <a:t>beragam</a:t>
            </a:r>
            <a:r>
              <a:rPr lang="en-US" sz="2000" dirty="0">
                <a:latin typeface="Gill Sans"/>
              </a:rPr>
              <a:t> </a:t>
            </a:r>
            <a:r>
              <a:rPr lang="en-US" sz="2000" dirty="0" err="1">
                <a:latin typeface="Gill Sans"/>
              </a:rPr>
              <a:t>dan</a:t>
            </a:r>
            <a:r>
              <a:rPr lang="en-US" sz="2000" dirty="0">
                <a:latin typeface="Gill Sans"/>
              </a:rPr>
              <a:t> modern </a:t>
            </a:r>
            <a:r>
              <a:rPr lang="en-US" sz="2000" dirty="0" err="1">
                <a:latin typeface="Gill Sans"/>
              </a:rPr>
              <a:t>dibandingkan</a:t>
            </a:r>
            <a:r>
              <a:rPr lang="en-US" sz="2000" dirty="0">
                <a:latin typeface="Gill Sans"/>
              </a:rPr>
              <a:t> </a:t>
            </a:r>
            <a:r>
              <a:rPr lang="en-US" sz="2000" dirty="0" err="1">
                <a:latin typeface="Gill Sans"/>
              </a:rPr>
              <a:t>dengan</a:t>
            </a:r>
            <a:r>
              <a:rPr lang="en-US" sz="2000" dirty="0">
                <a:latin typeface="Gill Sans"/>
              </a:rPr>
              <a:t> </a:t>
            </a:r>
            <a:r>
              <a:rPr lang="en-US" sz="2000" dirty="0" err="1">
                <a:latin typeface="Gill Sans"/>
              </a:rPr>
              <a:t>daerah</a:t>
            </a:r>
            <a:r>
              <a:rPr lang="en-US" sz="2000" dirty="0">
                <a:latin typeface="Gill Sans"/>
              </a:rPr>
              <a:t> </a:t>
            </a:r>
            <a:r>
              <a:rPr lang="en-US" sz="2000" dirty="0" err="1">
                <a:latin typeface="Gill Sans"/>
              </a:rPr>
              <a:t>sekitarnya</a:t>
            </a:r>
            <a:r>
              <a:rPr lang="en-US" sz="2000" dirty="0">
                <a:latin typeface="Gill Sans"/>
              </a:rPr>
              <a:t>. </a:t>
            </a:r>
            <a:endParaRPr lang="id-ID" sz="2000" dirty="0">
              <a:latin typeface="Gill Sans"/>
            </a:endParaRPr>
          </a:p>
        </p:txBody>
      </p:sp>
      <p:pic>
        <p:nvPicPr>
          <p:cNvPr id="1026" name="Picture 2" descr="Image result for masyarakat ko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528" y="1492424"/>
            <a:ext cx="5715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69752" y="6100936"/>
            <a:ext cx="123350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/>
              <a:t>Sosiologi</a:t>
            </a:r>
            <a:r>
              <a:rPr lang="en-US" sz="2000" dirty="0"/>
              <a:t> </a:t>
            </a:r>
            <a:r>
              <a:rPr lang="en-US" sz="2000" dirty="0" err="1"/>
              <a:t>perkotaan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ilmu</a:t>
            </a:r>
            <a:r>
              <a:rPr lang="en-US" sz="2000" dirty="0"/>
              <a:t> yang </a:t>
            </a:r>
            <a:r>
              <a:rPr lang="en-US" sz="2000" dirty="0" err="1"/>
              <a:t>mempelajari</a:t>
            </a:r>
            <a:r>
              <a:rPr lang="en-US" sz="2000" dirty="0"/>
              <a:t> </a:t>
            </a:r>
            <a:r>
              <a:rPr lang="en-US" sz="2000" dirty="0" err="1"/>
              <a:t>interaksi</a:t>
            </a:r>
            <a:r>
              <a:rPr lang="en-US" sz="2000" dirty="0"/>
              <a:t> </a:t>
            </a:r>
            <a:r>
              <a:rPr lang="en-US" sz="2000" dirty="0" err="1"/>
              <a:t>manusia</a:t>
            </a:r>
            <a:r>
              <a:rPr lang="en-US" sz="2000" dirty="0"/>
              <a:t> yang </a:t>
            </a:r>
            <a:r>
              <a:rPr lang="en-US" sz="2000" dirty="0" err="1"/>
              <a:t>satu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yang lain, </a:t>
            </a:r>
            <a:r>
              <a:rPr lang="en-US" sz="2000" dirty="0" err="1"/>
              <a:t>baik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lingkup</a:t>
            </a:r>
            <a:r>
              <a:rPr lang="en-US" sz="2000" dirty="0"/>
              <a:t> </a:t>
            </a:r>
            <a:r>
              <a:rPr lang="en-US" sz="2000" dirty="0" err="1"/>
              <a:t>individu</a:t>
            </a:r>
            <a:r>
              <a:rPr lang="en-US" sz="2000" dirty="0"/>
              <a:t> </a:t>
            </a:r>
            <a:r>
              <a:rPr lang="en-US" sz="2000" dirty="0" err="1"/>
              <a:t>maupun</a:t>
            </a:r>
            <a:r>
              <a:rPr lang="en-US" sz="2000" dirty="0"/>
              <a:t> </a:t>
            </a:r>
            <a:r>
              <a:rPr lang="en-US" sz="2000" dirty="0" err="1"/>
              <a:t>kelompok</a:t>
            </a:r>
            <a:r>
              <a:rPr lang="en-US" sz="2000" dirty="0"/>
              <a:t> </a:t>
            </a:r>
            <a:r>
              <a:rPr lang="en-US" sz="2000" dirty="0" err="1"/>
              <a:t>masyarakat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kawasan</a:t>
            </a:r>
            <a:r>
              <a:rPr lang="en-US" sz="2000" dirty="0"/>
              <a:t> </a:t>
            </a:r>
            <a:r>
              <a:rPr lang="en-US" sz="2000" dirty="0" err="1"/>
              <a:t>kota</a:t>
            </a:r>
            <a:r>
              <a:rPr lang="en-US" sz="2000" dirty="0"/>
              <a:t> yang </a:t>
            </a:r>
            <a:r>
              <a:rPr lang="en-US" sz="2000" dirty="0" err="1"/>
              <a:t>sarat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bentukan</a:t>
            </a:r>
            <a:r>
              <a:rPr lang="en-US" sz="2000" dirty="0"/>
              <a:t> </a:t>
            </a:r>
            <a:r>
              <a:rPr lang="en-US" sz="2000" dirty="0" err="1"/>
              <a:t>terbangun</a:t>
            </a:r>
            <a:r>
              <a:rPr lang="en-US" sz="2000" dirty="0"/>
              <a:t>, </a:t>
            </a:r>
            <a:r>
              <a:rPr lang="en-US" sz="2000" dirty="0" err="1"/>
              <a:t>dimana</a:t>
            </a:r>
            <a:r>
              <a:rPr lang="en-US" sz="2000" dirty="0"/>
              <a:t> </a:t>
            </a:r>
            <a:r>
              <a:rPr lang="en-US" sz="2000" dirty="0" err="1"/>
              <a:t>kota</a:t>
            </a:r>
            <a:r>
              <a:rPr lang="en-US" sz="2000" dirty="0"/>
              <a:t> </a:t>
            </a:r>
            <a:r>
              <a:rPr lang="en-US" sz="2000" dirty="0" err="1"/>
              <a:t>menyerupai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system, </a:t>
            </a:r>
            <a:r>
              <a:rPr lang="en-US" sz="2000" dirty="0" err="1"/>
              <a:t>saling</a:t>
            </a:r>
            <a:r>
              <a:rPr lang="en-US" sz="2000" dirty="0"/>
              <a:t> </a:t>
            </a:r>
            <a:r>
              <a:rPr lang="en-US" sz="2000" dirty="0" err="1"/>
              <a:t>berkaitan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 smtClean="0"/>
              <a:t>berpengaruh</a:t>
            </a:r>
            <a:r>
              <a:rPr lang="id-ID" sz="2000" dirty="0" smtClean="0"/>
              <a:t>. 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669752" y="7325072"/>
            <a:ext cx="120638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dirty="0"/>
              <a:t>Menurut Bardo (1982) ada 3 ciri kehidupan kota (urbanisme) yang menjadi pusat perhatian sosiologi perkotaan dalam melihat kota, yaitu 1) struktur kota; 2) gaya hidup perkotaan (urban); dan 3) organisasi sosial. </a:t>
            </a:r>
          </a:p>
        </p:txBody>
      </p:sp>
    </p:spTree>
    <p:extLst>
      <p:ext uri="{BB962C8B-B14F-4D97-AF65-F5344CB8AC3E}">
        <p14:creationId xmlns:p14="http://schemas.microsoft.com/office/powerpoint/2010/main" val="332411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3453926" y="811398"/>
            <a:ext cx="9351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i="1" dirty="0" smtClean="0"/>
              <a:t> </a:t>
            </a:r>
            <a:r>
              <a:rPr lang="id-ID" sz="3600" dirty="0" smtClean="0"/>
              <a:t>Perbedaan </a:t>
            </a:r>
            <a:r>
              <a:rPr lang="id-ID" sz="3600" i="1" dirty="0" smtClean="0"/>
              <a:t>City/town</a:t>
            </a:r>
            <a:r>
              <a:rPr lang="id-ID" sz="3600" dirty="0" smtClean="0"/>
              <a:t> dan </a:t>
            </a:r>
            <a:r>
              <a:rPr lang="id-ID" sz="3600" i="1" dirty="0" smtClean="0"/>
              <a:t>Urban</a:t>
            </a:r>
            <a:endParaRPr lang="en-US" sz="3600" i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69752" y="2140496"/>
            <a:ext cx="4547344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dirty="0" err="1"/>
              <a:t>K</a:t>
            </a:r>
            <a:r>
              <a:rPr lang="en-US" sz="2000" dirty="0" err="1" smtClean="0"/>
              <a:t>ota</a:t>
            </a:r>
            <a:r>
              <a:rPr lang="en-US" sz="2000" dirty="0" smtClean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i="1" dirty="0" smtClean="0"/>
              <a:t>city</a:t>
            </a:r>
            <a:r>
              <a:rPr lang="id-ID" sz="2000" i="1" dirty="0"/>
              <a:t> </a:t>
            </a:r>
            <a:r>
              <a:rPr lang="pt-BR" sz="2000" dirty="0" smtClean="0"/>
              <a:t>kota </a:t>
            </a:r>
            <a:r>
              <a:rPr lang="pt-BR" sz="2000" dirty="0"/>
              <a:t>dapat dilihat sebagai batas fisik atau </a:t>
            </a:r>
            <a:r>
              <a:rPr lang="pt-BR" sz="2000" dirty="0" smtClean="0"/>
              <a:t>teritorial</a:t>
            </a:r>
            <a:r>
              <a:rPr lang="id-ID" sz="2000" dirty="0" smtClean="0"/>
              <a:t>. Ciri kota dibedakan dengan ciri </a:t>
            </a:r>
            <a:r>
              <a:rPr lang="id-ID" sz="2000" dirty="0"/>
              <a:t>yang tampak (</a:t>
            </a:r>
            <a:r>
              <a:rPr lang="id-ID" sz="2000" i="1" dirty="0"/>
              <a:t>tangible</a:t>
            </a:r>
            <a:r>
              <a:rPr lang="id-ID" sz="2000" dirty="0" smtClean="0"/>
              <a:t>) dan tak tampak (intangible). Ciri tampak ditandai yaitu (1) Jumlah penduduk, sebagai: Kota kecil, Kota medium, Kota besar, Metropolis, Megapolis, Ecumenopolis. (2) penampilan fungsinya seperti kota pelabubahan, pemerintahan, dan lain sebagainya. </a:t>
            </a:r>
            <a:r>
              <a:rPr lang="id-ID" sz="2000" dirty="0"/>
              <a:t/>
            </a:r>
            <a:br>
              <a:rPr lang="id-ID" sz="2000" dirty="0"/>
            </a:br>
            <a:endParaRPr lang="id-ID" sz="2000" dirty="0" smtClean="0"/>
          </a:p>
          <a:p>
            <a:r>
              <a:rPr lang="id-ID" sz="2000" dirty="0" smtClean="0"/>
              <a:t>Ciri </a:t>
            </a:r>
            <a:r>
              <a:rPr lang="id-ID" sz="2000" dirty="0"/>
              <a:t>tidak tampak (</a:t>
            </a:r>
            <a:r>
              <a:rPr lang="id-ID" sz="2000" i="1" dirty="0"/>
              <a:t>intangible</a:t>
            </a:r>
            <a:r>
              <a:rPr lang="id-ID" sz="2000" dirty="0"/>
              <a:t>) dari kota/</a:t>
            </a:r>
            <a:r>
              <a:rPr lang="id-ID" sz="2000" i="1" dirty="0"/>
              <a:t>city </a:t>
            </a:r>
            <a:r>
              <a:rPr lang="id-ID" sz="2000" dirty="0"/>
              <a:t>adalah kekhasan cara-cara</a:t>
            </a:r>
            <a:br>
              <a:rPr lang="id-ID" sz="2000" dirty="0"/>
            </a:br>
            <a:r>
              <a:rPr lang="id-ID" sz="2000" dirty="0"/>
              <a:t>hidupnya. Cara hidup ini dapat berupa cara mengatur tempat tinggal, cara</a:t>
            </a:r>
            <a:br>
              <a:rPr lang="id-ID" sz="2000" dirty="0"/>
            </a:br>
            <a:r>
              <a:rPr lang="id-ID" sz="2000" dirty="0"/>
              <a:t>mengatur interaksi sosial, cara mengatur gaya hidup, dan sebagainya. </a:t>
            </a:r>
            <a:r>
              <a:rPr lang="id-ID" sz="2000" dirty="0"/>
              <a:t/>
            </a:r>
            <a:br>
              <a:rPr lang="id-ID" sz="2000" dirty="0"/>
            </a:br>
            <a:endParaRPr lang="id-ID" sz="2000" i="1" dirty="0" smtClean="0"/>
          </a:p>
          <a:p>
            <a:endParaRPr lang="id-ID" sz="2000" i="1" dirty="0"/>
          </a:p>
          <a:p>
            <a:endParaRPr lang="id-ID" sz="2000" i="1" dirty="0" smtClean="0"/>
          </a:p>
          <a:p>
            <a:endParaRPr lang="id-ID" sz="2000" dirty="0"/>
          </a:p>
        </p:txBody>
      </p:sp>
      <p:sp>
        <p:nvSpPr>
          <p:cNvPr id="2" name="Rectangle 1"/>
          <p:cNvSpPr/>
          <p:nvPr/>
        </p:nvSpPr>
        <p:spPr>
          <a:xfrm>
            <a:off x="8535421" y="2198037"/>
            <a:ext cx="4231675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dirty="0" smtClean="0"/>
              <a:t>K</a:t>
            </a:r>
            <a:r>
              <a:rPr lang="en-US" sz="2000" dirty="0" err="1" smtClean="0"/>
              <a:t>ota</a:t>
            </a:r>
            <a:r>
              <a:rPr lang="en-US" sz="2000" dirty="0" smtClean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i="1" dirty="0" smtClean="0"/>
              <a:t>urban</a:t>
            </a:r>
            <a:r>
              <a:rPr lang="id-ID" sz="2000" i="1" dirty="0" smtClean="0"/>
              <a:t> </a:t>
            </a:r>
            <a:r>
              <a:rPr lang="id-ID" sz="2000" dirty="0" smtClean="0"/>
              <a:t>dilihat dari </a:t>
            </a:r>
          </a:p>
          <a:p>
            <a:r>
              <a:rPr lang="id-ID" sz="2000" dirty="0"/>
              <a:t>kualitas kehidupan di </a:t>
            </a:r>
            <a:r>
              <a:rPr lang="id-ID" sz="2000" dirty="0" smtClean="0"/>
              <a:t>dalamnya. </a:t>
            </a:r>
            <a:r>
              <a:rPr lang="id-ID" sz="2000" dirty="0"/>
              <a:t/>
            </a:r>
            <a:br>
              <a:rPr lang="id-ID" sz="2000" dirty="0"/>
            </a:br>
            <a:r>
              <a:rPr lang="id-ID" sz="2000" dirty="0"/>
              <a:t>Di mana jumlah penduduk,</a:t>
            </a:r>
            <a:br>
              <a:rPr lang="id-ID" sz="2000" dirty="0"/>
            </a:br>
            <a:r>
              <a:rPr lang="id-ID" sz="2000" dirty="0"/>
              <a:t>kepadatan, dan heterogenitas kota menyebabkan cara hidup orang kota </a:t>
            </a:r>
            <a:r>
              <a:rPr lang="id-ID" sz="2000" dirty="0" smtClean="0"/>
              <a:t>yang nonpribadi</a:t>
            </a:r>
            <a:r>
              <a:rPr lang="id-ID" sz="2000" dirty="0"/>
              <a:t>, datar, sepintas lalu</a:t>
            </a:r>
            <a:r>
              <a:rPr lang="id-ID" sz="2000" dirty="0" smtClean="0"/>
              <a:t>, </a:t>
            </a:r>
            <a:r>
              <a:rPr lang="id-ID" sz="2000" i="1" dirty="0" smtClean="0"/>
              <a:t>segregatif </a:t>
            </a:r>
            <a:r>
              <a:rPr lang="id-ID" sz="2000" dirty="0"/>
              <a:t>(terkotak-kotak) atau yang dalam</a:t>
            </a:r>
            <a:br>
              <a:rPr lang="id-ID" sz="2000" dirty="0"/>
            </a:br>
            <a:r>
              <a:rPr lang="id-ID" sz="2000" dirty="0"/>
              <a:t>istilah F. Tonnies disebut dengan ciri </a:t>
            </a:r>
            <a:r>
              <a:rPr lang="id-ID" sz="2000" i="1" dirty="0"/>
              <a:t>gesselchaft</a:t>
            </a:r>
            <a:r>
              <a:rPr lang="id-ID" sz="2000" dirty="0"/>
              <a:t>. </a:t>
            </a:r>
            <a:endParaRPr lang="id-ID" sz="2000" dirty="0" smtClean="0"/>
          </a:p>
          <a:p>
            <a:r>
              <a:rPr lang="id-ID" sz="2000" dirty="0" smtClean="0"/>
              <a:t>Ciri-ciri </a:t>
            </a:r>
            <a:r>
              <a:rPr lang="id-ID" sz="2000" dirty="0"/>
              <a:t>tak tampak </a:t>
            </a:r>
            <a:r>
              <a:rPr lang="id-ID" sz="2000" dirty="0" smtClean="0"/>
              <a:t>yang berupa </a:t>
            </a:r>
            <a:r>
              <a:rPr lang="id-ID" sz="2000" dirty="0"/>
              <a:t>cara hidup urban ini tidak saja membedakan kota dengan desa, </a:t>
            </a:r>
            <a:r>
              <a:rPr lang="id-ID" sz="2000" dirty="0" smtClean="0"/>
              <a:t>tetapi satu </a:t>
            </a:r>
            <a:r>
              <a:rPr lang="id-ID" sz="2000" dirty="0"/>
              <a:t>kota dengan kota lain. Hal ini dapat terjadi karena pola urbanisme di </a:t>
            </a:r>
            <a:r>
              <a:rPr lang="id-ID" sz="2000" dirty="0" smtClean="0"/>
              <a:t>satu kota </a:t>
            </a:r>
            <a:r>
              <a:rPr lang="id-ID" sz="2000" dirty="0"/>
              <a:t>dengan kota yang lain dapat berbeda. </a:t>
            </a:r>
            <a:r>
              <a:rPr lang="id-ID" sz="2000" dirty="0"/>
              <a:t/>
            </a:r>
            <a:br>
              <a:rPr lang="id-ID" sz="2000" dirty="0"/>
            </a:br>
            <a:endParaRPr lang="id-ID" sz="2000" i="1" dirty="0" smtClean="0"/>
          </a:p>
          <a:p>
            <a:endParaRPr lang="id-ID" sz="2000" i="1" dirty="0"/>
          </a:p>
          <a:p>
            <a:endParaRPr lang="id-ID" sz="2000" i="1" dirty="0" smtClean="0"/>
          </a:p>
          <a:p>
            <a:endParaRPr lang="id-ID" sz="2000" i="1" dirty="0"/>
          </a:p>
          <a:p>
            <a:endParaRPr lang="id-ID" sz="2000" i="1" dirty="0" smtClean="0"/>
          </a:p>
          <a:p>
            <a:endParaRPr lang="id-ID" sz="2000" dirty="0"/>
          </a:p>
        </p:txBody>
      </p:sp>
      <p:pic>
        <p:nvPicPr>
          <p:cNvPr id="1026" name="Picture 2" descr="Image result for ko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096" y="2228444"/>
            <a:ext cx="3157511" cy="2648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age result for masyarakat ko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272" y="5380856"/>
            <a:ext cx="3024335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29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3453926" y="811398"/>
            <a:ext cx="9351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dirty="0"/>
              <a:t>Hubungan kota dan desa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3728" y="6178168"/>
            <a:ext cx="122413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dirty="0"/>
              <a:t>Perkembangan selanjutnya terjadi penyesuaian pemisahan </a:t>
            </a:r>
            <a:r>
              <a:rPr lang="id-ID" sz="2000" dirty="0" smtClean="0"/>
              <a:t>dikotomis tersebut </a:t>
            </a:r>
            <a:r>
              <a:rPr lang="id-ID" sz="2000" dirty="0"/>
              <a:t>dengan pemisahan dikotomis antara kota dan desa. Kota </a:t>
            </a:r>
            <a:r>
              <a:rPr lang="id-ID" sz="2000" dirty="0" smtClean="0"/>
              <a:t>ditandai oleh </a:t>
            </a:r>
            <a:r>
              <a:rPr lang="id-ID" sz="2000" dirty="0"/>
              <a:t>tipologi yang lebih mengarah kepada hubungan sosial yang </a:t>
            </a:r>
            <a:r>
              <a:rPr lang="id-ID" sz="2000" dirty="0" smtClean="0"/>
              <a:t>tidak mendalam</a:t>
            </a:r>
            <a:r>
              <a:rPr lang="id-ID" sz="2000" dirty="0"/>
              <a:t>, sedangkan desa ditipologikan kehidupan masyarakat </a:t>
            </a:r>
            <a:r>
              <a:rPr lang="id-ID" sz="2000" dirty="0" smtClean="0"/>
              <a:t>yang hubungan </a:t>
            </a:r>
            <a:r>
              <a:rPr lang="id-ID" sz="2000" dirty="0"/>
              <a:t>sosialnya dalam. Kota identik dengan tipologi </a:t>
            </a:r>
            <a:r>
              <a:rPr lang="id-ID" sz="2000" i="1" dirty="0"/>
              <a:t>gesselchaft </a:t>
            </a:r>
            <a:r>
              <a:rPr lang="id-ID" sz="2000" dirty="0"/>
              <a:t>dan </a:t>
            </a:r>
            <a:r>
              <a:rPr lang="id-ID" sz="2000" dirty="0" smtClean="0"/>
              <a:t>atau solidaritas </a:t>
            </a:r>
            <a:r>
              <a:rPr lang="id-ID" sz="2000" dirty="0"/>
              <a:t>organis, sedangkan desa sebagai lawannya identik dengan </a:t>
            </a:r>
            <a:r>
              <a:rPr lang="id-ID" sz="2000" dirty="0" smtClean="0"/>
              <a:t>tipologi </a:t>
            </a:r>
            <a:r>
              <a:rPr lang="id-ID" sz="2000" i="1" dirty="0" smtClean="0"/>
              <a:t>gemeinschaft </a:t>
            </a:r>
            <a:r>
              <a:rPr lang="id-ID" sz="2000" dirty="0"/>
              <a:t>dan atau solidaritas mekanis.</a:t>
            </a:r>
            <a:r>
              <a:rPr lang="id-ID" sz="2000" dirty="0"/>
              <a:t> </a:t>
            </a:r>
            <a:br>
              <a:rPr lang="id-ID" sz="2000" dirty="0"/>
            </a:br>
            <a:endParaRPr lang="id-ID" sz="2000" dirty="0"/>
          </a:p>
        </p:txBody>
      </p:sp>
      <p:pic>
        <p:nvPicPr>
          <p:cNvPr id="2052" name="Picture 4" descr="Image result for gemeinschaft and gesellschaf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12" y="1668462"/>
            <a:ext cx="7416824" cy="4326201"/>
          </a:xfrm>
          <a:prstGeom prst="rect">
            <a:avLst/>
          </a:prstGeom>
          <a:solidFill>
            <a:srgbClr val="FFFF00"/>
          </a:solidFill>
        </p:spPr>
      </p:pic>
    </p:spTree>
    <p:extLst>
      <p:ext uri="{BB962C8B-B14F-4D97-AF65-F5344CB8AC3E}">
        <p14:creationId xmlns:p14="http://schemas.microsoft.com/office/powerpoint/2010/main" val="757088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FA561E-CBE0-4ECD-ADCE-8DB221715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4048" y="340296"/>
            <a:ext cx="8776990" cy="1621383"/>
          </a:xfrm>
        </p:spPr>
        <p:txBody>
          <a:bodyPr/>
          <a:lstStyle/>
          <a:p>
            <a:pPr algn="r"/>
            <a:r>
              <a:rPr lang="id-ID" dirty="0"/>
              <a:t>Sejarah perkembangan kota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885776" y="1996481"/>
            <a:ext cx="11217275" cy="12961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d-ID" sz="2000" b="1" dirty="0" smtClean="0">
                <a:latin typeface="Gill Sans"/>
              </a:rPr>
              <a:t>KOTA KUNO</a:t>
            </a:r>
          </a:p>
          <a:p>
            <a:pPr marL="0" indent="0">
              <a:buNone/>
            </a:pPr>
            <a:r>
              <a:rPr lang="id-ID" sz="2000" dirty="0" smtClean="0">
                <a:latin typeface="Gill Sans"/>
              </a:rPr>
              <a:t>Menurut sejarah, sebuah kota didapati pada sebuah gua, lembah atau tempatterlindung. Beberapa jalur tepi sungai atau di kawasan tertentu yang letaknya strategis menjadi cikal bakal terbentuknya kota</a:t>
            </a:r>
            <a:endParaRPr lang="id-ID" sz="2000" dirty="0">
              <a:latin typeface="Gill San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85776" y="3337337"/>
            <a:ext cx="110892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b="1" dirty="0" smtClean="0"/>
              <a:t>KOTA PRA INDUSTRI</a:t>
            </a:r>
          </a:p>
          <a:p>
            <a:r>
              <a:rPr lang="id-ID" sz="2000" dirty="0"/>
              <a:t>K</a:t>
            </a:r>
            <a:r>
              <a:rPr lang="id-ID" sz="2000" dirty="0" smtClean="0"/>
              <a:t>ota </a:t>
            </a:r>
            <a:r>
              <a:rPr lang="id-ID" sz="2000" dirty="0"/>
              <a:t>praindustri </a:t>
            </a:r>
            <a:r>
              <a:rPr lang="id-ID" sz="2000" dirty="0" smtClean="0"/>
              <a:t>ditandai dengan </a:t>
            </a:r>
            <a:r>
              <a:rPr lang="id-ID" sz="2000" dirty="0"/>
              <a:t>munculnya pusat-pusat kegiatan yaitu pusat pemerintahan, </a:t>
            </a:r>
            <a:r>
              <a:rPr lang="id-ID" sz="2000" dirty="0" smtClean="0"/>
              <a:t>ruang publik </a:t>
            </a:r>
            <a:r>
              <a:rPr lang="id-ID" sz="2000" dirty="0"/>
              <a:t>(tempat masyarakat berinteraksi sosial), tempat beribadat, dan </a:t>
            </a:r>
            <a:r>
              <a:rPr lang="id-ID" sz="2000" dirty="0" smtClean="0"/>
              <a:t>pasar tradisional. </a:t>
            </a:r>
            <a:r>
              <a:rPr lang="id-ID" sz="2000" dirty="0"/>
              <a:t>Keempat pusat kegiatan ini letaknya relatif berdekatan</a:t>
            </a:r>
            <a:r>
              <a:rPr lang="id-ID" sz="2000" dirty="0" smtClean="0"/>
              <a:t>. </a:t>
            </a:r>
            <a:endParaRPr lang="id-ID" sz="2000" dirty="0"/>
          </a:p>
        </p:txBody>
      </p:sp>
      <p:sp>
        <p:nvSpPr>
          <p:cNvPr id="4" name="Rectangle 3"/>
          <p:cNvSpPr/>
          <p:nvPr/>
        </p:nvSpPr>
        <p:spPr>
          <a:xfrm>
            <a:off x="885776" y="4804792"/>
            <a:ext cx="120253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b="1" dirty="0" smtClean="0"/>
              <a:t>KOTA INDUSTRI</a:t>
            </a:r>
          </a:p>
          <a:p>
            <a:r>
              <a:rPr lang="id-ID" sz="2000" dirty="0" smtClean="0"/>
              <a:t>Kelahiran </a:t>
            </a:r>
            <a:r>
              <a:rPr lang="id-ID" sz="2000" dirty="0"/>
              <a:t>kota industri ditandai dengan berkembangnya </a:t>
            </a:r>
            <a:r>
              <a:rPr lang="id-ID" sz="2000" dirty="0" smtClean="0"/>
              <a:t>ilmu pengetahuan </a:t>
            </a:r>
            <a:r>
              <a:rPr lang="id-ID" sz="2000" dirty="0"/>
              <a:t>dan teknologi di dunia. Berkembangnya ilmu </a:t>
            </a:r>
            <a:r>
              <a:rPr lang="id-ID" sz="2000" dirty="0" smtClean="0"/>
              <a:t>pengetahuan ditandai </a:t>
            </a:r>
            <a:r>
              <a:rPr lang="id-ID" sz="2000" dirty="0"/>
              <a:t>dengan penggunaan rasionalisme untuk mempertinggi </a:t>
            </a:r>
            <a:r>
              <a:rPr lang="id-ID" sz="2000" dirty="0" smtClean="0"/>
              <a:t>peradaban dan </a:t>
            </a:r>
            <a:r>
              <a:rPr lang="id-ID" sz="2000" dirty="0"/>
              <a:t>hidup masyarakat guna mencapai kebahagiaan hidup manusia</a:t>
            </a:r>
            <a:r>
              <a:rPr lang="id-ID" sz="2000" dirty="0" smtClean="0"/>
              <a:t>. Sedangkan</a:t>
            </a:r>
            <a:r>
              <a:rPr lang="id-ID" sz="2000" dirty="0"/>
              <a:t>, penemuan teknologi menyebabkan barang-barang </a:t>
            </a:r>
            <a:r>
              <a:rPr lang="id-ID" sz="2000" dirty="0" smtClean="0"/>
              <a:t>konsumsi dapat </a:t>
            </a:r>
            <a:r>
              <a:rPr lang="id-ID" sz="2000" dirty="0"/>
              <a:t>diproduksi secara massal</a:t>
            </a:r>
            <a:r>
              <a:rPr lang="id-ID" sz="2000" dirty="0"/>
              <a:t> </a:t>
            </a:r>
            <a:br>
              <a:rPr lang="id-ID" sz="2000" dirty="0"/>
            </a:br>
            <a:endParaRPr lang="id-ID" sz="2000" dirty="0"/>
          </a:p>
        </p:txBody>
      </p:sp>
      <p:sp>
        <p:nvSpPr>
          <p:cNvPr id="5" name="Rectangle 4"/>
          <p:cNvSpPr/>
          <p:nvPr/>
        </p:nvSpPr>
        <p:spPr>
          <a:xfrm>
            <a:off x="885776" y="6460976"/>
            <a:ext cx="115601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b="1" dirty="0" smtClean="0"/>
              <a:t>KOTA MODERN</a:t>
            </a:r>
          </a:p>
          <a:p>
            <a:r>
              <a:rPr lang="id-ID" sz="2000" dirty="0" smtClean="0"/>
              <a:t>ciri-ciri </a:t>
            </a:r>
            <a:r>
              <a:rPr lang="id-ID" sz="2000" dirty="0"/>
              <a:t>kota modern ditandai dengan tiga hal. </a:t>
            </a:r>
            <a:r>
              <a:rPr lang="id-ID" sz="2000" i="1" dirty="0" smtClean="0"/>
              <a:t>Pertama</a:t>
            </a:r>
            <a:r>
              <a:rPr lang="id-ID" sz="2000" dirty="0" smtClean="0"/>
              <a:t>, penggunaan </a:t>
            </a:r>
            <a:r>
              <a:rPr lang="id-ID" sz="2000" dirty="0"/>
              <a:t>teknologi sebagai sarana untuk mempermudah </a:t>
            </a:r>
            <a:r>
              <a:rPr lang="id-ID" sz="2000" dirty="0" smtClean="0"/>
              <a:t>mewujudkan kebutuhan </a:t>
            </a:r>
            <a:r>
              <a:rPr lang="id-ID" sz="2000" dirty="0"/>
              <a:t>manusia. </a:t>
            </a:r>
            <a:r>
              <a:rPr lang="id-ID" sz="2000" i="1" dirty="0"/>
              <a:t>Kedua</a:t>
            </a:r>
            <a:r>
              <a:rPr lang="id-ID" sz="2000" dirty="0"/>
              <a:t>, masyarakatnya memberikan perhatian </a:t>
            </a:r>
            <a:r>
              <a:rPr lang="id-ID" sz="2000" dirty="0" smtClean="0"/>
              <a:t>pada persoalan </a:t>
            </a:r>
            <a:r>
              <a:rPr lang="id-ID" sz="2000" dirty="0"/>
              <a:t>lingkungan, dengan mengenal sistem daur ulang dan sumber </a:t>
            </a:r>
            <a:r>
              <a:rPr lang="id-ID" sz="2000" dirty="0" smtClean="0"/>
              <a:t>energi nonreguler </a:t>
            </a:r>
            <a:r>
              <a:rPr lang="id-ID" sz="2000" dirty="0"/>
              <a:t>sebagai alternatif untuk memenuhi kebutuhan manusia. </a:t>
            </a:r>
            <a:r>
              <a:rPr lang="id-ID" sz="2000" i="1" dirty="0"/>
              <a:t>Ketiga</a:t>
            </a:r>
            <a:r>
              <a:rPr lang="id-ID" sz="2000" dirty="0" smtClean="0"/>
              <a:t>, pemanfaatan </a:t>
            </a:r>
            <a:r>
              <a:rPr lang="id-ID" sz="2000" dirty="0"/>
              <a:t>tenaga listrik dan </a:t>
            </a:r>
            <a:r>
              <a:rPr lang="id-ID" sz="2000" dirty="0" smtClean="0"/>
              <a:t>komputerisasi.</a:t>
            </a:r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2332616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="" xmlns:a16="http://schemas.microsoft.com/office/drawing/2014/main" id="{D3B34462-FD54-4019-8C68-64B879F81E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TERIMA KASIH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AB2B4A8-1C0C-4FE2-955F-704AE89C7F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SELAMAT MEMBACA</a:t>
            </a:r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="" xmlns:a16="http://schemas.microsoft.com/office/drawing/2014/main" id="{320070F7-4218-41D0-AD6F-E972276E8C8F}"/>
              </a:ext>
            </a:extLst>
          </p:cNvPr>
          <p:cNvSpPr txBox="1">
            <a:spLocks/>
          </p:cNvSpPr>
          <p:nvPr/>
        </p:nvSpPr>
        <p:spPr bwMode="auto">
          <a:xfrm>
            <a:off x="9454728" y="487362"/>
            <a:ext cx="4134173" cy="1725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1pPr>
            <a:lvl2pPr marL="4572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2pPr>
            <a:lvl3pPr marL="9144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3pPr>
            <a:lvl4pPr marL="13716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4pPr>
            <a:lvl5pPr marL="18288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5pPr>
            <a:lvl6pPr marL="22860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6pPr>
            <a:lvl7pPr marL="27432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7pPr>
            <a:lvl8pPr marL="32004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8pPr>
            <a:lvl9pPr marL="36576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9pPr>
          </a:lstStyle>
          <a:p>
            <a:endParaRPr lang="id-ID" sz="2000" kern="0" dirty="0" smtClean="0">
              <a:solidFill>
                <a:schemeClr val="bg1"/>
              </a:solidFill>
              <a:latin typeface="Adobe Caslon Pro Bold" panose="0205070206050A020403" pitchFamily="18" charset="0"/>
            </a:endParaRPr>
          </a:p>
          <a:p>
            <a:r>
              <a:rPr lang="en-US" sz="1800" kern="0" dirty="0" err="1" smtClean="0">
                <a:solidFill>
                  <a:schemeClr val="bg1"/>
                </a:solidFill>
                <a:latin typeface="+mj-lt"/>
              </a:rPr>
              <a:t>Sosiologi</a:t>
            </a:r>
            <a:r>
              <a:rPr lang="id-ID" sz="1800" kern="0" dirty="0" smtClean="0">
                <a:solidFill>
                  <a:schemeClr val="bg1"/>
                </a:solidFill>
                <a:latin typeface="+mj-lt"/>
              </a:rPr>
              <a:t> Perkotaan</a:t>
            </a:r>
            <a:endParaRPr lang="en-US" sz="1800" kern="0" dirty="0">
              <a:solidFill>
                <a:schemeClr val="bg1"/>
              </a:solidFill>
              <a:latin typeface="+mj-lt"/>
            </a:endParaRPr>
          </a:p>
          <a:p>
            <a:r>
              <a:rPr lang="en-GB" sz="1800" kern="0" dirty="0" smtClean="0">
                <a:solidFill>
                  <a:schemeClr val="bg1"/>
                </a:solidFill>
                <a:latin typeface="+mj-lt"/>
              </a:rPr>
              <a:t>SOS</a:t>
            </a:r>
            <a:r>
              <a:rPr lang="id-ID" sz="1800" dirty="0">
                <a:solidFill>
                  <a:schemeClr val="bg1"/>
                </a:solidFill>
                <a:latin typeface="+mj-lt"/>
              </a:rPr>
              <a:t>14308</a:t>
            </a:r>
            <a:endParaRPr lang="en-GB" sz="2800" kern="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b44e663bd468ed97ce8eaafb5ef46aa90474a9d"/>
  <p:tag name="ISPRING_RESOURCE_PATHS_HASH_PRESENTER" val="7a43c722c2fdab5e9ba4506e6d69bdc3cd5d21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1784</TotalTime>
  <Pages>0</Pages>
  <Words>502</Words>
  <Characters>0</Characters>
  <Application>Microsoft Office PowerPoint</Application>
  <PresentationFormat>Custom</PresentationFormat>
  <Lines>0</Lines>
  <Paragraphs>42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Title &amp; Subtitle</vt:lpstr>
      <vt:lpstr>Custom Design</vt:lpstr>
      <vt:lpstr>Ruang Lingkup  Sosiologi Perkotaan</vt:lpstr>
      <vt:lpstr>Pendahuluan</vt:lpstr>
      <vt:lpstr>PowerPoint Presentation</vt:lpstr>
      <vt:lpstr>PowerPoint Presentation</vt:lpstr>
      <vt:lpstr>Sejarah perkembangan kota</vt:lpstr>
      <vt:lpstr>TERIMA 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KARTONO</dc:creator>
  <cp:lastModifiedBy>Mr. Asus</cp:lastModifiedBy>
  <cp:revision>211</cp:revision>
  <dcterms:modified xsi:type="dcterms:W3CDTF">2019-03-09T02:51:20Z</dcterms:modified>
</cp:coreProperties>
</file>