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7" r:id="rId3"/>
    <p:sldId id="286" r:id="rId4"/>
    <p:sldId id="263" r:id="rId5"/>
    <p:sldId id="265" r:id="rId6"/>
    <p:sldId id="296" r:id="rId7"/>
    <p:sldId id="266" r:id="rId8"/>
    <p:sldId id="294" r:id="rId9"/>
    <p:sldId id="297" r:id="rId10"/>
    <p:sldId id="295" r:id="rId11"/>
    <p:sldId id="298" r:id="rId12"/>
    <p:sldId id="293" r:id="rId13"/>
    <p:sldId id="28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D09B03-CE47-4B67-A96B-6ADD2507D25A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8F5E3F-D3D9-4B2C-8A37-3891BE4F7C25}">
      <dgm:prSet phldrT="[Text]" custT="1"/>
      <dgm:spPr/>
      <dgm:t>
        <a:bodyPr/>
        <a:lstStyle/>
        <a:p>
          <a:r>
            <a:rPr lang="en-US" sz="2400" dirty="0"/>
            <a:t>Post-</a:t>
          </a:r>
          <a:r>
            <a:rPr lang="en-US" sz="2400" dirty="0" err="1"/>
            <a:t>Positivis</a:t>
          </a:r>
          <a:endParaRPr lang="en-US" sz="3600" dirty="0"/>
        </a:p>
      </dgm:t>
    </dgm:pt>
    <dgm:pt modelId="{ABEDC198-BD21-44B2-8F19-0FC40DEFE22D}" type="parTrans" cxnId="{8138307D-812F-4EBC-845D-B88C6581B637}">
      <dgm:prSet/>
      <dgm:spPr/>
      <dgm:t>
        <a:bodyPr/>
        <a:lstStyle/>
        <a:p>
          <a:endParaRPr lang="en-US"/>
        </a:p>
      </dgm:t>
    </dgm:pt>
    <dgm:pt modelId="{CA3E5294-E675-425A-A6B6-571E7439DC6A}" type="sibTrans" cxnId="{8138307D-812F-4EBC-845D-B88C6581B637}">
      <dgm:prSet/>
      <dgm:spPr/>
      <dgm:t>
        <a:bodyPr/>
        <a:lstStyle/>
        <a:p>
          <a:endParaRPr lang="en-US"/>
        </a:p>
      </dgm:t>
    </dgm:pt>
    <dgm:pt modelId="{DB53E535-7692-4EAA-AEF2-DB931D38AD4A}">
      <dgm:prSet phldrT="[Text]" custT="1"/>
      <dgm:spPr/>
      <dgm:t>
        <a:bodyPr/>
        <a:lstStyle/>
        <a:p>
          <a:r>
            <a:rPr lang="en-US" sz="2000" dirty="0" err="1"/>
            <a:t>Konstruktivisme</a:t>
          </a:r>
          <a:endParaRPr lang="en-US" sz="2800" dirty="0"/>
        </a:p>
      </dgm:t>
    </dgm:pt>
    <dgm:pt modelId="{879594FF-1C07-4692-A8CD-E18B6DC7323F}" type="parTrans" cxnId="{0341A67D-F1EA-4034-A63F-68E8BCB72148}">
      <dgm:prSet/>
      <dgm:spPr/>
      <dgm:t>
        <a:bodyPr/>
        <a:lstStyle/>
        <a:p>
          <a:endParaRPr lang="en-US"/>
        </a:p>
      </dgm:t>
    </dgm:pt>
    <dgm:pt modelId="{E0B792E7-801F-4E5F-95C4-7BD251AF84C8}" type="sibTrans" cxnId="{0341A67D-F1EA-4034-A63F-68E8BCB72148}">
      <dgm:prSet/>
      <dgm:spPr/>
      <dgm:t>
        <a:bodyPr/>
        <a:lstStyle/>
        <a:p>
          <a:endParaRPr lang="en-US"/>
        </a:p>
      </dgm:t>
    </dgm:pt>
    <dgm:pt modelId="{ACB80FC4-8EEB-4CD8-B4E0-F5C6277D07D4}">
      <dgm:prSet phldrT="[Text]" custT="1"/>
      <dgm:spPr/>
      <dgm:t>
        <a:bodyPr/>
        <a:lstStyle/>
        <a:p>
          <a:r>
            <a:rPr lang="en-US" sz="2400" dirty="0" err="1"/>
            <a:t>Partisipatoris</a:t>
          </a:r>
          <a:endParaRPr lang="en-US" sz="2700" dirty="0"/>
        </a:p>
      </dgm:t>
    </dgm:pt>
    <dgm:pt modelId="{AE206DDA-793D-4089-A464-E98F25D7BDA5}" type="parTrans" cxnId="{B666E3FA-C3AA-45AE-80E5-326A14FD9C63}">
      <dgm:prSet/>
      <dgm:spPr/>
      <dgm:t>
        <a:bodyPr/>
        <a:lstStyle/>
        <a:p>
          <a:endParaRPr lang="en-US"/>
        </a:p>
      </dgm:t>
    </dgm:pt>
    <dgm:pt modelId="{E3CD875D-6E73-477E-A466-7FB8A9FF738D}" type="sibTrans" cxnId="{B666E3FA-C3AA-45AE-80E5-326A14FD9C63}">
      <dgm:prSet/>
      <dgm:spPr/>
      <dgm:t>
        <a:bodyPr/>
        <a:lstStyle/>
        <a:p>
          <a:endParaRPr lang="en-US"/>
        </a:p>
      </dgm:t>
    </dgm:pt>
    <dgm:pt modelId="{065DA0EC-21F3-4E30-9303-61A357429C6C}">
      <dgm:prSet phldrT="[Text]" custT="1"/>
      <dgm:spPr/>
      <dgm:t>
        <a:bodyPr/>
        <a:lstStyle/>
        <a:p>
          <a:r>
            <a:rPr lang="en-US" sz="2400" dirty="0" err="1"/>
            <a:t>Pragmatisme</a:t>
          </a:r>
          <a:endParaRPr lang="en-US" sz="2700" dirty="0"/>
        </a:p>
      </dgm:t>
    </dgm:pt>
    <dgm:pt modelId="{2560CFEF-ABCE-4726-A106-C0EF5B9B9C40}" type="parTrans" cxnId="{A327BC23-D25D-44BA-AF52-4C6956224F1F}">
      <dgm:prSet/>
      <dgm:spPr/>
      <dgm:t>
        <a:bodyPr/>
        <a:lstStyle/>
        <a:p>
          <a:endParaRPr lang="en-US"/>
        </a:p>
      </dgm:t>
    </dgm:pt>
    <dgm:pt modelId="{9BF5226A-177C-4F75-BC7A-6511EF004E4A}" type="sibTrans" cxnId="{A327BC23-D25D-44BA-AF52-4C6956224F1F}">
      <dgm:prSet/>
      <dgm:spPr/>
      <dgm:t>
        <a:bodyPr/>
        <a:lstStyle/>
        <a:p>
          <a:endParaRPr lang="en-US"/>
        </a:p>
      </dgm:t>
    </dgm:pt>
    <dgm:pt modelId="{81C2D187-8590-4A8E-8268-8A2B7E154416}" type="pres">
      <dgm:prSet presAssocID="{1FD09B03-CE47-4B67-A96B-6ADD2507D25A}" presName="diagram" presStyleCnt="0">
        <dgm:presLayoutVars>
          <dgm:dir/>
          <dgm:resizeHandles val="exact"/>
        </dgm:presLayoutVars>
      </dgm:prSet>
      <dgm:spPr/>
    </dgm:pt>
    <dgm:pt modelId="{D361C67F-A157-4342-860B-2B9308384C3F}" type="pres">
      <dgm:prSet presAssocID="{F78F5E3F-D3D9-4B2C-8A37-3891BE4F7C25}" presName="node" presStyleLbl="node1" presStyleIdx="0" presStyleCnt="4">
        <dgm:presLayoutVars>
          <dgm:bulletEnabled val="1"/>
        </dgm:presLayoutVars>
      </dgm:prSet>
      <dgm:spPr/>
    </dgm:pt>
    <dgm:pt modelId="{3188A58A-2528-48CA-9035-9F29E8D9E3EF}" type="pres">
      <dgm:prSet presAssocID="{CA3E5294-E675-425A-A6B6-571E7439DC6A}" presName="sibTrans" presStyleCnt="0"/>
      <dgm:spPr/>
    </dgm:pt>
    <dgm:pt modelId="{941C4DD5-8A3F-4892-B4A0-0B6115F691B6}" type="pres">
      <dgm:prSet presAssocID="{DB53E535-7692-4EAA-AEF2-DB931D38AD4A}" presName="node" presStyleLbl="node1" presStyleIdx="1" presStyleCnt="4">
        <dgm:presLayoutVars>
          <dgm:bulletEnabled val="1"/>
        </dgm:presLayoutVars>
      </dgm:prSet>
      <dgm:spPr/>
    </dgm:pt>
    <dgm:pt modelId="{5E8DDCB2-D2C1-4A80-8172-6EEE1D8FE3D7}" type="pres">
      <dgm:prSet presAssocID="{E0B792E7-801F-4E5F-95C4-7BD251AF84C8}" presName="sibTrans" presStyleCnt="0"/>
      <dgm:spPr/>
    </dgm:pt>
    <dgm:pt modelId="{9A08C47F-5FF6-4725-AF9D-073951E87C04}" type="pres">
      <dgm:prSet presAssocID="{ACB80FC4-8EEB-4CD8-B4E0-F5C6277D07D4}" presName="node" presStyleLbl="node1" presStyleIdx="2" presStyleCnt="4" custLinFactNeighborY="2552">
        <dgm:presLayoutVars>
          <dgm:bulletEnabled val="1"/>
        </dgm:presLayoutVars>
      </dgm:prSet>
      <dgm:spPr/>
    </dgm:pt>
    <dgm:pt modelId="{FD5C7A98-2510-4562-952B-6B39C018EDFB}" type="pres">
      <dgm:prSet presAssocID="{E3CD875D-6E73-477E-A466-7FB8A9FF738D}" presName="sibTrans" presStyleCnt="0"/>
      <dgm:spPr/>
    </dgm:pt>
    <dgm:pt modelId="{19216F5E-2A41-4B2B-B4D3-9B864BA8CA0E}" type="pres">
      <dgm:prSet presAssocID="{065DA0EC-21F3-4E30-9303-61A357429C6C}" presName="node" presStyleLbl="node1" presStyleIdx="3" presStyleCnt="4">
        <dgm:presLayoutVars>
          <dgm:bulletEnabled val="1"/>
        </dgm:presLayoutVars>
      </dgm:prSet>
      <dgm:spPr/>
    </dgm:pt>
  </dgm:ptLst>
  <dgm:cxnLst>
    <dgm:cxn modelId="{A327BC23-D25D-44BA-AF52-4C6956224F1F}" srcId="{1FD09B03-CE47-4B67-A96B-6ADD2507D25A}" destId="{065DA0EC-21F3-4E30-9303-61A357429C6C}" srcOrd="3" destOrd="0" parTransId="{2560CFEF-ABCE-4726-A106-C0EF5B9B9C40}" sibTransId="{9BF5226A-177C-4F75-BC7A-6511EF004E4A}"/>
    <dgm:cxn modelId="{488E5866-7E2A-413D-8EB8-1F1CADB4D41D}" type="presOf" srcId="{ACB80FC4-8EEB-4CD8-B4E0-F5C6277D07D4}" destId="{9A08C47F-5FF6-4725-AF9D-073951E87C04}" srcOrd="0" destOrd="0" presId="urn:microsoft.com/office/officeart/2005/8/layout/default"/>
    <dgm:cxn modelId="{0DD5776F-52F1-4B32-B1C1-8686817EF1F4}" type="presOf" srcId="{F78F5E3F-D3D9-4B2C-8A37-3891BE4F7C25}" destId="{D361C67F-A157-4342-860B-2B9308384C3F}" srcOrd="0" destOrd="0" presId="urn:microsoft.com/office/officeart/2005/8/layout/default"/>
    <dgm:cxn modelId="{8138307D-812F-4EBC-845D-B88C6581B637}" srcId="{1FD09B03-CE47-4B67-A96B-6ADD2507D25A}" destId="{F78F5E3F-D3D9-4B2C-8A37-3891BE4F7C25}" srcOrd="0" destOrd="0" parTransId="{ABEDC198-BD21-44B2-8F19-0FC40DEFE22D}" sibTransId="{CA3E5294-E675-425A-A6B6-571E7439DC6A}"/>
    <dgm:cxn modelId="{0341A67D-F1EA-4034-A63F-68E8BCB72148}" srcId="{1FD09B03-CE47-4B67-A96B-6ADD2507D25A}" destId="{DB53E535-7692-4EAA-AEF2-DB931D38AD4A}" srcOrd="1" destOrd="0" parTransId="{879594FF-1C07-4692-A8CD-E18B6DC7323F}" sibTransId="{E0B792E7-801F-4E5F-95C4-7BD251AF84C8}"/>
    <dgm:cxn modelId="{F0D212BE-5066-4309-AB2E-89D7B0999E99}" type="presOf" srcId="{065DA0EC-21F3-4E30-9303-61A357429C6C}" destId="{19216F5E-2A41-4B2B-B4D3-9B864BA8CA0E}" srcOrd="0" destOrd="0" presId="urn:microsoft.com/office/officeart/2005/8/layout/default"/>
    <dgm:cxn modelId="{809A7CCD-256F-4C2A-B405-4D6D9EDD06C3}" type="presOf" srcId="{DB53E535-7692-4EAA-AEF2-DB931D38AD4A}" destId="{941C4DD5-8A3F-4892-B4A0-0B6115F691B6}" srcOrd="0" destOrd="0" presId="urn:microsoft.com/office/officeart/2005/8/layout/default"/>
    <dgm:cxn modelId="{585026DA-3624-406F-A775-F020B72831BE}" type="presOf" srcId="{1FD09B03-CE47-4B67-A96B-6ADD2507D25A}" destId="{81C2D187-8590-4A8E-8268-8A2B7E154416}" srcOrd="0" destOrd="0" presId="urn:microsoft.com/office/officeart/2005/8/layout/default"/>
    <dgm:cxn modelId="{B666E3FA-C3AA-45AE-80E5-326A14FD9C63}" srcId="{1FD09B03-CE47-4B67-A96B-6ADD2507D25A}" destId="{ACB80FC4-8EEB-4CD8-B4E0-F5C6277D07D4}" srcOrd="2" destOrd="0" parTransId="{AE206DDA-793D-4089-A464-E98F25D7BDA5}" sibTransId="{E3CD875D-6E73-477E-A466-7FB8A9FF738D}"/>
    <dgm:cxn modelId="{76A4E58A-4469-4D01-A1F2-5FA32FB1A0C8}" type="presParOf" srcId="{81C2D187-8590-4A8E-8268-8A2B7E154416}" destId="{D361C67F-A157-4342-860B-2B9308384C3F}" srcOrd="0" destOrd="0" presId="urn:microsoft.com/office/officeart/2005/8/layout/default"/>
    <dgm:cxn modelId="{325251C8-76B6-43BA-BA94-6A9C5B46E65D}" type="presParOf" srcId="{81C2D187-8590-4A8E-8268-8A2B7E154416}" destId="{3188A58A-2528-48CA-9035-9F29E8D9E3EF}" srcOrd="1" destOrd="0" presId="urn:microsoft.com/office/officeart/2005/8/layout/default"/>
    <dgm:cxn modelId="{4A18B969-670D-4253-AC03-3A91450255B7}" type="presParOf" srcId="{81C2D187-8590-4A8E-8268-8A2B7E154416}" destId="{941C4DD5-8A3F-4892-B4A0-0B6115F691B6}" srcOrd="2" destOrd="0" presId="urn:microsoft.com/office/officeart/2005/8/layout/default"/>
    <dgm:cxn modelId="{1C6AA2BC-D9D4-4B75-9EAD-FF037FC2D092}" type="presParOf" srcId="{81C2D187-8590-4A8E-8268-8A2B7E154416}" destId="{5E8DDCB2-D2C1-4A80-8172-6EEE1D8FE3D7}" srcOrd="3" destOrd="0" presId="urn:microsoft.com/office/officeart/2005/8/layout/default"/>
    <dgm:cxn modelId="{17774F41-A9AF-4566-8F89-B129343707CF}" type="presParOf" srcId="{81C2D187-8590-4A8E-8268-8A2B7E154416}" destId="{9A08C47F-5FF6-4725-AF9D-073951E87C04}" srcOrd="4" destOrd="0" presId="urn:microsoft.com/office/officeart/2005/8/layout/default"/>
    <dgm:cxn modelId="{8D138E5C-248D-4203-A2DA-4FE992CB5CD6}" type="presParOf" srcId="{81C2D187-8590-4A8E-8268-8A2B7E154416}" destId="{FD5C7A98-2510-4562-952B-6B39C018EDFB}" srcOrd="5" destOrd="0" presId="urn:microsoft.com/office/officeart/2005/8/layout/default"/>
    <dgm:cxn modelId="{CD3C8031-0EDA-4476-80B0-5AB4660B2761}" type="presParOf" srcId="{81C2D187-8590-4A8E-8268-8A2B7E154416}" destId="{19216F5E-2A41-4B2B-B4D3-9B864BA8CA0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1C67F-A157-4342-860B-2B9308384C3F}">
      <dsp:nvSpPr>
        <dsp:cNvPr id="0" name=""/>
        <dsp:cNvSpPr/>
      </dsp:nvSpPr>
      <dsp:spPr>
        <a:xfrm>
          <a:off x="103177" y="216"/>
          <a:ext cx="2225581" cy="1335348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Post-</a:t>
          </a:r>
          <a:r>
            <a:rPr lang="en-US" sz="2400" kern="1200" dirty="0" err="1"/>
            <a:t>Positivis</a:t>
          </a:r>
          <a:endParaRPr lang="en-US" sz="3600" kern="1200" dirty="0"/>
        </a:p>
      </dsp:txBody>
      <dsp:txXfrm>
        <a:off x="103177" y="216"/>
        <a:ext cx="2225581" cy="1335348"/>
      </dsp:txXfrm>
    </dsp:sp>
    <dsp:sp modelId="{941C4DD5-8A3F-4892-B4A0-0B6115F691B6}">
      <dsp:nvSpPr>
        <dsp:cNvPr id="0" name=""/>
        <dsp:cNvSpPr/>
      </dsp:nvSpPr>
      <dsp:spPr>
        <a:xfrm>
          <a:off x="2551317" y="216"/>
          <a:ext cx="2225581" cy="1335348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Konstruktivisme</a:t>
          </a:r>
          <a:endParaRPr lang="en-US" sz="2800" kern="1200" dirty="0"/>
        </a:p>
      </dsp:txBody>
      <dsp:txXfrm>
        <a:off x="2551317" y="216"/>
        <a:ext cx="2225581" cy="1335348"/>
      </dsp:txXfrm>
    </dsp:sp>
    <dsp:sp modelId="{9A08C47F-5FF6-4725-AF9D-073951E87C04}">
      <dsp:nvSpPr>
        <dsp:cNvPr id="0" name=""/>
        <dsp:cNvSpPr/>
      </dsp:nvSpPr>
      <dsp:spPr>
        <a:xfrm>
          <a:off x="103177" y="1558339"/>
          <a:ext cx="2225581" cy="1335348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Partisipatoris</a:t>
          </a:r>
          <a:endParaRPr lang="en-US" sz="2700" kern="1200" dirty="0"/>
        </a:p>
      </dsp:txBody>
      <dsp:txXfrm>
        <a:off x="103177" y="1558339"/>
        <a:ext cx="2225581" cy="1335348"/>
      </dsp:txXfrm>
    </dsp:sp>
    <dsp:sp modelId="{19216F5E-2A41-4B2B-B4D3-9B864BA8CA0E}">
      <dsp:nvSpPr>
        <dsp:cNvPr id="0" name=""/>
        <dsp:cNvSpPr/>
      </dsp:nvSpPr>
      <dsp:spPr>
        <a:xfrm>
          <a:off x="2551317" y="1558123"/>
          <a:ext cx="2225581" cy="1335348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Pragmatisme</a:t>
          </a:r>
          <a:endParaRPr lang="en-US" sz="2700" kern="1200" dirty="0"/>
        </a:p>
      </dsp:txBody>
      <dsp:txXfrm>
        <a:off x="2551317" y="1558123"/>
        <a:ext cx="2225581" cy="1335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5B60C-967A-4926-9307-E9BAC5ED7980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AB41C788-3307-4587-B3EA-CAA9194E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933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5B60C-967A-4926-9307-E9BAC5ED7980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C788-3307-4587-B3EA-CAA9194E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62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5B60C-967A-4926-9307-E9BAC5ED7980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C788-3307-4587-B3EA-CAA9194E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895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5B60C-967A-4926-9307-E9BAC5ED7980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C788-3307-4587-B3EA-CAA9194E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31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145B60C-967A-4926-9307-E9BAC5ED7980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AB41C788-3307-4587-B3EA-CAA9194E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7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5B60C-967A-4926-9307-E9BAC5ED7980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C788-3307-4587-B3EA-CAA9194E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440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5B60C-967A-4926-9307-E9BAC5ED7980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C788-3307-4587-B3EA-CAA9194E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3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5B60C-967A-4926-9307-E9BAC5ED7980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C788-3307-4587-B3EA-CAA9194E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66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5B60C-967A-4926-9307-E9BAC5ED7980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C788-3307-4587-B3EA-CAA9194E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3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5B60C-967A-4926-9307-E9BAC5ED7980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C788-3307-4587-B3EA-CAA9194E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05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5B60C-967A-4926-9307-E9BAC5ED7980}" type="datetimeFigureOut">
              <a:rPr lang="en-US" smtClean="0"/>
              <a:t>10/14/25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C788-3307-4587-B3EA-CAA9194E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603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145B60C-967A-4926-9307-E9BAC5ED7980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AB41C788-3307-4587-B3EA-CAA9194E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2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0FC23-DC86-4F5F-A007-8F6326D904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MEMULAI PENELITIAN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B27A9-8DF3-49E4-807E-22DE7FC2C2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1560" y="4556269"/>
            <a:ext cx="7891272" cy="106984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Suciyadi Ramdhani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688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A2422-E858-4149-8A01-B3A24A193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>
              <a:buFontTx/>
              <a:buChar char="•"/>
            </a:pPr>
            <a:r>
              <a:rPr lang="en-US" altLang="en-US" sz="2400" dirty="0" err="1"/>
              <a:t>Melakukan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kajian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kepustakaan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relevan</a:t>
            </a:r>
            <a:r>
              <a:rPr lang="en-US" altLang="en-US" sz="2400" dirty="0"/>
              <a:t> dengan </a:t>
            </a:r>
            <a:r>
              <a:rPr lang="en-US" altLang="en-US" sz="2400" dirty="0" err="1"/>
              <a:t>masalah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penelitian</a:t>
            </a:r>
            <a:r>
              <a:rPr lang="en-US" altLang="en-US" sz="2400" dirty="0"/>
              <a:t>:</a:t>
            </a:r>
          </a:p>
          <a:p>
            <a:pPr lvl="1"/>
            <a:endParaRPr lang="en-US" altLang="en-US" sz="2400" dirty="0"/>
          </a:p>
          <a:p>
            <a:pPr lvl="2">
              <a:buFontTx/>
              <a:buChar char="•"/>
            </a:pPr>
            <a:r>
              <a:rPr lang="en-US" altLang="en-US" sz="2400" dirty="0" err="1"/>
              <a:t>konsep</a:t>
            </a:r>
            <a:r>
              <a:rPr lang="en-US" altLang="en-US" sz="2400" dirty="0"/>
              <a:t>/</a:t>
            </a:r>
            <a:r>
              <a:rPr lang="en-US" altLang="en-US" sz="2400" dirty="0" err="1"/>
              <a:t>teori</a:t>
            </a:r>
            <a:endParaRPr lang="en-US" altLang="en-US" sz="2400" dirty="0"/>
          </a:p>
          <a:p>
            <a:pPr lvl="2">
              <a:buFontTx/>
              <a:buChar char="•"/>
            </a:pPr>
            <a:endParaRPr lang="en-US" altLang="en-US" sz="2400" dirty="0"/>
          </a:p>
          <a:p>
            <a:pPr lvl="2">
              <a:buFontTx/>
              <a:buChar char="•"/>
            </a:pPr>
            <a:r>
              <a:rPr lang="en-US" altLang="en-US" sz="2400" dirty="0" err="1"/>
              <a:t>literatur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relevan</a:t>
            </a:r>
            <a:r>
              <a:rPr lang="en-US" altLang="en-US" sz="2400" dirty="0"/>
              <a:t>: buku </a:t>
            </a:r>
            <a:r>
              <a:rPr lang="en-US" altLang="en-US" sz="2400" dirty="0" err="1"/>
              <a:t>teks</a:t>
            </a:r>
            <a:r>
              <a:rPr lang="en-US" altLang="en-US" sz="2400" dirty="0"/>
              <a:t>, buku </a:t>
            </a:r>
            <a:r>
              <a:rPr lang="en-US" altLang="en-US" sz="2400" dirty="0" err="1"/>
              <a:t>laporan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penelitian</a:t>
            </a:r>
            <a:r>
              <a:rPr lang="en-US" altLang="en-US" sz="2400" dirty="0"/>
              <a:t>, dan </a:t>
            </a:r>
            <a:r>
              <a:rPr lang="en-US" altLang="en-US" sz="2400" dirty="0" err="1"/>
              <a:t>terutama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jurnal-jurnal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ilmiah</a:t>
            </a:r>
            <a:endParaRPr lang="en-US" altLang="en-US" sz="2400" dirty="0"/>
          </a:p>
          <a:p>
            <a:pPr lvl="2">
              <a:buFontTx/>
              <a:buChar char="•"/>
            </a:pPr>
            <a:endParaRPr lang="en-US" altLang="en-US" sz="2400" dirty="0"/>
          </a:p>
          <a:p>
            <a:pPr lvl="1" algn="just">
              <a:buFontTx/>
              <a:buChar char="•"/>
            </a:pPr>
            <a:r>
              <a:rPr lang="en-US" altLang="en-US" sz="2400" dirty="0"/>
              <a:t> Langkah ini </a:t>
            </a:r>
            <a:r>
              <a:rPr lang="en-US" altLang="en-US" sz="2400" dirty="0" err="1"/>
              <a:t>merupakan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langkah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penting</a:t>
            </a:r>
            <a:r>
              <a:rPr lang="en-US" altLang="en-US" sz="2400" dirty="0"/>
              <a:t> yang harus </a:t>
            </a:r>
            <a:r>
              <a:rPr lang="en-US" altLang="en-US" sz="2400" dirty="0" err="1"/>
              <a:t>dilakukan</a:t>
            </a:r>
            <a:r>
              <a:rPr lang="en-US" altLang="en-US" sz="2400" dirty="0"/>
              <a:t>. Kajian </a:t>
            </a:r>
            <a:r>
              <a:rPr lang="en-US" altLang="en-US" sz="2400" dirty="0" err="1"/>
              <a:t>literatur</a:t>
            </a:r>
            <a:r>
              <a:rPr lang="en-US" altLang="en-US" sz="2400" dirty="0"/>
              <a:t> ini </a:t>
            </a:r>
            <a:r>
              <a:rPr lang="en-US" altLang="en-US" sz="2400" dirty="0" err="1"/>
              <a:t>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memberikan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pengetahuan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pemahaman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kepada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peneliti</a:t>
            </a:r>
            <a:r>
              <a:rPr lang="en-US" altLang="en-US" sz="2400" dirty="0"/>
              <a:t>, khususnya ketika </a:t>
            </a:r>
            <a:r>
              <a:rPr lang="en-US" altLang="en-US" sz="2400" dirty="0" err="1"/>
              <a:t>akan</a:t>
            </a:r>
            <a:r>
              <a:rPr lang="en-US" altLang="en-US" sz="2400" dirty="0"/>
              <a:t> membangun </a:t>
            </a:r>
            <a:r>
              <a:rPr lang="en-US" altLang="en-US" sz="2400" dirty="0" err="1"/>
              <a:t>Kerangka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Pemikiran</a:t>
            </a:r>
            <a:r>
              <a:rPr lang="en-US" altLang="en-US" sz="2400" dirty="0"/>
              <a:t> dan atau </a:t>
            </a:r>
            <a:r>
              <a:rPr lang="en-US" altLang="en-US" sz="2400" dirty="0" err="1"/>
              <a:t>hipotesis</a:t>
            </a:r>
            <a:endParaRPr lang="en-US" altLang="en-US" sz="2400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BAB9593-8E1C-4A02-B817-135758953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en-US" dirty="0"/>
              <a:t>Langkah 3:</a:t>
            </a:r>
            <a:br>
              <a:rPr lang="en-US" dirty="0"/>
            </a:br>
            <a:r>
              <a:rPr lang="en-US" sz="4000" dirty="0" err="1"/>
              <a:t>Pendalaman</a:t>
            </a:r>
            <a:r>
              <a:rPr lang="en-US" sz="4000" dirty="0"/>
              <a:t> </a:t>
            </a:r>
            <a:r>
              <a:rPr lang="en-US" sz="4000" dirty="0" err="1"/>
              <a:t>Masalah</a:t>
            </a:r>
            <a:r>
              <a:rPr lang="en-US" sz="4000" dirty="0"/>
              <a:t> </a:t>
            </a:r>
            <a:r>
              <a:rPr lang="en-US" sz="4000" dirty="0" err="1"/>
              <a:t>Penelitian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25207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8FAA3-BF61-48C7-8D7E-6C5781774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8B7472-3B8A-45E0-B71F-5F3F3F3A8D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8491"/>
            <a:ext cx="6056670" cy="4542503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88BB57-C771-469F-BA86-1659ECD229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007" y="2271252"/>
            <a:ext cx="6154993" cy="461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01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74934-271D-4BF4-82D9-A4418D15A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24328"/>
            <a:ext cx="10058400" cy="1609344"/>
          </a:xfrm>
        </p:spPr>
        <p:txBody>
          <a:bodyPr/>
          <a:lstStyle/>
          <a:p>
            <a:pPr algn="ctr"/>
            <a:r>
              <a:rPr lang="en-US" dirty="0"/>
              <a:t>MULAILAH LANGKAH PENELITIAN 1 - 3</a:t>
            </a:r>
          </a:p>
        </p:txBody>
      </p:sp>
    </p:spTree>
    <p:extLst>
      <p:ext uri="{BB962C8B-B14F-4D97-AF65-F5344CB8AC3E}">
        <p14:creationId xmlns:p14="http://schemas.microsoft.com/office/powerpoint/2010/main" val="1878951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EBEE8-E3B2-4809-ACCF-BF6E88D79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TERIMAKASIH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F796EF-A9DA-41E6-A3EE-EABDB14A78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9394" y="2120900"/>
            <a:ext cx="7199562" cy="4051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844EB6-D6A0-426C-A444-0E0EE83A0A11}"/>
              </a:ext>
            </a:extLst>
          </p:cNvPr>
          <p:cNvSpPr txBox="1"/>
          <p:nvPr/>
        </p:nvSpPr>
        <p:spPr>
          <a:xfrm>
            <a:off x="8388490" y="6199124"/>
            <a:ext cx="1837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Toraja, 2017</a:t>
            </a:r>
          </a:p>
        </p:txBody>
      </p:sp>
    </p:spTree>
    <p:extLst>
      <p:ext uri="{BB962C8B-B14F-4D97-AF65-F5344CB8AC3E}">
        <p14:creationId xmlns:p14="http://schemas.microsoft.com/office/powerpoint/2010/main" val="3954669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9ADF9-AFF3-4AF6-82B0-5FC3FB446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238826"/>
            <a:ext cx="10058400" cy="1609344"/>
          </a:xfrm>
        </p:spPr>
        <p:txBody>
          <a:bodyPr/>
          <a:lstStyle/>
          <a:p>
            <a:pPr algn="ctr"/>
            <a:r>
              <a:rPr lang="en-US" dirty="0"/>
              <a:t>PANDANGAN DUNIA-FILOSOFIS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985F7-3A3C-4340-B119-199213F7C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Dalam </a:t>
            </a:r>
            <a:r>
              <a:rPr lang="en-US" sz="2400" dirty="0" err="1"/>
              <a:t>mempersiapkan</a:t>
            </a:r>
            <a:r>
              <a:rPr lang="en-US" sz="2400" dirty="0"/>
              <a:t> proposal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err="1"/>
              <a:t>hendaknya</a:t>
            </a:r>
            <a:r>
              <a:rPr lang="en-US" sz="2400" dirty="0"/>
              <a:t> </a:t>
            </a:r>
            <a:r>
              <a:rPr lang="en-US" sz="2400" dirty="0" err="1"/>
              <a:t>memperjelas</a:t>
            </a:r>
            <a:r>
              <a:rPr lang="en-US" sz="2400" dirty="0"/>
              <a:t> </a:t>
            </a:r>
            <a:r>
              <a:rPr lang="en-US" sz="2400" b="1" dirty="0" err="1"/>
              <a:t>gagasan</a:t>
            </a:r>
            <a:r>
              <a:rPr lang="en-US" sz="2400" b="1" dirty="0"/>
              <a:t> </a:t>
            </a:r>
            <a:r>
              <a:rPr lang="en-US" sz="2400" b="1" dirty="0" err="1"/>
              <a:t>filosofis</a:t>
            </a:r>
            <a:endParaRPr lang="en-US" sz="2400" b="1" dirty="0"/>
          </a:p>
          <a:p>
            <a:pPr marL="0" indent="0" algn="ctr"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 err="1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Pandangan</a:t>
            </a:r>
            <a:r>
              <a:rPr lang="en-US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dunia </a:t>
            </a:r>
            <a:r>
              <a:rPr lang="en-US" dirty="0" err="1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memiliki</a:t>
            </a:r>
            <a:r>
              <a:rPr lang="en-US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arti</a:t>
            </a:r>
            <a:r>
              <a:rPr lang="en-US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kepercayaan</a:t>
            </a:r>
            <a:r>
              <a:rPr lang="en-US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dasar</a:t>
            </a:r>
            <a:r>
              <a:rPr lang="en-US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yang </a:t>
            </a:r>
            <a:r>
              <a:rPr lang="en-US" dirty="0" err="1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memandu</a:t>
            </a:r>
            <a:r>
              <a:rPr lang="en-US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tindakan</a:t>
            </a:r>
            <a:endParaRPr lang="en-US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594806D-E9AE-4D43-B2C1-31C957552E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6072273"/>
              </p:ext>
            </p:extLst>
          </p:nvPr>
        </p:nvGraphicFramePr>
        <p:xfrm>
          <a:off x="3655962" y="3725486"/>
          <a:ext cx="4880076" cy="2893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2135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FF743-8993-4AD0-9353-D35827183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2">
                    <a:lumMod val="75000"/>
                  </a:schemeClr>
                </a:solidFill>
              </a:rPr>
              <a:t>MEMULAI PENELITIAN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0C2A074-E8E6-4FA6-97C3-D3CB25545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5563"/>
            <a:ext cx="4443417" cy="3010910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117E8B5-1342-4DB0-BDDA-990FA5F148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417" y="1296066"/>
            <a:ext cx="2896398" cy="55619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68152EB-056B-4BC3-90B3-10BF2FE777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7" y="4365970"/>
            <a:ext cx="4441090" cy="252152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7FF2336-5F5C-4990-ABDF-24898218DC4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7524" y="4183625"/>
            <a:ext cx="4852185" cy="268912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B2A2746-A55C-40F1-A1DA-2EFE918E956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1842" y="1325563"/>
            <a:ext cx="4840158" cy="279907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FB9D0FA-B3DF-4280-8A1D-E341A36371A7}"/>
              </a:ext>
            </a:extLst>
          </p:cNvPr>
          <p:cNvSpPr txBox="1"/>
          <p:nvPr/>
        </p:nvSpPr>
        <p:spPr>
          <a:xfrm flipH="1">
            <a:off x="4544764" y="6219043"/>
            <a:ext cx="3102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sroombrary.wixsite.com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@suciyadi.ramdhani</a:t>
            </a:r>
          </a:p>
        </p:txBody>
      </p:sp>
    </p:spTree>
    <p:extLst>
      <p:ext uri="{BB962C8B-B14F-4D97-AF65-F5344CB8AC3E}">
        <p14:creationId xmlns:p14="http://schemas.microsoft.com/office/powerpoint/2010/main" val="1202956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C3B73-13F5-46A0-AD9C-76D421489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Langkah 1:</a:t>
            </a:r>
            <a:br>
              <a:rPr lang="en-US" dirty="0"/>
            </a:br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Sosial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A77D1-FF02-48AF-90A7-932B9E543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Masalah penelitian dapat dirumuskan dari gejala yang empiris</a:t>
            </a:r>
          </a:p>
          <a:p>
            <a:r>
              <a:rPr lang="id-ID" dirty="0"/>
              <a:t>Apa yang dimaksud dengan kata “masalah” dalam “masalah penelitian” (</a:t>
            </a:r>
            <a:r>
              <a:rPr lang="id-ID" i="1" dirty="0" err="1">
                <a:solidFill>
                  <a:schemeClr val="accent6">
                    <a:lumMod val="75000"/>
                  </a:schemeClr>
                </a:solidFill>
              </a:rPr>
              <a:t>research</a:t>
            </a:r>
            <a:r>
              <a:rPr lang="id-ID" i="1" dirty="0">
                <a:solidFill>
                  <a:schemeClr val="accent6">
                    <a:lumMod val="75000"/>
                  </a:schemeClr>
                </a:solidFill>
              </a:rPr>
              <a:t> problem</a:t>
            </a:r>
            <a:r>
              <a:rPr lang="id-ID" dirty="0"/>
              <a:t>) ?</a:t>
            </a:r>
          </a:p>
          <a:p>
            <a:pPr lvl="1">
              <a:buFont typeface="Arial" pitchFamily="34" charset="0"/>
              <a:buChar char="•"/>
            </a:pPr>
            <a:r>
              <a:rPr lang="id-ID" sz="1800" b="1" dirty="0">
                <a:solidFill>
                  <a:schemeClr val="accent1">
                    <a:lumMod val="50000"/>
                  </a:schemeClr>
                </a:solidFill>
              </a:rPr>
              <a:t>Sesuatu yang bersifat negatif</a:t>
            </a:r>
          </a:p>
          <a:p>
            <a:pPr lvl="1">
              <a:buFontTx/>
              <a:buChar char="-"/>
            </a:pPr>
            <a:r>
              <a:rPr lang="id-ID" sz="1600" dirty="0" err="1">
                <a:solidFill>
                  <a:schemeClr val="accent1">
                    <a:lumMod val="50000"/>
                  </a:schemeClr>
                </a:solidFill>
              </a:rPr>
              <a:t>penyelenggaraaTingkat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</a:rPr>
              <a:t> putus sekolah yang tinggi</a:t>
            </a:r>
          </a:p>
          <a:p>
            <a:pPr lvl="1">
              <a:buFontTx/>
              <a:buChar char="-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</a:rPr>
              <a:t>Rendahnya partisipasi masyarakat dalam pemilu</a:t>
            </a:r>
          </a:p>
          <a:p>
            <a:pPr lvl="1">
              <a:spcAft>
                <a:spcPts val="0"/>
              </a:spcAft>
              <a:buFontTx/>
              <a:buChar char="-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</a:rPr>
              <a:t>“Birokrasi” dalam pemerintahan </a:t>
            </a:r>
          </a:p>
          <a:p>
            <a:pPr algn="ctr">
              <a:buNone/>
            </a:pPr>
            <a:r>
              <a:rPr lang="id-ID" sz="1600" dirty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id-ID" sz="1800" dirty="0">
                <a:solidFill>
                  <a:schemeClr val="accent6">
                    <a:lumMod val="75000"/>
                  </a:schemeClr>
                </a:solidFill>
              </a:rPr>
              <a:t>Masalah penelitian, tidak selalu berarti masalah dalam arti/kenyataan sebenarnya.”</a:t>
            </a:r>
          </a:p>
          <a:p>
            <a:pPr lvl="1">
              <a:buFont typeface="Arial" pitchFamily="34" charset="0"/>
              <a:buChar char="•"/>
            </a:pPr>
            <a:r>
              <a:rPr lang="id-ID" sz="1800" b="1" dirty="0">
                <a:solidFill>
                  <a:schemeClr val="accent1">
                    <a:lumMod val="50000"/>
                  </a:schemeClr>
                </a:solidFill>
              </a:rPr>
              <a:t>Sesuatu yang bersifat positif</a:t>
            </a:r>
          </a:p>
          <a:p>
            <a:pPr lvl="1">
              <a:buFontTx/>
              <a:buChar char="-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</a:rPr>
              <a:t>Keberhasilan dalam bidang pendidikan dari sejumlah orang yang miskin</a:t>
            </a:r>
          </a:p>
          <a:p>
            <a:pPr lvl="1">
              <a:buFontTx/>
              <a:buChar char="-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</a:rPr>
              <a:t>“The </a:t>
            </a:r>
            <a:r>
              <a:rPr lang="id-ID" sz="1600" dirty="0" err="1">
                <a:solidFill>
                  <a:schemeClr val="accent1">
                    <a:lumMod val="50000"/>
                  </a:schemeClr>
                </a:solidFill>
              </a:rPr>
              <a:t>best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d-ID" sz="1600" dirty="0" err="1">
                <a:solidFill>
                  <a:schemeClr val="accent1">
                    <a:lumMod val="50000"/>
                  </a:schemeClr>
                </a:solidFill>
              </a:rPr>
              <a:t>practice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</a:rPr>
              <a:t>” dalam penyelenggaraan pemerintahan</a:t>
            </a:r>
          </a:p>
          <a:p>
            <a:pPr lvl="1">
              <a:buFont typeface="Arial" pitchFamily="34" charset="0"/>
              <a:buChar char="•"/>
            </a:pPr>
            <a:r>
              <a:rPr lang="id-ID" sz="1800" b="1" dirty="0">
                <a:solidFill>
                  <a:schemeClr val="accent1">
                    <a:lumMod val="50000"/>
                  </a:schemeClr>
                </a:solidFill>
              </a:rPr>
              <a:t>Sesuatu yang bersifat netral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856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54A08-E3B0-4510-89F6-FA8BEA8B9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768096"/>
            <a:ext cx="10058400" cy="5404104"/>
          </a:xfrm>
        </p:spPr>
        <p:txBody>
          <a:bodyPr/>
          <a:lstStyle/>
          <a:p>
            <a:r>
              <a:rPr lang="id-ID" dirty="0"/>
              <a:t>Secara umum, apa yang ingin kita temukan ?</a:t>
            </a:r>
          </a:p>
          <a:p>
            <a:pPr lvl="1">
              <a:buFont typeface="Arial" pitchFamily="34" charset="0"/>
              <a:buChar char="•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Praktek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ritual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keagamaan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id-ID" dirty="0">
                <a:solidFill>
                  <a:schemeClr val="accent1">
                    <a:lumMod val="50000"/>
                  </a:schemeClr>
                </a:solidFill>
              </a:rPr>
              <a:t>Budaya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toleransi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komunitas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adat</a:t>
            </a:r>
            <a:endParaRPr lang="id-ID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Tafsir tentang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multikultural</a:t>
            </a:r>
            <a:endParaRPr lang="id-ID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Ecopesantren</a:t>
            </a:r>
            <a:endParaRPr lang="id-ID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Tafsir </a:t>
            </a:r>
            <a:r>
              <a:rPr lang="id-ID" dirty="0">
                <a:solidFill>
                  <a:schemeClr val="accent1">
                    <a:lumMod val="50000"/>
                  </a:schemeClr>
                </a:solidFill>
              </a:rPr>
              <a:t>Pengentasan Kemiskinan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id-ID" dirty="0">
              <a:solidFill>
                <a:srgbClr val="0070C0"/>
              </a:solidFill>
            </a:endParaRPr>
          </a:p>
          <a:p>
            <a:r>
              <a:rPr lang="id-ID" dirty="0"/>
              <a:t>Apa sebenarnya yang ingin kita </a:t>
            </a:r>
            <a:r>
              <a:rPr lang="id-ID" dirty="0" err="1"/>
              <a:t>ketahui</a:t>
            </a:r>
            <a:r>
              <a:rPr lang="id-ID" dirty="0"/>
              <a:t>?</a:t>
            </a:r>
          </a:p>
          <a:p>
            <a:pPr>
              <a:buNone/>
            </a:pPr>
            <a:r>
              <a:rPr lang="id-ID" dirty="0"/>
              <a:t>	A. Topik: persempit masalah </a:t>
            </a:r>
            <a:r>
              <a:rPr lang="id-ID" dirty="0" err="1"/>
              <a:t>peneltian</a:t>
            </a:r>
            <a:r>
              <a:rPr lang="id-ID" dirty="0"/>
              <a:t>, misalnya: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</a:rPr>
              <a:t>Partisipasi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</a:rPr>
              <a:t>Santri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dalam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</a:rPr>
              <a:t>pemeliharaan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</a:rPr>
              <a:t>lingkungan</a:t>
            </a:r>
            <a:endParaRPr lang="id-ID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id-ID" sz="2000" dirty="0">
                <a:solidFill>
                  <a:schemeClr val="accent1">
                    <a:lumMod val="50000"/>
                  </a:schemeClr>
                </a:solidFill>
              </a:rPr>
              <a:t>Konflik dalam pengelolaan wilayah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adat</a:t>
            </a:r>
            <a:endParaRPr lang="id-ID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id-ID" sz="2000" dirty="0">
                <a:solidFill>
                  <a:schemeClr val="accent1">
                    <a:lumMod val="50000"/>
                  </a:schemeClr>
                </a:solidFill>
              </a:rPr>
              <a:t>Modal sosial dan pengentasan kemiskinan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dalam tafsir xxx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</a:rPr>
              <a:t>Makna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ritual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</a:rPr>
              <a:t>Nadran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dalam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</a:rPr>
              <a:t>perspektif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</a:rPr>
              <a:t>sosioreligius</a:t>
            </a:r>
            <a:endParaRPr lang="id-ID" sz="2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491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848F0-73B7-447D-840B-32DCEBF68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402979-8EC5-427E-9B3E-465AA87B44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3604" y="2397022"/>
            <a:ext cx="6118396" cy="45887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085A98-5E5A-4E3F-B5F6-D40F0132334D}"/>
              </a:ext>
            </a:extLst>
          </p:cNvPr>
          <p:cNvSpPr txBox="1"/>
          <p:nvPr/>
        </p:nvSpPr>
        <p:spPr>
          <a:xfrm flipH="1">
            <a:off x="85048" y="4781350"/>
            <a:ext cx="2432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Nias</a:t>
            </a:r>
            <a:r>
              <a:rPr lang="en-US" dirty="0"/>
              <a:t>, 2016</a:t>
            </a:r>
          </a:p>
          <a:p>
            <a:r>
              <a:rPr lang="en-US" dirty="0"/>
              <a:t>@suciyadi.ramdhani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4AEF04C-BF00-406F-953F-BC2FA6A1C5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821" y="0"/>
            <a:ext cx="3038475" cy="4051300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3796B3-88F8-4880-A6B6-200C6E39F2A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0654" y="0"/>
            <a:ext cx="3038475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545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3464B-0E0E-44C1-8F24-A4F5E62C4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932688"/>
            <a:ext cx="10058400" cy="5239512"/>
          </a:xfrm>
        </p:spPr>
        <p:txBody>
          <a:bodyPr/>
          <a:lstStyle/>
          <a:p>
            <a:pPr>
              <a:buNone/>
            </a:pPr>
            <a:r>
              <a:rPr lang="id-ID" dirty="0"/>
              <a:t>B. Tujuan (</a:t>
            </a:r>
            <a:r>
              <a:rPr lang="id-ID" dirty="0" err="1"/>
              <a:t>purpose</a:t>
            </a:r>
            <a:r>
              <a:rPr lang="id-ID" dirty="0"/>
              <a:t>)</a:t>
            </a:r>
          </a:p>
          <a:p>
            <a:pPr lvl="2">
              <a:buFont typeface="Arial" pitchFamily="34" charset="0"/>
              <a:buChar char="•"/>
            </a:pPr>
            <a:r>
              <a:rPr lang="id-ID" sz="2000" b="1" dirty="0" err="1">
                <a:solidFill>
                  <a:schemeClr val="accent1">
                    <a:lumMod val="50000"/>
                  </a:schemeClr>
                </a:solidFill>
              </a:rPr>
              <a:t>Exploratory</a:t>
            </a:r>
            <a:r>
              <a:rPr lang="id-ID" sz="20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lvl="2">
              <a:buFontTx/>
              <a:buChar char="-"/>
            </a:pPr>
            <a:r>
              <a:rPr lang="id-ID" sz="2000" dirty="0"/>
              <a:t>Menggali topik tertentu; memulai untuk </a:t>
            </a:r>
            <a:r>
              <a:rPr lang="id-ID" sz="2000" dirty="0" err="1"/>
              <a:t>megenal</a:t>
            </a:r>
            <a:r>
              <a:rPr lang="id-ID" sz="2000" dirty="0"/>
              <a:t> topik/</a:t>
            </a:r>
            <a:r>
              <a:rPr lang="en-US" sz="2000" dirty="0"/>
              <a:t>s</a:t>
            </a:r>
            <a:r>
              <a:rPr lang="id-ID" sz="2000" dirty="0" err="1"/>
              <a:t>ubjek</a:t>
            </a:r>
            <a:r>
              <a:rPr lang="id-ID" sz="2000" dirty="0"/>
              <a:t> studi yang relatif baru</a:t>
            </a:r>
          </a:p>
          <a:p>
            <a:pPr lvl="2">
              <a:buFontTx/>
              <a:buChar char="-"/>
            </a:pPr>
            <a:r>
              <a:rPr lang="id-ID" sz="2000" dirty="0"/>
              <a:t>Misal: Eksplorasi tentang sistem dan implementasi pendidikan </a:t>
            </a:r>
            <a:r>
              <a:rPr lang="en-US" sz="2000" dirty="0"/>
              <a:t>eco-</a:t>
            </a:r>
            <a:r>
              <a:rPr lang="en-US" sz="2000" dirty="0" err="1"/>
              <a:t>pesantren</a:t>
            </a:r>
            <a:endParaRPr lang="id-ID" sz="2000" dirty="0"/>
          </a:p>
          <a:p>
            <a:pPr lvl="2">
              <a:buFont typeface="Arial" pitchFamily="34" charset="0"/>
              <a:buChar char="•"/>
            </a:pP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</a:rPr>
              <a:t>Deskriptif</a:t>
            </a:r>
            <a:endParaRPr lang="id-ID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2">
              <a:buFontTx/>
              <a:buChar char="-"/>
            </a:pPr>
            <a:r>
              <a:rPr lang="id-ID" sz="2000" dirty="0"/>
              <a:t>Menggambarkan situasi dari peristiwa secara aktual, misal:</a:t>
            </a:r>
          </a:p>
          <a:p>
            <a:pPr lvl="2">
              <a:buFontTx/>
              <a:buChar char="-"/>
            </a:pPr>
            <a:r>
              <a:rPr lang="id-ID" sz="2000" dirty="0"/>
              <a:t>Penelitian tentang </a:t>
            </a:r>
            <a:r>
              <a:rPr lang="en-US" sz="2000" dirty="0" err="1"/>
              <a:t>Komunitas</a:t>
            </a:r>
            <a:r>
              <a:rPr lang="en-US" sz="2000" dirty="0"/>
              <a:t> </a:t>
            </a:r>
            <a:r>
              <a:rPr lang="en-US" sz="2000" dirty="0" err="1"/>
              <a:t>pemuda</a:t>
            </a:r>
            <a:r>
              <a:rPr lang="en-US" sz="2000" dirty="0"/>
              <a:t> </a:t>
            </a:r>
            <a:r>
              <a:rPr lang="en-US" sz="2000" dirty="0" err="1"/>
              <a:t>hijrah</a:t>
            </a:r>
            <a:r>
              <a:rPr lang="en-US" sz="2000" dirty="0"/>
              <a:t> di Bandung</a:t>
            </a:r>
            <a:endParaRPr lang="id-ID" sz="2000" dirty="0"/>
          </a:p>
          <a:p>
            <a:pPr lvl="2">
              <a:buFont typeface="Arial" pitchFamily="34" charset="0"/>
              <a:buChar char="•"/>
            </a:pPr>
            <a:r>
              <a:rPr lang="id-ID" sz="2000" b="1" dirty="0" err="1">
                <a:solidFill>
                  <a:schemeClr val="accent1">
                    <a:lumMod val="50000"/>
                  </a:schemeClr>
                </a:solidFill>
              </a:rPr>
              <a:t>Explanatory</a:t>
            </a:r>
            <a:r>
              <a:rPr lang="id-ID" sz="20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lvl="2">
              <a:buFontTx/>
              <a:buChar char="-"/>
            </a:pPr>
            <a:r>
              <a:rPr lang="id-ID" sz="2000" dirty="0"/>
              <a:t>Menerangkan, misalnya, faktor-faktor pengaruh, dsb.</a:t>
            </a:r>
          </a:p>
          <a:p>
            <a:pPr lvl="2">
              <a:buFontTx/>
              <a:buChar char="-"/>
            </a:pPr>
            <a:r>
              <a:rPr lang="id-ID" sz="2000" dirty="0"/>
              <a:t>Contoh :</a:t>
            </a:r>
          </a:p>
          <a:p>
            <a:pPr lvl="2">
              <a:buFontTx/>
              <a:buChar char="-"/>
            </a:pPr>
            <a:r>
              <a:rPr lang="id-ID" sz="2000" dirty="0"/>
              <a:t>Faktor-faktor yang mempengaruhi tingkat </a:t>
            </a:r>
            <a:r>
              <a:rPr lang="en-US" sz="2000" dirty="0" err="1"/>
              <a:t>penggunaan</a:t>
            </a:r>
            <a:r>
              <a:rPr lang="en-US" sz="2000" dirty="0"/>
              <a:t> hijab </a:t>
            </a:r>
            <a:r>
              <a:rPr lang="en-US" sz="2000" dirty="0" err="1"/>
              <a:t>fesyen</a:t>
            </a:r>
            <a:r>
              <a:rPr lang="en-US" sz="2000" dirty="0"/>
              <a:t> di </a:t>
            </a:r>
            <a:r>
              <a:rPr lang="en-US" sz="2000" dirty="0" err="1"/>
              <a:t>kalangan</a:t>
            </a:r>
            <a:r>
              <a:rPr lang="en-US" sz="2000" dirty="0"/>
              <a:t> </a:t>
            </a:r>
            <a:r>
              <a:rPr lang="en-US" sz="2000" dirty="0" err="1"/>
              <a:t>remaja</a:t>
            </a:r>
            <a:endParaRPr lang="id-ID" sz="2000" dirty="0"/>
          </a:p>
          <a:p>
            <a:pPr lvl="2"/>
            <a:r>
              <a:rPr lang="id-ID" sz="2000" b="1" dirty="0" err="1">
                <a:solidFill>
                  <a:schemeClr val="accent1">
                    <a:lumMod val="50000"/>
                  </a:schemeClr>
                </a:solidFill>
              </a:rPr>
              <a:t>End</a:t>
            </a:r>
            <a:r>
              <a:rPr lang="id-ID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d-ID" sz="2000" b="1" dirty="0" err="1">
                <a:solidFill>
                  <a:schemeClr val="accent1">
                    <a:lumMod val="50000"/>
                  </a:schemeClr>
                </a:solidFill>
              </a:rPr>
              <a:t>Users</a:t>
            </a:r>
            <a:endParaRPr lang="id-ID" sz="20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132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E231C-2EB0-4EDF-9330-8F2B6E65D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Langkah 2:</a:t>
            </a:r>
            <a:br>
              <a:rPr lang="en-US" dirty="0"/>
            </a:br>
            <a:r>
              <a:rPr lang="en-US" sz="4000" dirty="0" err="1"/>
              <a:t>Meyakinkan</a:t>
            </a:r>
            <a:r>
              <a:rPr lang="en-US" sz="4000" dirty="0"/>
              <a:t> </a:t>
            </a:r>
            <a:r>
              <a:rPr lang="en-US" sz="4000" dirty="0" err="1"/>
              <a:t>masalah</a:t>
            </a:r>
            <a:r>
              <a:rPr lang="en-US" sz="4000" dirty="0"/>
              <a:t> </a:t>
            </a:r>
            <a:r>
              <a:rPr lang="en-US" sz="4000" dirty="0" err="1"/>
              <a:t>penelitian</a:t>
            </a:r>
            <a:r>
              <a:rPr lang="en-US" sz="4000" dirty="0"/>
              <a:t> dapat </a:t>
            </a:r>
            <a:r>
              <a:rPr lang="en-US" sz="4000" dirty="0" err="1"/>
              <a:t>dikaji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DF13E-A975-475B-B4F8-ADAD72D3A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FontTx/>
              <a:buChar char="•"/>
            </a:pPr>
            <a:r>
              <a:rPr lang="en-US" altLang="en-US" sz="2400" dirty="0"/>
              <a:t>1. </a:t>
            </a:r>
            <a:r>
              <a:rPr lang="en-US" altLang="en-US" sz="2400" dirty="0" err="1"/>
              <a:t>Apakah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masalah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penelitian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dirumuskan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memang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ada</a:t>
            </a:r>
            <a:r>
              <a:rPr lang="en-US" altLang="en-US" sz="2400" dirty="0"/>
              <a:t>?</a:t>
            </a:r>
          </a:p>
          <a:p>
            <a:pPr lvl="2">
              <a:buFontTx/>
              <a:buChar char="•"/>
            </a:pPr>
            <a:r>
              <a:rPr lang="en-US" altLang="en-US" sz="2400" dirty="0"/>
              <a:t>Secara </a:t>
            </a:r>
            <a:r>
              <a:rPr lang="en-US" altLang="en-US" sz="2400" dirty="0" err="1"/>
              <a:t>teoritis</a:t>
            </a:r>
            <a:endParaRPr lang="en-US" altLang="en-US" sz="2400" dirty="0"/>
          </a:p>
          <a:p>
            <a:pPr lvl="2">
              <a:buFontTx/>
              <a:buChar char="•"/>
            </a:pPr>
            <a:r>
              <a:rPr lang="en-US" altLang="en-US" sz="2400" dirty="0"/>
              <a:t>Secara </a:t>
            </a:r>
            <a:r>
              <a:rPr lang="en-US" altLang="en-US" sz="2400" dirty="0" err="1"/>
              <a:t>praktis</a:t>
            </a:r>
            <a:endParaRPr lang="en-US" altLang="en-US" sz="2400" dirty="0"/>
          </a:p>
          <a:p>
            <a:pPr lvl="1">
              <a:buFontTx/>
              <a:buChar char="•"/>
            </a:pPr>
            <a:r>
              <a:rPr lang="en-US" altLang="en-US" sz="2400" dirty="0"/>
              <a:t> 2. </a:t>
            </a:r>
            <a:r>
              <a:rPr lang="en-US" altLang="en-US" sz="2400" dirty="0" err="1"/>
              <a:t>Apakah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penelitian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dilakukan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bernilai</a:t>
            </a:r>
            <a:r>
              <a:rPr lang="en-US" altLang="en-US" sz="2400" dirty="0"/>
              <a:t>?</a:t>
            </a:r>
          </a:p>
          <a:p>
            <a:pPr lvl="2">
              <a:buFontTx/>
              <a:buChar char="•"/>
            </a:pPr>
            <a:r>
              <a:rPr lang="en-US" altLang="en-US" sz="2400" dirty="0" err="1"/>
              <a:t>Apakah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penelitian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memberikan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pengetahuan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baru</a:t>
            </a:r>
            <a:r>
              <a:rPr lang="en-US" altLang="en-US" sz="2400" dirty="0"/>
              <a:t>?</a:t>
            </a:r>
          </a:p>
          <a:p>
            <a:pPr lvl="2">
              <a:buFontTx/>
              <a:buChar char="•"/>
            </a:pPr>
            <a:r>
              <a:rPr lang="en-US" altLang="en-US" sz="2400" dirty="0" err="1"/>
              <a:t>Apakah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memberikan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manfaat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praktis</a:t>
            </a:r>
            <a:r>
              <a:rPr lang="en-US" altLang="en-US" sz="2400" dirty="0"/>
              <a:t>?</a:t>
            </a:r>
          </a:p>
          <a:p>
            <a:pPr lvl="2">
              <a:buFontTx/>
              <a:buChar char="•"/>
            </a:pPr>
            <a:r>
              <a:rPr lang="en-US" altLang="en-US" sz="2400" dirty="0" err="1"/>
              <a:t>Apakah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manfaatnya</a:t>
            </a:r>
            <a:r>
              <a:rPr lang="en-US" altLang="en-US" sz="2400" dirty="0"/>
              <a:t> lebih </a:t>
            </a:r>
            <a:r>
              <a:rPr lang="en-US" altLang="en-US" sz="2400" dirty="0" err="1"/>
              <a:t>besar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studi</a:t>
            </a:r>
            <a:r>
              <a:rPr lang="en-US" altLang="en-US" sz="2400" dirty="0"/>
              <a:t> yang lain?</a:t>
            </a:r>
          </a:p>
          <a:p>
            <a:pPr lvl="1">
              <a:buFontTx/>
              <a:buChar char="•"/>
            </a:pPr>
            <a:r>
              <a:rPr lang="en-US" altLang="en-US" sz="2400" dirty="0"/>
              <a:t> 3. </a:t>
            </a:r>
            <a:r>
              <a:rPr lang="en-US" altLang="en-US" sz="2400" dirty="0" err="1"/>
              <a:t>Apakah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kita</a:t>
            </a:r>
            <a:r>
              <a:rPr lang="en-US" altLang="en-US" sz="2400" dirty="0"/>
              <a:t> dapat </a:t>
            </a:r>
            <a:r>
              <a:rPr lang="en-US" altLang="en-US" sz="2400" dirty="0" err="1"/>
              <a:t>melakukan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penelitian</a:t>
            </a:r>
            <a:r>
              <a:rPr lang="en-US" altLang="en-US" sz="2400" dirty="0"/>
              <a:t>?</a:t>
            </a:r>
          </a:p>
          <a:p>
            <a:pPr lvl="2">
              <a:buFontTx/>
              <a:buChar char="•"/>
            </a:pPr>
            <a:r>
              <a:rPr lang="en-US" altLang="en-US" sz="2400" dirty="0" err="1"/>
              <a:t>Apakah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kita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memiliki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pengetahuan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mencukupi</a:t>
            </a:r>
            <a:endParaRPr lang="en-US" altLang="en-US" sz="2400" dirty="0"/>
          </a:p>
          <a:p>
            <a:pPr lvl="2">
              <a:buFontTx/>
              <a:buChar char="•"/>
            </a:pPr>
            <a:r>
              <a:rPr lang="en-US" altLang="en-US" sz="2400" dirty="0"/>
              <a:t>Tenaga </a:t>
            </a:r>
            <a:r>
              <a:rPr lang="en-US" altLang="en-US" sz="2400" dirty="0" err="1"/>
              <a:t>peneliti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biaya</a:t>
            </a:r>
            <a:r>
              <a:rPr lang="en-US" altLang="en-US" sz="2400" dirty="0"/>
              <a:t>, dan </a:t>
            </a:r>
            <a:r>
              <a:rPr lang="en-US" altLang="en-US" sz="2400" dirty="0" err="1"/>
              <a:t>waktu</a:t>
            </a:r>
            <a:r>
              <a:rPr lang="en-US" altLang="en-US" sz="2400" dirty="0"/>
              <a:t> yang cukup</a:t>
            </a:r>
          </a:p>
          <a:p>
            <a:pPr lvl="2">
              <a:buFontTx/>
              <a:buChar char="•"/>
            </a:pPr>
            <a:r>
              <a:rPr lang="en-US" altLang="en-US" sz="2400" dirty="0" err="1"/>
              <a:t>Apakah</a:t>
            </a:r>
            <a:r>
              <a:rPr lang="en-US" altLang="en-US" sz="2400" dirty="0"/>
              <a:t> data yang </a:t>
            </a:r>
            <a:r>
              <a:rPr lang="en-US" altLang="en-US" sz="2400" dirty="0" err="1"/>
              <a:t>dibutuhkan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akan</a:t>
            </a:r>
            <a:r>
              <a:rPr lang="en-US" altLang="en-US" sz="2400" dirty="0"/>
              <a:t> bisa </a:t>
            </a:r>
            <a:r>
              <a:rPr lang="en-US" altLang="en-US" sz="2400" dirty="0" err="1"/>
              <a:t>diperoleh</a:t>
            </a:r>
            <a:r>
              <a:rPr lang="en-US" altLang="en-US" sz="2400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155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9C6F8-7E37-43D5-AF0A-B4560E337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E82F01-12ED-4B70-869B-0A6B2B85B3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24199" cy="459166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238663-AFA0-4EF4-9833-437BE8AAF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198" y="2335158"/>
            <a:ext cx="6067801" cy="455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572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851</TotalTime>
  <Words>435</Words>
  <Application>Microsoft Macintosh PowerPoint</Application>
  <PresentationFormat>Widescreen</PresentationFormat>
  <Paragraphs>76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Times New Roman</vt:lpstr>
      <vt:lpstr>Wingdings</vt:lpstr>
      <vt:lpstr>Wood Type</vt:lpstr>
      <vt:lpstr>MEMULAI PENELITIAN</vt:lpstr>
      <vt:lpstr>PANDANGAN DUNIA-FILOSOFIS</vt:lpstr>
      <vt:lpstr>MEMULAI PENELITIAN</vt:lpstr>
      <vt:lpstr>Langkah 1: Identifikasi Masalah Sosial </vt:lpstr>
      <vt:lpstr>PowerPoint Presentation</vt:lpstr>
      <vt:lpstr>PowerPoint Presentation</vt:lpstr>
      <vt:lpstr>PowerPoint Presentation</vt:lpstr>
      <vt:lpstr>Langkah 2: Meyakinkan masalah penelitian dapat dikaji</vt:lpstr>
      <vt:lpstr>PowerPoint Presentation</vt:lpstr>
      <vt:lpstr>Langkah 3: Pendalaman Masalah Penelitian</vt:lpstr>
      <vt:lpstr>PowerPoint Presentation</vt:lpstr>
      <vt:lpstr>MULAILAH LANGKAH PENELITIAN 1 - 3</vt:lpstr>
      <vt:lpstr>TERIMAKASIH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Suciyadi Ramdhani</dc:creator>
  <cp:lastModifiedBy>Suciyadi Ramdhani</cp:lastModifiedBy>
  <cp:revision>28</cp:revision>
  <dcterms:created xsi:type="dcterms:W3CDTF">2020-09-17T12:39:04Z</dcterms:created>
  <dcterms:modified xsi:type="dcterms:W3CDTF">2025-10-14T04:02:36Z</dcterms:modified>
</cp:coreProperties>
</file>