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132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370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120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908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53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672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472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390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691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40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101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370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0DA3DE-461D-42AF-B989-E0B5D3AA7242}" type="datetimeFigureOut">
              <a:rPr lang="en-US" smtClean="0"/>
              <a:t>8/26/2025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3866D7-BC9A-4DB2-812B-A5121376C7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60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ardameandaulay@ecampus.ut.ac.id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9222" y="1300124"/>
            <a:ext cx="6672709" cy="375048"/>
          </a:xfrm>
        </p:spPr>
        <p:txBody>
          <a:bodyPr>
            <a:normAutofit fontScale="90000"/>
          </a:bodyPr>
          <a:lstStyle/>
          <a:p>
            <a:r>
              <a:rPr lang="en-US" sz="4219" b="1" smtClean="0">
                <a:solidFill>
                  <a:srgbClr val="002060"/>
                </a:solidFill>
              </a:rPr>
              <a:t>INISIASI TUTON SESI  1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82266" y="3000376"/>
            <a:ext cx="7286624" cy="2946797"/>
          </a:xfrm>
        </p:spPr>
        <p:txBody>
          <a:bodyPr>
            <a:normAutofit lnSpcReduction="10000"/>
          </a:bodyPr>
          <a:lstStyle/>
          <a:p>
            <a:r>
              <a:rPr lang="en-US" sz="2812" b="1" dirty="0" smtClean="0">
                <a:solidFill>
                  <a:srgbClr val="002060"/>
                </a:solidFill>
              </a:rPr>
              <a:t>Mata </a:t>
            </a:r>
            <a:r>
              <a:rPr lang="en-US" sz="2812" b="1" dirty="0" err="1" smtClean="0">
                <a:solidFill>
                  <a:srgbClr val="002060"/>
                </a:solidFill>
              </a:rPr>
              <a:t>Kuliah</a:t>
            </a:r>
            <a:r>
              <a:rPr lang="en-US" sz="2812" b="1" dirty="0" smtClean="0">
                <a:solidFill>
                  <a:srgbClr val="002060"/>
                </a:solidFill>
              </a:rPr>
              <a:t>: </a:t>
            </a:r>
            <a:r>
              <a:rPr lang="en-US" sz="2812" b="1" dirty="0" err="1" smtClean="0">
                <a:solidFill>
                  <a:srgbClr val="002060"/>
                </a:solidFill>
              </a:rPr>
              <a:t>Metode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Penelitian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Kualitatif</a:t>
            </a:r>
            <a:endParaRPr lang="en-US" sz="2812" b="1" dirty="0" smtClean="0">
              <a:solidFill>
                <a:srgbClr val="002060"/>
              </a:solidFill>
            </a:endParaRPr>
          </a:p>
          <a:p>
            <a:r>
              <a:rPr lang="en-US" sz="2812" b="1" dirty="0" smtClean="0">
                <a:solidFill>
                  <a:srgbClr val="002060"/>
                </a:solidFill>
              </a:rPr>
              <a:t>Program </a:t>
            </a:r>
            <a:r>
              <a:rPr lang="en-US" sz="2812" b="1" dirty="0" err="1" smtClean="0">
                <a:solidFill>
                  <a:srgbClr val="002060"/>
                </a:solidFill>
              </a:rPr>
              <a:t>Studi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Sosiologi</a:t>
            </a:r>
            <a:endParaRPr lang="id-ID" sz="2812" b="1" dirty="0" smtClean="0">
              <a:solidFill>
                <a:srgbClr val="002060"/>
              </a:solidFill>
            </a:endParaRPr>
          </a:p>
          <a:p>
            <a:r>
              <a:rPr lang="en-US" sz="2812" b="1" dirty="0" err="1" smtClean="0">
                <a:solidFill>
                  <a:srgbClr val="002060"/>
                </a:solidFill>
              </a:rPr>
              <a:t>Fakultas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Hukum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Ilmu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Sosial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dan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Ilmi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Politik</a:t>
            </a:r>
            <a:endParaRPr lang="en-US" sz="2812" b="1" dirty="0" smtClean="0">
              <a:solidFill>
                <a:srgbClr val="002060"/>
              </a:solidFill>
            </a:endParaRPr>
          </a:p>
          <a:p>
            <a:endParaRPr lang="id-ID" sz="2812" b="1" dirty="0" smtClean="0">
              <a:solidFill>
                <a:srgbClr val="002060"/>
              </a:solidFill>
            </a:endParaRPr>
          </a:p>
          <a:p>
            <a:r>
              <a:rPr lang="en-US" sz="2812" b="1" dirty="0" err="1" smtClean="0">
                <a:solidFill>
                  <a:srgbClr val="002060"/>
                </a:solidFill>
              </a:rPr>
              <a:t>Penulis</a:t>
            </a:r>
            <a:r>
              <a:rPr lang="en-US" sz="2812" b="1" dirty="0" smtClean="0">
                <a:solidFill>
                  <a:srgbClr val="002060"/>
                </a:solidFill>
              </a:rPr>
              <a:t>: </a:t>
            </a:r>
            <a:r>
              <a:rPr lang="en-US" sz="2812" b="1" dirty="0" err="1" smtClean="0">
                <a:solidFill>
                  <a:srgbClr val="002060"/>
                </a:solidFill>
              </a:rPr>
              <a:t>Dr.Pardamean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Daulay</a:t>
            </a:r>
            <a:r>
              <a:rPr lang="en-US" sz="2812" b="1" dirty="0" smtClean="0">
                <a:solidFill>
                  <a:srgbClr val="002060"/>
                </a:solidFill>
              </a:rPr>
              <a:t> </a:t>
            </a:r>
            <a:r>
              <a:rPr lang="en-US" sz="2812" b="1" dirty="0" err="1" smtClean="0">
                <a:solidFill>
                  <a:srgbClr val="002060"/>
                </a:solidFill>
              </a:rPr>
              <a:t>S.Sos</a:t>
            </a:r>
            <a:r>
              <a:rPr lang="en-US" sz="2812" b="1" dirty="0" smtClean="0">
                <a:solidFill>
                  <a:srgbClr val="002060"/>
                </a:solidFill>
              </a:rPr>
              <a:t>., </a:t>
            </a:r>
            <a:r>
              <a:rPr lang="en-US" sz="2812" b="1" dirty="0" err="1" smtClean="0">
                <a:solidFill>
                  <a:srgbClr val="002060"/>
                </a:solidFill>
              </a:rPr>
              <a:t>M.Si</a:t>
            </a:r>
            <a:endParaRPr lang="en-US" sz="2812" b="1" dirty="0" smtClean="0">
              <a:solidFill>
                <a:srgbClr val="002060"/>
              </a:solidFill>
            </a:endParaRPr>
          </a:p>
          <a:p>
            <a:r>
              <a:rPr lang="en-US" sz="2812" b="1" dirty="0" smtClean="0">
                <a:solidFill>
                  <a:srgbClr val="002060"/>
                </a:solidFill>
              </a:rPr>
              <a:t>Email: </a:t>
            </a:r>
            <a:r>
              <a:rPr lang="en-US" sz="2812" b="1" dirty="0" smtClean="0">
                <a:solidFill>
                  <a:srgbClr val="002060"/>
                </a:solidFill>
                <a:hlinkClick r:id="rId3"/>
              </a:rPr>
              <a:t>pardameandaulay@ecampus.ut.ac.id</a:t>
            </a:r>
            <a:endParaRPr lang="en-US" sz="2812" b="1" dirty="0" smtClean="0">
              <a:solidFill>
                <a:srgbClr val="002060"/>
              </a:solidFill>
            </a:endParaRPr>
          </a:p>
          <a:p>
            <a:endParaRPr lang="en-US" sz="2812" b="1" dirty="0" smtClean="0">
              <a:solidFill>
                <a:srgbClr val="002060"/>
              </a:solidFill>
            </a:endParaRPr>
          </a:p>
          <a:p>
            <a:endParaRPr lang="en-US" sz="2812" b="1" dirty="0" smtClean="0">
              <a:solidFill>
                <a:srgbClr val="002060"/>
              </a:solidFill>
            </a:endParaRPr>
          </a:p>
          <a:p>
            <a:endParaRPr lang="en-US" sz="1969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81A57A01-C613-49FF-9BA2-01A19AFB1028}"/>
              </a:ext>
            </a:extLst>
          </p:cNvPr>
          <p:cNvSpPr txBox="1">
            <a:spLocks/>
          </p:cNvSpPr>
          <p:nvPr/>
        </p:nvSpPr>
        <p:spPr bwMode="auto">
          <a:xfrm>
            <a:off x="1235647" y="1875234"/>
            <a:ext cx="6672709" cy="4822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5719" tIns="35719" rIns="35719" bIns="35719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1pPr>
            <a:lvl2pPr marL="4572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2pPr>
            <a:lvl3pPr marL="9144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3pPr>
            <a:lvl4pPr marL="13716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4pPr>
            <a:lvl5pPr marL="1828800" indent="0" algn="ctr" rtl="0" eaLnBrk="0" fontAlgn="base" hangingPunct="0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cs typeface="ヒラギノ角ゴ ProN W3"/>
                <a:sym typeface="Gill Sans"/>
              </a:defRPr>
            </a:lvl5pPr>
            <a:lvl6pPr marL="22860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6pPr>
            <a:lvl7pPr marL="27432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7pPr>
            <a:lvl8pPr marL="32004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8pPr>
            <a:lvl9pPr marL="3657600" indent="0" algn="ctr" rtl="0" fontAlgn="base">
              <a:spcBef>
                <a:spcPct val="0"/>
              </a:spcBef>
              <a:spcAft>
                <a:spcPct val="0"/>
              </a:spcAft>
              <a:buNone/>
              <a:defRPr sz="3600">
                <a:solidFill>
                  <a:schemeClr val="tx1"/>
                </a:solidFill>
                <a:latin typeface="+mn-lt"/>
                <a:ea typeface="+mn-ea"/>
                <a:sym typeface="Gill Sans" pitchFamily="32" charset="0"/>
              </a:defRPr>
            </a:lvl9pPr>
          </a:lstStyle>
          <a:p>
            <a:r>
              <a:rPr lang="en-US" sz="3094" b="1" kern="0" dirty="0"/>
              <a:t>RUANG LINGKUP METODE PENELITIAN KUALITATIF</a:t>
            </a:r>
            <a:r>
              <a:rPr lang="en-US" sz="2531" b="1" kern="0" dirty="0"/>
              <a:t> </a:t>
            </a:r>
          </a:p>
          <a:p>
            <a:endParaRPr lang="en-US" sz="2531" b="1" kern="0" dirty="0"/>
          </a:p>
          <a:p>
            <a:endParaRPr lang="en-US" sz="2531" b="1" kern="0" dirty="0"/>
          </a:p>
          <a:p>
            <a:endParaRPr lang="en-US" sz="2531" b="1" kern="0" dirty="0"/>
          </a:p>
        </p:txBody>
      </p:sp>
    </p:spTree>
    <p:extLst>
      <p:ext uri="{BB962C8B-B14F-4D97-AF65-F5344CB8AC3E}">
        <p14:creationId xmlns:p14="http://schemas.microsoft.com/office/powerpoint/2010/main" val="157509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FF3A28-335B-491C-B2A0-C1E03465A4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</a:t>
            </a:r>
            <a:r>
              <a:rPr lang="en-US" sz="4640" dirty="0" err="1"/>
              <a:t>Hambatan</a:t>
            </a:r>
            <a:r>
              <a:rPr lang="en-US" sz="4640" dirty="0"/>
              <a:t> </a:t>
            </a:r>
            <a:r>
              <a:rPr lang="en-US" sz="4640" dirty="0" err="1"/>
              <a:t>Penelitian</a:t>
            </a:r>
            <a:endParaRPr lang="en-ID" sz="464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7CAFEE-2138-2DDD-2944-E341691D352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Hambatan</a:t>
            </a:r>
            <a:r>
              <a:rPr lang="en-US" dirty="0"/>
              <a:t> Internal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5DE90A-493D-4E0C-B706-44588570D13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Tingkat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kemampuan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 SDM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peneliti</a:t>
            </a:r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algn="just"/>
            <a:r>
              <a:rPr lang="en-US" dirty="0">
                <a:solidFill>
                  <a:srgbClr val="212529"/>
                </a:solidFill>
                <a:latin typeface="-apple-system"/>
              </a:rPr>
              <a:t>Tingkat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ketersedian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waktu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yang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dimiliki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peneliti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</a:t>
            </a:r>
          </a:p>
          <a:p>
            <a:pPr algn="just"/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Tingkat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ketersediaan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jumlah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 dana yang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dimiliki</a:t>
            </a:r>
            <a:r>
              <a:rPr lang="en-US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  <a:r>
              <a:rPr lang="en-US" b="0" i="0" dirty="0" err="1">
                <a:solidFill>
                  <a:srgbClr val="212529"/>
                </a:solidFill>
                <a:effectLst/>
                <a:latin typeface="-apple-system"/>
              </a:rPr>
              <a:t>peneliti</a:t>
            </a:r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algn="just"/>
            <a:r>
              <a:rPr lang="en-US" dirty="0">
                <a:solidFill>
                  <a:srgbClr val="212529"/>
                </a:solidFill>
                <a:latin typeface="-apple-system"/>
              </a:rPr>
              <a:t>Tingkat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ketersediaan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peralatan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yang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dimiliki</a:t>
            </a:r>
            <a:r>
              <a:rPr lang="en-US" dirty="0">
                <a:solidFill>
                  <a:srgbClr val="212529"/>
                </a:solidFill>
                <a:latin typeface="-apple-system"/>
              </a:rPr>
              <a:t> </a:t>
            </a:r>
            <a:r>
              <a:rPr lang="en-US" dirty="0" err="1">
                <a:solidFill>
                  <a:srgbClr val="212529"/>
                </a:solidFill>
                <a:latin typeface="-apple-system"/>
              </a:rPr>
              <a:t>peneliti</a:t>
            </a:r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algn="just"/>
            <a:endParaRPr lang="en-US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187517" indent="0" algn="just">
              <a:buNone/>
            </a:pPr>
            <a:endParaRPr lang="en-ID" b="0" i="0" dirty="0">
              <a:solidFill>
                <a:srgbClr val="212529"/>
              </a:solidFill>
              <a:effectLst/>
              <a:latin typeface="-apple-system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3797F4-CB48-502F-8C40-3194B2907C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/>
              <a:t>Hambatan</a:t>
            </a:r>
            <a:r>
              <a:rPr lang="en-US" dirty="0"/>
              <a:t> </a:t>
            </a:r>
            <a:r>
              <a:rPr lang="en-US" dirty="0" err="1"/>
              <a:t>Eksternal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488C2CD-DA25-B9C5-8766-88B4F270C7F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Kesenjangan</a:t>
            </a:r>
            <a:r>
              <a:rPr lang="en-US" dirty="0"/>
              <a:t> </a:t>
            </a:r>
            <a:r>
              <a:rPr lang="en-US" dirty="0" err="1"/>
              <a:t>pengetahuan</a:t>
            </a:r>
            <a:r>
              <a:rPr lang="en-US" dirty="0"/>
              <a:t> </a:t>
            </a:r>
            <a:r>
              <a:rPr lang="en-US" dirty="0" err="1"/>
              <a:t>antarsubjek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dan  </a:t>
            </a:r>
            <a:r>
              <a:rPr lang="en-US" dirty="0" err="1"/>
              <a:t>peneliti</a:t>
            </a:r>
            <a:r>
              <a:rPr lang="en-US" dirty="0"/>
              <a:t> </a:t>
            </a:r>
          </a:p>
          <a:p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persepsi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dan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</a:p>
          <a:p>
            <a:r>
              <a:rPr lang="en-US" dirty="0"/>
              <a:t>Tingkat </a:t>
            </a:r>
            <a:r>
              <a:rPr lang="en-US" dirty="0" err="1"/>
              <a:t>keterbukaan</a:t>
            </a:r>
            <a:r>
              <a:rPr lang="en-US" dirty="0"/>
              <a:t> dan </a:t>
            </a:r>
            <a:r>
              <a:rPr lang="en-US" dirty="0" err="1"/>
              <a:t>ketertutupan</a:t>
            </a:r>
            <a:r>
              <a:rPr lang="en-US" dirty="0"/>
              <a:t> </a:t>
            </a:r>
            <a:r>
              <a:rPr lang="en-US" dirty="0" err="1"/>
              <a:t>interaksi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subjek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peneltiti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1441049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7AFA0-8933-4D17-8D68-5DBC3C5FE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70" y="178594"/>
            <a:ext cx="8251031" cy="1268016"/>
          </a:xfrm>
        </p:spPr>
        <p:txBody>
          <a:bodyPr/>
          <a:lstStyle/>
          <a:p>
            <a:r>
              <a:rPr lang="en-US" sz="4219" dirty="0"/>
              <a:t>     Kode </a:t>
            </a:r>
            <a:r>
              <a:rPr lang="en-US" sz="4219" dirty="0" err="1"/>
              <a:t>etik</a:t>
            </a:r>
            <a:r>
              <a:rPr lang="en-US" sz="4219" dirty="0"/>
              <a:t> </a:t>
            </a:r>
            <a:r>
              <a:rPr lang="en-US" sz="4219" dirty="0" err="1"/>
              <a:t>Penelitian</a:t>
            </a:r>
            <a:r>
              <a:rPr lang="en-US" sz="4219" dirty="0"/>
              <a:t> </a:t>
            </a:r>
            <a:r>
              <a:rPr lang="en-US" sz="4219" dirty="0" err="1"/>
              <a:t>Kualitatif</a:t>
            </a:r>
            <a:r>
              <a:rPr lang="en-US" sz="4219" dirty="0"/>
              <a:t>            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F8F89-A17F-4103-BADC-6CF3C13049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70" y="2143125"/>
            <a:ext cx="7358063" cy="3429000"/>
          </a:xfrm>
        </p:spPr>
        <p:txBody>
          <a:bodyPr/>
          <a:lstStyle/>
          <a:p>
            <a:r>
              <a:rPr lang="en-US" sz="3375" dirty="0" err="1"/>
              <a:t>Keaslian</a:t>
            </a:r>
            <a:r>
              <a:rPr lang="en-US" sz="3375" dirty="0"/>
              <a:t> </a:t>
            </a:r>
            <a:r>
              <a:rPr lang="en-US" sz="3375" dirty="0" err="1"/>
              <a:t>permasalahan</a:t>
            </a:r>
            <a:r>
              <a:rPr lang="en-US" sz="3375" dirty="0"/>
              <a:t> </a:t>
            </a:r>
            <a:r>
              <a:rPr lang="en-US" sz="3375" dirty="0" err="1"/>
              <a:t>penelitian</a:t>
            </a:r>
            <a:endParaRPr lang="en-US" sz="3375" dirty="0"/>
          </a:p>
          <a:p>
            <a:r>
              <a:rPr lang="en-US" sz="3375" dirty="0" err="1"/>
              <a:t>Kutipan</a:t>
            </a:r>
            <a:r>
              <a:rPr lang="en-US" sz="3375" dirty="0"/>
              <a:t> </a:t>
            </a:r>
            <a:r>
              <a:rPr lang="en-US" sz="3375" dirty="0" err="1"/>
              <a:t>pendapat</a:t>
            </a:r>
            <a:r>
              <a:rPr lang="en-US" sz="3375" dirty="0"/>
              <a:t> orang lain </a:t>
            </a:r>
          </a:p>
          <a:p>
            <a:r>
              <a:rPr lang="en-US" sz="3375" dirty="0" err="1"/>
              <a:t>Pengumpulan</a:t>
            </a:r>
            <a:r>
              <a:rPr lang="en-US" sz="3375" dirty="0"/>
              <a:t> data </a:t>
            </a:r>
          </a:p>
          <a:p>
            <a:r>
              <a:rPr lang="en-US" sz="3375" dirty="0" err="1"/>
              <a:t>Kerahasiaan</a:t>
            </a:r>
            <a:r>
              <a:rPr lang="en-US" sz="3375" dirty="0"/>
              <a:t> </a:t>
            </a:r>
            <a:r>
              <a:rPr lang="en-US" sz="3375" dirty="0" err="1"/>
              <a:t>hasil</a:t>
            </a:r>
            <a:r>
              <a:rPr lang="en-US" sz="3375" dirty="0"/>
              <a:t> </a:t>
            </a:r>
            <a:r>
              <a:rPr lang="en-US" sz="3375" dirty="0" err="1"/>
              <a:t>penelitian</a:t>
            </a:r>
            <a:r>
              <a:rPr lang="en-US" sz="3375" dirty="0"/>
              <a:t> </a:t>
            </a:r>
            <a:endParaRPr lang="en-ID" sz="3375" dirty="0"/>
          </a:p>
        </p:txBody>
      </p:sp>
    </p:spTree>
    <p:extLst>
      <p:ext uri="{BB962C8B-B14F-4D97-AF65-F5344CB8AC3E}">
        <p14:creationId xmlns:p14="http://schemas.microsoft.com/office/powerpoint/2010/main" val="194771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6069" y="910624"/>
            <a:ext cx="7036594" cy="803673"/>
          </a:xfrm>
        </p:spPr>
        <p:txBody>
          <a:bodyPr>
            <a:normAutofit/>
          </a:bodyPr>
          <a:lstStyle/>
          <a:p>
            <a:r>
              <a:rPr lang="en-US" sz="4219" b="1" dirty="0" err="1">
                <a:solidFill>
                  <a:srgbClr val="002060"/>
                </a:solidFill>
              </a:rPr>
              <a:t>Capaian</a:t>
            </a:r>
            <a:r>
              <a:rPr lang="en-US" sz="4219" b="1" dirty="0">
                <a:solidFill>
                  <a:srgbClr val="002060"/>
                </a:solidFill>
              </a:rPr>
              <a:t> </a:t>
            </a:r>
            <a:r>
              <a:rPr lang="en-US" sz="4219" b="1" dirty="0" err="1">
                <a:solidFill>
                  <a:srgbClr val="002060"/>
                </a:solidFill>
              </a:rPr>
              <a:t>Pembelajaran</a:t>
            </a:r>
            <a:r>
              <a:rPr lang="en-US" sz="4219" b="1" dirty="0">
                <a:solidFill>
                  <a:srgbClr val="002060"/>
                </a:solidFill>
              </a:rPr>
              <a:t> </a:t>
            </a:r>
            <a:r>
              <a:rPr lang="en-US" sz="4219" b="1" dirty="0" err="1">
                <a:solidFill>
                  <a:srgbClr val="002060"/>
                </a:solidFill>
              </a:rPr>
              <a:t>Umum</a:t>
            </a:r>
            <a:endParaRPr lang="en-US" sz="4219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485" y="1446610"/>
            <a:ext cx="8358188" cy="4730502"/>
          </a:xfrm>
        </p:spPr>
        <p:txBody>
          <a:bodyPr>
            <a:normAutofit/>
          </a:bodyPr>
          <a:lstStyle/>
          <a:p>
            <a:pPr marL="0" indent="0" algn="just" fontAlgn="base">
              <a:buNone/>
            </a:pPr>
            <a:endParaRPr lang="en-US" sz="3375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 fontAlgn="base">
              <a:buNone/>
            </a:pPr>
            <a:r>
              <a:rPr lang="id-ID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Melalui mata kuliah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Kualitatif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id-ID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SOSI4306</a:t>
            </a:r>
            <a:r>
              <a:rPr lang="id-ID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id-ID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mahasiswa diharapkan memiliki kemampuan untuk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mengenal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dan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menjelaskan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ruang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lingkup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metode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penelitian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375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sosiologi</a:t>
            </a:r>
            <a:r>
              <a:rPr lang="en-US" sz="3375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 </a:t>
            </a:r>
            <a:endParaRPr lang="en-ID" sz="3375" i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base"/>
            <a:endParaRPr lang="en-US" sz="2812" dirty="0"/>
          </a:p>
        </p:txBody>
      </p:sp>
    </p:spTree>
    <p:extLst>
      <p:ext uri="{BB962C8B-B14F-4D97-AF65-F5344CB8AC3E}">
        <p14:creationId xmlns:p14="http://schemas.microsoft.com/office/powerpoint/2010/main" val="734742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203" y="1017984"/>
            <a:ext cx="6913458" cy="696516"/>
          </a:xfrm>
        </p:spPr>
        <p:txBody>
          <a:bodyPr/>
          <a:lstStyle/>
          <a:p>
            <a:r>
              <a:rPr lang="en-US" sz="3797" dirty="0"/>
              <a:t>       </a:t>
            </a:r>
            <a:r>
              <a:rPr lang="en-US" sz="3797" b="1" dirty="0" err="1"/>
              <a:t>Capaian</a:t>
            </a:r>
            <a:r>
              <a:rPr lang="en-US" sz="3797" b="1" dirty="0"/>
              <a:t> </a:t>
            </a:r>
            <a:r>
              <a:rPr lang="en-US" sz="3797" b="1" dirty="0" err="1"/>
              <a:t>Pembelajaran</a:t>
            </a:r>
            <a:r>
              <a:rPr lang="en-US" sz="3797" b="1" dirty="0"/>
              <a:t> </a:t>
            </a:r>
            <a:r>
              <a:rPr lang="en-US" sz="3797" b="1" dirty="0" err="1"/>
              <a:t>Khusus</a:t>
            </a:r>
            <a:endParaRPr lang="en-US" sz="3797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2970" y="1946672"/>
            <a:ext cx="7358063" cy="3893344"/>
          </a:xfrm>
        </p:spPr>
        <p:txBody>
          <a:bodyPr/>
          <a:lstStyle/>
          <a:p>
            <a:pPr>
              <a:buNone/>
            </a:pPr>
            <a:r>
              <a:rPr lang="en-US" sz="3094" dirty="0" err="1"/>
              <a:t>Mahasiswa</a:t>
            </a:r>
            <a:r>
              <a:rPr lang="en-US" sz="3094" dirty="0"/>
              <a:t> </a:t>
            </a:r>
            <a:r>
              <a:rPr lang="en-US" sz="3094" dirty="0" err="1"/>
              <a:t>diharapkan</a:t>
            </a:r>
            <a:r>
              <a:rPr lang="en-US" sz="3094" dirty="0"/>
              <a:t> </a:t>
            </a:r>
            <a:r>
              <a:rPr lang="en-US" sz="3094" dirty="0" err="1"/>
              <a:t>mampu</a:t>
            </a:r>
            <a:r>
              <a:rPr lang="en-US" sz="3094" dirty="0"/>
              <a:t> </a:t>
            </a:r>
            <a:r>
              <a:rPr lang="en-US" sz="3094" dirty="0" err="1"/>
              <a:t>menjelaskan</a:t>
            </a:r>
            <a:r>
              <a:rPr lang="en-US" sz="3094" dirty="0"/>
              <a:t>:</a:t>
            </a:r>
          </a:p>
          <a:p>
            <a:pPr marL="709885" indent="-522368">
              <a:buAutoNum type="arabicPeriod"/>
            </a:pPr>
            <a:r>
              <a:rPr lang="en-US" sz="2531" dirty="0" err="1">
                <a:ea typeface="Times New Roman" panose="02020603050405020304" pitchFamily="18" charset="0"/>
              </a:rPr>
              <a:t>Pengertian</a:t>
            </a:r>
            <a:r>
              <a:rPr lang="en-US" sz="2531" dirty="0"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ea typeface="Times New Roman" panose="02020603050405020304" pitchFamily="18" charset="0"/>
              </a:rPr>
              <a:t>tentang</a:t>
            </a:r>
            <a:r>
              <a:rPr lang="en-US" sz="2531" dirty="0"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ea typeface="Times New Roman" panose="02020603050405020304" pitchFamily="18" charset="0"/>
              </a:rPr>
              <a:t>penelitian</a:t>
            </a:r>
            <a:r>
              <a:rPr lang="en-US" sz="2531" dirty="0">
                <a:ea typeface="Times New Roman" panose="02020603050405020304" pitchFamily="18" charset="0"/>
              </a:rPr>
              <a:t> </a:t>
            </a:r>
            <a:r>
              <a:rPr lang="en-US" sz="2531" dirty="0" err="1">
                <a:ea typeface="Times New Roman" panose="02020603050405020304" pitchFamily="18" charset="0"/>
              </a:rPr>
              <a:t>kualitatif</a:t>
            </a:r>
            <a:endParaRPr lang="en-US" sz="2531" dirty="0">
              <a:ea typeface="Times New Roman" panose="02020603050405020304" pitchFamily="18" charset="0"/>
            </a:endParaRPr>
          </a:p>
          <a:p>
            <a:pPr marL="709885" indent="-522368">
              <a:buAutoNum type="arabicPeriod"/>
            </a:pPr>
            <a:r>
              <a:rPr lang="en-US" dirty="0">
                <a:effectLst/>
                <a:ea typeface="Times New Roman" panose="02020603050405020304" pitchFamily="18" charset="0"/>
              </a:rPr>
              <a:t>Arti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penting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penelitian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kualitatif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dalam</a:t>
            </a:r>
            <a:r>
              <a:rPr lang="en-US" dirty="0">
                <a:effectLst/>
                <a:ea typeface="Times New Roman" panose="02020603050405020304" pitchFamily="18" charset="0"/>
              </a:rPr>
              <a:t> proses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penelitian</a:t>
            </a:r>
            <a:r>
              <a:rPr lang="en-US" dirty="0">
                <a:effectLst/>
                <a:ea typeface="Times New Roman" panose="02020603050405020304" pitchFamily="18" charset="0"/>
              </a:rPr>
              <a:t> social.</a:t>
            </a:r>
          </a:p>
          <a:p>
            <a:pPr marL="709885" indent="-522368">
              <a:buAutoNum type="arabicPeriod"/>
            </a:pPr>
            <a:r>
              <a:rPr lang="en-US" dirty="0" err="1">
                <a:effectLst/>
                <a:ea typeface="Times New Roman" panose="02020603050405020304" pitchFamily="18" charset="0"/>
              </a:rPr>
              <a:t>Perbedaan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antara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penelitian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kualitatif</a:t>
            </a:r>
            <a:r>
              <a:rPr lang="en-US" dirty="0">
                <a:effectLst/>
                <a:ea typeface="Times New Roman" panose="02020603050405020304" pitchFamily="18" charset="0"/>
              </a:rPr>
              <a:t> dan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penelitian</a:t>
            </a:r>
            <a:r>
              <a:rPr lang="en-US" dirty="0">
                <a:effectLst/>
                <a:ea typeface="Times New Roman" panose="02020603050405020304" pitchFamily="18" charset="0"/>
              </a:rPr>
              <a:t> </a:t>
            </a:r>
            <a:r>
              <a:rPr lang="en-US" dirty="0" err="1">
                <a:effectLst/>
                <a:ea typeface="Times New Roman" panose="02020603050405020304" pitchFamily="18" charset="0"/>
              </a:rPr>
              <a:t>kuantitati</a:t>
            </a:r>
            <a:r>
              <a:rPr lang="en-US" sz="1266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endParaRPr lang="en-ID" sz="1266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7517" indent="0">
              <a:buNone/>
            </a:pPr>
            <a:r>
              <a:rPr lang="en-US" sz="2531" dirty="0"/>
              <a:t>	</a:t>
            </a:r>
          </a:p>
          <a:p>
            <a:pPr marL="709885" indent="-522368">
              <a:buAutoNum type="arabicPeriod"/>
            </a:pPr>
            <a:endParaRPr lang="en-US" sz="2531" dirty="0"/>
          </a:p>
          <a:p>
            <a:pPr marL="709885" indent="-522368">
              <a:buAutoNum type="arabicPeriod"/>
            </a:pPr>
            <a:endParaRPr lang="en-US" sz="2531" dirty="0"/>
          </a:p>
          <a:p>
            <a:pPr algn="ctr">
              <a:buNone/>
            </a:pPr>
            <a:endParaRPr lang="en-US" sz="3797" dirty="0"/>
          </a:p>
        </p:txBody>
      </p:sp>
    </p:spTree>
    <p:extLst>
      <p:ext uri="{BB962C8B-B14F-4D97-AF65-F5344CB8AC3E}">
        <p14:creationId xmlns:p14="http://schemas.microsoft.com/office/powerpoint/2010/main" val="3766821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D4171-5DB2-87E8-DF01-AF50B175C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0891" y="178594"/>
            <a:ext cx="6840141" cy="1714500"/>
          </a:xfrm>
        </p:spPr>
        <p:txBody>
          <a:bodyPr/>
          <a:lstStyle/>
          <a:p>
            <a:r>
              <a:rPr lang="en-US" sz="3797" dirty="0"/>
              <a:t>   </a:t>
            </a:r>
            <a:r>
              <a:rPr lang="en-US" sz="3797" dirty="0" err="1"/>
              <a:t>Capaian</a:t>
            </a:r>
            <a:r>
              <a:rPr lang="en-US" sz="3797" dirty="0"/>
              <a:t> </a:t>
            </a:r>
            <a:r>
              <a:rPr lang="en-US" sz="3797" dirty="0" err="1"/>
              <a:t>Pembelajaran</a:t>
            </a:r>
            <a:r>
              <a:rPr lang="en-US" sz="3797" dirty="0"/>
              <a:t> </a:t>
            </a:r>
            <a:r>
              <a:rPr lang="en-US" sz="3797" dirty="0" err="1"/>
              <a:t>khusus</a:t>
            </a:r>
            <a:r>
              <a:rPr lang="en-US" dirty="0"/>
              <a:t> </a:t>
            </a:r>
            <a:r>
              <a:rPr lang="en-US" sz="2812" dirty="0"/>
              <a:t>(</a:t>
            </a:r>
            <a:r>
              <a:rPr lang="en-US" sz="2812" dirty="0" err="1"/>
              <a:t>lanjutan</a:t>
            </a:r>
            <a:r>
              <a:rPr lang="en-US" sz="2812" dirty="0"/>
              <a:t>)</a:t>
            </a:r>
            <a:endParaRPr lang="en-ID" sz="2812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2AB98D-8FF4-83A2-31C6-49D2EC55FF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70" y="2089547"/>
            <a:ext cx="7358063" cy="3875484"/>
          </a:xfrm>
        </p:spPr>
        <p:txBody>
          <a:bodyPr/>
          <a:lstStyle/>
          <a:p>
            <a:pPr marL="241093" marR="58487" indent="-241093">
              <a:lnSpc>
                <a:spcPts val="802"/>
              </a:lnSpc>
              <a:spcBef>
                <a:spcPts val="0"/>
              </a:spcBef>
              <a:buFont typeface="+mj-lt"/>
              <a:buAutoNum type="arabicPeriod"/>
            </a:pPr>
            <a:endParaRPr lang="en-US" sz="1969" dirty="0">
              <a:ea typeface="Times New Roman" panose="02020603050405020304" pitchFamily="18" charset="0"/>
            </a:endParaRPr>
          </a:p>
          <a:p>
            <a:pPr marL="241093" marR="58487" indent="-241093">
              <a:lnSpc>
                <a:spcPts val="802"/>
              </a:lnSpc>
              <a:spcBef>
                <a:spcPts val="0"/>
              </a:spcBef>
              <a:buFont typeface="+mj-lt"/>
              <a:buAutoNum type="arabicPeriod"/>
            </a:pPr>
            <a:endParaRPr lang="en-US" sz="1969" dirty="0">
              <a:ea typeface="Times New Roman" panose="02020603050405020304" pitchFamily="18" charset="0"/>
            </a:endParaRPr>
          </a:p>
          <a:p>
            <a:pPr marL="241093" marR="58487" indent="-241093">
              <a:lnSpc>
                <a:spcPts val="802"/>
              </a:lnSpc>
              <a:spcBef>
                <a:spcPts val="0"/>
              </a:spcBef>
              <a:buFont typeface="+mj-lt"/>
              <a:buAutoNum type="arabicPeriod"/>
            </a:pPr>
            <a:endParaRPr lang="en-US" sz="1969" dirty="0">
              <a:ea typeface="Times New Roman" panose="02020603050405020304" pitchFamily="18" charset="0"/>
            </a:endParaRPr>
          </a:p>
          <a:p>
            <a:pPr marL="241093" marR="58487" indent="-241093">
              <a:lnSpc>
                <a:spcPts val="802"/>
              </a:lnSpc>
              <a:spcBef>
                <a:spcPts val="0"/>
              </a:spcBef>
              <a:buFont typeface="+mj-lt"/>
              <a:buAutoNum type="arabicPeriod"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sz="2812" dirty="0">
                <a:ea typeface="Times New Roman" panose="02020603050405020304" pitchFamily="18" charset="0"/>
              </a:rPr>
              <a:t>4. Ciri-</a:t>
            </a:r>
            <a:r>
              <a:rPr lang="en-US" sz="2812" dirty="0" err="1">
                <a:ea typeface="Times New Roman" panose="02020603050405020304" pitchFamily="18" charset="0"/>
              </a:rPr>
              <a:t>ciri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penelitian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kualitatif</a:t>
            </a: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dirty="0">
                <a:ea typeface="Times New Roman" panose="02020603050405020304" pitchFamily="18" charset="0"/>
              </a:rPr>
              <a:t>5. </a:t>
            </a:r>
            <a:r>
              <a:rPr lang="en-US" sz="2812" dirty="0" err="1">
                <a:ea typeface="Times New Roman" panose="02020603050405020304" pitchFamily="18" charset="0"/>
              </a:rPr>
              <a:t>Hambatan</a:t>
            </a:r>
            <a:r>
              <a:rPr lang="en-US" sz="2812" dirty="0">
                <a:ea typeface="Times New Roman" panose="02020603050405020304" pitchFamily="18" charset="0"/>
              </a:rPr>
              <a:t> internal </a:t>
            </a:r>
            <a:r>
              <a:rPr lang="en-US" sz="2812" dirty="0" err="1">
                <a:ea typeface="Times New Roman" panose="02020603050405020304" pitchFamily="18" charset="0"/>
              </a:rPr>
              <a:t>dalam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kegiatan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sz="2812" dirty="0">
                <a:ea typeface="Times New Roman" panose="02020603050405020304" pitchFamily="18" charset="0"/>
              </a:rPr>
              <a:t>	</a:t>
            </a:r>
            <a:r>
              <a:rPr lang="en-US" sz="2812" dirty="0" err="1">
                <a:ea typeface="Times New Roman" panose="02020603050405020304" pitchFamily="18" charset="0"/>
              </a:rPr>
              <a:t>penelitian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kualitatif</a:t>
            </a:r>
            <a:r>
              <a:rPr lang="en-US" dirty="0">
                <a:effectLst/>
                <a:ea typeface="Times New Roman" panose="02020603050405020304" pitchFamily="18" charset="0"/>
              </a:rPr>
              <a:t>.</a:t>
            </a: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1969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1969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1969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sz="2812" dirty="0">
                <a:ea typeface="Times New Roman" panose="02020603050405020304" pitchFamily="18" charset="0"/>
              </a:rPr>
              <a:t>6. </a:t>
            </a:r>
            <a:r>
              <a:rPr lang="en-US" sz="2812" dirty="0" err="1">
                <a:ea typeface="Times New Roman" panose="02020603050405020304" pitchFamily="18" charset="0"/>
              </a:rPr>
              <a:t>Hambatan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eksternal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dalam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kegiatan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sz="2812" dirty="0">
                <a:ea typeface="Times New Roman" panose="02020603050405020304" pitchFamily="18" charset="0"/>
              </a:rPr>
              <a:t>	</a:t>
            </a: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sz="2812" dirty="0">
                <a:ea typeface="Times New Roman" panose="02020603050405020304" pitchFamily="18" charset="0"/>
              </a:rPr>
              <a:t>	</a:t>
            </a:r>
            <a:r>
              <a:rPr lang="en-US" sz="2812" dirty="0" err="1">
                <a:ea typeface="Times New Roman" panose="02020603050405020304" pitchFamily="18" charset="0"/>
              </a:rPr>
              <a:t>penelitian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kualitatif</a:t>
            </a:r>
            <a:r>
              <a:rPr lang="en-US" sz="2812" dirty="0">
                <a:ea typeface="Times New Roman" panose="02020603050405020304" pitchFamily="18" charset="0"/>
              </a:rPr>
              <a:t>.</a:t>
            </a: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ffectLst/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r>
              <a:rPr lang="en-US" sz="2812" dirty="0">
                <a:ea typeface="Times New Roman" panose="02020603050405020304" pitchFamily="18" charset="0"/>
              </a:rPr>
              <a:t>7. Kode </a:t>
            </a:r>
            <a:r>
              <a:rPr lang="en-US" sz="2812" dirty="0" err="1">
                <a:ea typeface="Times New Roman" panose="02020603050405020304" pitchFamily="18" charset="0"/>
              </a:rPr>
              <a:t>etik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penelitian</a:t>
            </a:r>
            <a:r>
              <a:rPr lang="en-US" sz="2812" dirty="0">
                <a:ea typeface="Times New Roman" panose="02020603050405020304" pitchFamily="18" charset="0"/>
              </a:rPr>
              <a:t> </a:t>
            </a:r>
            <a:r>
              <a:rPr lang="en-US" sz="2812" dirty="0" err="1">
                <a:ea typeface="Times New Roman" panose="02020603050405020304" pitchFamily="18" charset="0"/>
              </a:rPr>
              <a:t>kualitatif</a:t>
            </a: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US" sz="2812" dirty="0">
              <a:ea typeface="Times New Roman" panose="02020603050405020304" pitchFamily="18" charset="0"/>
            </a:endParaRPr>
          </a:p>
          <a:p>
            <a:pPr marL="0" marR="58487" indent="0">
              <a:lnSpc>
                <a:spcPts val="802"/>
              </a:lnSpc>
              <a:spcBef>
                <a:spcPts val="0"/>
              </a:spcBef>
              <a:buNone/>
            </a:pPr>
            <a:endParaRPr lang="en-ID" sz="2812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353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3076D-9C6A-4902-9472-CCDB1257C2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640" b="1" dirty="0"/>
              <a:t>MATERI INISIASI</a:t>
            </a:r>
            <a:endParaRPr lang="en-ID" sz="4640" b="1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0FDC3B-B3AE-4183-BD48-274EA9A588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70" y="1946673"/>
            <a:ext cx="7358063" cy="29065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556" marR="50451" algn="just"/>
            <a:r>
              <a:rPr lang="id-ID" sz="1969" b="1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Materi yang akan dipelajari pada sesi 1 diantaranya</a:t>
            </a:r>
            <a:r>
              <a:rPr lang="id-ID" sz="1969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:</a:t>
            </a:r>
            <a:endParaRPr lang="en-ID" sz="1969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400706" marR="50451" indent="-400706" algn="just">
              <a:buFont typeface="Wingdings" panose="05000000000000000000" pitchFamily="2" charset="2"/>
              <a:buChar char="v"/>
            </a:pP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Pemahaman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awal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tentang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Metode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Penelitian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Kualitatif</a:t>
            </a:r>
            <a:endParaRPr lang="en-ID" sz="1828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762345" marR="50451" indent="-360524" algn="just">
              <a:buFont typeface="Wingdings" panose="05000000000000000000" pitchFamily="2" charset="2"/>
              <a:buChar char="Ø"/>
            </a:pP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Pengertian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Penelitian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Kualitatif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endParaRPr lang="en-ID" sz="1828" dirty="0"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762345" marR="50451" indent="-360524" algn="just">
              <a:buFont typeface="Wingdings" panose="05000000000000000000" pitchFamily="2" charset="2"/>
              <a:buChar char="Ø"/>
            </a:pP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Perbedaan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Penelitian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kualitatif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dengan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Kuantitatif</a:t>
            </a:r>
            <a:endParaRPr lang="en-ID" sz="1828" dirty="0"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404054" marR="50451" indent="-404054" algn="just">
              <a:buFont typeface="Wingdings" panose="05000000000000000000" pitchFamily="2" charset="2"/>
              <a:buChar char="v"/>
            </a:pP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Ciri- Ciri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Politik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 dan Etika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Penelitian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Sosiologi</a:t>
            </a:r>
            <a:endParaRPr lang="en-ID" sz="1828" dirty="0">
              <a:latin typeface="Bookman Old Style" panose="02050604050505020204" pitchFamily="18" charset="0"/>
              <a:ea typeface="Times New Roman" panose="02020603050405020304" pitchFamily="18" charset="0"/>
            </a:endParaRPr>
          </a:p>
          <a:p>
            <a:pPr marL="762345" marR="50451" indent="-358291" algn="just">
              <a:buFont typeface="Wingdings" panose="05000000000000000000" pitchFamily="2" charset="2"/>
              <a:buChar char="Ø"/>
            </a:pP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Ciri-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ciri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Penelitian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kualitatif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dan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hambatan</a:t>
            </a:r>
            <a:r>
              <a:rPr lang="en-US" sz="1828" dirty="0">
                <a:latin typeface="Bookman Old Style" panose="02050604050505020204" pitchFamily="18" charset="0"/>
                <a:ea typeface="Calibri" panose="020F0502020204030204" pitchFamily="34" charset="0"/>
              </a:rPr>
              <a:t> internal dan </a:t>
            </a:r>
            <a:r>
              <a:rPr lang="en-US" sz="1828" dirty="0" err="1">
                <a:latin typeface="Bookman Old Style" panose="02050604050505020204" pitchFamily="18" charset="0"/>
                <a:ea typeface="Calibri" panose="020F0502020204030204" pitchFamily="34" charset="0"/>
              </a:rPr>
              <a:t>eksternal</a:t>
            </a:r>
            <a:endParaRPr lang="en-ID" sz="1828" dirty="0">
              <a:latin typeface="Bookman Old Style" panose="02050604050505020204" pitchFamily="18" charset="0"/>
              <a:ea typeface="Calibri" panose="020F0502020204030204" pitchFamily="34" charset="0"/>
            </a:endParaRPr>
          </a:p>
          <a:p>
            <a:pPr marL="762345" marR="50451" indent="-358291" algn="just">
              <a:buFont typeface="Wingdings" panose="05000000000000000000" pitchFamily="2" charset="2"/>
              <a:buChar char="Ø"/>
            </a:pP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Kode Etika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dalam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Penelitian</a:t>
            </a:r>
            <a:r>
              <a:rPr lang="en-US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 </a:t>
            </a:r>
            <a:r>
              <a:rPr lang="en-US" sz="1828" dirty="0" err="1">
                <a:latin typeface="Bookman Old Style" panose="02050604050505020204" pitchFamily="18" charset="0"/>
                <a:ea typeface="Times New Roman" panose="02020603050405020304" pitchFamily="18" charset="0"/>
              </a:rPr>
              <a:t>Kualitatif</a:t>
            </a:r>
            <a:r>
              <a:rPr lang="id-ID" sz="1828" dirty="0">
                <a:latin typeface="Bookman Old Style" panose="02050604050505020204" pitchFamily="18" charset="0"/>
                <a:ea typeface="Times New Roman" panose="02020603050405020304" pitchFamily="18" charset="0"/>
              </a:rPr>
              <a:t>.</a:t>
            </a:r>
            <a:endParaRPr lang="en-US" sz="1828" dirty="0">
              <a:latin typeface="Bookman Old Style" panose="0205060405050502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455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42183-3E72-4FD4-A6A6-3A3B8E123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1720" y="178594"/>
            <a:ext cx="5929313" cy="1714500"/>
          </a:xfrm>
        </p:spPr>
        <p:txBody>
          <a:bodyPr/>
          <a:lstStyle/>
          <a:p>
            <a:r>
              <a:rPr lang="en-US" sz="4219" dirty="0" err="1"/>
              <a:t>Pengertian</a:t>
            </a:r>
            <a:r>
              <a:rPr lang="en-US" sz="4219" dirty="0"/>
              <a:t> </a:t>
            </a:r>
            <a:r>
              <a:rPr lang="en-US" sz="4219" dirty="0" err="1"/>
              <a:t>Metode</a:t>
            </a:r>
            <a:r>
              <a:rPr lang="en-US" sz="4219" dirty="0"/>
              <a:t> </a:t>
            </a:r>
            <a:r>
              <a:rPr lang="en-US" sz="4219" dirty="0" err="1"/>
              <a:t>Penelitian</a:t>
            </a:r>
            <a:r>
              <a:rPr lang="en-US" sz="4219" dirty="0"/>
              <a:t> </a:t>
            </a:r>
            <a:r>
              <a:rPr lang="en-US" sz="4219" dirty="0" err="1"/>
              <a:t>Kualitatif</a:t>
            </a:r>
            <a:r>
              <a:rPr lang="en-US" sz="4219" dirty="0"/>
              <a:t> </a:t>
            </a:r>
            <a:endParaRPr lang="en-ID" sz="4219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C3FED5-986C-47AF-80F0-B5F93C923F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970" y="2143125"/>
            <a:ext cx="7358063" cy="3821906"/>
          </a:xfrm>
        </p:spPr>
        <p:txBody>
          <a:bodyPr/>
          <a:lstStyle/>
          <a:p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bahasa</a:t>
            </a:r>
            <a:r>
              <a:rPr lang="en-US" dirty="0"/>
              <a:t>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kata </a:t>
            </a:r>
            <a:r>
              <a:rPr lang="en-US" dirty="0" err="1"/>
              <a:t>metodos</a:t>
            </a:r>
            <a:r>
              <a:rPr lang="en-US" dirty="0"/>
              <a:t> (</a:t>
            </a:r>
            <a:r>
              <a:rPr lang="en-US" dirty="0" err="1"/>
              <a:t>cara</a:t>
            </a:r>
            <a:r>
              <a:rPr lang="en-US" dirty="0"/>
              <a:t>) dan </a:t>
            </a:r>
            <a:r>
              <a:rPr lang="en-US" dirty="0" err="1"/>
              <a:t>penelitian</a:t>
            </a:r>
            <a:r>
              <a:rPr lang="en-US" dirty="0"/>
              <a:t> (re-search )  </a:t>
            </a:r>
            <a:r>
              <a:rPr lang="en-US" dirty="0" err="1"/>
              <a:t>artinya</a:t>
            </a:r>
            <a:r>
              <a:rPr lang="en-US" dirty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dan </a:t>
            </a:r>
            <a:r>
              <a:rPr lang="en-US" dirty="0" err="1"/>
              <a:t>kualitatif</a:t>
            </a:r>
            <a:r>
              <a:rPr lang="en-US" dirty="0"/>
              <a:t>  (</a:t>
            </a:r>
            <a:r>
              <a:rPr lang="en-US" dirty="0" err="1"/>
              <a:t>kualitas</a:t>
            </a:r>
            <a:r>
              <a:rPr lang="en-US" dirty="0"/>
              <a:t>)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angka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sikap</a:t>
            </a:r>
            <a:r>
              <a:rPr lang="en-US" dirty="0"/>
              <a:t>, </a:t>
            </a:r>
            <a:r>
              <a:rPr lang="en-US" dirty="0" err="1"/>
              <a:t>tingkah</a:t>
            </a:r>
            <a:r>
              <a:rPr lang="en-US" dirty="0"/>
              <a:t> </a:t>
            </a:r>
            <a:r>
              <a:rPr lang="en-US" dirty="0" err="1"/>
              <a:t>laku</a:t>
            </a:r>
            <a:r>
              <a:rPr lang="en-US" dirty="0"/>
              <a:t>, </a:t>
            </a:r>
            <a:r>
              <a:rPr lang="en-US" dirty="0" err="1"/>
              <a:t>pendapat</a:t>
            </a:r>
            <a:r>
              <a:rPr lang="en-US" dirty="0"/>
              <a:t> ,dan lain-lain</a:t>
            </a:r>
          </a:p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dicari</a:t>
            </a:r>
            <a:r>
              <a:rPr lang="en-US" dirty="0"/>
              <a:t> Kembali ? DATA</a:t>
            </a:r>
          </a:p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mendapatkannya</a:t>
            </a:r>
            <a:r>
              <a:rPr lang="en-US" dirty="0"/>
              <a:t> ? </a:t>
            </a:r>
            <a:r>
              <a:rPr lang="en-US" dirty="0" err="1"/>
              <a:t>Observasi</a:t>
            </a:r>
            <a:r>
              <a:rPr lang="en-US" dirty="0"/>
              <a:t> dan </a:t>
            </a:r>
            <a:r>
              <a:rPr lang="en-US" dirty="0" err="1"/>
              <a:t>Wawancara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Dokumentasi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pPr marL="187517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0696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6C5B9-B2CE-4D89-8E5F-D05857B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46" y="274588"/>
            <a:ext cx="877565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       </a:t>
            </a:r>
            <a:r>
              <a:rPr lang="en-US" sz="3375" b="1" dirty="0" err="1"/>
              <a:t>Perbedaan</a:t>
            </a:r>
            <a:r>
              <a:rPr lang="en-US" sz="3375" b="1" dirty="0"/>
              <a:t> </a:t>
            </a:r>
            <a:r>
              <a:rPr lang="en-US" sz="3375" b="1" dirty="0" err="1"/>
              <a:t>Penelitian</a:t>
            </a:r>
            <a:r>
              <a:rPr lang="en-US" sz="3375" b="1" dirty="0"/>
              <a:t> </a:t>
            </a:r>
            <a:r>
              <a:rPr lang="en-US" sz="3375" b="1" dirty="0" err="1"/>
              <a:t>Kualitatif</a:t>
            </a:r>
            <a:r>
              <a:rPr lang="en-US" sz="3375" b="1" dirty="0"/>
              <a:t> </a:t>
            </a:r>
            <a:r>
              <a:rPr lang="en-US" sz="3375" b="1" dirty="0" err="1"/>
              <a:t>dengan</a:t>
            </a:r>
            <a:r>
              <a:rPr lang="en-US" sz="3375" b="1" dirty="0"/>
              <a:t> </a:t>
            </a:r>
            <a:r>
              <a:rPr lang="en-US" sz="3375" b="1" dirty="0" err="1"/>
              <a:t>Kuantitatif</a:t>
            </a:r>
            <a:endParaRPr lang="en-ID" sz="3375" b="1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36574C-2F09-65A5-952B-78A57E9D23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50" dirty="0" err="1"/>
              <a:t>Kelebihan</a:t>
            </a:r>
            <a:r>
              <a:rPr lang="en-US" sz="2250" dirty="0"/>
              <a:t> </a:t>
            </a:r>
            <a:r>
              <a:rPr lang="en-US" sz="2250" dirty="0" err="1"/>
              <a:t>Penelitian</a:t>
            </a:r>
            <a:r>
              <a:rPr lang="en-US" sz="2250" dirty="0"/>
              <a:t> </a:t>
            </a:r>
            <a:r>
              <a:rPr lang="en-US" sz="2250" dirty="0" err="1"/>
              <a:t>Kualitatif</a:t>
            </a:r>
            <a:r>
              <a:rPr lang="en-US" sz="2250" dirty="0"/>
              <a:t> </a:t>
            </a:r>
            <a:endParaRPr lang="en-ID" sz="225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5E144F-A49E-601A-454E-AB71C495620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1969" b="1" dirty="0" err="1"/>
              <a:t>Dapat</a:t>
            </a:r>
            <a:r>
              <a:rPr lang="en-US" sz="1969" b="1" dirty="0"/>
              <a:t> </a:t>
            </a:r>
            <a:r>
              <a:rPr lang="en-US" sz="1969" b="1" dirty="0" err="1"/>
              <a:t>menggali</a:t>
            </a:r>
            <a:r>
              <a:rPr lang="en-US" sz="1969" b="1" dirty="0"/>
              <a:t> data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dalam</a:t>
            </a:r>
            <a:r>
              <a:rPr lang="en-US" sz="1969" b="1" dirty="0"/>
              <a:t> </a:t>
            </a:r>
          </a:p>
          <a:p>
            <a:r>
              <a:rPr lang="en-US" sz="1969" b="1" dirty="0"/>
              <a:t>Tingkat </a:t>
            </a:r>
            <a:r>
              <a:rPr lang="en-US" sz="1969" b="1" dirty="0" err="1"/>
              <a:t>Intrepretasi</a:t>
            </a:r>
            <a:r>
              <a:rPr lang="en-US" sz="1969" b="1" dirty="0"/>
              <a:t>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kecil</a:t>
            </a:r>
            <a:r>
              <a:rPr lang="en-US" sz="1969" b="1" dirty="0"/>
              <a:t> </a:t>
            </a:r>
            <a:r>
              <a:rPr lang="en-US" sz="1969" b="1" dirty="0" err="1"/>
              <a:t>karena</a:t>
            </a:r>
            <a:r>
              <a:rPr lang="en-US" sz="1969" b="1" dirty="0"/>
              <a:t> </a:t>
            </a:r>
            <a:r>
              <a:rPr lang="en-US" sz="1969" b="1" dirty="0" err="1"/>
              <a:t>pengamatan</a:t>
            </a:r>
            <a:r>
              <a:rPr lang="en-US" sz="1969" b="1" dirty="0"/>
              <a:t> </a:t>
            </a:r>
            <a:r>
              <a:rPr lang="en-US" sz="1969" b="1" dirty="0" err="1"/>
              <a:t>secara</a:t>
            </a:r>
            <a:r>
              <a:rPr lang="en-US" sz="1969" b="1" dirty="0"/>
              <a:t> </a:t>
            </a:r>
            <a:r>
              <a:rPr lang="en-US" sz="1969" b="1" dirty="0" err="1"/>
              <a:t>mendalam</a:t>
            </a:r>
            <a:endParaRPr lang="en-US" sz="1969" b="1" dirty="0"/>
          </a:p>
          <a:p>
            <a:r>
              <a:rPr lang="en-US" sz="1969" b="1" dirty="0"/>
              <a:t>Waktu </a:t>
            </a:r>
            <a:r>
              <a:rPr lang="en-US" sz="1969" b="1" dirty="0" err="1"/>
              <a:t>dapat</a:t>
            </a:r>
            <a:r>
              <a:rPr lang="en-US" sz="1969" b="1" dirty="0"/>
              <a:t> </a:t>
            </a:r>
            <a:r>
              <a:rPr lang="en-US" sz="1969" b="1" dirty="0" err="1"/>
              <a:t>disesuaikan</a:t>
            </a:r>
            <a:r>
              <a:rPr lang="en-US" sz="1969" b="1" dirty="0"/>
              <a:t> </a:t>
            </a:r>
            <a:r>
              <a:rPr lang="en-US" sz="1969" b="1" dirty="0" err="1"/>
              <a:t>dengan</a:t>
            </a:r>
            <a:r>
              <a:rPr lang="en-US" sz="1969" b="1" dirty="0"/>
              <a:t> </a:t>
            </a:r>
            <a:r>
              <a:rPr lang="en-US" sz="1969" b="1" dirty="0" err="1"/>
              <a:t>sasarn</a:t>
            </a:r>
            <a:r>
              <a:rPr lang="en-US" sz="1969" b="1" dirty="0"/>
              <a:t> </a:t>
            </a:r>
            <a:r>
              <a:rPr lang="en-US" sz="1969" b="1" dirty="0" err="1"/>
              <a:t>penelitian</a:t>
            </a:r>
            <a:endParaRPr lang="en-US" sz="1969" b="1" dirty="0"/>
          </a:p>
          <a:p>
            <a:r>
              <a:rPr lang="en-US" sz="1969" b="1" dirty="0" err="1"/>
              <a:t>Peneliti</a:t>
            </a:r>
            <a:r>
              <a:rPr lang="en-US" sz="1969" b="1" dirty="0"/>
              <a:t> </a:t>
            </a:r>
            <a:r>
              <a:rPr lang="en-US" sz="1969" b="1" dirty="0" err="1"/>
              <a:t>dapat</a:t>
            </a:r>
            <a:r>
              <a:rPr lang="en-US" sz="1969" b="1" dirty="0"/>
              <a:t> </a:t>
            </a:r>
            <a:r>
              <a:rPr lang="en-US" sz="1969" b="1" dirty="0" err="1"/>
              <a:t>melakukan</a:t>
            </a:r>
            <a:r>
              <a:rPr lang="en-US" sz="1969" b="1" dirty="0"/>
              <a:t> </a:t>
            </a:r>
            <a:r>
              <a:rPr lang="en-US" sz="1969" b="1" dirty="0" err="1"/>
              <a:t>pengecekan</a:t>
            </a:r>
            <a:r>
              <a:rPr lang="en-US" sz="1969" b="1" dirty="0"/>
              <a:t> </a:t>
            </a:r>
            <a:r>
              <a:rPr lang="en-US" sz="1969" b="1" dirty="0" err="1"/>
              <a:t>ulang</a:t>
            </a:r>
            <a:r>
              <a:rPr lang="en-US" sz="1969" b="1" dirty="0"/>
              <a:t> </a:t>
            </a:r>
            <a:r>
              <a:rPr lang="en-US" sz="1969" b="1" dirty="0" err="1"/>
              <a:t>apabila</a:t>
            </a:r>
            <a:r>
              <a:rPr lang="en-US" sz="1969" b="1" dirty="0"/>
              <a:t> </a:t>
            </a:r>
            <a:r>
              <a:rPr lang="en-US" sz="1969" b="1" dirty="0" err="1"/>
              <a:t>merasa</a:t>
            </a:r>
            <a:r>
              <a:rPr lang="en-US" sz="1969" b="1" dirty="0"/>
              <a:t> </a:t>
            </a:r>
            <a:r>
              <a:rPr lang="en-US" sz="1969" b="1" dirty="0" err="1"/>
              <a:t>ada</a:t>
            </a:r>
            <a:r>
              <a:rPr lang="en-US" sz="1969" b="1" dirty="0"/>
              <a:t> yang </a:t>
            </a:r>
            <a:r>
              <a:rPr lang="en-US" sz="1969" b="1" dirty="0" err="1"/>
              <a:t>meragukan</a:t>
            </a:r>
            <a:r>
              <a:rPr lang="en-US" sz="1969" b="1" dirty="0"/>
              <a:t> data yang </a:t>
            </a:r>
            <a:r>
              <a:rPr lang="en-US" sz="1969" b="1" dirty="0" err="1"/>
              <a:t>diperoleh</a:t>
            </a:r>
            <a:endParaRPr lang="en-US" sz="1969" b="1" dirty="0"/>
          </a:p>
          <a:p>
            <a:pPr marL="187517" indent="0">
              <a:buNone/>
            </a:pPr>
            <a:r>
              <a:rPr lang="en-US" sz="1969" dirty="0"/>
              <a:t> </a:t>
            </a:r>
            <a:endParaRPr lang="en-ID" sz="1969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0FDCF69-CCBE-98C6-0365-81D4CA5EB5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250" dirty="0" err="1"/>
              <a:t>Kekurangan</a:t>
            </a:r>
            <a:r>
              <a:rPr lang="en-US" sz="2250" dirty="0"/>
              <a:t> </a:t>
            </a:r>
            <a:r>
              <a:rPr lang="en-US" sz="2250" dirty="0" err="1"/>
              <a:t>Metode</a:t>
            </a:r>
            <a:r>
              <a:rPr lang="en-US" sz="2250" dirty="0"/>
              <a:t> </a:t>
            </a:r>
            <a:r>
              <a:rPr lang="en-US" sz="2250" dirty="0" err="1"/>
              <a:t>Kualitatif</a:t>
            </a:r>
            <a:r>
              <a:rPr lang="en-US" sz="2250" dirty="0"/>
              <a:t> </a:t>
            </a:r>
            <a:endParaRPr lang="en-ID" sz="225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5338558-3C11-A724-86B3-BA1CE8D4E64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z="1969" b="1" dirty="0" err="1"/>
              <a:t>Peneliti</a:t>
            </a:r>
            <a:r>
              <a:rPr lang="en-US" sz="1969" b="1" dirty="0"/>
              <a:t> </a:t>
            </a:r>
            <a:r>
              <a:rPr lang="en-US" sz="1969" b="1" dirty="0" err="1"/>
              <a:t>harus</a:t>
            </a:r>
            <a:r>
              <a:rPr lang="en-US" sz="1969" b="1" dirty="0"/>
              <a:t> </a:t>
            </a:r>
            <a:r>
              <a:rPr lang="en-US" sz="1969" b="1" dirty="0" err="1"/>
              <a:t>meluangkan</a:t>
            </a:r>
            <a:r>
              <a:rPr lang="en-US" sz="1969" b="1" dirty="0"/>
              <a:t> </a:t>
            </a:r>
            <a:r>
              <a:rPr lang="en-US" sz="1969" b="1" dirty="0" err="1"/>
              <a:t>waktu</a:t>
            </a:r>
            <a:r>
              <a:rPr lang="en-US" sz="1969" b="1" dirty="0"/>
              <a:t> </a:t>
            </a:r>
            <a:r>
              <a:rPr lang="en-US" sz="1969" b="1" dirty="0" err="1"/>
              <a:t>cukup</a:t>
            </a:r>
            <a:r>
              <a:rPr lang="en-US" sz="1969" b="1" dirty="0"/>
              <a:t> lama </a:t>
            </a:r>
          </a:p>
          <a:p>
            <a:r>
              <a:rPr lang="en-US" sz="1969" b="1" dirty="0"/>
              <a:t>Dana yang </a:t>
            </a:r>
            <a:r>
              <a:rPr lang="en-US" sz="1969" b="1" dirty="0" err="1"/>
              <a:t>dialokasikan</a:t>
            </a:r>
            <a:r>
              <a:rPr lang="en-US" sz="1969" b="1" dirty="0"/>
              <a:t>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banyak</a:t>
            </a:r>
            <a:endParaRPr lang="en-US" sz="1969" b="1" dirty="0"/>
          </a:p>
          <a:p>
            <a:r>
              <a:rPr lang="en-US" sz="1969" b="1" dirty="0" err="1"/>
              <a:t>Sasaran</a:t>
            </a:r>
            <a:r>
              <a:rPr lang="en-US" sz="1969" b="1" dirty="0"/>
              <a:t> </a:t>
            </a:r>
            <a:r>
              <a:rPr lang="en-US" sz="1969" b="1" dirty="0" err="1"/>
              <a:t>penelitian</a:t>
            </a:r>
            <a:r>
              <a:rPr lang="en-US" sz="1969" b="1" dirty="0"/>
              <a:t> </a:t>
            </a:r>
            <a:r>
              <a:rPr lang="en-US" sz="1969" b="1" dirty="0" err="1"/>
              <a:t>merasa</a:t>
            </a:r>
            <a:r>
              <a:rPr lang="en-US" sz="1969" b="1" dirty="0"/>
              <a:t> </a:t>
            </a:r>
            <a:r>
              <a:rPr lang="en-US" sz="1969" b="1" dirty="0" err="1"/>
              <a:t>bosan</a:t>
            </a:r>
            <a:r>
              <a:rPr lang="en-US" sz="1969" b="1" dirty="0"/>
              <a:t> </a:t>
            </a:r>
            <a:r>
              <a:rPr lang="en-US" sz="1969" b="1" dirty="0" err="1"/>
              <a:t>saat</a:t>
            </a:r>
            <a:r>
              <a:rPr lang="en-US" sz="1969" b="1" dirty="0"/>
              <a:t> </a:t>
            </a:r>
            <a:r>
              <a:rPr lang="en-US" sz="1969" b="1" dirty="0" err="1"/>
              <a:t>didatangi</a:t>
            </a:r>
            <a:r>
              <a:rPr lang="en-US" sz="1969" b="1" dirty="0"/>
              <a:t>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dari</a:t>
            </a:r>
            <a:r>
              <a:rPr lang="en-US" sz="1969" b="1" dirty="0"/>
              <a:t> </a:t>
            </a:r>
            <a:r>
              <a:rPr lang="en-US" sz="1969" b="1" dirty="0" err="1"/>
              <a:t>sekali</a:t>
            </a:r>
            <a:endParaRPr lang="en-US" sz="1969" b="1" dirty="0"/>
          </a:p>
          <a:p>
            <a:r>
              <a:rPr lang="en-US" sz="1969" b="1" dirty="0" err="1"/>
              <a:t>Peneliti</a:t>
            </a:r>
            <a:r>
              <a:rPr lang="en-US" sz="1969" b="1" dirty="0"/>
              <a:t> </a:t>
            </a:r>
            <a:r>
              <a:rPr lang="en-US" sz="1969" b="1" dirty="0" err="1"/>
              <a:t>harus</a:t>
            </a:r>
            <a:r>
              <a:rPr lang="en-US" sz="1969" b="1" dirty="0"/>
              <a:t> </a:t>
            </a:r>
            <a:r>
              <a:rPr lang="en-US" sz="1969" b="1" dirty="0" err="1"/>
              <a:t>memiliki</a:t>
            </a:r>
            <a:r>
              <a:rPr lang="en-US" sz="1969" b="1" dirty="0"/>
              <a:t> </a:t>
            </a:r>
            <a:r>
              <a:rPr lang="en-US" sz="1969" b="1" dirty="0" err="1"/>
              <a:t>kepekaan</a:t>
            </a:r>
            <a:r>
              <a:rPr lang="en-US" sz="1969" b="1" dirty="0"/>
              <a:t> dan </a:t>
            </a:r>
            <a:r>
              <a:rPr lang="en-US" sz="1969" b="1" dirty="0" err="1"/>
              <a:t>kemampuan</a:t>
            </a:r>
            <a:r>
              <a:rPr lang="en-US" sz="1969" b="1" dirty="0"/>
              <a:t> </a:t>
            </a:r>
            <a:r>
              <a:rPr lang="en-US" sz="1969" b="1" dirty="0" err="1"/>
              <a:t>menggali</a:t>
            </a:r>
            <a:r>
              <a:rPr lang="en-US" sz="1969" b="1" dirty="0"/>
              <a:t> data 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tingg</a:t>
            </a:r>
            <a:r>
              <a:rPr lang="en-US" dirty="0" err="1"/>
              <a:t>i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9C690E8D-AACD-46E2-B1E7-454F9B33FFF1}"/>
              </a:ext>
            </a:extLst>
          </p:cNvPr>
          <p:cNvSpPr/>
          <p:nvPr/>
        </p:nvSpPr>
        <p:spPr bwMode="auto">
          <a:xfrm flipV="1">
            <a:off x="4357689" y="5197079"/>
            <a:ext cx="428625" cy="396479"/>
          </a:xfrm>
          <a:prstGeom prst="rightArrow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54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4294" tIns="32147" rIns="64294" bIns="32147" numCol="1" rtlCol="0" anchor="t" anchorCtr="0" compatLnSpc="1">
            <a:prstTxWarp prst="textNoShape">
              <a:avLst/>
            </a:prstTxWarp>
          </a:bodyPr>
          <a:lstStyle/>
          <a:p>
            <a:pPr algn="ctr" defTabSz="642915" fontAlgn="base">
              <a:spcBef>
                <a:spcPct val="0"/>
              </a:spcBef>
              <a:spcAft>
                <a:spcPct val="0"/>
              </a:spcAft>
            </a:pPr>
            <a:endParaRPr lang="en-ID" sz="2953">
              <a:solidFill>
                <a:srgbClr val="000000"/>
              </a:solidFill>
              <a:latin typeface="Gill Sans" pitchFamily="32" charset="0"/>
              <a:ea typeface="ヒラギノ角ゴ ProN W3" pitchFamily="32" charset="-128"/>
              <a:sym typeface="Gill Sans" pitchFamily="3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0474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1FBA6-4802-D539-EA6B-069F19360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646" y="-428625"/>
            <a:ext cx="8775650" cy="2357438"/>
          </a:xfrm>
        </p:spPr>
        <p:txBody>
          <a:bodyPr/>
          <a:lstStyle/>
          <a:p>
            <a:r>
              <a:rPr lang="en-US" sz="3797" dirty="0"/>
              <a:t>            </a:t>
            </a:r>
            <a:r>
              <a:rPr lang="en-US" sz="3375" b="1" dirty="0" err="1"/>
              <a:t>Kelebihan</a:t>
            </a:r>
            <a:r>
              <a:rPr lang="en-US" sz="3375" b="1" dirty="0"/>
              <a:t> dan </a:t>
            </a:r>
            <a:r>
              <a:rPr lang="en-US" sz="3375" b="1" dirty="0" err="1"/>
              <a:t>Kelemahan</a:t>
            </a:r>
            <a:r>
              <a:rPr lang="en-US" sz="3375" b="1" dirty="0"/>
              <a:t> </a:t>
            </a:r>
            <a:r>
              <a:rPr lang="en-US" sz="3375" b="1" dirty="0" err="1"/>
              <a:t>Metode</a:t>
            </a:r>
            <a:r>
              <a:rPr lang="en-US" sz="3375" b="1" dirty="0"/>
              <a:t> </a:t>
            </a:r>
            <a:r>
              <a:rPr lang="en-US" sz="3375" b="1" dirty="0" err="1"/>
              <a:t>Kuantitatif</a:t>
            </a:r>
            <a:r>
              <a:rPr lang="en-US" dirty="0"/>
              <a:t> </a:t>
            </a:r>
            <a:endParaRPr lang="en-ID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55172F-B3BC-B9BB-9C79-A53F328EB3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2250" dirty="0" err="1"/>
              <a:t>Kelebihan</a:t>
            </a:r>
            <a:r>
              <a:rPr lang="en-US" sz="2250" dirty="0"/>
              <a:t> </a:t>
            </a:r>
            <a:r>
              <a:rPr lang="en-US" sz="2250" dirty="0" err="1"/>
              <a:t>metode</a:t>
            </a:r>
            <a:r>
              <a:rPr lang="en-US" sz="2250" dirty="0"/>
              <a:t> </a:t>
            </a:r>
            <a:r>
              <a:rPr lang="en-US" sz="2250" dirty="0" err="1"/>
              <a:t>Kuantitatif</a:t>
            </a:r>
            <a:endParaRPr lang="en-ID" sz="225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5851A8-19FC-58FF-D406-735C667A3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647" y="2464594"/>
            <a:ext cx="4039568" cy="3661172"/>
          </a:xfrm>
        </p:spPr>
        <p:txBody>
          <a:bodyPr/>
          <a:lstStyle/>
          <a:p>
            <a:r>
              <a:rPr lang="en-US" sz="1969" b="1" dirty="0"/>
              <a:t>Data yang </a:t>
            </a:r>
            <a:r>
              <a:rPr lang="en-US" sz="1969" b="1" dirty="0" err="1"/>
              <a:t>diperoleh</a:t>
            </a:r>
            <a:r>
              <a:rPr lang="en-US" sz="1969" b="1" dirty="0"/>
              <a:t> </a:t>
            </a:r>
            <a:r>
              <a:rPr lang="en-US" sz="1969" b="1" dirty="0" err="1"/>
              <a:t>dapat</a:t>
            </a:r>
            <a:r>
              <a:rPr lang="en-US" sz="1969" b="1" dirty="0"/>
              <a:t> </a:t>
            </a:r>
            <a:r>
              <a:rPr lang="en-US" sz="1969" b="1" dirty="0" err="1"/>
              <a:t>dibuktikan</a:t>
            </a:r>
            <a:r>
              <a:rPr lang="en-US" sz="1969" b="1" dirty="0"/>
              <a:t> </a:t>
            </a:r>
            <a:r>
              <a:rPr lang="en-US" sz="1969" b="1" dirty="0" err="1"/>
              <a:t>secara</a:t>
            </a:r>
            <a:r>
              <a:rPr lang="en-US" sz="1969" b="1" dirty="0"/>
              <a:t> </a:t>
            </a:r>
            <a:r>
              <a:rPr lang="en-US" sz="1969" b="1" dirty="0" err="1"/>
              <a:t>nyata</a:t>
            </a:r>
            <a:endParaRPr lang="en-US" sz="1969" b="1" dirty="0"/>
          </a:p>
          <a:p>
            <a:r>
              <a:rPr lang="en-US" sz="1969" b="1" dirty="0"/>
              <a:t>Waktu </a:t>
            </a:r>
            <a:r>
              <a:rPr lang="en-US" sz="1969" b="1" dirty="0" err="1"/>
              <a:t>penelitian</a:t>
            </a:r>
            <a:r>
              <a:rPr lang="en-US" sz="1969" b="1" dirty="0"/>
              <a:t>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singkat</a:t>
            </a:r>
            <a:r>
              <a:rPr lang="en-US" sz="1969" b="1" dirty="0"/>
              <a:t> </a:t>
            </a:r>
          </a:p>
          <a:p>
            <a:r>
              <a:rPr lang="en-US" sz="1969" b="1" dirty="0"/>
              <a:t>Dana yang </a:t>
            </a:r>
            <a:r>
              <a:rPr lang="en-US" sz="1969" b="1" dirty="0" err="1"/>
              <a:t>diperlukan</a:t>
            </a:r>
            <a:r>
              <a:rPr lang="en-US" sz="1969" b="1" dirty="0"/>
              <a:t> </a:t>
            </a:r>
            <a:r>
              <a:rPr lang="en-US" sz="1969" b="1" dirty="0" err="1"/>
              <a:t>lebih</a:t>
            </a:r>
            <a:r>
              <a:rPr lang="en-US" sz="1969" b="1" dirty="0"/>
              <a:t> </a:t>
            </a:r>
            <a:r>
              <a:rPr lang="en-US" sz="1969" b="1" dirty="0" err="1"/>
              <a:t>sedikit</a:t>
            </a:r>
            <a:r>
              <a:rPr lang="en-US" sz="1969" b="1" dirty="0"/>
              <a:t> </a:t>
            </a:r>
          </a:p>
          <a:p>
            <a:r>
              <a:rPr lang="en-US" sz="1969" b="1" dirty="0" err="1"/>
              <a:t>Tidak</a:t>
            </a:r>
            <a:r>
              <a:rPr lang="en-US" sz="1969" b="1" dirty="0"/>
              <a:t> </a:t>
            </a:r>
            <a:r>
              <a:rPr lang="en-US" sz="1969" b="1" dirty="0" err="1"/>
              <a:t>terlalu</a:t>
            </a:r>
            <a:r>
              <a:rPr lang="en-US" sz="1969" b="1" dirty="0"/>
              <a:t> lama </a:t>
            </a:r>
            <a:r>
              <a:rPr lang="en-US" sz="1969" b="1" dirty="0" err="1"/>
              <a:t>menggagu</a:t>
            </a:r>
            <a:r>
              <a:rPr lang="en-US" sz="1969" b="1" dirty="0"/>
              <a:t> </a:t>
            </a:r>
            <a:r>
              <a:rPr lang="en-US" sz="1969" b="1" dirty="0" err="1"/>
              <a:t>pihak</a:t>
            </a:r>
            <a:r>
              <a:rPr lang="en-US" sz="1969" b="1" dirty="0"/>
              <a:t> </a:t>
            </a:r>
            <a:r>
              <a:rPr lang="en-US" sz="1969" b="1" dirty="0" err="1"/>
              <a:t>sasaran</a:t>
            </a:r>
            <a:r>
              <a:rPr lang="en-US" sz="2250" dirty="0"/>
              <a:t> </a:t>
            </a:r>
            <a:endParaRPr lang="en-ID" sz="225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A43F0A6-23B9-1708-2710-72B16FF4DB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2250" dirty="0" err="1"/>
              <a:t>Kelemahan</a:t>
            </a:r>
            <a:r>
              <a:rPr lang="en-US" sz="2250" dirty="0"/>
              <a:t> </a:t>
            </a:r>
            <a:r>
              <a:rPr lang="en-US" sz="2250" dirty="0" err="1"/>
              <a:t>metode</a:t>
            </a:r>
            <a:r>
              <a:rPr lang="en-US" sz="2250" dirty="0"/>
              <a:t> </a:t>
            </a:r>
            <a:r>
              <a:rPr lang="en-US" sz="2250" dirty="0" err="1"/>
              <a:t>Kualtitatif</a:t>
            </a:r>
            <a:endParaRPr lang="en-ID" sz="225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D0A4A39-B849-C693-5390-93F5100916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44556" y="2464594"/>
            <a:ext cx="4041799" cy="3661172"/>
          </a:xfrm>
        </p:spPr>
        <p:txBody>
          <a:bodyPr/>
          <a:lstStyle/>
          <a:p>
            <a:r>
              <a:rPr lang="en-US" sz="1969" b="1" dirty="0"/>
              <a:t>Data yang di </a:t>
            </a:r>
            <a:r>
              <a:rPr lang="en-US" sz="1969" b="1" dirty="0" err="1"/>
              <a:t>dapat</a:t>
            </a:r>
            <a:r>
              <a:rPr lang="en-US" sz="1969" b="1" dirty="0"/>
              <a:t> </a:t>
            </a:r>
            <a:r>
              <a:rPr lang="en-US" sz="1969" b="1" dirty="0" err="1"/>
              <a:t>sering</a:t>
            </a:r>
            <a:r>
              <a:rPr lang="en-US" sz="1969" b="1" dirty="0"/>
              <a:t> </a:t>
            </a:r>
            <a:r>
              <a:rPr lang="en-US" sz="1969" b="1" dirty="0" err="1"/>
              <a:t>kurang</a:t>
            </a:r>
            <a:r>
              <a:rPr lang="en-US" sz="1969" b="1" dirty="0"/>
              <a:t> </a:t>
            </a:r>
            <a:r>
              <a:rPr lang="en-US" sz="1969" b="1" dirty="0" err="1"/>
              <a:t>mendalam</a:t>
            </a:r>
            <a:r>
              <a:rPr lang="en-US" sz="1969" b="1" dirty="0"/>
              <a:t> </a:t>
            </a:r>
          </a:p>
          <a:p>
            <a:r>
              <a:rPr lang="en-US" sz="1969" b="1" dirty="0" err="1"/>
              <a:t>Peneliti</a:t>
            </a:r>
            <a:r>
              <a:rPr lang="en-US" sz="1969" b="1" dirty="0"/>
              <a:t> </a:t>
            </a:r>
            <a:r>
              <a:rPr lang="en-US" sz="1969" b="1" dirty="0" err="1"/>
              <a:t>dapat</a:t>
            </a:r>
            <a:r>
              <a:rPr lang="en-US" sz="1969" b="1" dirty="0"/>
              <a:t> </a:t>
            </a:r>
            <a:r>
              <a:rPr lang="en-US" sz="1969" b="1" dirty="0" err="1"/>
              <a:t>terkelabui</a:t>
            </a:r>
            <a:r>
              <a:rPr lang="en-US" sz="1969" b="1" dirty="0"/>
              <a:t> oleh </a:t>
            </a:r>
            <a:r>
              <a:rPr lang="en-US" sz="1969" b="1" dirty="0" err="1"/>
              <a:t>angka</a:t>
            </a:r>
            <a:r>
              <a:rPr lang="en-US" sz="1969" b="1" dirty="0"/>
              <a:t> </a:t>
            </a:r>
          </a:p>
          <a:p>
            <a:r>
              <a:rPr lang="en-US" sz="1969" b="1" dirty="0" err="1"/>
              <a:t>Tidak</a:t>
            </a:r>
            <a:r>
              <a:rPr lang="en-US" sz="1969" b="1" dirty="0"/>
              <a:t> </a:t>
            </a:r>
            <a:r>
              <a:rPr lang="en-US" sz="1969" b="1" dirty="0" err="1"/>
              <a:t>terlalu</a:t>
            </a:r>
            <a:r>
              <a:rPr lang="en-US" sz="1969" b="1" dirty="0"/>
              <a:t> </a:t>
            </a:r>
            <a:r>
              <a:rPr lang="en-US" sz="1969" b="1" dirty="0" err="1"/>
              <a:t>mudah</a:t>
            </a:r>
            <a:r>
              <a:rPr lang="en-US" sz="1969" b="1" dirty="0"/>
              <a:t> </a:t>
            </a:r>
            <a:r>
              <a:rPr lang="en-US" sz="1969" b="1" dirty="0" err="1"/>
              <a:t>untuk</a:t>
            </a:r>
            <a:r>
              <a:rPr lang="en-US" sz="1969" b="1" dirty="0"/>
              <a:t> </a:t>
            </a:r>
            <a:r>
              <a:rPr lang="en-US" sz="1969" b="1" dirty="0" err="1"/>
              <a:t>pengecekan</a:t>
            </a:r>
            <a:r>
              <a:rPr lang="en-US" sz="1969" b="1" dirty="0"/>
              <a:t> </a:t>
            </a:r>
            <a:r>
              <a:rPr lang="en-US" sz="1969" b="1" dirty="0" err="1"/>
              <a:t>ulang</a:t>
            </a:r>
            <a:r>
              <a:rPr lang="en-US" sz="1969" b="1" dirty="0"/>
              <a:t> data yang </a:t>
            </a:r>
            <a:r>
              <a:rPr lang="en-US" sz="1969" b="1" dirty="0" err="1"/>
              <a:t>meragukan</a:t>
            </a:r>
            <a:r>
              <a:rPr lang="en-US" sz="1969" b="1" dirty="0"/>
              <a:t> </a:t>
            </a:r>
          </a:p>
          <a:p>
            <a:r>
              <a:rPr lang="en-US" sz="1969" b="1" dirty="0"/>
              <a:t>Waktu </a:t>
            </a:r>
            <a:r>
              <a:rPr lang="en-US" sz="1969" b="1" dirty="0" err="1"/>
              <a:t>untuk</a:t>
            </a:r>
            <a:r>
              <a:rPr lang="en-US" sz="1969" b="1" dirty="0"/>
              <a:t> </a:t>
            </a:r>
            <a:r>
              <a:rPr lang="en-US" sz="1969" b="1" dirty="0" err="1"/>
              <a:t>menggali</a:t>
            </a:r>
            <a:r>
              <a:rPr lang="en-US" sz="1969" b="1" dirty="0"/>
              <a:t> data </a:t>
            </a:r>
            <a:r>
              <a:rPr lang="en-US" sz="1969" b="1" dirty="0" err="1"/>
              <a:t>terbatas</a:t>
            </a:r>
            <a:r>
              <a:rPr lang="en-US" dirty="0"/>
              <a:t> 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24213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55362F-C428-4924-A072-414B8E679A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2970" y="178594"/>
            <a:ext cx="7358063" cy="1268016"/>
          </a:xfrm>
        </p:spPr>
        <p:txBody>
          <a:bodyPr/>
          <a:lstStyle/>
          <a:p>
            <a:r>
              <a:rPr lang="en-US" dirty="0"/>
              <a:t>          </a:t>
            </a:r>
            <a:r>
              <a:rPr lang="en-US" sz="3797" b="1" dirty="0"/>
              <a:t>Ciri-Ciri </a:t>
            </a:r>
            <a:r>
              <a:rPr lang="en-US" sz="3797" b="1" dirty="0" err="1"/>
              <a:t>Penelitian</a:t>
            </a:r>
            <a:r>
              <a:rPr lang="en-US" sz="3797" b="1" dirty="0"/>
              <a:t> </a:t>
            </a:r>
            <a:r>
              <a:rPr lang="en-US" sz="3797" b="1" dirty="0" err="1"/>
              <a:t>Kualitatif</a:t>
            </a:r>
            <a:endParaRPr lang="en-ID" sz="3797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1A8A74-6E63-4616-B6A5-1C5BA9F7AC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7954" y="1821657"/>
            <a:ext cx="3750469" cy="4143375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en-US" sz="1687" b="1" dirty="0" err="1"/>
              <a:t>Berlatar</a:t>
            </a:r>
            <a:r>
              <a:rPr lang="en-US" sz="1687" b="1" dirty="0"/>
              <a:t>  </a:t>
            </a:r>
            <a:r>
              <a:rPr lang="en-US" sz="1687" b="1" dirty="0" err="1"/>
              <a:t>alamiah</a:t>
            </a:r>
            <a:endParaRPr lang="en-US" sz="1687" b="1" dirty="0"/>
          </a:p>
          <a:p>
            <a:pPr algn="just"/>
            <a:r>
              <a:rPr lang="en-US" sz="1687" b="1" dirty="0" err="1"/>
              <a:t>Peneliti</a:t>
            </a:r>
            <a:r>
              <a:rPr lang="en-US" sz="1687" b="1" dirty="0"/>
              <a:t> </a:t>
            </a:r>
            <a:r>
              <a:rPr lang="en-US" sz="1687" b="1" dirty="0" err="1"/>
              <a:t>sebagai</a:t>
            </a:r>
            <a:r>
              <a:rPr lang="en-US" sz="1687" b="1" dirty="0"/>
              <a:t> </a:t>
            </a:r>
            <a:r>
              <a:rPr lang="en-US" sz="1687" b="1" dirty="0" err="1"/>
              <a:t>alat</a:t>
            </a:r>
            <a:r>
              <a:rPr lang="en-US" sz="1687" b="1" dirty="0"/>
              <a:t> </a:t>
            </a:r>
            <a:r>
              <a:rPr lang="en-US" sz="1687" b="1" dirty="0" err="1"/>
              <a:t>penelitian</a:t>
            </a:r>
            <a:r>
              <a:rPr lang="en-US" sz="1687" b="1" dirty="0"/>
              <a:t> </a:t>
            </a:r>
          </a:p>
          <a:p>
            <a:pPr algn="just"/>
            <a:r>
              <a:rPr lang="en-US" sz="1687" b="1" dirty="0" err="1"/>
              <a:t>Bersifat</a:t>
            </a:r>
            <a:r>
              <a:rPr lang="en-US" sz="1687" b="1" dirty="0"/>
              <a:t> </a:t>
            </a:r>
            <a:r>
              <a:rPr lang="en-US" sz="1687" b="1" dirty="0" err="1"/>
              <a:t>deskriptif</a:t>
            </a:r>
            <a:r>
              <a:rPr lang="en-US" sz="1687" b="1" dirty="0"/>
              <a:t> </a:t>
            </a:r>
          </a:p>
          <a:p>
            <a:pPr algn="just"/>
            <a:r>
              <a:rPr lang="en-US" sz="1687" b="1" dirty="0" err="1"/>
              <a:t>Mementingkan</a:t>
            </a:r>
            <a:r>
              <a:rPr lang="en-US" sz="1687" b="1" dirty="0"/>
              <a:t> proses </a:t>
            </a:r>
            <a:r>
              <a:rPr lang="en-US" sz="1687" b="1" dirty="0" err="1"/>
              <a:t>daripada</a:t>
            </a:r>
            <a:r>
              <a:rPr lang="en-US" sz="1687" b="1" dirty="0"/>
              <a:t> </a:t>
            </a:r>
            <a:r>
              <a:rPr lang="en-US" sz="1687" b="1" dirty="0" err="1"/>
              <a:t>hasil</a:t>
            </a:r>
            <a:r>
              <a:rPr lang="en-US" sz="1687" b="1" dirty="0"/>
              <a:t> </a:t>
            </a:r>
          </a:p>
          <a:p>
            <a:pPr algn="just"/>
            <a:r>
              <a:rPr lang="en-US" sz="1687" b="1" dirty="0" err="1"/>
              <a:t>Pencarian</a:t>
            </a:r>
            <a:r>
              <a:rPr lang="en-US" sz="1687" b="1" dirty="0"/>
              <a:t> </a:t>
            </a:r>
            <a:r>
              <a:rPr lang="en-US" sz="1687" b="1" dirty="0" err="1"/>
              <a:t>makna</a:t>
            </a:r>
            <a:endParaRPr lang="en-US" sz="1687" b="1" dirty="0"/>
          </a:p>
          <a:p>
            <a:pPr algn="just"/>
            <a:r>
              <a:rPr lang="en-US" sz="1687" b="1" dirty="0"/>
              <a:t>Data </a:t>
            </a:r>
            <a:r>
              <a:rPr lang="en-US" sz="1687" b="1" dirty="0" err="1"/>
              <a:t>langsung</a:t>
            </a:r>
            <a:r>
              <a:rPr lang="en-US" sz="1687" b="1" dirty="0"/>
              <a:t> </a:t>
            </a:r>
          </a:p>
          <a:p>
            <a:pPr algn="just"/>
            <a:r>
              <a:rPr lang="en-US" sz="1687" b="1" dirty="0" err="1"/>
              <a:t>Triangulasi</a:t>
            </a:r>
            <a:r>
              <a:rPr lang="en-US" sz="1687" b="1" dirty="0"/>
              <a:t> </a:t>
            </a:r>
          </a:p>
          <a:p>
            <a:pPr algn="just"/>
            <a:r>
              <a:rPr lang="en-US" sz="1687" b="1" dirty="0" err="1"/>
              <a:t>Rincian</a:t>
            </a:r>
            <a:r>
              <a:rPr lang="en-US" sz="1687" b="1" dirty="0"/>
              <a:t> </a:t>
            </a:r>
            <a:r>
              <a:rPr lang="en-US" sz="1687" b="1" dirty="0" err="1"/>
              <a:t>kontekstual</a:t>
            </a:r>
            <a:r>
              <a:rPr lang="en-US" sz="1266" b="1" dirty="0"/>
              <a:t> </a:t>
            </a:r>
          </a:p>
          <a:p>
            <a:pPr algn="just"/>
            <a:endParaRPr lang="en-US" dirty="0"/>
          </a:p>
          <a:p>
            <a:pPr algn="just"/>
            <a:endParaRPr lang="en-ID" b="0" i="0" dirty="0">
              <a:solidFill>
                <a:srgbClr val="212529"/>
              </a:solidFill>
              <a:effectLst/>
              <a:latin typeface="-apple-system"/>
            </a:endParaRPr>
          </a:p>
          <a:p>
            <a:pPr marL="187517" indent="0">
              <a:buNone/>
            </a:pPr>
            <a:r>
              <a:rPr lang="en-ID" b="0" i="0" dirty="0">
                <a:solidFill>
                  <a:srgbClr val="212529"/>
                </a:solidFill>
                <a:effectLst/>
                <a:latin typeface="-apple-system"/>
              </a:rPr>
              <a:t/>
            </a:r>
            <a:br>
              <a:rPr lang="en-ID" b="0" i="0" dirty="0">
                <a:solidFill>
                  <a:srgbClr val="212529"/>
                </a:solidFill>
                <a:effectLst/>
                <a:latin typeface="-apple-system"/>
              </a:rPr>
            </a:br>
            <a:r>
              <a:rPr lang="en-ID" b="0" i="0" dirty="0">
                <a:solidFill>
                  <a:srgbClr val="212529"/>
                </a:solidFill>
                <a:effectLst/>
                <a:latin typeface="-apple-system"/>
              </a:rPr>
              <a:t> </a:t>
            </a:r>
          </a:p>
          <a:p>
            <a:pPr marL="187517" indent="0">
              <a:buNone/>
            </a:pPr>
            <a:r>
              <a:rPr lang="en-ID" dirty="0"/>
              <a:t/>
            </a:r>
            <a:br>
              <a:rPr lang="en-ID" dirty="0"/>
            </a:br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9CD7AF4-F596-CCF8-F386-0094CA95B0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5579" y="1821657"/>
            <a:ext cx="3625453" cy="414337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 err="1"/>
              <a:t>Peneliti</a:t>
            </a:r>
            <a:r>
              <a:rPr lang="en-US" b="1" dirty="0"/>
              <a:t> dan </a:t>
            </a:r>
            <a:r>
              <a:rPr lang="en-US" b="1" dirty="0" err="1"/>
              <a:t>subjek</a:t>
            </a:r>
            <a:r>
              <a:rPr lang="en-US" b="1" dirty="0"/>
              <a:t> </a:t>
            </a:r>
            <a:r>
              <a:rPr lang="en-US" b="1" dirty="0" err="1"/>
              <a:t>penelitian</a:t>
            </a:r>
            <a:r>
              <a:rPr lang="en-US" b="1" dirty="0"/>
              <a:t> </a:t>
            </a:r>
            <a:r>
              <a:rPr lang="en-US" b="1" dirty="0" err="1"/>
              <a:t>setara</a:t>
            </a:r>
            <a:r>
              <a:rPr lang="en-US" b="1" dirty="0"/>
              <a:t> </a:t>
            </a:r>
          </a:p>
          <a:p>
            <a:r>
              <a:rPr lang="en-US" b="1" dirty="0" err="1"/>
              <a:t>perspektif</a:t>
            </a:r>
            <a:r>
              <a:rPr lang="en-US" b="1" dirty="0"/>
              <a:t> </a:t>
            </a:r>
            <a:r>
              <a:rPr lang="en-US" b="1" dirty="0" err="1"/>
              <a:t>emik</a:t>
            </a:r>
            <a:endParaRPr lang="en-US" b="1" dirty="0"/>
          </a:p>
          <a:p>
            <a:r>
              <a:rPr lang="en-US" b="1" dirty="0" err="1"/>
              <a:t>Verifikasi</a:t>
            </a:r>
            <a:r>
              <a:rPr lang="en-US" b="1" dirty="0"/>
              <a:t> </a:t>
            </a:r>
          </a:p>
          <a:p>
            <a:r>
              <a:rPr lang="en-US" b="1" dirty="0" err="1"/>
              <a:t>Sampel</a:t>
            </a:r>
            <a:r>
              <a:rPr lang="en-US" b="1" dirty="0"/>
              <a:t> purposive</a:t>
            </a:r>
          </a:p>
          <a:p>
            <a:r>
              <a:rPr lang="en-US" b="1" dirty="0"/>
              <a:t>Audit trial </a:t>
            </a:r>
          </a:p>
          <a:p>
            <a:r>
              <a:rPr lang="en-US" b="1" dirty="0" err="1"/>
              <a:t>Analisis</a:t>
            </a:r>
            <a:r>
              <a:rPr lang="en-US" b="1" dirty="0"/>
              <a:t> </a:t>
            </a:r>
            <a:r>
              <a:rPr lang="en-US" b="1" dirty="0" err="1"/>
              <a:t>sejak</a:t>
            </a:r>
            <a:r>
              <a:rPr lang="en-US" b="1" dirty="0"/>
              <a:t> </a:t>
            </a:r>
            <a:r>
              <a:rPr lang="en-US" b="1" dirty="0" err="1"/>
              <a:t>awal</a:t>
            </a:r>
            <a:r>
              <a:rPr lang="en-US" b="1" dirty="0"/>
              <a:t> </a:t>
            </a:r>
          </a:p>
          <a:p>
            <a:r>
              <a:rPr lang="en-US" b="1" dirty="0" err="1"/>
              <a:t>Teori</a:t>
            </a:r>
            <a:r>
              <a:rPr lang="en-US" b="1" dirty="0"/>
              <a:t> </a:t>
            </a:r>
            <a:r>
              <a:rPr lang="en-US" b="1" dirty="0" err="1"/>
              <a:t>dasar</a:t>
            </a:r>
            <a:r>
              <a:rPr lang="en-US" b="1" dirty="0"/>
              <a:t> </a:t>
            </a:r>
          </a:p>
          <a:p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273312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</TotalTime>
  <Words>458</Words>
  <Application>Microsoft Office PowerPoint</Application>
  <PresentationFormat>On-screen Show (4:3)</PresentationFormat>
  <Paragraphs>128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2" baseType="lpstr">
      <vt:lpstr>-apple-system</vt:lpstr>
      <vt:lpstr>Arial</vt:lpstr>
      <vt:lpstr>Bookman Old Style</vt:lpstr>
      <vt:lpstr>Calibri</vt:lpstr>
      <vt:lpstr>Calibri Light</vt:lpstr>
      <vt:lpstr>Cambria</vt:lpstr>
      <vt:lpstr>Gill Sans</vt:lpstr>
      <vt:lpstr>Times New Roman</vt:lpstr>
      <vt:lpstr>Wingdings</vt:lpstr>
      <vt:lpstr>ヒラギノ角ゴ ProN W3</vt:lpstr>
      <vt:lpstr>Office Theme</vt:lpstr>
      <vt:lpstr>INISIASI TUTON SESI  1</vt:lpstr>
      <vt:lpstr>Capaian Pembelajaran Umum</vt:lpstr>
      <vt:lpstr>       Capaian Pembelajaran Khusus</vt:lpstr>
      <vt:lpstr>   Capaian Pembelajaran khusus (lanjutan)</vt:lpstr>
      <vt:lpstr>MATERI INISIASI</vt:lpstr>
      <vt:lpstr>Pengertian Metode Penelitian Kualitatif </vt:lpstr>
      <vt:lpstr>       Perbedaan Penelitian Kualitatif dengan Kuantitatif</vt:lpstr>
      <vt:lpstr>            Kelebihan dan Kelemahan Metode Kuantitatif </vt:lpstr>
      <vt:lpstr>          Ciri-Ciri Penelitian Kualitatif</vt:lpstr>
      <vt:lpstr>         Hambatan Penelitian</vt:lpstr>
      <vt:lpstr>     Kode etik Penelitian Kualitatif        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INISIASI TUTON SESI  1</dc:title>
  <dc:creator>Universitas Terbuka</dc:creator>
  <cp:lastModifiedBy>Universitas Terbuka</cp:lastModifiedBy>
  <cp:revision>3</cp:revision>
  <dcterms:created xsi:type="dcterms:W3CDTF">2025-08-26T14:34:49Z</dcterms:created>
  <dcterms:modified xsi:type="dcterms:W3CDTF">2025-08-26T14:40:41Z</dcterms:modified>
</cp:coreProperties>
</file>