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1FDA-C7A9-492F-90BA-FB67535E59E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A7F4D-C4FA-4419-9D77-188459AF50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960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1FDA-C7A9-492F-90BA-FB67535E59E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A7F4D-C4FA-4419-9D77-188459AF50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337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1FDA-C7A9-492F-90BA-FB67535E59E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A7F4D-C4FA-4419-9D77-188459AF50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878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1FDA-C7A9-492F-90BA-FB67535E59E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A7F4D-C4FA-4419-9D77-188459AF50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957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1FDA-C7A9-492F-90BA-FB67535E59E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A7F4D-C4FA-4419-9D77-188459AF50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82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1FDA-C7A9-492F-90BA-FB67535E59E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A7F4D-C4FA-4419-9D77-188459AF50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856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1FDA-C7A9-492F-90BA-FB67535E59E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A7F4D-C4FA-4419-9D77-188459AF50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935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1FDA-C7A9-492F-90BA-FB67535E59E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A7F4D-C4FA-4419-9D77-188459AF50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779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1FDA-C7A9-492F-90BA-FB67535E59E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A7F4D-C4FA-4419-9D77-188459AF50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496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1FDA-C7A9-492F-90BA-FB67535E59E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A7F4D-C4FA-4419-9D77-188459AF50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421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91FDA-C7A9-492F-90BA-FB67535E59E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A7F4D-C4FA-4419-9D77-188459AF50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296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91FDA-C7A9-492F-90BA-FB67535E59E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A7F4D-C4FA-4419-9D77-188459AF50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40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ardameandaulay@ecampus.ut.ac.id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35646" y="1178719"/>
            <a:ext cx="6672709" cy="375048"/>
          </a:xfrm>
        </p:spPr>
        <p:txBody>
          <a:bodyPr>
            <a:normAutofit fontScale="90000"/>
          </a:bodyPr>
          <a:lstStyle/>
          <a:p>
            <a:r>
              <a:rPr lang="en-US" sz="4219" b="1" dirty="0">
                <a:solidFill>
                  <a:srgbClr val="002060"/>
                </a:solidFill>
              </a:rPr>
              <a:t>INISIASI TUTON </a:t>
            </a:r>
            <a:r>
              <a:rPr lang="en-US" sz="4219" b="1">
                <a:solidFill>
                  <a:srgbClr val="002060"/>
                </a:solidFill>
              </a:rPr>
              <a:t>SESI  4</a:t>
            </a:r>
            <a:endParaRPr lang="en-US" sz="4219" b="1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2906" y="2984302"/>
            <a:ext cx="8450648" cy="2962870"/>
          </a:xfrm>
        </p:spPr>
        <p:txBody>
          <a:bodyPr>
            <a:normAutofit lnSpcReduction="10000"/>
          </a:bodyPr>
          <a:lstStyle/>
          <a:p>
            <a:r>
              <a:rPr lang="en-US" sz="2812" b="1" dirty="0">
                <a:solidFill>
                  <a:srgbClr val="002060"/>
                </a:solidFill>
              </a:rPr>
              <a:t>Mata </a:t>
            </a:r>
            <a:r>
              <a:rPr lang="en-US" sz="2812" b="1" dirty="0" err="1">
                <a:solidFill>
                  <a:srgbClr val="002060"/>
                </a:solidFill>
              </a:rPr>
              <a:t>Kuliah</a:t>
            </a:r>
            <a:r>
              <a:rPr lang="en-US" sz="2812" b="1" dirty="0">
                <a:solidFill>
                  <a:srgbClr val="002060"/>
                </a:solidFill>
              </a:rPr>
              <a:t>: </a:t>
            </a:r>
            <a:r>
              <a:rPr lang="en-US" sz="2812" b="1" dirty="0" err="1">
                <a:solidFill>
                  <a:srgbClr val="002060"/>
                </a:solidFill>
              </a:rPr>
              <a:t>Metode</a:t>
            </a:r>
            <a:r>
              <a:rPr lang="en-US" sz="2812" b="1" dirty="0">
                <a:solidFill>
                  <a:srgbClr val="002060"/>
                </a:solidFill>
              </a:rPr>
              <a:t> </a:t>
            </a:r>
            <a:r>
              <a:rPr lang="en-US" sz="2812" b="1" dirty="0" err="1">
                <a:solidFill>
                  <a:srgbClr val="002060"/>
                </a:solidFill>
              </a:rPr>
              <a:t>Penelitian</a:t>
            </a:r>
            <a:r>
              <a:rPr lang="en-US" sz="2812" b="1" dirty="0">
                <a:solidFill>
                  <a:srgbClr val="002060"/>
                </a:solidFill>
              </a:rPr>
              <a:t> </a:t>
            </a:r>
            <a:r>
              <a:rPr lang="en-US" sz="2812" b="1" dirty="0" err="1">
                <a:solidFill>
                  <a:srgbClr val="002060"/>
                </a:solidFill>
              </a:rPr>
              <a:t>Kualitatif</a:t>
            </a:r>
            <a:endParaRPr lang="en-US" sz="2812" b="1" dirty="0">
              <a:solidFill>
                <a:srgbClr val="002060"/>
              </a:solidFill>
            </a:endParaRPr>
          </a:p>
          <a:p>
            <a:r>
              <a:rPr lang="en-US" sz="2812" b="1" dirty="0">
                <a:solidFill>
                  <a:srgbClr val="002060"/>
                </a:solidFill>
              </a:rPr>
              <a:t>Program </a:t>
            </a:r>
            <a:r>
              <a:rPr lang="en-US" sz="2812" b="1" dirty="0" err="1">
                <a:solidFill>
                  <a:srgbClr val="002060"/>
                </a:solidFill>
              </a:rPr>
              <a:t>Studi</a:t>
            </a:r>
            <a:r>
              <a:rPr lang="en-US" sz="2812" b="1" dirty="0">
                <a:solidFill>
                  <a:srgbClr val="002060"/>
                </a:solidFill>
              </a:rPr>
              <a:t> Sosiologi</a:t>
            </a:r>
            <a:endParaRPr lang="id-ID" sz="2812" b="1" dirty="0">
              <a:solidFill>
                <a:srgbClr val="002060"/>
              </a:solidFill>
            </a:endParaRPr>
          </a:p>
          <a:p>
            <a:r>
              <a:rPr lang="en-US" sz="2812" b="1" dirty="0" err="1">
                <a:solidFill>
                  <a:srgbClr val="002060"/>
                </a:solidFill>
              </a:rPr>
              <a:t>Fakultas</a:t>
            </a:r>
            <a:r>
              <a:rPr lang="en-US" sz="2812" b="1" dirty="0">
                <a:solidFill>
                  <a:srgbClr val="002060"/>
                </a:solidFill>
              </a:rPr>
              <a:t> Hukum </a:t>
            </a:r>
            <a:r>
              <a:rPr lang="en-US" sz="2812" b="1" dirty="0" err="1">
                <a:solidFill>
                  <a:srgbClr val="002060"/>
                </a:solidFill>
              </a:rPr>
              <a:t>Ilmu</a:t>
            </a:r>
            <a:r>
              <a:rPr lang="en-US" sz="2812" b="1" dirty="0">
                <a:solidFill>
                  <a:srgbClr val="002060"/>
                </a:solidFill>
              </a:rPr>
              <a:t> </a:t>
            </a:r>
            <a:r>
              <a:rPr lang="en-US" sz="2812" b="1" dirty="0" err="1">
                <a:solidFill>
                  <a:srgbClr val="002060"/>
                </a:solidFill>
              </a:rPr>
              <a:t>Sosial</a:t>
            </a:r>
            <a:r>
              <a:rPr lang="en-US" sz="2812" b="1" dirty="0">
                <a:solidFill>
                  <a:srgbClr val="002060"/>
                </a:solidFill>
              </a:rPr>
              <a:t> dan </a:t>
            </a:r>
            <a:r>
              <a:rPr lang="en-US" sz="2812" b="1" dirty="0" err="1">
                <a:solidFill>
                  <a:srgbClr val="002060"/>
                </a:solidFill>
              </a:rPr>
              <a:t>Ilmi</a:t>
            </a:r>
            <a:r>
              <a:rPr lang="en-US" sz="2812" b="1" dirty="0">
                <a:solidFill>
                  <a:srgbClr val="002060"/>
                </a:solidFill>
              </a:rPr>
              <a:t> </a:t>
            </a:r>
            <a:r>
              <a:rPr lang="en-US" sz="2812" b="1" dirty="0" err="1">
                <a:solidFill>
                  <a:srgbClr val="002060"/>
                </a:solidFill>
              </a:rPr>
              <a:t>Politik</a:t>
            </a:r>
            <a:endParaRPr lang="en-US" sz="2812" b="1" dirty="0">
              <a:solidFill>
                <a:srgbClr val="002060"/>
              </a:solidFill>
            </a:endParaRPr>
          </a:p>
          <a:p>
            <a:endParaRPr lang="id-ID" sz="2812" b="1" dirty="0">
              <a:solidFill>
                <a:srgbClr val="002060"/>
              </a:solidFill>
            </a:endParaRPr>
          </a:p>
          <a:p>
            <a:r>
              <a:rPr lang="en-US" sz="2812" b="1" dirty="0" err="1">
                <a:solidFill>
                  <a:srgbClr val="002060"/>
                </a:solidFill>
              </a:rPr>
              <a:t>Penulis</a:t>
            </a:r>
            <a:r>
              <a:rPr lang="en-US" sz="2812" b="1" dirty="0">
                <a:solidFill>
                  <a:srgbClr val="002060"/>
                </a:solidFill>
              </a:rPr>
              <a:t>: </a:t>
            </a:r>
            <a:r>
              <a:rPr lang="en-US" sz="2812" b="1" dirty="0" err="1">
                <a:solidFill>
                  <a:srgbClr val="002060"/>
                </a:solidFill>
              </a:rPr>
              <a:t>Dr.Pardamean</a:t>
            </a:r>
            <a:r>
              <a:rPr lang="en-US" sz="2812" b="1" dirty="0">
                <a:solidFill>
                  <a:srgbClr val="002060"/>
                </a:solidFill>
              </a:rPr>
              <a:t> </a:t>
            </a:r>
            <a:r>
              <a:rPr lang="en-US" sz="2812" b="1" dirty="0" err="1">
                <a:solidFill>
                  <a:srgbClr val="002060"/>
                </a:solidFill>
              </a:rPr>
              <a:t>Daulay</a:t>
            </a:r>
            <a:r>
              <a:rPr lang="en-US" sz="2812" b="1" dirty="0">
                <a:solidFill>
                  <a:srgbClr val="002060"/>
                </a:solidFill>
              </a:rPr>
              <a:t> </a:t>
            </a:r>
            <a:r>
              <a:rPr lang="en-US" sz="2812" b="1" dirty="0" err="1">
                <a:solidFill>
                  <a:srgbClr val="002060"/>
                </a:solidFill>
              </a:rPr>
              <a:t>S.Sos</a:t>
            </a:r>
            <a:r>
              <a:rPr lang="en-US" sz="2812" b="1" dirty="0">
                <a:solidFill>
                  <a:srgbClr val="002060"/>
                </a:solidFill>
              </a:rPr>
              <a:t>., </a:t>
            </a:r>
            <a:r>
              <a:rPr lang="en-US" sz="2812" b="1" dirty="0" err="1">
                <a:solidFill>
                  <a:srgbClr val="002060"/>
                </a:solidFill>
              </a:rPr>
              <a:t>M.Si</a:t>
            </a:r>
            <a:endParaRPr lang="en-US" sz="2812" b="1" dirty="0">
              <a:solidFill>
                <a:srgbClr val="002060"/>
              </a:solidFill>
            </a:endParaRPr>
          </a:p>
          <a:p>
            <a:r>
              <a:rPr lang="en-US" sz="2812" b="1" dirty="0">
                <a:solidFill>
                  <a:srgbClr val="002060"/>
                </a:solidFill>
              </a:rPr>
              <a:t>Email: </a:t>
            </a:r>
            <a:r>
              <a:rPr lang="en-US" sz="2812" b="1" dirty="0">
                <a:solidFill>
                  <a:srgbClr val="002060"/>
                </a:solidFill>
                <a:hlinkClick r:id="rId3"/>
              </a:rPr>
              <a:t>pardameandaulay@ecampus.ut.ac.id</a:t>
            </a:r>
            <a:endParaRPr lang="en-US" sz="2812" b="1" dirty="0">
              <a:solidFill>
                <a:srgbClr val="002060"/>
              </a:solidFill>
            </a:endParaRPr>
          </a:p>
          <a:p>
            <a:endParaRPr lang="en-US" sz="2812" b="1" dirty="0">
              <a:solidFill>
                <a:srgbClr val="002060"/>
              </a:solidFill>
            </a:endParaRPr>
          </a:p>
          <a:p>
            <a:endParaRPr lang="en-US" sz="1969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1A57A01-C613-49FF-9BA2-01A19AFB1028}"/>
              </a:ext>
            </a:extLst>
          </p:cNvPr>
          <p:cNvSpPr txBox="1">
            <a:spLocks/>
          </p:cNvSpPr>
          <p:nvPr/>
        </p:nvSpPr>
        <p:spPr bwMode="auto">
          <a:xfrm>
            <a:off x="1315232" y="2073474"/>
            <a:ext cx="6767140" cy="910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5719" tIns="35719" rIns="35719" bIns="35719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1pPr>
            <a:lvl2pPr marL="4572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2pPr>
            <a:lvl3pPr marL="9144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3pPr>
            <a:lvl4pPr marL="13716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4pPr>
            <a:lvl5pPr marL="18288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5pPr>
            <a:lvl6pPr marL="22860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6pPr>
            <a:lvl7pPr marL="27432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7pPr>
            <a:lvl8pPr marL="32004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8pPr>
            <a:lvl9pPr marL="36576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9pPr>
          </a:lstStyle>
          <a:p>
            <a:r>
              <a:rPr lang="en-US" sz="2531" b="1" dirty="0" err="1">
                <a:solidFill>
                  <a:schemeClr val="accent2">
                    <a:lumMod val="75000"/>
                  </a:schemeClr>
                </a:solidFill>
              </a:rPr>
              <a:t>Jenis-Jenis</a:t>
            </a:r>
            <a:r>
              <a:rPr lang="en-US" sz="2531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531" b="1" dirty="0" err="1">
                <a:solidFill>
                  <a:schemeClr val="accent2">
                    <a:lumMod val="75000"/>
                  </a:schemeClr>
                </a:solidFill>
              </a:rPr>
              <a:t>Pendekatan</a:t>
            </a:r>
            <a:r>
              <a:rPr lang="en-US" sz="2531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531" b="1" dirty="0" err="1">
                <a:solidFill>
                  <a:schemeClr val="accent2">
                    <a:lumMod val="75000"/>
                  </a:schemeClr>
                </a:solidFill>
              </a:rPr>
              <a:t>dalam</a:t>
            </a:r>
            <a:r>
              <a:rPr lang="en-US" sz="2531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531" b="1" dirty="0" err="1">
                <a:solidFill>
                  <a:schemeClr val="accent2">
                    <a:lumMod val="75000"/>
                  </a:schemeClr>
                </a:solidFill>
              </a:rPr>
              <a:t>Penelitian</a:t>
            </a:r>
            <a:r>
              <a:rPr lang="en-US" sz="2531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531" b="1" dirty="0" err="1">
                <a:solidFill>
                  <a:schemeClr val="accent2">
                    <a:lumMod val="75000"/>
                  </a:schemeClr>
                </a:solidFill>
              </a:rPr>
              <a:t>Kualitatif</a:t>
            </a:r>
            <a:endParaRPr lang="en-US" sz="2531" b="1" kern="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734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B27BC-C224-4C70-B2DC-F8BB04AA1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969" y="178594"/>
            <a:ext cx="7358063" cy="1268016"/>
          </a:xfrm>
        </p:spPr>
        <p:txBody>
          <a:bodyPr/>
          <a:lstStyle/>
          <a:p>
            <a:r>
              <a:rPr lang="en-US" dirty="0" err="1"/>
              <a:t>Biografi</a:t>
            </a:r>
            <a:r>
              <a:rPr lang="en-US" dirty="0"/>
              <a:t> dan </a:t>
            </a:r>
            <a:r>
              <a:rPr lang="en-US" dirty="0" err="1"/>
              <a:t>Historiografi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2F65A8-2B85-4289-BD75-6B5D2FCB60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969" y="1821656"/>
            <a:ext cx="7358063" cy="4143375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1266"/>
              </a:spcBef>
            </a:pPr>
            <a:r>
              <a:rPr lang="en-US" dirty="0" err="1"/>
              <a:t>Biografi</a:t>
            </a:r>
            <a:r>
              <a:rPr lang="en-US" dirty="0"/>
              <a:t> (</a:t>
            </a:r>
            <a:r>
              <a:rPr lang="en-US" dirty="0" err="1"/>
              <a:t>kisah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) dan </a:t>
            </a:r>
            <a:r>
              <a:rPr lang="en-US" dirty="0" err="1"/>
              <a:t>histiorografi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kisah</a:t>
            </a:r>
            <a:r>
              <a:rPr lang="en-US" dirty="0"/>
              <a:t> masa </a:t>
            </a:r>
            <a:r>
              <a:rPr lang="en-US" dirty="0" err="1"/>
              <a:t>lalu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</a:t>
            </a:r>
          </a:p>
          <a:p>
            <a:pPr>
              <a:spcBef>
                <a:spcPts val="1266"/>
              </a:spcBef>
            </a:pPr>
            <a:r>
              <a:rPr lang="en-US" dirty="0"/>
              <a:t>Strategi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keduanya</a:t>
            </a:r>
            <a:r>
              <a:rPr lang="en-US" dirty="0"/>
              <a:t> yang </a:t>
            </a:r>
            <a:r>
              <a:rPr lang="en-US" dirty="0" err="1"/>
              <a:t>mencari</a:t>
            </a:r>
            <a:r>
              <a:rPr lang="en-US" dirty="0"/>
              <a:t> data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mendetail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keadan</a:t>
            </a:r>
            <a:r>
              <a:rPr lang="en-US" dirty="0"/>
              <a:t> </a:t>
            </a:r>
            <a:r>
              <a:rPr lang="en-US" dirty="0" err="1"/>
              <a:t>subjek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di masa </a:t>
            </a:r>
            <a:r>
              <a:rPr lang="en-US" dirty="0" err="1"/>
              <a:t>kini</a:t>
            </a:r>
            <a:r>
              <a:rPr lang="en-US" dirty="0"/>
              <a:t> (</a:t>
            </a:r>
            <a:r>
              <a:rPr lang="en-US" dirty="0" err="1"/>
              <a:t>biografi</a:t>
            </a:r>
            <a:r>
              <a:rPr lang="en-US" dirty="0"/>
              <a:t>) </a:t>
            </a:r>
            <a:r>
              <a:rPr lang="en-US" dirty="0" err="1"/>
              <a:t>maupun</a:t>
            </a:r>
            <a:r>
              <a:rPr lang="en-US" dirty="0"/>
              <a:t> di masa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lalu</a:t>
            </a:r>
            <a:r>
              <a:rPr lang="en-US" dirty="0"/>
              <a:t> (</a:t>
            </a:r>
            <a:r>
              <a:rPr lang="en-US" dirty="0" err="1"/>
              <a:t>histioriografi</a:t>
            </a:r>
            <a:r>
              <a:rPr lang="en-US" dirty="0"/>
              <a:t>)</a:t>
            </a:r>
          </a:p>
          <a:p>
            <a:pPr>
              <a:spcBef>
                <a:spcPts val="1266"/>
              </a:spcBef>
            </a:pPr>
            <a:r>
              <a:rPr lang="en-US" dirty="0" err="1"/>
              <a:t>Peneliti</a:t>
            </a:r>
            <a:r>
              <a:rPr lang="en-US" dirty="0"/>
              <a:t> yang </a:t>
            </a:r>
            <a:r>
              <a:rPr lang="en-US" dirty="0" err="1"/>
              <a:t>meneliti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memilki</a:t>
            </a:r>
            <a:r>
              <a:rPr lang="en-US" dirty="0"/>
              <a:t> </a:t>
            </a:r>
            <a:r>
              <a:rPr lang="en-US" dirty="0" err="1"/>
              <a:t>kesabaran</a:t>
            </a:r>
            <a:r>
              <a:rPr lang="en-US" dirty="0"/>
              <a:t>, </a:t>
            </a:r>
            <a:r>
              <a:rPr lang="en-US" dirty="0" err="1"/>
              <a:t>ketekunan</a:t>
            </a:r>
            <a:r>
              <a:rPr lang="en-US" dirty="0"/>
              <a:t>, </a:t>
            </a:r>
            <a:r>
              <a:rPr lang="en-US" dirty="0" err="1"/>
              <a:t>kejelian</a:t>
            </a:r>
            <a:r>
              <a:rPr lang="en-US" dirty="0"/>
              <a:t> dan </a:t>
            </a:r>
            <a:r>
              <a:rPr lang="en-US" dirty="0" err="1"/>
              <a:t>ketelitian</a:t>
            </a:r>
            <a:r>
              <a:rPr lang="en-US" dirty="0"/>
              <a:t> sangat </a:t>
            </a:r>
            <a:r>
              <a:rPr lang="en-US" dirty="0" err="1"/>
              <a:t>tinggi</a:t>
            </a:r>
            <a:r>
              <a:rPr lang="en-US" dirty="0"/>
              <a:t> </a:t>
            </a:r>
          </a:p>
          <a:p>
            <a:pPr>
              <a:spcBef>
                <a:spcPts val="1266"/>
              </a:spcBef>
            </a:pPr>
            <a:r>
              <a:rPr lang="en-US" dirty="0" err="1"/>
              <a:t>Peneliti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harmonis</a:t>
            </a:r>
            <a:r>
              <a:rPr lang="en-US" dirty="0"/>
              <a:t> agar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kebosanan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kejenuhan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502398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137" y="1446610"/>
            <a:ext cx="7036594" cy="803673"/>
          </a:xfrm>
        </p:spPr>
        <p:txBody>
          <a:bodyPr>
            <a:normAutofit/>
          </a:bodyPr>
          <a:lstStyle/>
          <a:p>
            <a:r>
              <a:rPr lang="en-US" sz="4219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Capaian</a:t>
            </a:r>
            <a:r>
              <a:rPr lang="en-US" sz="4219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4219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Pembelajaran</a:t>
            </a:r>
            <a:r>
              <a:rPr lang="en-US" sz="4219" b="1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4219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Umum</a:t>
            </a:r>
            <a:endParaRPr lang="en-US" sz="4219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571" y="1446610"/>
            <a:ext cx="8242102" cy="4730502"/>
          </a:xfrm>
        </p:spPr>
        <p:txBody>
          <a:bodyPr>
            <a:normAutofit/>
          </a:bodyPr>
          <a:lstStyle/>
          <a:p>
            <a:pPr marL="0" indent="0" algn="just" fontAlgn="base">
              <a:buNone/>
            </a:pPr>
            <a:endParaRPr lang="en-US" sz="3375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endParaRPr lang="en-US" sz="3375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en-US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Setelah </a:t>
            </a:r>
            <a:r>
              <a:rPr lang="en-US" sz="3797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mengikuti</a:t>
            </a:r>
            <a:r>
              <a:rPr lang="en-US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797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sesi</a:t>
            </a:r>
            <a:r>
              <a:rPr lang="en-US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 4 </a:t>
            </a:r>
            <a:r>
              <a:rPr lang="en-US" sz="3797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tuton</a:t>
            </a:r>
            <a:r>
              <a:rPr lang="en-US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797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en-US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m</a:t>
            </a:r>
            <a:r>
              <a:rPr lang="id-ID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ahasiswa</a:t>
            </a:r>
            <a:r>
              <a:rPr lang="en-US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diharapkan memiliki kemampuan untuk</a:t>
            </a:r>
            <a:r>
              <a:rPr lang="en-US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797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menjelaskan</a:t>
            </a:r>
            <a:r>
              <a:rPr lang="en-US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strategi </a:t>
            </a:r>
            <a:r>
              <a:rPr lang="en-US" sz="3797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penelitian</a:t>
            </a:r>
            <a:r>
              <a:rPr lang="en-US" sz="3797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797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kualitatif</a:t>
            </a:r>
            <a:endParaRPr lang="en-ID" sz="3797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/>
            <a:endParaRPr lang="en-US" sz="2812" dirty="0"/>
          </a:p>
        </p:txBody>
      </p:sp>
    </p:spTree>
    <p:extLst>
      <p:ext uri="{BB962C8B-B14F-4D97-AF65-F5344CB8AC3E}">
        <p14:creationId xmlns:p14="http://schemas.microsoft.com/office/powerpoint/2010/main" val="398982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203" y="1017984"/>
            <a:ext cx="6913458" cy="696516"/>
          </a:xfrm>
        </p:spPr>
        <p:txBody>
          <a:bodyPr/>
          <a:lstStyle/>
          <a:p>
            <a:r>
              <a:rPr lang="en-US" sz="3797" dirty="0"/>
              <a:t>       </a:t>
            </a:r>
            <a:r>
              <a:rPr lang="en-US" sz="3797" b="1" dirty="0" err="1"/>
              <a:t>Capaian</a:t>
            </a:r>
            <a:r>
              <a:rPr lang="en-US" sz="3797" b="1" dirty="0"/>
              <a:t> </a:t>
            </a:r>
            <a:r>
              <a:rPr lang="en-US" sz="3797" b="1" dirty="0" err="1"/>
              <a:t>Pembelajaran</a:t>
            </a:r>
            <a:r>
              <a:rPr lang="en-US" sz="3797" b="1" dirty="0"/>
              <a:t> </a:t>
            </a:r>
            <a:r>
              <a:rPr lang="en-US" sz="3797" b="1" dirty="0" err="1"/>
              <a:t>Khusus</a:t>
            </a:r>
            <a:endParaRPr lang="en-US" sz="3797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2969" y="1946672"/>
            <a:ext cx="7358063" cy="3893344"/>
          </a:xfrm>
        </p:spPr>
        <p:txBody>
          <a:bodyPr/>
          <a:lstStyle/>
          <a:p>
            <a:pPr marL="187517" indent="0" algn="just">
              <a:spcBef>
                <a:spcPts val="1266"/>
              </a:spcBef>
              <a:buNone/>
            </a:pPr>
            <a:r>
              <a:rPr lang="en-US" sz="2812" dirty="0" err="1"/>
              <a:t>Mahasiswa</a:t>
            </a:r>
            <a:r>
              <a:rPr lang="en-US" sz="2812" dirty="0"/>
              <a:t> </a:t>
            </a:r>
            <a:r>
              <a:rPr lang="en-US" sz="2812" dirty="0" err="1"/>
              <a:t>mampu</a:t>
            </a:r>
            <a:r>
              <a:rPr lang="en-US" sz="2812" dirty="0"/>
              <a:t> :</a:t>
            </a:r>
          </a:p>
          <a:p>
            <a:pPr algn="just">
              <a:spcBef>
                <a:spcPts val="1266"/>
              </a:spcBef>
            </a:pPr>
            <a:r>
              <a:rPr lang="en-US" sz="2812" dirty="0"/>
              <a:t>	</a:t>
            </a:r>
            <a:r>
              <a:rPr lang="en-US" sz="1266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Menjelaskan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beberapa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strategi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penelitian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kualitatif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penelitian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sederhana</a:t>
            </a:r>
            <a:r>
              <a:rPr lang="en-US" sz="1266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ID" sz="1266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1266"/>
              </a:spcBef>
            </a:pP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Menjelaskan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beberapa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bentuk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analisis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data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penelitian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ID" sz="253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1266"/>
              </a:spcBef>
            </a:pP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Menggunakan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strategi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penelitian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bentuk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analisis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penelitian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kualitatif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53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sederhana</a:t>
            </a:r>
            <a:r>
              <a:rPr lang="en-US" sz="253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ID" sz="253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7517" indent="0" algn="just">
              <a:spcBef>
                <a:spcPts val="1266"/>
              </a:spcBef>
              <a:buNone/>
            </a:pPr>
            <a:endParaRPr lang="en-US" sz="2812" dirty="0"/>
          </a:p>
        </p:txBody>
      </p:sp>
    </p:spTree>
    <p:extLst>
      <p:ext uri="{BB962C8B-B14F-4D97-AF65-F5344CB8AC3E}">
        <p14:creationId xmlns:p14="http://schemas.microsoft.com/office/powerpoint/2010/main" val="3065136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42183-3E72-4FD4-A6A6-3A3B8E123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1719" y="178594"/>
            <a:ext cx="5929313" cy="1714500"/>
          </a:xfrm>
        </p:spPr>
        <p:txBody>
          <a:bodyPr/>
          <a:lstStyle/>
          <a:p>
            <a:r>
              <a:rPr lang="en-US" sz="4219" b="1" dirty="0" err="1"/>
              <a:t>Penelitian</a:t>
            </a:r>
            <a:r>
              <a:rPr lang="en-US" sz="4219" b="1" dirty="0"/>
              <a:t> </a:t>
            </a:r>
            <a:r>
              <a:rPr lang="en-US" sz="4219" b="1" dirty="0" err="1"/>
              <a:t>Partisipatoris</a:t>
            </a:r>
            <a:endParaRPr lang="en-ID" sz="4219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C3FED5-986C-47AF-80F0-B5F93C923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672" y="1893094"/>
            <a:ext cx="7447359" cy="4071938"/>
          </a:xfrm>
        </p:spPr>
        <p:txBody>
          <a:bodyPr>
            <a:normAutofit lnSpcReduction="10000"/>
          </a:bodyPr>
          <a:lstStyle/>
          <a:p>
            <a:pPr>
              <a:spcBef>
                <a:spcPts val="1266"/>
              </a:spcBef>
            </a:pPr>
            <a:r>
              <a:rPr lang="en-US" dirty="0" err="1"/>
              <a:t>Partisipatori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action research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strategi </a:t>
            </a:r>
            <a:r>
              <a:rPr lang="en-US" dirty="0" err="1"/>
              <a:t>penelitian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oleh para </a:t>
            </a:r>
            <a:r>
              <a:rPr lang="en-US" dirty="0" err="1"/>
              <a:t>peneliti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meneliti</a:t>
            </a:r>
            <a:r>
              <a:rPr lang="en-US" dirty="0"/>
              <a:t> </a:t>
            </a:r>
            <a:r>
              <a:rPr lang="en-US" dirty="0" err="1"/>
              <a:t>melibatkan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serangkaian</a:t>
            </a:r>
            <a:r>
              <a:rPr lang="en-US" dirty="0"/>
              <a:t> </a:t>
            </a:r>
            <a:r>
              <a:rPr lang="en-US" dirty="0" err="1"/>
              <a:t>aktivitas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subjek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</a:p>
          <a:p>
            <a:pPr>
              <a:spcBef>
                <a:spcPts val="1266"/>
              </a:spcBef>
            </a:pPr>
            <a:endParaRPr lang="en-US" dirty="0"/>
          </a:p>
          <a:p>
            <a:pPr>
              <a:spcBef>
                <a:spcPts val="1266"/>
              </a:spcBef>
            </a:pPr>
            <a:r>
              <a:rPr lang="en-US" dirty="0"/>
              <a:t>Ada dua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partisipatori</a:t>
            </a:r>
            <a:r>
              <a:rPr lang="en-US" dirty="0"/>
              <a:t> : (1)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menyamar</a:t>
            </a:r>
            <a:r>
              <a:rPr lang="en-US" dirty="0"/>
              <a:t> dan (2)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terus</a:t>
            </a:r>
            <a:r>
              <a:rPr lang="en-US" dirty="0"/>
              <a:t> </a:t>
            </a:r>
            <a:r>
              <a:rPr lang="en-US" dirty="0" err="1"/>
              <a:t>terang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diketahui</a:t>
            </a:r>
            <a:r>
              <a:rPr lang="en-US" dirty="0"/>
              <a:t> </a:t>
            </a:r>
            <a:r>
              <a:rPr lang="en-US" dirty="0" err="1"/>
              <a:t>subjek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peneliti</a:t>
            </a:r>
            <a:endParaRPr lang="en-US" dirty="0"/>
          </a:p>
          <a:p>
            <a:pPr>
              <a:spcBef>
                <a:spcPts val="1266"/>
              </a:spcBef>
            </a:pPr>
            <a:endParaRPr lang="en-US" dirty="0"/>
          </a:p>
          <a:p>
            <a:endParaRPr lang="en-US" dirty="0"/>
          </a:p>
          <a:p>
            <a:pPr marL="187517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pPr marL="187517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363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6CF73-45AB-4B26-A868-A71D18699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969" y="178594"/>
            <a:ext cx="7358063" cy="1321594"/>
          </a:xfrm>
        </p:spPr>
        <p:txBody>
          <a:bodyPr/>
          <a:lstStyle/>
          <a:p>
            <a:r>
              <a:rPr lang="en-US" dirty="0"/>
              <a:t>        </a:t>
            </a:r>
            <a:r>
              <a:rPr lang="en-US" sz="3797" b="1" dirty="0"/>
              <a:t>Hal yang </a:t>
            </a:r>
            <a:r>
              <a:rPr lang="en-US" sz="3797" b="1" dirty="0" err="1"/>
              <a:t>perlu</a:t>
            </a:r>
            <a:r>
              <a:rPr lang="en-US" sz="3797" b="1" dirty="0"/>
              <a:t> </a:t>
            </a:r>
            <a:r>
              <a:rPr lang="en-US" sz="3797" b="1" dirty="0" err="1"/>
              <a:t>diperhatikan</a:t>
            </a:r>
            <a:r>
              <a:rPr lang="en-US" sz="3797" b="1" dirty="0"/>
              <a:t>   		</a:t>
            </a:r>
            <a:r>
              <a:rPr lang="en-US" sz="3797" b="1" dirty="0" err="1"/>
              <a:t>dalam</a:t>
            </a:r>
            <a:r>
              <a:rPr lang="en-US" sz="3797" b="1" dirty="0"/>
              <a:t> </a:t>
            </a:r>
            <a:r>
              <a:rPr lang="en-US" sz="3797" b="1" dirty="0" err="1"/>
              <a:t>Penelitian</a:t>
            </a:r>
            <a:r>
              <a:rPr lang="en-US" sz="3797" b="1" dirty="0"/>
              <a:t> </a:t>
            </a:r>
            <a:r>
              <a:rPr lang="en-US" sz="3797" b="1" dirty="0" err="1"/>
              <a:t>Partisipasi</a:t>
            </a:r>
            <a:endParaRPr lang="en-ID" sz="3797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BACB0D-B1B6-4FB1-BB75-93BF95FF1AC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/>
              <a:t>Strategi tata </a:t>
            </a:r>
            <a:r>
              <a:rPr lang="en-US" b="1" dirty="0" err="1"/>
              <a:t>cara</a:t>
            </a:r>
            <a:r>
              <a:rPr lang="en-US" b="1" dirty="0"/>
              <a:t> </a:t>
            </a:r>
            <a:r>
              <a:rPr lang="en-US" b="1" dirty="0" err="1"/>
              <a:t>masuk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</a:t>
            </a:r>
            <a:r>
              <a:rPr lang="en-US" b="1" dirty="0" err="1"/>
              <a:t>lapangan</a:t>
            </a:r>
            <a:r>
              <a:rPr lang="en-US" b="1" dirty="0"/>
              <a:t> </a:t>
            </a:r>
            <a:r>
              <a:rPr lang="en-US" b="1" dirty="0" err="1"/>
              <a:t>penelitian</a:t>
            </a:r>
            <a:endParaRPr lang="en-US" b="1" dirty="0"/>
          </a:p>
          <a:p>
            <a:r>
              <a:rPr lang="en-US" b="1" dirty="0" err="1"/>
              <a:t>Penguasaan</a:t>
            </a:r>
            <a:r>
              <a:rPr lang="en-US" b="1" dirty="0"/>
              <a:t> </a:t>
            </a:r>
            <a:r>
              <a:rPr lang="en-US" b="1" dirty="0" err="1"/>
              <a:t>perasaan</a:t>
            </a:r>
            <a:r>
              <a:rPr lang="en-US" b="1" dirty="0"/>
              <a:t>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enak</a:t>
            </a:r>
            <a:endParaRPr lang="en-US" b="1" dirty="0"/>
          </a:p>
          <a:p>
            <a:r>
              <a:rPr lang="en-US" b="1" dirty="0" err="1"/>
              <a:t>Pengambilan</a:t>
            </a:r>
            <a:r>
              <a:rPr lang="en-US" b="1" dirty="0"/>
              <a:t> </a:t>
            </a:r>
            <a:r>
              <a:rPr lang="en-US" b="1" dirty="0" err="1"/>
              <a:t>peran</a:t>
            </a:r>
            <a:endParaRPr lang="en-US" b="1" dirty="0"/>
          </a:p>
          <a:p>
            <a:r>
              <a:rPr lang="en-US" b="1" dirty="0" err="1"/>
              <a:t>Pengendalian</a:t>
            </a:r>
            <a:r>
              <a:rPr lang="en-US" b="1" dirty="0"/>
              <a:t> </a:t>
            </a:r>
            <a:r>
              <a:rPr lang="en-US" b="1" dirty="0" err="1"/>
              <a:t>suasana</a:t>
            </a:r>
            <a:r>
              <a:rPr lang="en-US" b="1" dirty="0"/>
              <a:t> </a:t>
            </a:r>
            <a:r>
              <a:rPr lang="en-US" b="1" dirty="0" err="1"/>
              <a:t>penelitian</a:t>
            </a:r>
            <a:endParaRPr lang="en-US" b="1" dirty="0"/>
          </a:p>
          <a:p>
            <a:r>
              <a:rPr lang="en-US" b="1" dirty="0" err="1"/>
              <a:t>Perjalinan</a:t>
            </a:r>
            <a:r>
              <a:rPr lang="en-US" b="1" dirty="0"/>
              <a:t> </a:t>
            </a:r>
            <a:r>
              <a:rPr lang="en-US" b="1" dirty="0" err="1"/>
              <a:t>hubungan</a:t>
            </a:r>
            <a:endParaRPr lang="en-US" b="1" dirty="0"/>
          </a:p>
          <a:p>
            <a:r>
              <a:rPr lang="en-US" b="1" dirty="0" err="1"/>
              <a:t>Penegmbangan</a:t>
            </a:r>
            <a:r>
              <a:rPr lang="en-US" b="1" dirty="0"/>
              <a:t> </a:t>
            </a:r>
            <a:r>
              <a:rPr lang="en-US" b="1" dirty="0" err="1"/>
              <a:t>hubungan</a:t>
            </a:r>
            <a:r>
              <a:rPr lang="en-US" dirty="0"/>
              <a:t> </a:t>
            </a:r>
          </a:p>
          <a:p>
            <a:pPr marL="187517" indent="0">
              <a:buNone/>
            </a:pPr>
            <a:endParaRPr lang="en-US" dirty="0"/>
          </a:p>
          <a:p>
            <a:pPr marL="187517" indent="0">
              <a:buNone/>
            </a:pPr>
            <a:endParaRPr lang="en-US" dirty="0"/>
          </a:p>
          <a:p>
            <a:pPr marL="187517" indent="0">
              <a:buNone/>
            </a:pPr>
            <a:endParaRPr lang="en-US" dirty="0"/>
          </a:p>
          <a:p>
            <a:endParaRPr lang="en-ID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51D2B4-63F1-4DFE-8B4B-80AF152FAC4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US" b="1" dirty="0"/>
              <a:t>Kadar </a:t>
            </a:r>
            <a:r>
              <a:rPr lang="en-US" b="1" dirty="0" err="1"/>
              <a:t>partisipasi</a:t>
            </a:r>
            <a:r>
              <a:rPr lang="en-US" b="1" dirty="0"/>
              <a:t> </a:t>
            </a:r>
            <a:r>
              <a:rPr lang="en-US" b="1" dirty="0" err="1"/>
              <a:t>peneliti</a:t>
            </a:r>
            <a:r>
              <a:rPr lang="en-US" b="1" dirty="0"/>
              <a:t> </a:t>
            </a:r>
          </a:p>
          <a:p>
            <a:r>
              <a:rPr lang="en-US" b="1" dirty="0" err="1"/>
              <a:t>Pemahaman</a:t>
            </a:r>
            <a:r>
              <a:rPr lang="en-US" b="1" dirty="0"/>
              <a:t> dan </a:t>
            </a:r>
            <a:r>
              <a:rPr lang="en-US" b="1" dirty="0" err="1"/>
              <a:t>penguasaan</a:t>
            </a:r>
            <a:r>
              <a:rPr lang="en-US" b="1" dirty="0"/>
              <a:t> Bahasa </a:t>
            </a:r>
            <a:r>
              <a:rPr lang="en-US" b="1" dirty="0" err="1"/>
              <a:t>setempat</a:t>
            </a:r>
            <a:endParaRPr lang="en-US" b="1" dirty="0"/>
          </a:p>
          <a:p>
            <a:r>
              <a:rPr lang="en-US" b="1" dirty="0" err="1"/>
              <a:t>Pengajuan</a:t>
            </a:r>
            <a:r>
              <a:rPr lang="en-US" b="1" dirty="0"/>
              <a:t> </a:t>
            </a:r>
            <a:r>
              <a:rPr lang="en-US" b="1" dirty="0" err="1"/>
              <a:t>pertanyaan</a:t>
            </a:r>
            <a:r>
              <a:rPr lang="en-US" b="1" dirty="0"/>
              <a:t> </a:t>
            </a:r>
          </a:p>
          <a:p>
            <a:r>
              <a:rPr lang="en-US" b="1" dirty="0" err="1"/>
              <a:t>Taktik</a:t>
            </a:r>
            <a:r>
              <a:rPr lang="en-US" b="1" dirty="0"/>
              <a:t> di </a:t>
            </a:r>
            <a:r>
              <a:rPr lang="en-US" b="1" dirty="0" err="1"/>
              <a:t>lapangan</a:t>
            </a:r>
            <a:r>
              <a:rPr lang="en-US" b="1" dirty="0"/>
              <a:t> </a:t>
            </a:r>
          </a:p>
          <a:p>
            <a:r>
              <a:rPr lang="en-US" b="1" dirty="0" err="1"/>
              <a:t>Catatan</a:t>
            </a:r>
            <a:r>
              <a:rPr lang="en-US" b="1" dirty="0"/>
              <a:t> </a:t>
            </a:r>
            <a:r>
              <a:rPr lang="en-US" b="1" dirty="0" err="1"/>
              <a:t>lapangan</a:t>
            </a:r>
            <a:endParaRPr lang="en-US" b="1" dirty="0"/>
          </a:p>
          <a:p>
            <a:r>
              <a:rPr lang="en-US" b="1" dirty="0" err="1"/>
              <a:t>Petunjuk</a:t>
            </a:r>
            <a:r>
              <a:rPr lang="en-US" b="1" dirty="0"/>
              <a:t> </a:t>
            </a:r>
            <a:r>
              <a:rPr lang="en-US" b="1" dirty="0" err="1"/>
              <a:t>khusus</a:t>
            </a:r>
            <a:r>
              <a:rPr lang="en-US" b="1" dirty="0"/>
              <a:t> </a:t>
            </a:r>
            <a:r>
              <a:rPr lang="en-US" b="1" dirty="0" err="1"/>
              <a:t>pengingat</a:t>
            </a:r>
            <a:r>
              <a:rPr lang="en-US" dirty="0"/>
              <a:t>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01090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6C5B9-B2CE-4D89-8E5F-D05857B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969" y="178594"/>
            <a:ext cx="8554641" cy="1714500"/>
          </a:xfrm>
        </p:spPr>
        <p:txBody>
          <a:bodyPr/>
          <a:lstStyle/>
          <a:p>
            <a:r>
              <a:rPr lang="en-US" dirty="0"/>
              <a:t>   </a:t>
            </a:r>
            <a:r>
              <a:rPr lang="en-US" sz="5625" dirty="0" err="1"/>
              <a:t>Penelitian</a:t>
            </a:r>
            <a:r>
              <a:rPr lang="en-US" sz="5625" dirty="0"/>
              <a:t> </a:t>
            </a:r>
            <a:r>
              <a:rPr lang="en-US" sz="5625" dirty="0" err="1"/>
              <a:t>Klinis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074F39-AB31-4D1C-A5D6-0C7D80A24E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969" y="1821656"/>
            <a:ext cx="7358063" cy="4271963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Klinis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di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situasi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disiapkan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sebelumnya</a:t>
            </a:r>
            <a:endParaRPr lang="en-US" dirty="0"/>
          </a:p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yang </a:t>
            </a:r>
            <a:r>
              <a:rPr lang="en-US" dirty="0" err="1"/>
              <a:t>ada</a:t>
            </a:r>
            <a:r>
              <a:rPr lang="en-US" dirty="0"/>
              <a:t> di </a:t>
            </a:r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/>
              <a:t>lingkup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kecil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di </a:t>
            </a:r>
            <a:r>
              <a:rPr lang="en-US" dirty="0" err="1"/>
              <a:t>ruang</a:t>
            </a:r>
            <a:r>
              <a:rPr lang="en-US" dirty="0"/>
              <a:t> BK </a:t>
            </a:r>
            <a:r>
              <a:rPr lang="en-US" dirty="0" err="1"/>
              <a:t>sekolah</a:t>
            </a:r>
            <a:r>
              <a:rPr lang="en-US" dirty="0"/>
              <a:t>, di </a:t>
            </a:r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/>
              <a:t>konsultasi</a:t>
            </a:r>
            <a:r>
              <a:rPr lang="en-US" dirty="0"/>
              <a:t>, </a:t>
            </a:r>
            <a:r>
              <a:rPr lang="en-US" dirty="0" err="1"/>
              <a:t>dll</a:t>
            </a:r>
            <a:endParaRPr lang="en-US" dirty="0"/>
          </a:p>
          <a:p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eksperimen</a:t>
            </a:r>
            <a:r>
              <a:rPr lang="en-US" dirty="0"/>
              <a:t>.</a:t>
            </a:r>
          </a:p>
          <a:p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Sosiologi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eksperimen</a:t>
            </a:r>
            <a:r>
              <a:rPr lang="en-US" dirty="0"/>
              <a:t>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</a:p>
          <a:p>
            <a:pPr marL="187517" indent="0">
              <a:buNone/>
            </a:pPr>
            <a:r>
              <a:rPr lang="en-US" dirty="0"/>
              <a:t>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364111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25026-BE5B-4D0B-83C7-8DC3F9C4B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219" dirty="0"/>
              <a:t>      </a:t>
            </a:r>
            <a:r>
              <a:rPr lang="en-US" sz="4219" dirty="0" err="1"/>
              <a:t>Jenis</a:t>
            </a:r>
            <a:r>
              <a:rPr lang="en-US" sz="4219" dirty="0"/>
              <a:t> </a:t>
            </a:r>
            <a:r>
              <a:rPr lang="en-US" sz="4219" dirty="0" err="1"/>
              <a:t>metode</a:t>
            </a:r>
            <a:r>
              <a:rPr lang="en-US" sz="4219" dirty="0"/>
              <a:t> </a:t>
            </a:r>
            <a:r>
              <a:rPr lang="en-US" sz="4219" dirty="0" err="1"/>
              <a:t>Eksperimen</a:t>
            </a:r>
            <a:endParaRPr lang="en-ID" sz="4219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66C92E-EEA1-416B-93FD-9B948CE3BD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One shoot-case study </a:t>
            </a:r>
          </a:p>
          <a:p>
            <a:r>
              <a:rPr lang="en-US" i="1" dirty="0"/>
              <a:t>One group pretest-</a:t>
            </a:r>
            <a:r>
              <a:rPr lang="en-US" i="1" dirty="0" err="1"/>
              <a:t>postest</a:t>
            </a:r>
            <a:r>
              <a:rPr lang="en-US" i="1" dirty="0"/>
              <a:t> design </a:t>
            </a:r>
          </a:p>
          <a:p>
            <a:r>
              <a:rPr lang="en-US" i="1" dirty="0"/>
              <a:t>Static group comparison</a:t>
            </a:r>
          </a:p>
          <a:p>
            <a:r>
              <a:rPr lang="en-US" i="1" dirty="0"/>
              <a:t>Pretest-</a:t>
            </a:r>
            <a:r>
              <a:rPr lang="en-US" i="1" dirty="0" err="1"/>
              <a:t>postest</a:t>
            </a:r>
            <a:r>
              <a:rPr lang="en-US" i="1" dirty="0"/>
              <a:t> control group design </a:t>
            </a:r>
          </a:p>
          <a:p>
            <a:r>
              <a:rPr lang="en-ID" i="1" dirty="0"/>
              <a:t>Solomon four group design </a:t>
            </a:r>
          </a:p>
          <a:p>
            <a:r>
              <a:rPr lang="en-ID" i="1" dirty="0"/>
              <a:t>Post test -only control group design </a:t>
            </a:r>
          </a:p>
        </p:txBody>
      </p:sp>
    </p:spTree>
    <p:extLst>
      <p:ext uri="{BB962C8B-B14F-4D97-AF65-F5344CB8AC3E}">
        <p14:creationId xmlns:p14="http://schemas.microsoft.com/office/powerpoint/2010/main" val="3509291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5020F-F970-4290-89FC-2F6AAE517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969" y="178594"/>
            <a:ext cx="8251031" cy="1714500"/>
          </a:xfrm>
        </p:spPr>
        <p:txBody>
          <a:bodyPr/>
          <a:lstStyle/>
          <a:p>
            <a:r>
              <a:rPr lang="en-US" dirty="0"/>
              <a:t>        </a:t>
            </a:r>
            <a:r>
              <a:rPr lang="en-US" sz="5062" dirty="0"/>
              <a:t> Discourse Analysis</a:t>
            </a:r>
            <a:endParaRPr lang="en-ID" sz="5062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6F8AA6-A09B-4C8E-8ECA-591D6C7410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cabang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linguistic yang </a:t>
            </a:r>
            <a:r>
              <a:rPr lang="en-US" dirty="0" err="1"/>
              <a:t>dipadukan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dan </a:t>
            </a:r>
            <a:r>
              <a:rPr lang="en-US" dirty="0" err="1"/>
              <a:t>aplikasi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pernyataan</a:t>
            </a:r>
            <a:r>
              <a:rPr lang="en-US" dirty="0"/>
              <a:t> </a:t>
            </a:r>
            <a:r>
              <a:rPr lang="en-US" dirty="0" err="1"/>
              <a:t>lisan</a:t>
            </a:r>
            <a:r>
              <a:rPr lang="en-US" dirty="0"/>
              <a:t> yang </a:t>
            </a:r>
            <a:r>
              <a:rPr lang="en-US" dirty="0" err="1"/>
              <a:t>ditandai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Bahasa</a:t>
            </a:r>
          </a:p>
          <a:p>
            <a:r>
              <a:rPr lang="en-ID" dirty="0" err="1"/>
              <a:t>Sasarannya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pidato</a:t>
            </a:r>
            <a:r>
              <a:rPr lang="en-ID" dirty="0"/>
              <a:t>,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pernyataan</a:t>
            </a:r>
            <a:r>
              <a:rPr lang="en-ID" dirty="0"/>
              <a:t> </a:t>
            </a:r>
            <a:r>
              <a:rPr lang="en-ID" dirty="0" err="1"/>
              <a:t>lisan</a:t>
            </a:r>
            <a:r>
              <a:rPr lang="en-ID" dirty="0"/>
              <a:t>, tulisan, </a:t>
            </a:r>
            <a:r>
              <a:rPr lang="en-ID" dirty="0" err="1"/>
              <a:t>perkataan</a:t>
            </a:r>
            <a:r>
              <a:rPr lang="en-ID" dirty="0"/>
              <a:t>, </a:t>
            </a:r>
            <a:r>
              <a:rPr lang="en-ID" dirty="0" err="1"/>
              <a:t>percakapan</a:t>
            </a:r>
            <a:r>
              <a:rPr lang="en-ID" dirty="0"/>
              <a:t>, </a:t>
            </a:r>
            <a:r>
              <a:rPr lang="en-ID" dirty="0" err="1"/>
              <a:t>aktivitas</a:t>
            </a:r>
            <a:r>
              <a:rPr lang="en-ID" dirty="0"/>
              <a:t> </a:t>
            </a:r>
            <a:r>
              <a:rPr lang="en-ID" dirty="0" err="1"/>
              <a:t>komunikasi</a:t>
            </a:r>
            <a:r>
              <a:rPr lang="en-ID" dirty="0"/>
              <a:t> dan </a:t>
            </a:r>
            <a:r>
              <a:rPr lang="en-ID" dirty="0" err="1"/>
              <a:t>sebagainya</a:t>
            </a:r>
            <a:endParaRPr lang="en-ID" dirty="0"/>
          </a:p>
          <a:p>
            <a:r>
              <a:rPr lang="en-ID" dirty="0"/>
              <a:t>Discourse </a:t>
            </a:r>
            <a:r>
              <a:rPr lang="en-ID" dirty="0" err="1"/>
              <a:t>analisis</a:t>
            </a:r>
            <a:r>
              <a:rPr lang="en-ID" dirty="0"/>
              <a:t> hamper </a:t>
            </a:r>
            <a:r>
              <a:rPr lang="en-ID" dirty="0" err="1"/>
              <a:t>sama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analisis</a:t>
            </a:r>
            <a:r>
              <a:rPr lang="en-ID" dirty="0"/>
              <a:t> </a:t>
            </a:r>
            <a:r>
              <a:rPr lang="en-ID" dirty="0" err="1"/>
              <a:t>isi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3968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7AFA0-8933-4D17-8D68-5DBC3C5FE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969" y="178594"/>
            <a:ext cx="8554641" cy="1268016"/>
          </a:xfrm>
        </p:spPr>
        <p:txBody>
          <a:bodyPr/>
          <a:lstStyle/>
          <a:p>
            <a:r>
              <a:rPr lang="en-US" sz="4219" dirty="0"/>
              <a:t>          Farming Analysis</a:t>
            </a:r>
            <a:r>
              <a:rPr lang="en-US" sz="4219" b="1" dirty="0"/>
              <a:t> 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5F8F89-A17F-4103-BADC-6CF3C13049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969" y="1768078"/>
            <a:ext cx="7358063" cy="419695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Farming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kata frame yang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kerangka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bingkai</a:t>
            </a:r>
            <a:r>
              <a:rPr lang="en-US" dirty="0"/>
              <a:t> yang </a:t>
            </a:r>
            <a:r>
              <a:rPr lang="en-US" dirty="0" err="1"/>
              <a:t>menunjuk</a:t>
            </a:r>
            <a:r>
              <a:rPr lang="en-US" dirty="0"/>
              <a:t> pada </a:t>
            </a:r>
            <a:r>
              <a:rPr lang="en-US" dirty="0" err="1"/>
              <a:t>kerangka</a:t>
            </a:r>
            <a:r>
              <a:rPr lang="en-US" dirty="0"/>
              <a:t> </a:t>
            </a:r>
            <a:r>
              <a:rPr lang="en-US" dirty="0" err="1"/>
              <a:t>teori</a:t>
            </a:r>
            <a:endParaRPr lang="en-US" dirty="0"/>
          </a:p>
          <a:p>
            <a:r>
              <a:rPr lang="en-US" dirty="0"/>
              <a:t>Framing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memandu</a:t>
            </a:r>
            <a:r>
              <a:rPr lang="en-US" dirty="0"/>
              <a:t>  </a:t>
            </a:r>
            <a:r>
              <a:rPr lang="en-US" dirty="0" err="1"/>
              <a:t>peneliti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mengetahui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menelusuri</a:t>
            </a:r>
            <a:r>
              <a:rPr lang="en-US" dirty="0"/>
              <a:t> factor </a:t>
            </a:r>
            <a:r>
              <a:rPr lang="en-US" dirty="0" err="1"/>
              <a:t>penyebab</a:t>
            </a:r>
            <a:r>
              <a:rPr lang="en-US" dirty="0"/>
              <a:t> dan </a:t>
            </a:r>
            <a:r>
              <a:rPr lang="en-US" dirty="0" err="1"/>
              <a:t>latar</a:t>
            </a:r>
            <a:r>
              <a:rPr lang="en-US" dirty="0"/>
              <a:t> </a:t>
            </a:r>
            <a:r>
              <a:rPr lang="en-US" dirty="0" err="1"/>
              <a:t>belakang</a:t>
            </a:r>
            <a:r>
              <a:rPr lang="en-US" dirty="0"/>
              <a:t> </a:t>
            </a:r>
            <a:r>
              <a:rPr lang="en-US" dirty="0" err="1"/>
              <a:t>mengapa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peristiwa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fenomena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. </a:t>
            </a:r>
          </a:p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perkelahian</a:t>
            </a:r>
            <a:r>
              <a:rPr lang="en-US" dirty="0"/>
              <a:t> </a:t>
            </a:r>
            <a:r>
              <a:rPr lang="en-US" dirty="0" err="1"/>
              <a:t>pelajar</a:t>
            </a:r>
            <a:r>
              <a:rPr lang="en-US" dirty="0"/>
              <a:t>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mendeskripsikan</a:t>
            </a:r>
            <a:r>
              <a:rPr lang="en-US" dirty="0"/>
              <a:t> </a:t>
            </a:r>
            <a:r>
              <a:rPr lang="en-US" dirty="0" err="1"/>
              <a:t>kejadian</a:t>
            </a:r>
            <a:r>
              <a:rPr lang="en-US" dirty="0"/>
              <a:t> </a:t>
            </a:r>
            <a:r>
              <a:rPr lang="en-US" dirty="0" err="1"/>
              <a:t>kronologi</a:t>
            </a:r>
            <a:r>
              <a:rPr lang="en-US" dirty="0"/>
              <a:t> </a:t>
            </a:r>
            <a:r>
              <a:rPr lang="en-US" dirty="0" err="1"/>
              <a:t>tawuran</a:t>
            </a:r>
            <a:r>
              <a:rPr lang="en-US" dirty="0"/>
              <a:t>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,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melatar</a:t>
            </a:r>
            <a:r>
              <a:rPr lang="en-US" dirty="0"/>
              <a:t> </a:t>
            </a:r>
            <a:r>
              <a:rPr lang="en-US" dirty="0" err="1"/>
              <a:t>belakangi</a:t>
            </a:r>
            <a:r>
              <a:rPr lang="en-US" dirty="0"/>
              <a:t> </a:t>
            </a:r>
            <a:r>
              <a:rPr lang="en-US" dirty="0" err="1"/>
              <a:t>kejadian</a:t>
            </a:r>
            <a:r>
              <a:rPr lang="en-US" dirty="0"/>
              <a:t> </a:t>
            </a:r>
            <a:r>
              <a:rPr lang="en-US" dirty="0" err="1"/>
              <a:t>tersebut</a:t>
            </a:r>
            <a:endParaRPr lang="en-US" dirty="0"/>
          </a:p>
          <a:p>
            <a:endParaRPr lang="en-US" dirty="0"/>
          </a:p>
          <a:p>
            <a:pPr marL="187517" indent="0">
              <a:buNone/>
            </a:pPr>
            <a:endParaRPr lang="en-US" dirty="0"/>
          </a:p>
          <a:p>
            <a:endParaRPr lang="en-US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45645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432</Words>
  <Application>Microsoft Office PowerPoint</Application>
  <PresentationFormat>On-screen Show (4:3)</PresentationFormat>
  <Paragraphs>68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Arial Narrow</vt:lpstr>
      <vt:lpstr>Calibri</vt:lpstr>
      <vt:lpstr>Calibri Light</vt:lpstr>
      <vt:lpstr>Gill Sans</vt:lpstr>
      <vt:lpstr>Times New Roman</vt:lpstr>
      <vt:lpstr>ヒラギノ角ゴ ProN W3</vt:lpstr>
      <vt:lpstr>Office Theme</vt:lpstr>
      <vt:lpstr>INISIASI TUTON SESI  4</vt:lpstr>
      <vt:lpstr>Capaian Pembelajaran Umum</vt:lpstr>
      <vt:lpstr>       Capaian Pembelajaran Khusus</vt:lpstr>
      <vt:lpstr>Penelitian Partisipatoris</vt:lpstr>
      <vt:lpstr>        Hal yang perlu diperhatikan     dalam Penelitian Partisipasi</vt:lpstr>
      <vt:lpstr>   Penelitian Klinis </vt:lpstr>
      <vt:lpstr>      Jenis metode Eksperimen</vt:lpstr>
      <vt:lpstr>         Discourse Analysis</vt:lpstr>
      <vt:lpstr>          Farming Analysis  </vt:lpstr>
      <vt:lpstr>Biografi dan Historiografi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Universitas Terbuka</dc:creator>
  <cp:lastModifiedBy>Universitas Terbuka</cp:lastModifiedBy>
  <cp:revision>2</cp:revision>
  <dcterms:created xsi:type="dcterms:W3CDTF">2025-08-26T14:38:28Z</dcterms:created>
  <dcterms:modified xsi:type="dcterms:W3CDTF">2025-08-26T14:41:17Z</dcterms:modified>
</cp:coreProperties>
</file>