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97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24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9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68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0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1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7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31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0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1F16C-0E9C-417E-AD61-E09A05EFD41E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B0F95-0C78-42FC-9505-5821F450E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6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rdameandaulay@ecampus.ut.ac.id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5646" y="1178719"/>
            <a:ext cx="6672709" cy="375048"/>
          </a:xfrm>
        </p:spPr>
        <p:txBody>
          <a:bodyPr>
            <a:normAutofit fontScale="90000"/>
          </a:bodyPr>
          <a:lstStyle/>
          <a:p>
            <a:r>
              <a:rPr lang="en-US" sz="4219" b="1" dirty="0">
                <a:solidFill>
                  <a:srgbClr val="002060"/>
                </a:solidFill>
              </a:rPr>
              <a:t>INISIASI TUTON SESI  </a:t>
            </a:r>
            <a:r>
              <a:rPr lang="en-US" sz="4219" b="1" dirty="0">
                <a:solidFill>
                  <a:srgbClr val="002060"/>
                </a:solidFill>
              </a:rPr>
              <a:t>5</a:t>
            </a:r>
            <a:endParaRPr lang="en-US" sz="4219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328" y="2786063"/>
            <a:ext cx="8518922" cy="3161109"/>
          </a:xfrm>
        </p:spPr>
        <p:txBody>
          <a:bodyPr/>
          <a:lstStyle/>
          <a:p>
            <a:r>
              <a:rPr lang="en-US" sz="2812" b="1" dirty="0">
                <a:solidFill>
                  <a:srgbClr val="002060"/>
                </a:solidFill>
              </a:rPr>
              <a:t>Mata </a:t>
            </a:r>
            <a:r>
              <a:rPr lang="en-US" sz="2812" b="1" dirty="0" err="1">
                <a:solidFill>
                  <a:srgbClr val="002060"/>
                </a:solidFill>
              </a:rPr>
              <a:t>Kuliah</a:t>
            </a:r>
            <a:r>
              <a:rPr lang="en-US" sz="2812" b="1" dirty="0">
                <a:solidFill>
                  <a:srgbClr val="002060"/>
                </a:solidFill>
              </a:rPr>
              <a:t>: </a:t>
            </a:r>
            <a:r>
              <a:rPr lang="en-US" sz="2812" b="1" dirty="0" err="1">
                <a:solidFill>
                  <a:srgbClr val="002060"/>
                </a:solidFill>
              </a:rPr>
              <a:t>Metode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Penelitian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Kualitatif</a:t>
            </a:r>
            <a:endParaRPr lang="en-US" sz="2812" b="1" dirty="0">
              <a:solidFill>
                <a:srgbClr val="002060"/>
              </a:solidFill>
            </a:endParaRPr>
          </a:p>
          <a:p>
            <a:r>
              <a:rPr lang="en-US" sz="2812" b="1" dirty="0">
                <a:solidFill>
                  <a:srgbClr val="002060"/>
                </a:solidFill>
              </a:rPr>
              <a:t>Program </a:t>
            </a:r>
            <a:r>
              <a:rPr lang="en-US" sz="2812" b="1" dirty="0" err="1">
                <a:solidFill>
                  <a:srgbClr val="002060"/>
                </a:solidFill>
              </a:rPr>
              <a:t>Studi</a:t>
            </a:r>
            <a:r>
              <a:rPr lang="en-US" sz="2812" b="1" dirty="0">
                <a:solidFill>
                  <a:srgbClr val="002060"/>
                </a:solidFill>
              </a:rPr>
              <a:t> Sosiologi</a:t>
            </a:r>
            <a:endParaRPr lang="id-ID" sz="2812" b="1" dirty="0">
              <a:solidFill>
                <a:srgbClr val="002060"/>
              </a:solidFill>
            </a:endParaRPr>
          </a:p>
          <a:p>
            <a:r>
              <a:rPr lang="en-US" sz="2812" b="1" dirty="0" err="1">
                <a:solidFill>
                  <a:srgbClr val="002060"/>
                </a:solidFill>
              </a:rPr>
              <a:t>Fakultas</a:t>
            </a:r>
            <a:r>
              <a:rPr lang="en-US" sz="2812" b="1" dirty="0">
                <a:solidFill>
                  <a:srgbClr val="002060"/>
                </a:solidFill>
              </a:rPr>
              <a:t> Hukum </a:t>
            </a:r>
            <a:r>
              <a:rPr lang="en-US" sz="2812" b="1" dirty="0" err="1">
                <a:solidFill>
                  <a:srgbClr val="002060"/>
                </a:solidFill>
              </a:rPr>
              <a:t>Ilmu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Sosial</a:t>
            </a:r>
            <a:r>
              <a:rPr lang="en-US" sz="2812" b="1" dirty="0">
                <a:solidFill>
                  <a:srgbClr val="002060"/>
                </a:solidFill>
              </a:rPr>
              <a:t> dan </a:t>
            </a:r>
            <a:r>
              <a:rPr lang="en-US" sz="2812" b="1" dirty="0" err="1">
                <a:solidFill>
                  <a:srgbClr val="002060"/>
                </a:solidFill>
              </a:rPr>
              <a:t>Ilmi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Politik</a:t>
            </a:r>
            <a:endParaRPr lang="en-US" sz="2812" b="1" dirty="0">
              <a:solidFill>
                <a:srgbClr val="002060"/>
              </a:solidFill>
            </a:endParaRPr>
          </a:p>
          <a:p>
            <a:endParaRPr lang="id-ID" sz="2812" b="1" dirty="0">
              <a:solidFill>
                <a:srgbClr val="002060"/>
              </a:solidFill>
            </a:endParaRPr>
          </a:p>
          <a:p>
            <a:r>
              <a:rPr lang="en-US" sz="2812" b="1" dirty="0" err="1">
                <a:solidFill>
                  <a:srgbClr val="002060"/>
                </a:solidFill>
              </a:rPr>
              <a:t>Penulis</a:t>
            </a:r>
            <a:r>
              <a:rPr lang="en-US" sz="2812" b="1" dirty="0">
                <a:solidFill>
                  <a:srgbClr val="002060"/>
                </a:solidFill>
              </a:rPr>
              <a:t>: </a:t>
            </a:r>
            <a:r>
              <a:rPr lang="en-US" sz="2812" b="1" dirty="0" err="1">
                <a:solidFill>
                  <a:srgbClr val="002060"/>
                </a:solidFill>
              </a:rPr>
              <a:t>Dr.Pardamean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Daulay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S.Sos</a:t>
            </a:r>
            <a:r>
              <a:rPr lang="en-US" sz="2812" b="1" dirty="0">
                <a:solidFill>
                  <a:srgbClr val="002060"/>
                </a:solidFill>
              </a:rPr>
              <a:t>., </a:t>
            </a:r>
            <a:r>
              <a:rPr lang="en-US" sz="2812" b="1" dirty="0" err="1">
                <a:solidFill>
                  <a:srgbClr val="002060"/>
                </a:solidFill>
              </a:rPr>
              <a:t>M.Si</a:t>
            </a:r>
            <a:endParaRPr lang="en-US" sz="2812" b="1" dirty="0">
              <a:solidFill>
                <a:srgbClr val="002060"/>
              </a:solidFill>
            </a:endParaRPr>
          </a:p>
          <a:p>
            <a:r>
              <a:rPr lang="en-US" sz="2812" b="1" dirty="0">
                <a:solidFill>
                  <a:srgbClr val="002060"/>
                </a:solidFill>
              </a:rPr>
              <a:t>Email: </a:t>
            </a:r>
            <a:r>
              <a:rPr lang="en-US" sz="2812" b="1" dirty="0">
                <a:solidFill>
                  <a:srgbClr val="002060"/>
                </a:solidFill>
                <a:hlinkClick r:id="rId3"/>
              </a:rPr>
              <a:t>pardameandaulay@ecampus.ut.ac.id</a:t>
            </a:r>
            <a:endParaRPr lang="en-US" sz="2812" b="1" dirty="0">
              <a:solidFill>
                <a:srgbClr val="002060"/>
              </a:solidFill>
            </a:endParaRPr>
          </a:p>
          <a:p>
            <a:endParaRPr lang="en-US" sz="2812" b="1" dirty="0">
              <a:solidFill>
                <a:srgbClr val="002060"/>
              </a:solidFill>
            </a:endParaRPr>
          </a:p>
          <a:p>
            <a:endParaRPr lang="en-US" sz="1969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1A57A01-C613-49FF-9BA2-01A19AFB1028}"/>
              </a:ext>
            </a:extLst>
          </p:cNvPr>
          <p:cNvSpPr txBox="1">
            <a:spLocks/>
          </p:cNvSpPr>
          <p:nvPr/>
        </p:nvSpPr>
        <p:spPr bwMode="auto">
          <a:xfrm>
            <a:off x="1235646" y="1875234"/>
            <a:ext cx="6672709" cy="48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9" tIns="35719" rIns="35719" bIns="35719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sz="3094" b="1" kern="0" dirty="0"/>
              <a:t>MASALAH PENELITIAN KUALITATIF</a:t>
            </a:r>
            <a:r>
              <a:rPr lang="en-US" sz="2531" b="1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2853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075" y="949812"/>
            <a:ext cx="7036594" cy="803673"/>
          </a:xfrm>
        </p:spPr>
        <p:txBody>
          <a:bodyPr>
            <a:normAutofit/>
          </a:bodyPr>
          <a:lstStyle/>
          <a:p>
            <a:r>
              <a:rPr lang="en-US" sz="4219" b="1" dirty="0" err="1">
                <a:solidFill>
                  <a:srgbClr val="002060"/>
                </a:solidFill>
              </a:rPr>
              <a:t>Capaian</a:t>
            </a:r>
            <a:r>
              <a:rPr lang="en-US" sz="4219" b="1" dirty="0">
                <a:solidFill>
                  <a:srgbClr val="002060"/>
                </a:solidFill>
              </a:rPr>
              <a:t> </a:t>
            </a:r>
            <a:r>
              <a:rPr lang="en-US" sz="4219" b="1" dirty="0" err="1">
                <a:solidFill>
                  <a:srgbClr val="002060"/>
                </a:solidFill>
              </a:rPr>
              <a:t>Pembelajaran</a:t>
            </a:r>
            <a:r>
              <a:rPr lang="en-US" sz="4219" b="1" dirty="0">
                <a:solidFill>
                  <a:srgbClr val="002060"/>
                </a:solidFill>
              </a:rPr>
              <a:t> </a:t>
            </a:r>
            <a:r>
              <a:rPr lang="en-US" sz="4219" b="1" dirty="0" err="1">
                <a:solidFill>
                  <a:srgbClr val="002060"/>
                </a:solidFill>
              </a:rPr>
              <a:t>Umum</a:t>
            </a:r>
            <a:endParaRPr lang="en-US" sz="4219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9" y="1575197"/>
            <a:ext cx="8483204" cy="4601914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en-US" sz="337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Setelah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mempelajari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materi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sesi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diharapkan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mahasiswa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mampu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contoh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46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4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endParaRPr lang="en-US" sz="4640" dirty="0"/>
          </a:p>
        </p:txBody>
      </p:sp>
    </p:spTree>
    <p:extLst>
      <p:ext uri="{BB962C8B-B14F-4D97-AF65-F5344CB8AC3E}">
        <p14:creationId xmlns:p14="http://schemas.microsoft.com/office/powerpoint/2010/main" val="2475257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7191" y="1344556"/>
            <a:ext cx="6913458" cy="696516"/>
          </a:xfrm>
        </p:spPr>
        <p:txBody>
          <a:bodyPr/>
          <a:lstStyle/>
          <a:p>
            <a:r>
              <a:rPr lang="en-US" sz="3797" dirty="0"/>
              <a:t>       </a:t>
            </a:r>
            <a:r>
              <a:rPr lang="en-US" sz="3797" b="1" dirty="0" err="1"/>
              <a:t>Capaian</a:t>
            </a:r>
            <a:r>
              <a:rPr lang="en-US" sz="3797" b="1" dirty="0"/>
              <a:t> </a:t>
            </a:r>
            <a:r>
              <a:rPr lang="en-US" sz="3797" b="1" dirty="0" err="1"/>
              <a:t>Pembelajaran</a:t>
            </a:r>
            <a:r>
              <a:rPr lang="en-US" sz="3797" b="1" dirty="0"/>
              <a:t> </a:t>
            </a:r>
            <a:r>
              <a:rPr lang="en-US" sz="3797" b="1" dirty="0" err="1"/>
              <a:t>Khusus</a:t>
            </a:r>
            <a:endParaRPr lang="en-US" sz="3797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969" y="2357438"/>
            <a:ext cx="7358063" cy="3482578"/>
          </a:xfrm>
        </p:spPr>
        <p:txBody>
          <a:bodyPr>
            <a:normAutofit lnSpcReduction="10000"/>
          </a:bodyPr>
          <a:lstStyle/>
          <a:p>
            <a:pPr marL="522368" indent="-522368">
              <a:spcBef>
                <a:spcPts val="0"/>
              </a:spcBef>
              <a:buSzPts val="1100"/>
              <a:buFont typeface="+mj-lt"/>
              <a:buAutoNum type="arabicPeriod"/>
            </a:pPr>
            <a:r>
              <a:rPr lang="en-US" sz="3094" dirty="0">
                <a:ea typeface="Times New Roman" panose="02020603050405020304" pitchFamily="18" charset="0"/>
              </a:rPr>
              <a:t>1. </a:t>
            </a:r>
            <a:r>
              <a:rPr lang="en-US" sz="3094" dirty="0" err="1">
                <a:ea typeface="Times New Roman" panose="02020603050405020304" pitchFamily="18" charset="0"/>
              </a:rPr>
              <a:t>Menjelaskan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mengenai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pengertian</a:t>
            </a:r>
            <a:r>
              <a:rPr lang="en-US" sz="3094" dirty="0">
                <a:ea typeface="Times New Roman" panose="02020603050405020304" pitchFamily="18" charset="0"/>
              </a:rPr>
              <a:t> dan </a:t>
            </a:r>
            <a:r>
              <a:rPr lang="en-US" sz="3094" dirty="0" err="1">
                <a:ea typeface="Times New Roman" panose="02020603050405020304" pitchFamily="18" charset="0"/>
              </a:rPr>
              <a:t>fungsi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perumusan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masalah</a:t>
            </a:r>
            <a:r>
              <a:rPr lang="en-US" sz="3094" dirty="0">
                <a:ea typeface="Times New Roman" panose="02020603050405020304" pitchFamily="18" charset="0"/>
              </a:rPr>
              <a:t> di </a:t>
            </a:r>
            <a:r>
              <a:rPr lang="en-US" sz="3094" dirty="0" err="1">
                <a:ea typeface="Times New Roman" panose="02020603050405020304" pitchFamily="18" charset="0"/>
              </a:rPr>
              <a:t>dalam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rangkaian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kegiatan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penelitian</a:t>
            </a:r>
            <a:endParaRPr lang="en-US" sz="3094" dirty="0">
              <a:ea typeface="Times New Roman" panose="02020603050405020304" pitchFamily="18" charset="0"/>
            </a:endParaRPr>
          </a:p>
          <a:p>
            <a:pPr marL="522368" indent="-522368">
              <a:spcBef>
                <a:spcPts val="0"/>
              </a:spcBef>
              <a:buSzPts val="1100"/>
              <a:buFont typeface="+mj-lt"/>
              <a:buAutoNum type="arabicPeriod"/>
            </a:pPr>
            <a:r>
              <a:rPr lang="en-US" sz="3094" dirty="0">
                <a:ea typeface="Times New Roman" panose="02020603050405020304" pitchFamily="18" charset="0"/>
              </a:rPr>
              <a:t>2.  </a:t>
            </a:r>
            <a:r>
              <a:rPr lang="en-US" sz="3094" dirty="0" err="1">
                <a:ea typeface="Times New Roman" panose="02020603050405020304" pitchFamily="18" charset="0"/>
              </a:rPr>
              <a:t>Menyebutkan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beberapa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kriteria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perumusan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masalah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penelitian</a:t>
            </a:r>
            <a:r>
              <a:rPr lang="en-US" sz="3094" dirty="0">
                <a:ea typeface="Times New Roman" panose="02020603050405020304" pitchFamily="18" charset="0"/>
              </a:rPr>
              <a:t>.</a:t>
            </a:r>
            <a:endParaRPr lang="en-ID" sz="3094" dirty="0">
              <a:ea typeface="Times New Roman" panose="02020603050405020304" pitchFamily="18" charset="0"/>
            </a:endParaRPr>
          </a:p>
          <a:p>
            <a:pPr marL="522368" indent="-522368">
              <a:spcBef>
                <a:spcPts val="0"/>
              </a:spcBef>
              <a:buSzPts val="1100"/>
              <a:buFont typeface="+mj-lt"/>
              <a:buAutoNum type="arabicPeriod"/>
            </a:pPr>
            <a:r>
              <a:rPr lang="en-ID" sz="3094" dirty="0">
                <a:ea typeface="Times New Roman" panose="02020603050405020304" pitchFamily="18" charset="0"/>
              </a:rPr>
              <a:t>3. </a:t>
            </a:r>
            <a:r>
              <a:rPr lang="en-US" sz="3094" dirty="0" err="1">
                <a:ea typeface="Times New Roman" panose="02020603050405020304" pitchFamily="18" charset="0"/>
              </a:rPr>
              <a:t>Membuat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contoh-contoh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perumusan</a:t>
            </a:r>
            <a:r>
              <a:rPr lang="en-US" sz="3094" dirty="0">
                <a:ea typeface="Times New Roman" panose="02020603050405020304" pitchFamily="18" charset="0"/>
              </a:rPr>
              <a:t> </a:t>
            </a:r>
            <a:r>
              <a:rPr lang="en-US" sz="3094" dirty="0" err="1">
                <a:ea typeface="Times New Roman" panose="02020603050405020304" pitchFamily="18" charset="0"/>
              </a:rPr>
              <a:t>masalah</a:t>
            </a:r>
            <a:r>
              <a:rPr lang="en-US" sz="3094" dirty="0">
                <a:ea typeface="Times New Roman" panose="02020603050405020304" pitchFamily="18" charset="0"/>
              </a:rPr>
              <a:t>.</a:t>
            </a:r>
            <a:endParaRPr lang="en-ID" sz="3094" dirty="0"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en-US" sz="3797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17782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42183-3E72-4FD4-A6A6-3A3B8E12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707" y="910828"/>
            <a:ext cx="5929313" cy="1714500"/>
          </a:xfrm>
        </p:spPr>
        <p:txBody>
          <a:bodyPr/>
          <a:lstStyle/>
          <a:p>
            <a:r>
              <a:rPr lang="en-US" sz="4219" dirty="0" err="1"/>
              <a:t>Perumusan</a:t>
            </a:r>
            <a:r>
              <a:rPr lang="en-US" sz="4219" dirty="0"/>
              <a:t> </a:t>
            </a:r>
            <a:r>
              <a:rPr lang="en-US" sz="4219" dirty="0" err="1"/>
              <a:t>masalah</a:t>
            </a:r>
            <a:endParaRPr lang="en-ID" sz="4219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3FED5-986C-47AF-80F0-B5F93C923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9" y="2625328"/>
            <a:ext cx="7358063" cy="333970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tahapan</a:t>
            </a:r>
            <a:r>
              <a:rPr lang="en-US" dirty="0"/>
              <a:t> yang sangat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</a:p>
          <a:p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menunjuk</a:t>
            </a:r>
            <a:r>
              <a:rPr lang="en-US" dirty="0"/>
              <a:t> pada </a:t>
            </a:r>
            <a:r>
              <a:rPr lang="en-US" dirty="0" err="1"/>
              <a:t>fenomena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 yang 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terjadi</a:t>
            </a:r>
            <a:endParaRPr lang="en-US" dirty="0"/>
          </a:p>
          <a:p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deskriptif</a:t>
            </a:r>
            <a:r>
              <a:rPr lang="en-US" dirty="0"/>
              <a:t> dan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eksplanatoris</a:t>
            </a:r>
            <a:r>
              <a:rPr lang="en-US" dirty="0"/>
              <a:t> </a:t>
            </a:r>
          </a:p>
          <a:p>
            <a:pPr marL="187517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pPr marL="18751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147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6C5B9-B2CE-4D89-8E5F-D05857B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92548"/>
            <a:ext cx="8554641" cy="1714500"/>
          </a:xfrm>
        </p:spPr>
        <p:txBody>
          <a:bodyPr/>
          <a:lstStyle/>
          <a:p>
            <a:r>
              <a:rPr lang="en-US" dirty="0"/>
              <a:t>             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74F39-AB31-4D1C-A5D6-0C7D80A24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312" y="1893094"/>
            <a:ext cx="6893719" cy="4018359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66"/>
              </a:spcBef>
            </a:pPr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endParaRPr lang="en-US" dirty="0"/>
          </a:p>
          <a:p>
            <a:pPr>
              <a:spcBef>
                <a:spcPts val="1266"/>
              </a:spcBef>
            </a:pP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pedoman</a:t>
            </a:r>
            <a:r>
              <a:rPr lang="en-US" dirty="0"/>
              <a:t>, </a:t>
            </a:r>
            <a:r>
              <a:rPr lang="en-US" dirty="0" err="1"/>
              <a:t>penentu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focus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penentu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data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dan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dikumpulkan</a:t>
            </a:r>
            <a:r>
              <a:rPr lang="en-US" dirty="0"/>
              <a:t> oleh </a:t>
            </a:r>
            <a:r>
              <a:rPr lang="en-US" dirty="0" err="1"/>
              <a:t>peneliti</a:t>
            </a:r>
            <a:r>
              <a:rPr lang="en-US" dirty="0"/>
              <a:t> 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data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mempermudah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siapa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dan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600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5362F-C428-4924-A072-414B8E679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73" y="642937"/>
            <a:ext cx="8018859" cy="1714500"/>
          </a:xfrm>
        </p:spPr>
        <p:txBody>
          <a:bodyPr/>
          <a:lstStyle/>
          <a:p>
            <a:r>
              <a:rPr lang="en-US" dirty="0"/>
              <a:t>          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A8A74-6E63-4616-B6A5-1C5BA9F7A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9" y="2357437"/>
            <a:ext cx="7358063" cy="3607594"/>
          </a:xfrm>
        </p:spPr>
        <p:txBody>
          <a:bodyPr>
            <a:noAutofit/>
          </a:bodyPr>
          <a:lstStyle/>
          <a:p>
            <a:pPr marL="506232" algn="just">
              <a:spcBef>
                <a:spcPts val="844"/>
              </a:spcBef>
            </a:pPr>
            <a:r>
              <a:rPr lang="en-US" sz="2400" dirty="0" err="1"/>
              <a:t>Dinyatakan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r>
              <a:rPr lang="en-US" sz="2400" dirty="0"/>
              <a:t> </a:t>
            </a:r>
            <a:r>
              <a:rPr lang="en-US" sz="2400" dirty="0" err="1"/>
              <a:t>tanya</a:t>
            </a:r>
            <a:r>
              <a:rPr lang="en-US" sz="2400" dirty="0"/>
              <a:t> </a:t>
            </a:r>
          </a:p>
          <a:p>
            <a:pPr marL="506232" algn="just">
              <a:spcBef>
                <a:spcPts val="844"/>
              </a:spcBef>
            </a:pPr>
            <a:r>
              <a:rPr lang="en-US" sz="2400" dirty="0" err="1"/>
              <a:t>Ahsilnya</a:t>
            </a:r>
            <a:r>
              <a:rPr lang="en-US" sz="2400" dirty="0"/>
              <a:t> </a:t>
            </a:r>
            <a:r>
              <a:rPr lang="en-US" sz="2400" dirty="0" err="1"/>
              <a:t>bermanfaat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pengembangan</a:t>
            </a:r>
            <a:r>
              <a:rPr lang="en-US" sz="2400" dirty="0"/>
              <a:t> </a:t>
            </a:r>
            <a:r>
              <a:rPr lang="en-US" sz="2400" dirty="0" err="1"/>
              <a:t>teoritik</a:t>
            </a:r>
            <a:endParaRPr lang="en-US" sz="2400" dirty="0"/>
          </a:p>
          <a:p>
            <a:pPr marL="506232" algn="just">
              <a:spcBef>
                <a:spcPts val="844"/>
              </a:spcBef>
            </a:pPr>
            <a:r>
              <a:rPr lang="en-US" sz="2400" dirty="0" err="1"/>
              <a:t>Hendaknya</a:t>
            </a:r>
            <a:r>
              <a:rPr lang="en-US" sz="2400" dirty="0"/>
              <a:t> </a:t>
            </a:r>
            <a:r>
              <a:rPr lang="en-US" sz="2400" dirty="0" err="1"/>
              <a:t>dirumuskan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konteks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pragmatis</a:t>
            </a:r>
            <a:r>
              <a:rPr lang="en-US" sz="2400" dirty="0"/>
              <a:t> yang actual </a:t>
            </a:r>
          </a:p>
          <a:p>
            <a:pPr marL="506232" algn="just">
              <a:spcBef>
                <a:spcPts val="844"/>
              </a:spcBef>
            </a:pPr>
            <a:r>
              <a:rPr lang="en-US" sz="2400" dirty="0" err="1"/>
              <a:t>Penempatannya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yang di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sistematika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, </a:t>
            </a:r>
            <a:r>
              <a:rPr lang="en-US" sz="2400" dirty="0" err="1"/>
              <a:t>ada</a:t>
            </a:r>
            <a:r>
              <a:rPr lang="en-US" sz="2400" dirty="0"/>
              <a:t> yang </a:t>
            </a:r>
            <a:r>
              <a:rPr lang="en-US" sz="2400" dirty="0" err="1"/>
              <a:t>ditempatkan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latar</a:t>
            </a:r>
            <a:r>
              <a:rPr lang="en-US" sz="2400" dirty="0"/>
              <a:t> </a:t>
            </a:r>
            <a:r>
              <a:rPr lang="en-US" sz="2400" dirty="0" err="1"/>
              <a:t>belakang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bersama-sama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latar</a:t>
            </a:r>
            <a:r>
              <a:rPr lang="en-US" sz="2400" dirty="0"/>
              <a:t> </a:t>
            </a:r>
            <a:r>
              <a:rPr lang="en-US" sz="2400" dirty="0" err="1"/>
              <a:t>belakang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dan </a:t>
            </a:r>
            <a:r>
              <a:rPr lang="en-US" sz="2400" dirty="0" err="1"/>
              <a:t>ada</a:t>
            </a:r>
            <a:r>
              <a:rPr lang="en-US" sz="2400" dirty="0"/>
              <a:t> yang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</a:p>
          <a:p>
            <a:pPr algn="just"/>
            <a:endParaRPr lang="en-US" sz="2400" dirty="0"/>
          </a:p>
          <a:p>
            <a:pPr algn="just"/>
            <a:endParaRPr lang="en-ID" sz="2400" b="0" i="0" dirty="0">
              <a:solidFill>
                <a:srgbClr val="212529"/>
              </a:solidFill>
              <a:effectLst/>
              <a:latin typeface="-apple-system"/>
            </a:endParaRPr>
          </a:p>
          <a:p>
            <a:pPr marL="187517" indent="0">
              <a:buNone/>
            </a:pPr>
            <a:r>
              <a:rPr lang="en-ID" sz="2400" b="0" i="0" dirty="0">
                <a:solidFill>
                  <a:srgbClr val="212529"/>
                </a:solidFill>
                <a:effectLst/>
                <a:latin typeface="-apple-system"/>
              </a:rPr>
              <a:t/>
            </a:r>
            <a:br>
              <a:rPr lang="en-ID" sz="2400" b="0" i="0" dirty="0">
                <a:solidFill>
                  <a:srgbClr val="212529"/>
                </a:solidFill>
                <a:effectLst/>
                <a:latin typeface="-apple-system"/>
              </a:rPr>
            </a:br>
            <a:r>
              <a:rPr lang="en-ID" sz="2400" b="0" i="0" dirty="0">
                <a:solidFill>
                  <a:srgbClr val="212529"/>
                </a:solidFill>
                <a:effectLst/>
                <a:latin typeface="-apple-system"/>
              </a:rPr>
              <a:t> </a:t>
            </a:r>
          </a:p>
          <a:p>
            <a:pPr marL="187517" indent="0">
              <a:buNone/>
            </a:pPr>
            <a:r>
              <a:rPr lang="en-ID" sz="2400" dirty="0"/>
              <a:t/>
            </a:r>
            <a:br>
              <a:rPr lang="en-ID" sz="2400" dirty="0"/>
            </a:b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666516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229</Words>
  <Application>Microsoft Office PowerPoint</Application>
  <PresentationFormat>On-screen Show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-apple-system</vt:lpstr>
      <vt:lpstr>Arial</vt:lpstr>
      <vt:lpstr>Calibri</vt:lpstr>
      <vt:lpstr>Calibri Light</vt:lpstr>
      <vt:lpstr>Gill Sans</vt:lpstr>
      <vt:lpstr>Times New Roman</vt:lpstr>
      <vt:lpstr>ヒラギノ角ゴ ProN W3</vt:lpstr>
      <vt:lpstr>Office Theme</vt:lpstr>
      <vt:lpstr>INISIASI TUTON SESI  5</vt:lpstr>
      <vt:lpstr>Capaian Pembelajaran Umum</vt:lpstr>
      <vt:lpstr>       Capaian Pembelajaran Khusus</vt:lpstr>
      <vt:lpstr>Perumusan masalah</vt:lpstr>
      <vt:lpstr>              Fungsi Perumusan Masalah            </vt:lpstr>
      <vt:lpstr>           Kriteria Perumusan Masalah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INISIASI TUTON SESI  5</dc:title>
  <dc:creator>Universitas Terbuka</dc:creator>
  <cp:lastModifiedBy>Universitas Terbuka</cp:lastModifiedBy>
  <cp:revision>1</cp:revision>
  <dcterms:created xsi:type="dcterms:W3CDTF">2025-08-26T14:42:17Z</dcterms:created>
  <dcterms:modified xsi:type="dcterms:W3CDTF">2025-08-26T14:43:48Z</dcterms:modified>
</cp:coreProperties>
</file>