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85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430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56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63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13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8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63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2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16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78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802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C16B7-1BED-4FB5-91C5-39CDF3A4005B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94A08-6244-4591-9F6E-FC5C93DA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74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rdameandaulay@ecampus.ut.ac.id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5646" y="1178719"/>
            <a:ext cx="6672709" cy="375048"/>
          </a:xfrm>
        </p:spPr>
        <p:txBody>
          <a:bodyPr>
            <a:normAutofit fontScale="90000"/>
          </a:bodyPr>
          <a:lstStyle/>
          <a:p>
            <a:r>
              <a:rPr lang="en-US" sz="4219" b="1" dirty="0">
                <a:solidFill>
                  <a:srgbClr val="002060"/>
                </a:solidFill>
              </a:rPr>
              <a:t>INISIASI TUTON SESI 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50" y="3053953"/>
            <a:ext cx="8572500" cy="2962870"/>
          </a:xfrm>
        </p:spPr>
        <p:txBody>
          <a:bodyPr>
            <a:normAutofit lnSpcReduction="10000"/>
          </a:bodyPr>
          <a:lstStyle/>
          <a:p>
            <a:r>
              <a:rPr lang="en-US" sz="2812" b="1" dirty="0">
                <a:solidFill>
                  <a:srgbClr val="002060"/>
                </a:solidFill>
              </a:rPr>
              <a:t>Mata </a:t>
            </a:r>
            <a:r>
              <a:rPr lang="en-US" sz="2812" b="1" dirty="0" err="1">
                <a:solidFill>
                  <a:srgbClr val="002060"/>
                </a:solidFill>
              </a:rPr>
              <a:t>Kuliah</a:t>
            </a:r>
            <a:r>
              <a:rPr lang="en-US" sz="2812" b="1" dirty="0">
                <a:solidFill>
                  <a:srgbClr val="002060"/>
                </a:solidFill>
              </a:rPr>
              <a:t>: </a:t>
            </a:r>
            <a:r>
              <a:rPr lang="en-US" sz="2812" b="1" dirty="0" err="1">
                <a:solidFill>
                  <a:srgbClr val="002060"/>
                </a:solidFill>
              </a:rPr>
              <a:t>Metode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Penelitian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Kualitatif</a:t>
            </a:r>
            <a:endParaRPr lang="en-US" sz="2812" b="1" dirty="0">
              <a:solidFill>
                <a:srgbClr val="002060"/>
              </a:solidFill>
            </a:endParaRPr>
          </a:p>
          <a:p>
            <a:r>
              <a:rPr lang="en-US" sz="2812" b="1" dirty="0">
                <a:solidFill>
                  <a:srgbClr val="002060"/>
                </a:solidFill>
              </a:rPr>
              <a:t>Program </a:t>
            </a:r>
            <a:r>
              <a:rPr lang="en-US" sz="2812" b="1" dirty="0" err="1">
                <a:solidFill>
                  <a:srgbClr val="002060"/>
                </a:solidFill>
              </a:rPr>
              <a:t>Studi</a:t>
            </a:r>
            <a:r>
              <a:rPr lang="en-US" sz="2812" b="1" dirty="0">
                <a:solidFill>
                  <a:srgbClr val="002060"/>
                </a:solidFill>
              </a:rPr>
              <a:t> Sosiologi</a:t>
            </a:r>
            <a:endParaRPr lang="id-ID" sz="2812" b="1" dirty="0">
              <a:solidFill>
                <a:srgbClr val="002060"/>
              </a:solidFill>
            </a:endParaRPr>
          </a:p>
          <a:p>
            <a:r>
              <a:rPr lang="en-US" sz="2812" b="1" dirty="0" err="1">
                <a:solidFill>
                  <a:srgbClr val="002060"/>
                </a:solidFill>
              </a:rPr>
              <a:t>Fakultas</a:t>
            </a:r>
            <a:r>
              <a:rPr lang="en-US" sz="2812" b="1" dirty="0">
                <a:solidFill>
                  <a:srgbClr val="002060"/>
                </a:solidFill>
              </a:rPr>
              <a:t> Hukum </a:t>
            </a:r>
            <a:r>
              <a:rPr lang="en-US" sz="2812" b="1" dirty="0" err="1">
                <a:solidFill>
                  <a:srgbClr val="002060"/>
                </a:solidFill>
              </a:rPr>
              <a:t>Ilmu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Sosial</a:t>
            </a:r>
            <a:r>
              <a:rPr lang="en-US" sz="2812" b="1" dirty="0">
                <a:solidFill>
                  <a:srgbClr val="002060"/>
                </a:solidFill>
              </a:rPr>
              <a:t> dan </a:t>
            </a:r>
            <a:r>
              <a:rPr lang="en-US" sz="2812" b="1" dirty="0" err="1">
                <a:solidFill>
                  <a:srgbClr val="002060"/>
                </a:solidFill>
              </a:rPr>
              <a:t>Ilmi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Politik</a:t>
            </a:r>
            <a:endParaRPr lang="en-US" sz="2812" b="1" dirty="0">
              <a:solidFill>
                <a:srgbClr val="002060"/>
              </a:solidFill>
            </a:endParaRPr>
          </a:p>
          <a:p>
            <a:endParaRPr lang="id-ID" sz="2812" b="1" dirty="0">
              <a:solidFill>
                <a:srgbClr val="002060"/>
              </a:solidFill>
            </a:endParaRPr>
          </a:p>
          <a:p>
            <a:r>
              <a:rPr lang="en-US" sz="2812" b="1" dirty="0" err="1">
                <a:solidFill>
                  <a:srgbClr val="002060"/>
                </a:solidFill>
              </a:rPr>
              <a:t>Penulis</a:t>
            </a:r>
            <a:r>
              <a:rPr lang="en-US" sz="2812" b="1" dirty="0">
                <a:solidFill>
                  <a:srgbClr val="002060"/>
                </a:solidFill>
              </a:rPr>
              <a:t>: </a:t>
            </a:r>
            <a:r>
              <a:rPr lang="en-US" sz="2812" b="1" dirty="0" err="1">
                <a:solidFill>
                  <a:srgbClr val="002060"/>
                </a:solidFill>
              </a:rPr>
              <a:t>Dr.Pardamean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Daulay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S.Sos</a:t>
            </a:r>
            <a:r>
              <a:rPr lang="en-US" sz="2812" b="1" dirty="0">
                <a:solidFill>
                  <a:srgbClr val="002060"/>
                </a:solidFill>
              </a:rPr>
              <a:t>., </a:t>
            </a:r>
            <a:r>
              <a:rPr lang="en-US" sz="2812" b="1" dirty="0" err="1">
                <a:solidFill>
                  <a:srgbClr val="002060"/>
                </a:solidFill>
              </a:rPr>
              <a:t>M.Si</a:t>
            </a:r>
            <a:endParaRPr lang="en-US" sz="2812" b="1" dirty="0">
              <a:solidFill>
                <a:srgbClr val="002060"/>
              </a:solidFill>
            </a:endParaRPr>
          </a:p>
          <a:p>
            <a:r>
              <a:rPr lang="en-US" sz="2812" b="1" dirty="0">
                <a:solidFill>
                  <a:srgbClr val="002060"/>
                </a:solidFill>
              </a:rPr>
              <a:t>Email: </a:t>
            </a:r>
            <a:r>
              <a:rPr lang="en-US" sz="2812" b="1" dirty="0">
                <a:solidFill>
                  <a:srgbClr val="002060"/>
                </a:solidFill>
                <a:hlinkClick r:id="rId3"/>
              </a:rPr>
              <a:t>pardameandaulay@ecampus.ut.ac.id</a:t>
            </a:r>
            <a:endParaRPr lang="en-US" sz="2812" b="1" dirty="0">
              <a:solidFill>
                <a:srgbClr val="002060"/>
              </a:solidFill>
            </a:endParaRPr>
          </a:p>
          <a:p>
            <a:endParaRPr lang="en-US" sz="2812" b="1" dirty="0">
              <a:solidFill>
                <a:srgbClr val="002060"/>
              </a:solidFill>
            </a:endParaRPr>
          </a:p>
          <a:p>
            <a:endParaRPr lang="en-US" sz="1969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1A57A01-C613-49FF-9BA2-01A19AFB1028}"/>
              </a:ext>
            </a:extLst>
          </p:cNvPr>
          <p:cNvSpPr txBox="1">
            <a:spLocks/>
          </p:cNvSpPr>
          <p:nvPr/>
        </p:nvSpPr>
        <p:spPr bwMode="auto">
          <a:xfrm>
            <a:off x="1315232" y="1813620"/>
            <a:ext cx="6767140" cy="91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19" tIns="35719" rIns="35719" bIns="35719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4572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9144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3716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18288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2860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27432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2004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36576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sz="3375" b="1" kern="0" dirty="0" err="1"/>
              <a:t>Teknik</a:t>
            </a:r>
            <a:r>
              <a:rPr lang="en-US" sz="3375" b="1" kern="0" dirty="0"/>
              <a:t> </a:t>
            </a:r>
            <a:r>
              <a:rPr lang="en-US" sz="3375" b="1" kern="0" dirty="0" err="1"/>
              <a:t>Pengumpulan</a:t>
            </a:r>
            <a:r>
              <a:rPr lang="en-US" sz="3375" b="1" kern="0" dirty="0"/>
              <a:t> Data </a:t>
            </a:r>
            <a:r>
              <a:rPr lang="en-US" sz="3375" b="1" kern="0" dirty="0" err="1"/>
              <a:t>Penelitian</a:t>
            </a:r>
            <a:r>
              <a:rPr lang="en-US" sz="3375" b="1" kern="0" dirty="0"/>
              <a:t> </a:t>
            </a:r>
            <a:r>
              <a:rPr lang="en-US" sz="3375" b="1" kern="0" dirty="0" err="1"/>
              <a:t>Kualitatif</a:t>
            </a:r>
            <a:r>
              <a:rPr lang="en-US" sz="3375" b="1" kern="0" dirty="0"/>
              <a:t> </a:t>
            </a:r>
            <a:r>
              <a:rPr lang="en-US" sz="3094" b="1" kern="0" dirty="0"/>
              <a:t> </a:t>
            </a:r>
            <a:endParaRPr lang="en-ID" sz="1266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990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7509" y="1252299"/>
            <a:ext cx="7036594" cy="803673"/>
          </a:xfrm>
        </p:spPr>
        <p:txBody>
          <a:bodyPr>
            <a:normAutofit/>
          </a:bodyPr>
          <a:lstStyle/>
          <a:p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Capaian</a:t>
            </a:r>
            <a:r>
              <a:rPr lang="en-US" sz="4219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Pembelajaran</a:t>
            </a:r>
            <a:r>
              <a:rPr lang="en-US" sz="4219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Umum</a:t>
            </a:r>
            <a:endParaRPr lang="en-US" sz="4219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571" y="1446610"/>
            <a:ext cx="8242102" cy="4730502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endParaRPr lang="en-US" sz="337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endParaRPr lang="en-US" sz="337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Setelah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mengikuti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sesi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6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tuton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</a:t>
            </a:r>
            <a:r>
              <a:rPr lang="id-ID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ahasiswa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diharapkan memiliki kemampuan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pengumpulan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wawancara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pengamatan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dokumentasi</a:t>
            </a:r>
            <a:endParaRPr lang="en-ID" sz="3375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endParaRPr lang="en-US" sz="2812" dirty="0"/>
          </a:p>
        </p:txBody>
      </p:sp>
    </p:spTree>
    <p:extLst>
      <p:ext uri="{BB962C8B-B14F-4D97-AF65-F5344CB8AC3E}">
        <p14:creationId xmlns:p14="http://schemas.microsoft.com/office/powerpoint/2010/main" val="1509386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97" dirty="0"/>
              <a:t>          </a:t>
            </a:r>
            <a:r>
              <a:rPr lang="en-US" sz="3797" b="1" dirty="0" err="1"/>
              <a:t>Capaian</a:t>
            </a:r>
            <a:r>
              <a:rPr lang="en-US" sz="3797" b="1" dirty="0"/>
              <a:t> </a:t>
            </a:r>
            <a:r>
              <a:rPr lang="en-US" sz="3797" b="1" dirty="0" err="1"/>
              <a:t>Pembelajaran</a:t>
            </a:r>
            <a:r>
              <a:rPr lang="en-US" sz="3797" b="1" dirty="0"/>
              <a:t> </a:t>
            </a:r>
            <a:r>
              <a:rPr lang="en-US" sz="3797" b="1" dirty="0" err="1"/>
              <a:t>Khusus</a:t>
            </a:r>
            <a:endParaRPr lang="en-US" sz="3797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2969" y="1768078"/>
            <a:ext cx="7358063" cy="4196953"/>
          </a:xfrm>
        </p:spPr>
        <p:txBody>
          <a:bodyPr/>
          <a:lstStyle/>
          <a:p>
            <a:pPr marL="241093" indent="-241093">
              <a:spcBef>
                <a:spcPts val="0"/>
              </a:spcBef>
              <a:buSzPts val="1100"/>
              <a:buFont typeface="+mj-lt"/>
              <a:buAutoNum type="arabicPeriod"/>
            </a:pP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Sejarah, 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pengertian,jenis-jenis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elemen-elemen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serta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tahapan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wawancara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253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1093" indent="-241093">
              <a:spcBef>
                <a:spcPts val="0"/>
              </a:spcBef>
              <a:buSzPts val="1100"/>
              <a:buFont typeface="+mj-lt"/>
              <a:buAutoNum type="arabicPeriod"/>
            </a:pP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pengertian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jenis-jenis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pengamatan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pengamat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tahapan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pengamatan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253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1093" indent="-241093">
              <a:spcBef>
                <a:spcPts val="0"/>
              </a:spcBef>
              <a:buSzPts val="1100"/>
              <a:buFont typeface="+mj-lt"/>
              <a:buAutoNum type="arabicPeriod"/>
            </a:pP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keuntungan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kelemahan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pengamatan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241093" indent="-241093">
              <a:spcBef>
                <a:spcPts val="0"/>
              </a:spcBef>
              <a:buSzPts val="1100"/>
              <a:buFont typeface="+mj-lt"/>
              <a:buAutoNum type="arabicPeriod"/>
            </a:pP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pengertian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dokumentasi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foto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salah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satu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documenter.</a:t>
            </a:r>
            <a:endParaRPr lang="en-ID" sz="253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1093" indent="-241093">
              <a:spcBef>
                <a:spcPts val="0"/>
              </a:spcBef>
              <a:buSzPts val="1100"/>
              <a:buFont typeface="+mj-lt"/>
              <a:buAutoNum type="arabicPeriod"/>
            </a:pP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contoh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pengumpulan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Teknik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wawancara</a:t>
            </a:r>
            <a:r>
              <a:rPr lang="en-ID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Teknik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pengamatan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 Teknik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dokumentasi</a:t>
            </a:r>
            <a:endParaRPr lang="en-ID" sz="253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1093" indent="-241093">
              <a:spcBef>
                <a:spcPts val="0"/>
              </a:spcBef>
              <a:buSzPts val="1100"/>
              <a:buFont typeface="+mj-lt"/>
              <a:buAutoNum type="arabicPeriod"/>
            </a:pPr>
            <a:endParaRPr lang="en-ID" sz="1266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7517" indent="0" algn="just">
              <a:spcBef>
                <a:spcPts val="1266"/>
              </a:spcBef>
              <a:buNone/>
            </a:pPr>
            <a:endParaRPr lang="en-US" sz="2812" dirty="0"/>
          </a:p>
        </p:txBody>
      </p:sp>
    </p:spTree>
    <p:extLst>
      <p:ext uri="{BB962C8B-B14F-4D97-AF65-F5344CB8AC3E}">
        <p14:creationId xmlns:p14="http://schemas.microsoft.com/office/powerpoint/2010/main" val="3933359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42183-3E72-4FD4-A6A6-3A3B8E12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719" y="178594"/>
            <a:ext cx="5929313" cy="1714500"/>
          </a:xfrm>
        </p:spPr>
        <p:txBody>
          <a:bodyPr/>
          <a:lstStyle/>
          <a:p>
            <a:r>
              <a:rPr lang="en-US" sz="4219" b="1" dirty="0" err="1"/>
              <a:t>Pengertian</a:t>
            </a:r>
            <a:r>
              <a:rPr lang="en-US" sz="4219" b="1" dirty="0"/>
              <a:t> </a:t>
            </a:r>
            <a:r>
              <a:rPr lang="en-US" sz="4219" b="1" dirty="0" err="1"/>
              <a:t>Wawancara</a:t>
            </a:r>
            <a:endParaRPr lang="en-ID" sz="4219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3FED5-986C-47AF-80F0-B5F93C923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672" y="1893094"/>
            <a:ext cx="7447359" cy="4071938"/>
          </a:xfrm>
        </p:spPr>
        <p:txBody>
          <a:bodyPr>
            <a:normAutofit lnSpcReduction="10000"/>
          </a:bodyPr>
          <a:lstStyle/>
          <a:p>
            <a:pPr>
              <a:spcBef>
                <a:spcPts val="1266"/>
              </a:spcBef>
            </a:pPr>
            <a:r>
              <a:rPr lang="en-US" dirty="0" err="1"/>
              <a:t>Wawancara</a:t>
            </a:r>
            <a:r>
              <a:rPr lang="en-US" dirty="0"/>
              <a:t> (interview)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pengumpulan</a:t>
            </a:r>
            <a:r>
              <a:rPr lang="en-US" dirty="0"/>
              <a:t> data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indra</a:t>
            </a:r>
            <a:r>
              <a:rPr lang="en-US" dirty="0"/>
              <a:t> </a:t>
            </a:r>
            <a:r>
              <a:rPr lang="en-US" dirty="0" err="1"/>
              <a:t>mulut</a:t>
            </a:r>
            <a:r>
              <a:rPr lang="en-US" dirty="0"/>
              <a:t> </a:t>
            </a:r>
          </a:p>
          <a:p>
            <a:pPr>
              <a:spcBef>
                <a:spcPts val="1266"/>
              </a:spcBef>
            </a:pPr>
            <a:r>
              <a:rPr lang="en-US" dirty="0"/>
              <a:t>Pada </a:t>
            </a:r>
            <a:r>
              <a:rPr lang="en-US" dirty="0" err="1"/>
              <a:t>awalnya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 (</a:t>
            </a:r>
            <a:r>
              <a:rPr lang="en-US" i="1" dirty="0"/>
              <a:t>distance interview</a:t>
            </a:r>
            <a:r>
              <a:rPr lang="en-US" dirty="0"/>
              <a:t>)</a:t>
            </a:r>
          </a:p>
          <a:p>
            <a:pPr>
              <a:spcBef>
                <a:spcPts val="1266"/>
              </a:spcBef>
            </a:pPr>
            <a:r>
              <a:rPr lang="en-US" dirty="0" err="1"/>
              <a:t>Pewawancara</a:t>
            </a:r>
            <a:r>
              <a:rPr lang="en-US" dirty="0"/>
              <a:t> (interviewer)dan yang </a:t>
            </a:r>
            <a:r>
              <a:rPr lang="en-US" dirty="0" err="1"/>
              <a:t>diwawancarai</a:t>
            </a:r>
            <a:r>
              <a:rPr lang="en-US" dirty="0"/>
              <a:t> (interviewee) </a:t>
            </a:r>
          </a:p>
          <a:p>
            <a:pPr>
              <a:spcBef>
                <a:spcPts val="1266"/>
              </a:spcBef>
            </a:pP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dibagi</a:t>
            </a:r>
            <a:r>
              <a:rPr lang="en-US" dirty="0"/>
              <a:t> dua: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terencana</a:t>
            </a:r>
            <a:r>
              <a:rPr lang="en-US" dirty="0"/>
              <a:t> dan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</a:t>
            </a:r>
          </a:p>
          <a:p>
            <a:pPr>
              <a:spcBef>
                <a:spcPts val="1266"/>
              </a:spcBef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87517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837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EB0F3-7D5E-F937-DC5D-D6BEAF960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Elemen-elemen</a:t>
            </a:r>
            <a:r>
              <a:rPr lang="en-US" dirty="0"/>
              <a:t> </a:t>
            </a:r>
            <a:r>
              <a:rPr lang="en-US" dirty="0" err="1"/>
              <a:t>Wawancara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D8A19-5DA6-0EEE-ECAF-80ECD5D1A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Interviewer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responsive, </a:t>
            </a:r>
            <a:r>
              <a:rPr lang="en-US" dirty="0" err="1"/>
              <a:t>tajam</a:t>
            </a:r>
            <a:r>
              <a:rPr lang="en-US" dirty="0"/>
              <a:t> dan </a:t>
            </a:r>
            <a:r>
              <a:rPr lang="en-US" dirty="0" err="1"/>
              <a:t>kritis</a:t>
            </a:r>
            <a:r>
              <a:rPr lang="en-US" dirty="0"/>
              <a:t> </a:t>
            </a:r>
          </a:p>
          <a:p>
            <a:r>
              <a:rPr lang="en-US" dirty="0"/>
              <a:t>Interviewer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objektif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en-US" dirty="0"/>
          </a:p>
          <a:p>
            <a:r>
              <a:rPr lang="en-US" dirty="0"/>
              <a:t>Interviewer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menyesuaikan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 </a:t>
            </a:r>
          </a:p>
          <a:p>
            <a:r>
              <a:rPr lang="en-US" dirty="0"/>
              <a:t>Interviewer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moderator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pembicaraan</a:t>
            </a:r>
            <a:r>
              <a:rPr lang="en-US" dirty="0"/>
              <a:t> </a:t>
            </a:r>
            <a:r>
              <a:rPr lang="en-US" dirty="0" err="1"/>
              <a:t>terarah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pokok</a:t>
            </a:r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2276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6C5B9-B2CE-4D89-8E5F-D05857B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9" y="178594"/>
            <a:ext cx="8554641" cy="892969"/>
          </a:xfrm>
        </p:spPr>
        <p:txBody>
          <a:bodyPr/>
          <a:lstStyle/>
          <a:p>
            <a:r>
              <a:rPr lang="en-US" dirty="0"/>
              <a:t>       </a:t>
            </a:r>
            <a:r>
              <a:rPr lang="en-US" sz="4640" dirty="0" err="1"/>
              <a:t>Tahapan</a:t>
            </a:r>
            <a:r>
              <a:rPr lang="en-US" sz="4640" dirty="0"/>
              <a:t> </a:t>
            </a:r>
            <a:r>
              <a:rPr lang="en-US" sz="4640" dirty="0" err="1"/>
              <a:t>wawancara</a:t>
            </a:r>
            <a:r>
              <a:rPr lang="en-US" sz="4640" dirty="0"/>
              <a:t> 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74F39-AB31-4D1C-A5D6-0C7D80A24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69" y="1446609"/>
            <a:ext cx="7358063" cy="4775597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Menyiapkan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</a:p>
          <a:p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</a:p>
          <a:p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</a:p>
          <a:p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endParaRPr lang="en-US" dirty="0"/>
          </a:p>
          <a:p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kode</a:t>
            </a:r>
            <a:r>
              <a:rPr lang="en-US" dirty="0"/>
              <a:t> </a:t>
            </a:r>
            <a:r>
              <a:rPr lang="en-US" dirty="0" err="1"/>
              <a:t>etik</a:t>
            </a:r>
            <a:r>
              <a:rPr lang="en-US" dirty="0"/>
              <a:t> </a:t>
            </a:r>
            <a:r>
              <a:rPr lang="en-US" dirty="0" err="1"/>
              <a:t>wawancara</a:t>
            </a:r>
            <a:endParaRPr lang="en-US" dirty="0"/>
          </a:p>
          <a:p>
            <a:r>
              <a:rPr lang="en-US" dirty="0" err="1"/>
              <a:t>Mengevaluasi</a:t>
            </a:r>
            <a:r>
              <a:rPr lang="en-US" dirty="0"/>
              <a:t> dan </a:t>
            </a:r>
            <a:r>
              <a:rPr lang="en-US" dirty="0" err="1"/>
              <a:t>memverifikasi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</a:p>
          <a:p>
            <a:r>
              <a:rPr lang="en-US" dirty="0" err="1"/>
              <a:t>Menyempurnakan</a:t>
            </a:r>
            <a:r>
              <a:rPr lang="en-US" dirty="0"/>
              <a:t> data dan </a:t>
            </a:r>
            <a:r>
              <a:rPr lang="en-US" dirty="0" err="1"/>
              <a:t>Melaporkan</a:t>
            </a:r>
            <a:r>
              <a:rPr lang="en-US" dirty="0"/>
              <a:t> data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87517" indent="0">
              <a:buNone/>
            </a:pP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85375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25026-BE5B-4D0B-83C7-8DC3F9C4B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089" y="660796"/>
            <a:ext cx="8251031" cy="892969"/>
          </a:xfrm>
        </p:spPr>
        <p:txBody>
          <a:bodyPr/>
          <a:lstStyle/>
          <a:p>
            <a:r>
              <a:rPr lang="en-US" dirty="0"/>
              <a:t>   </a:t>
            </a:r>
            <a:r>
              <a:rPr lang="en-US" sz="4640" dirty="0" err="1"/>
              <a:t>Metode</a:t>
            </a:r>
            <a:r>
              <a:rPr lang="en-US" sz="4640" dirty="0"/>
              <a:t> </a:t>
            </a:r>
            <a:r>
              <a:rPr lang="en-US" sz="4640" dirty="0" err="1"/>
              <a:t>Pengamatan</a:t>
            </a:r>
            <a:endParaRPr lang="en-ID" sz="464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6C92E-EEA1-416B-93FD-9B948CE3B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69" y="1553765"/>
            <a:ext cx="7358063" cy="4411266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/>
              <a:t>dimaksudkan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menggali</a:t>
            </a:r>
            <a:r>
              <a:rPr lang="en-US" dirty="0"/>
              <a:t> data yang </a:t>
            </a:r>
            <a:r>
              <a:rPr lang="en-US" dirty="0" err="1"/>
              <a:t>kasat</a:t>
            </a:r>
            <a:r>
              <a:rPr lang="en-US" dirty="0"/>
              <a:t> </a:t>
            </a:r>
            <a:r>
              <a:rPr lang="en-US" dirty="0" err="1"/>
              <a:t>mata</a:t>
            </a:r>
            <a:endParaRPr lang="en-US" dirty="0"/>
          </a:p>
          <a:p>
            <a:r>
              <a:rPr lang="en-US" dirty="0" err="1"/>
              <a:t>Sasaran</a:t>
            </a:r>
            <a:r>
              <a:rPr lang="en-US" dirty="0"/>
              <a:t> </a:t>
            </a:r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dan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berkorelasi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</a:p>
          <a:p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/>
              <a:t>berperanserta</a:t>
            </a:r>
            <a:r>
              <a:rPr lang="en-US" dirty="0"/>
              <a:t> dan </a:t>
            </a:r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berperanseta</a:t>
            </a:r>
            <a:endParaRPr lang="en-US" dirty="0"/>
          </a:p>
          <a:p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 dan </a:t>
            </a:r>
            <a:r>
              <a:rPr lang="en-US" dirty="0" err="1"/>
              <a:t>tertutup</a:t>
            </a:r>
            <a:endParaRPr lang="en-US" dirty="0"/>
          </a:p>
          <a:p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/>
              <a:t>terstruktur</a:t>
            </a:r>
            <a:r>
              <a:rPr lang="en-US" dirty="0"/>
              <a:t>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terstruktur</a:t>
            </a:r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1349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5020F-F970-4290-89FC-2F6AAE517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9" y="178594"/>
            <a:ext cx="8554641" cy="1714500"/>
          </a:xfrm>
        </p:spPr>
        <p:txBody>
          <a:bodyPr/>
          <a:lstStyle/>
          <a:p>
            <a:r>
              <a:rPr lang="en-US" sz="4640" dirty="0" err="1"/>
              <a:t>Tiga</a:t>
            </a:r>
            <a:r>
              <a:rPr lang="en-US" sz="4640" dirty="0"/>
              <a:t> </a:t>
            </a:r>
            <a:r>
              <a:rPr lang="en-US" sz="4640" dirty="0" err="1"/>
              <a:t>elemen</a:t>
            </a:r>
            <a:r>
              <a:rPr lang="en-US" sz="4640" dirty="0"/>
              <a:t> </a:t>
            </a:r>
            <a:r>
              <a:rPr lang="en-US" sz="4640" dirty="0" err="1"/>
              <a:t>utama</a:t>
            </a:r>
            <a:r>
              <a:rPr lang="en-US" sz="4640" dirty="0"/>
              <a:t> </a:t>
            </a:r>
            <a:br>
              <a:rPr lang="en-US" sz="4640" dirty="0"/>
            </a:br>
            <a:r>
              <a:rPr lang="en-US" sz="4640" dirty="0" err="1"/>
              <a:t>Pengamatan</a:t>
            </a:r>
            <a:r>
              <a:rPr lang="en-US" dirty="0"/>
              <a:t>         </a:t>
            </a:r>
            <a:r>
              <a:rPr lang="en-US" sz="5062" dirty="0"/>
              <a:t> </a:t>
            </a:r>
            <a:endParaRPr lang="en-ID" sz="5062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F8AA6-A09B-4C8E-8ECA-591D6C741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Lokasi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</a:p>
          <a:p>
            <a:r>
              <a:rPr lang="en-US" dirty="0" err="1"/>
              <a:t>Pelaku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actor yang </a:t>
            </a:r>
            <a:r>
              <a:rPr lang="en-US" dirty="0" err="1"/>
              <a:t>menduduki</a:t>
            </a:r>
            <a:r>
              <a:rPr lang="en-US" dirty="0"/>
              <a:t> status dan </a:t>
            </a:r>
            <a:r>
              <a:rPr lang="en-US" dirty="0" err="1"/>
              <a:t>peranan</a:t>
            </a:r>
            <a:endParaRPr lang="en-US" dirty="0"/>
          </a:p>
          <a:p>
            <a:r>
              <a:rPr lang="en-US" dirty="0" err="1"/>
              <a:t>Aktivitas</a:t>
            </a:r>
            <a:r>
              <a:rPr lang="en-US" dirty="0"/>
              <a:t> para </a:t>
            </a:r>
            <a:r>
              <a:rPr lang="en-US" dirty="0" err="1"/>
              <a:t>pelaku</a:t>
            </a:r>
            <a:r>
              <a:rPr lang="en-US" dirty="0"/>
              <a:t> pada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di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 </a:t>
            </a:r>
          </a:p>
          <a:p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/>
              <a:t>berperanserta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beperanserta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kelebihan</a:t>
            </a:r>
            <a:r>
              <a:rPr lang="en-US" dirty="0"/>
              <a:t> dan </a:t>
            </a:r>
            <a:r>
              <a:rPr lang="en-US" dirty="0" err="1"/>
              <a:t>kekurangan</a:t>
            </a:r>
            <a:r>
              <a:rPr lang="en-US" dirty="0"/>
              <a:t> masing-masing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43713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7AFA0-8933-4D17-8D68-5DBC3C5FE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340" y="500062"/>
            <a:ext cx="8554641" cy="1268016"/>
          </a:xfrm>
        </p:spPr>
        <p:txBody>
          <a:bodyPr/>
          <a:lstStyle/>
          <a:p>
            <a:r>
              <a:rPr lang="en-US" sz="4219" dirty="0"/>
              <a:t>           </a:t>
            </a:r>
            <a:r>
              <a:rPr lang="en-US" sz="4219" b="1" dirty="0" err="1"/>
              <a:t>Metode</a:t>
            </a:r>
            <a:r>
              <a:rPr lang="en-US" sz="4219" b="1" dirty="0"/>
              <a:t> </a:t>
            </a:r>
            <a:r>
              <a:rPr lang="en-US" sz="4219" b="1" dirty="0" err="1"/>
              <a:t>Dokumenter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5F8F89-A17F-4103-BADC-6CF3C1304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69" y="1768078"/>
            <a:ext cx="7358063" cy="419695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Metode</a:t>
            </a:r>
            <a:r>
              <a:rPr lang="en-US" dirty="0"/>
              <a:t> documenter </a:t>
            </a:r>
            <a:r>
              <a:rPr lang="en-US" dirty="0" err="1"/>
              <a:t>adalah</a:t>
            </a:r>
            <a:r>
              <a:rPr lang="en-US" dirty="0"/>
              <a:t> Teknik </a:t>
            </a:r>
            <a:r>
              <a:rPr lang="en-US" dirty="0" err="1"/>
              <a:t>pengumpulan</a:t>
            </a:r>
            <a:r>
              <a:rPr lang="en-US" dirty="0"/>
              <a:t> data dan </a:t>
            </a:r>
            <a:r>
              <a:rPr lang="en-US" dirty="0" err="1"/>
              <a:t>informasi</a:t>
            </a:r>
            <a:r>
              <a:rPr lang="en-US" dirty="0"/>
              <a:t> 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pencarian</a:t>
            </a:r>
            <a:r>
              <a:rPr lang="en-US" dirty="0"/>
              <a:t>  dan </a:t>
            </a:r>
            <a:r>
              <a:rPr lang="en-US" dirty="0" err="1"/>
              <a:t>penemuan</a:t>
            </a:r>
            <a:r>
              <a:rPr lang="en-US" dirty="0"/>
              <a:t>  </a:t>
            </a:r>
            <a:r>
              <a:rPr lang="en-US" dirty="0" err="1"/>
              <a:t>bukti-bukti</a:t>
            </a:r>
            <a:r>
              <a:rPr lang="en-US" dirty="0"/>
              <a:t> 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non </a:t>
            </a:r>
            <a:r>
              <a:rPr lang="en-US" dirty="0" err="1"/>
              <a:t>manusia</a:t>
            </a:r>
            <a:endParaRPr lang="en-US" dirty="0"/>
          </a:p>
          <a:p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: </a:t>
            </a:r>
            <a:r>
              <a:rPr lang="en-US" dirty="0" err="1"/>
              <a:t>otobiografi</a:t>
            </a:r>
            <a:r>
              <a:rPr lang="en-US" dirty="0"/>
              <a:t>, </a:t>
            </a:r>
            <a:r>
              <a:rPr lang="en-US" dirty="0" err="1"/>
              <a:t>surat-surat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harian</a:t>
            </a:r>
            <a:r>
              <a:rPr lang="en-US" dirty="0"/>
              <a:t>, memoir,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kabar</a:t>
            </a:r>
            <a:r>
              <a:rPr lang="en-US" dirty="0"/>
              <a:t>, </a:t>
            </a:r>
            <a:r>
              <a:rPr lang="en-US" dirty="0" err="1"/>
              <a:t>dukumen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, Serita roman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cerita</a:t>
            </a:r>
            <a:r>
              <a:rPr lang="en-US" dirty="0"/>
              <a:t> rakyat</a:t>
            </a:r>
          </a:p>
          <a:p>
            <a:r>
              <a:rPr lang="en-US" dirty="0"/>
              <a:t>Foto </a:t>
            </a:r>
            <a:r>
              <a:rPr lang="en-US" dirty="0" err="1"/>
              <a:t>merupakan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yang </a:t>
            </a:r>
            <a:r>
              <a:rPr lang="en-US" dirty="0" err="1"/>
              <a:t>menyimpan</a:t>
            </a:r>
            <a:r>
              <a:rPr lang="en-US" dirty="0"/>
              <a:t> dan </a:t>
            </a:r>
            <a:r>
              <a:rPr lang="en-US" dirty="0" err="1"/>
              <a:t>membekukan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pPr marL="187517" indent="0">
              <a:buNone/>
            </a:pPr>
            <a:endParaRPr lang="en-US" dirty="0"/>
          </a:p>
          <a:p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25287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380</Words>
  <Application>Microsoft Office PowerPoint</Application>
  <PresentationFormat>On-screen Show (4:3)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Narrow</vt:lpstr>
      <vt:lpstr>Calibri</vt:lpstr>
      <vt:lpstr>Calibri Light</vt:lpstr>
      <vt:lpstr>Gill Sans</vt:lpstr>
      <vt:lpstr>Times New Roman</vt:lpstr>
      <vt:lpstr>ヒラギノ角ゴ ProN W3</vt:lpstr>
      <vt:lpstr>Office Theme</vt:lpstr>
      <vt:lpstr>INISIASI TUTON SESI 6</vt:lpstr>
      <vt:lpstr>Capaian Pembelajaran Umum</vt:lpstr>
      <vt:lpstr>          Capaian Pembelajaran Khusus</vt:lpstr>
      <vt:lpstr>Pengertian Wawancara</vt:lpstr>
      <vt:lpstr>Elemen-elemen Wawancara</vt:lpstr>
      <vt:lpstr>       Tahapan wawancara  </vt:lpstr>
      <vt:lpstr>   Metode Pengamatan</vt:lpstr>
      <vt:lpstr>Tiga elemen utama  Pengamatan          </vt:lpstr>
      <vt:lpstr>           Metode Dokumenter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INISIASI TUTON SESI 6</dc:title>
  <dc:creator>Universitas Terbuka</dc:creator>
  <cp:lastModifiedBy>Universitas Terbuka</cp:lastModifiedBy>
  <cp:revision>1</cp:revision>
  <dcterms:created xsi:type="dcterms:W3CDTF">2025-08-26T14:44:11Z</dcterms:created>
  <dcterms:modified xsi:type="dcterms:W3CDTF">2025-08-26T14:45:30Z</dcterms:modified>
</cp:coreProperties>
</file>