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8"/>
  </p:notesMasterIdLst>
  <p:sldIdLst>
    <p:sldId id="257" r:id="rId2"/>
    <p:sldId id="258" r:id="rId3"/>
    <p:sldId id="259" r:id="rId4"/>
    <p:sldId id="260" r:id="rId5"/>
    <p:sldId id="261" r:id="rId6"/>
    <p:sldId id="262" r:id="rId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3" d="100"/>
          <a:sy n="73" d="100"/>
        </p:scale>
        <p:origin x="1320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CEACEE3-08E9-4BB0-9116-5DA8425C5FBC}" type="datetimeFigureOut">
              <a:rPr lang="en-US" smtClean="0"/>
              <a:t>8/26/2025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61C8EB4-E430-479F-8EA2-6F5DF7B666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48264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D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F8D6D7A-9E1B-4CB9-9F38-AC6A131265C7}" type="slidenum">
              <a:rPr lang="en-US" altLang="en-US" smtClean="0"/>
              <a:pPr/>
              <a:t>4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52333903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738528-7B03-4FAF-9F5B-B5EFBA20B9D0}" type="datetimeFigureOut">
              <a:rPr lang="en-US" smtClean="0"/>
              <a:t>8/26/2025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81C15D-C895-401D-80E4-9DA5141012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55169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738528-7B03-4FAF-9F5B-B5EFBA20B9D0}" type="datetimeFigureOut">
              <a:rPr lang="en-US" smtClean="0"/>
              <a:t>8/26/2025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81C15D-C895-401D-80E4-9DA5141012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40497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738528-7B03-4FAF-9F5B-B5EFBA20B9D0}" type="datetimeFigureOut">
              <a:rPr lang="en-US" smtClean="0"/>
              <a:t>8/26/2025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81C15D-C895-401D-80E4-9DA5141012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52013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738528-7B03-4FAF-9F5B-B5EFBA20B9D0}" type="datetimeFigureOut">
              <a:rPr lang="en-US" smtClean="0"/>
              <a:t>8/26/2025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81C15D-C895-401D-80E4-9DA5141012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6060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738528-7B03-4FAF-9F5B-B5EFBA20B9D0}" type="datetimeFigureOut">
              <a:rPr lang="en-US" smtClean="0"/>
              <a:t>8/26/2025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81C15D-C895-401D-80E4-9DA5141012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21243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738528-7B03-4FAF-9F5B-B5EFBA20B9D0}" type="datetimeFigureOut">
              <a:rPr lang="en-US" smtClean="0"/>
              <a:t>8/26/2025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81C15D-C895-401D-80E4-9DA5141012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90318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738528-7B03-4FAF-9F5B-B5EFBA20B9D0}" type="datetimeFigureOut">
              <a:rPr lang="en-US" smtClean="0"/>
              <a:t>8/26/2025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81C15D-C895-401D-80E4-9DA5141012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08722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738528-7B03-4FAF-9F5B-B5EFBA20B9D0}" type="datetimeFigureOut">
              <a:rPr lang="en-US" smtClean="0"/>
              <a:t>8/26/2025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81C15D-C895-401D-80E4-9DA5141012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07934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738528-7B03-4FAF-9F5B-B5EFBA20B9D0}" type="datetimeFigureOut">
              <a:rPr lang="en-US" smtClean="0"/>
              <a:t>8/26/2025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81C15D-C895-401D-80E4-9DA5141012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68178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738528-7B03-4FAF-9F5B-B5EFBA20B9D0}" type="datetimeFigureOut">
              <a:rPr lang="en-US" smtClean="0"/>
              <a:t>8/26/2025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81C15D-C895-401D-80E4-9DA5141012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16523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738528-7B03-4FAF-9F5B-B5EFBA20B9D0}" type="datetimeFigureOut">
              <a:rPr lang="en-US" smtClean="0"/>
              <a:t>8/26/2025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81C15D-C895-401D-80E4-9DA5141012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12343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B738528-7B03-4FAF-9F5B-B5EFBA20B9D0}" type="datetimeFigureOut">
              <a:rPr lang="en-US" smtClean="0"/>
              <a:t>8/26/2025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D81C15D-C895-401D-80E4-9DA5141012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72022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mailto:pardameandaulay@ecampus.ut.ac.id" TargetMode="External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35646" y="1178719"/>
            <a:ext cx="6672709" cy="375048"/>
          </a:xfrm>
        </p:spPr>
        <p:txBody>
          <a:bodyPr>
            <a:normAutofit fontScale="90000"/>
          </a:bodyPr>
          <a:lstStyle/>
          <a:p>
            <a:r>
              <a:rPr lang="en-US" sz="4219" b="1" dirty="0">
                <a:solidFill>
                  <a:srgbClr val="002060"/>
                </a:solidFill>
              </a:rPr>
              <a:t> INISIASI TUTON SESI </a:t>
            </a:r>
            <a:r>
              <a:rPr lang="en-US" sz="4219" b="1" dirty="0">
                <a:solidFill>
                  <a:srgbClr val="002060"/>
                </a:solidFill>
              </a:rPr>
              <a:t>8</a:t>
            </a:r>
            <a:endParaRPr lang="en-US" sz="4219" b="1" dirty="0">
              <a:solidFill>
                <a:srgbClr val="002060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2984302"/>
            <a:ext cx="8965406" cy="2962870"/>
          </a:xfrm>
        </p:spPr>
        <p:txBody>
          <a:bodyPr>
            <a:normAutofit lnSpcReduction="10000"/>
          </a:bodyPr>
          <a:lstStyle/>
          <a:p>
            <a:r>
              <a:rPr lang="en-US" sz="2812" b="1" dirty="0">
                <a:solidFill>
                  <a:srgbClr val="002060"/>
                </a:solidFill>
              </a:rPr>
              <a:t>Mata </a:t>
            </a:r>
            <a:r>
              <a:rPr lang="en-US" sz="2812" b="1" dirty="0" err="1">
                <a:solidFill>
                  <a:srgbClr val="002060"/>
                </a:solidFill>
              </a:rPr>
              <a:t>Kuliah</a:t>
            </a:r>
            <a:r>
              <a:rPr lang="en-US" sz="2812" b="1" dirty="0">
                <a:solidFill>
                  <a:srgbClr val="002060"/>
                </a:solidFill>
              </a:rPr>
              <a:t>: </a:t>
            </a:r>
            <a:r>
              <a:rPr lang="en-US" sz="2812" b="1" dirty="0" err="1">
                <a:solidFill>
                  <a:srgbClr val="002060"/>
                </a:solidFill>
              </a:rPr>
              <a:t>Metode</a:t>
            </a:r>
            <a:r>
              <a:rPr lang="en-US" sz="2812" b="1" dirty="0">
                <a:solidFill>
                  <a:srgbClr val="002060"/>
                </a:solidFill>
              </a:rPr>
              <a:t> </a:t>
            </a:r>
            <a:r>
              <a:rPr lang="en-US" sz="2812" b="1" dirty="0" err="1">
                <a:solidFill>
                  <a:srgbClr val="002060"/>
                </a:solidFill>
              </a:rPr>
              <a:t>Penelitian</a:t>
            </a:r>
            <a:r>
              <a:rPr lang="en-US" sz="2812" b="1" dirty="0">
                <a:solidFill>
                  <a:srgbClr val="002060"/>
                </a:solidFill>
              </a:rPr>
              <a:t> </a:t>
            </a:r>
            <a:r>
              <a:rPr lang="en-US" sz="2812" b="1" dirty="0" err="1">
                <a:solidFill>
                  <a:srgbClr val="002060"/>
                </a:solidFill>
              </a:rPr>
              <a:t>Kualitatif</a:t>
            </a:r>
            <a:endParaRPr lang="en-US" sz="2812" b="1" dirty="0">
              <a:solidFill>
                <a:srgbClr val="002060"/>
              </a:solidFill>
            </a:endParaRPr>
          </a:p>
          <a:p>
            <a:r>
              <a:rPr lang="en-US" sz="2812" b="1" dirty="0">
                <a:solidFill>
                  <a:srgbClr val="002060"/>
                </a:solidFill>
              </a:rPr>
              <a:t>Program </a:t>
            </a:r>
            <a:r>
              <a:rPr lang="en-US" sz="2812" b="1" dirty="0" err="1">
                <a:solidFill>
                  <a:srgbClr val="002060"/>
                </a:solidFill>
              </a:rPr>
              <a:t>Studi</a:t>
            </a:r>
            <a:r>
              <a:rPr lang="en-US" sz="2812" b="1" dirty="0">
                <a:solidFill>
                  <a:srgbClr val="002060"/>
                </a:solidFill>
              </a:rPr>
              <a:t> Sosiologi</a:t>
            </a:r>
            <a:endParaRPr lang="id-ID" sz="2812" b="1" dirty="0">
              <a:solidFill>
                <a:srgbClr val="002060"/>
              </a:solidFill>
            </a:endParaRPr>
          </a:p>
          <a:p>
            <a:r>
              <a:rPr lang="en-US" sz="2812" b="1" dirty="0" err="1">
                <a:solidFill>
                  <a:srgbClr val="002060"/>
                </a:solidFill>
              </a:rPr>
              <a:t>Fakultas</a:t>
            </a:r>
            <a:r>
              <a:rPr lang="en-US" sz="2812" b="1" dirty="0">
                <a:solidFill>
                  <a:srgbClr val="002060"/>
                </a:solidFill>
              </a:rPr>
              <a:t> Hukum </a:t>
            </a:r>
            <a:r>
              <a:rPr lang="en-US" sz="2812" b="1" dirty="0" err="1">
                <a:solidFill>
                  <a:srgbClr val="002060"/>
                </a:solidFill>
              </a:rPr>
              <a:t>Ilmu</a:t>
            </a:r>
            <a:r>
              <a:rPr lang="en-US" sz="2812" b="1" dirty="0">
                <a:solidFill>
                  <a:srgbClr val="002060"/>
                </a:solidFill>
              </a:rPr>
              <a:t> </a:t>
            </a:r>
            <a:r>
              <a:rPr lang="en-US" sz="2812" b="1" dirty="0" err="1">
                <a:solidFill>
                  <a:srgbClr val="002060"/>
                </a:solidFill>
              </a:rPr>
              <a:t>Sosial</a:t>
            </a:r>
            <a:r>
              <a:rPr lang="en-US" sz="2812" b="1" dirty="0">
                <a:solidFill>
                  <a:srgbClr val="002060"/>
                </a:solidFill>
              </a:rPr>
              <a:t> dan </a:t>
            </a:r>
            <a:r>
              <a:rPr lang="en-US" sz="2812" b="1" dirty="0" err="1">
                <a:solidFill>
                  <a:srgbClr val="002060"/>
                </a:solidFill>
              </a:rPr>
              <a:t>Ilmi</a:t>
            </a:r>
            <a:r>
              <a:rPr lang="en-US" sz="2812" b="1" dirty="0">
                <a:solidFill>
                  <a:srgbClr val="002060"/>
                </a:solidFill>
              </a:rPr>
              <a:t> </a:t>
            </a:r>
            <a:r>
              <a:rPr lang="en-US" sz="2812" b="1" dirty="0" err="1">
                <a:solidFill>
                  <a:srgbClr val="002060"/>
                </a:solidFill>
              </a:rPr>
              <a:t>Politik</a:t>
            </a:r>
            <a:endParaRPr lang="en-US" sz="2812" b="1" dirty="0">
              <a:solidFill>
                <a:srgbClr val="002060"/>
              </a:solidFill>
            </a:endParaRPr>
          </a:p>
          <a:p>
            <a:endParaRPr lang="id-ID" sz="2812" b="1" dirty="0">
              <a:solidFill>
                <a:srgbClr val="002060"/>
              </a:solidFill>
            </a:endParaRPr>
          </a:p>
          <a:p>
            <a:r>
              <a:rPr lang="en-US" sz="2812" b="1" dirty="0" err="1">
                <a:solidFill>
                  <a:srgbClr val="002060"/>
                </a:solidFill>
              </a:rPr>
              <a:t>Penulis</a:t>
            </a:r>
            <a:r>
              <a:rPr lang="en-US" sz="2812" b="1" dirty="0">
                <a:solidFill>
                  <a:srgbClr val="002060"/>
                </a:solidFill>
              </a:rPr>
              <a:t>: </a:t>
            </a:r>
            <a:r>
              <a:rPr lang="en-US" sz="2812" b="1" dirty="0" err="1">
                <a:solidFill>
                  <a:srgbClr val="002060"/>
                </a:solidFill>
              </a:rPr>
              <a:t>Dr.Pardamean</a:t>
            </a:r>
            <a:r>
              <a:rPr lang="en-US" sz="2812" b="1" dirty="0">
                <a:solidFill>
                  <a:srgbClr val="002060"/>
                </a:solidFill>
              </a:rPr>
              <a:t> </a:t>
            </a:r>
            <a:r>
              <a:rPr lang="en-US" sz="2812" b="1" dirty="0" err="1">
                <a:solidFill>
                  <a:srgbClr val="002060"/>
                </a:solidFill>
              </a:rPr>
              <a:t>Daulay</a:t>
            </a:r>
            <a:r>
              <a:rPr lang="en-US" sz="2812" b="1" dirty="0">
                <a:solidFill>
                  <a:srgbClr val="002060"/>
                </a:solidFill>
              </a:rPr>
              <a:t> </a:t>
            </a:r>
            <a:r>
              <a:rPr lang="en-US" sz="2812" b="1" dirty="0" err="1">
                <a:solidFill>
                  <a:srgbClr val="002060"/>
                </a:solidFill>
              </a:rPr>
              <a:t>S.Sos</a:t>
            </a:r>
            <a:r>
              <a:rPr lang="en-US" sz="2812" b="1" dirty="0">
                <a:solidFill>
                  <a:srgbClr val="002060"/>
                </a:solidFill>
              </a:rPr>
              <a:t>., </a:t>
            </a:r>
            <a:r>
              <a:rPr lang="en-US" sz="2812" b="1" dirty="0" err="1">
                <a:solidFill>
                  <a:srgbClr val="002060"/>
                </a:solidFill>
              </a:rPr>
              <a:t>M.Si</a:t>
            </a:r>
            <a:endParaRPr lang="en-US" sz="2812" b="1" dirty="0">
              <a:solidFill>
                <a:srgbClr val="002060"/>
              </a:solidFill>
            </a:endParaRPr>
          </a:p>
          <a:p>
            <a:r>
              <a:rPr lang="en-US" sz="2812" b="1" dirty="0">
                <a:solidFill>
                  <a:srgbClr val="002060"/>
                </a:solidFill>
              </a:rPr>
              <a:t>Email: </a:t>
            </a:r>
            <a:r>
              <a:rPr lang="en-US" sz="2812" b="1" dirty="0">
                <a:solidFill>
                  <a:srgbClr val="002060"/>
                </a:solidFill>
                <a:hlinkClick r:id="rId3"/>
              </a:rPr>
              <a:t>pardameandaulay@ecampus.ut.ac.id</a:t>
            </a:r>
            <a:endParaRPr lang="en-US" sz="2812" b="1" dirty="0">
              <a:solidFill>
                <a:srgbClr val="002060"/>
              </a:solidFill>
            </a:endParaRPr>
          </a:p>
          <a:p>
            <a:endParaRPr lang="en-US" sz="2812" b="1" dirty="0">
              <a:solidFill>
                <a:srgbClr val="002060"/>
              </a:solidFill>
            </a:endParaRPr>
          </a:p>
          <a:p>
            <a:endParaRPr lang="en-US" sz="1969" dirty="0"/>
          </a:p>
        </p:txBody>
      </p:sp>
      <p:sp>
        <p:nvSpPr>
          <p:cNvPr id="6" name="Subtitle 2">
            <a:extLst>
              <a:ext uri="{FF2B5EF4-FFF2-40B4-BE49-F238E27FC236}">
                <a16:creationId xmlns:a16="http://schemas.microsoft.com/office/drawing/2014/main" id="{81A57A01-C613-49FF-9BA2-01A19AFB1028}"/>
              </a:ext>
            </a:extLst>
          </p:cNvPr>
          <p:cNvSpPr txBox="1">
            <a:spLocks/>
          </p:cNvSpPr>
          <p:nvPr/>
        </p:nvSpPr>
        <p:spPr bwMode="auto">
          <a:xfrm>
            <a:off x="857117" y="1813620"/>
            <a:ext cx="7435863" cy="9108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35719" tIns="35719" rIns="35719" bIns="35719" numCol="1" anchor="t" anchorCtr="0" compatLnSpc="1">
            <a:prstTxWarp prst="textNoShape">
              <a:avLst/>
            </a:prstTxWarp>
          </a:bodyPr>
          <a:lstStyle>
            <a:lvl1pPr marL="0" indent="0" algn="ctr" rtl="0" eaLnBrk="0" fontAlgn="base" hangingPunct="0">
              <a:spcBef>
                <a:spcPct val="0"/>
              </a:spcBef>
              <a:spcAft>
                <a:spcPct val="0"/>
              </a:spcAft>
              <a:buNone/>
              <a:defRPr sz="3600">
                <a:solidFill>
                  <a:schemeClr val="tx1"/>
                </a:solidFill>
                <a:latin typeface="+mn-lt"/>
                <a:ea typeface="+mn-ea"/>
                <a:cs typeface="ヒラギノ角ゴ ProN W3"/>
                <a:sym typeface="Gill Sans"/>
              </a:defRPr>
            </a:lvl1pPr>
            <a:lvl2pPr marL="457200" indent="0" algn="ctr" rtl="0" eaLnBrk="0" fontAlgn="base" hangingPunct="0">
              <a:spcBef>
                <a:spcPct val="0"/>
              </a:spcBef>
              <a:spcAft>
                <a:spcPct val="0"/>
              </a:spcAft>
              <a:buNone/>
              <a:defRPr sz="3600">
                <a:solidFill>
                  <a:schemeClr val="tx1"/>
                </a:solidFill>
                <a:latin typeface="+mn-lt"/>
                <a:ea typeface="+mn-ea"/>
                <a:cs typeface="ヒラギノ角ゴ ProN W3"/>
                <a:sym typeface="Gill Sans"/>
              </a:defRPr>
            </a:lvl2pPr>
            <a:lvl3pPr marL="914400" indent="0" algn="ctr" rtl="0" eaLnBrk="0" fontAlgn="base" hangingPunct="0">
              <a:spcBef>
                <a:spcPct val="0"/>
              </a:spcBef>
              <a:spcAft>
                <a:spcPct val="0"/>
              </a:spcAft>
              <a:buNone/>
              <a:defRPr sz="3600">
                <a:solidFill>
                  <a:schemeClr val="tx1"/>
                </a:solidFill>
                <a:latin typeface="+mn-lt"/>
                <a:ea typeface="+mn-ea"/>
                <a:cs typeface="ヒラギノ角ゴ ProN W3"/>
                <a:sym typeface="Gill Sans"/>
              </a:defRPr>
            </a:lvl3pPr>
            <a:lvl4pPr marL="1371600" indent="0" algn="ctr" rtl="0" eaLnBrk="0" fontAlgn="base" hangingPunct="0">
              <a:spcBef>
                <a:spcPct val="0"/>
              </a:spcBef>
              <a:spcAft>
                <a:spcPct val="0"/>
              </a:spcAft>
              <a:buNone/>
              <a:defRPr sz="3600">
                <a:solidFill>
                  <a:schemeClr val="tx1"/>
                </a:solidFill>
                <a:latin typeface="+mn-lt"/>
                <a:ea typeface="+mn-ea"/>
                <a:cs typeface="ヒラギノ角ゴ ProN W3"/>
                <a:sym typeface="Gill Sans"/>
              </a:defRPr>
            </a:lvl4pPr>
            <a:lvl5pPr marL="1828800" indent="0" algn="ctr" rtl="0" eaLnBrk="0" fontAlgn="base" hangingPunct="0">
              <a:spcBef>
                <a:spcPct val="0"/>
              </a:spcBef>
              <a:spcAft>
                <a:spcPct val="0"/>
              </a:spcAft>
              <a:buNone/>
              <a:defRPr sz="3600">
                <a:solidFill>
                  <a:schemeClr val="tx1"/>
                </a:solidFill>
                <a:latin typeface="+mn-lt"/>
                <a:ea typeface="+mn-ea"/>
                <a:cs typeface="ヒラギノ角ゴ ProN W3"/>
                <a:sym typeface="Gill Sans"/>
              </a:defRPr>
            </a:lvl5pPr>
            <a:lvl6pPr marL="2286000" indent="0" algn="ctr" rtl="0" fontAlgn="base">
              <a:spcBef>
                <a:spcPct val="0"/>
              </a:spcBef>
              <a:spcAft>
                <a:spcPct val="0"/>
              </a:spcAft>
              <a:buNone/>
              <a:defRPr sz="3600">
                <a:solidFill>
                  <a:schemeClr val="tx1"/>
                </a:solidFill>
                <a:latin typeface="+mn-lt"/>
                <a:ea typeface="+mn-ea"/>
                <a:sym typeface="Gill Sans" pitchFamily="32" charset="0"/>
              </a:defRPr>
            </a:lvl6pPr>
            <a:lvl7pPr marL="2743200" indent="0" algn="ctr" rtl="0" fontAlgn="base">
              <a:spcBef>
                <a:spcPct val="0"/>
              </a:spcBef>
              <a:spcAft>
                <a:spcPct val="0"/>
              </a:spcAft>
              <a:buNone/>
              <a:defRPr sz="3600">
                <a:solidFill>
                  <a:schemeClr val="tx1"/>
                </a:solidFill>
                <a:latin typeface="+mn-lt"/>
                <a:ea typeface="+mn-ea"/>
                <a:sym typeface="Gill Sans" pitchFamily="32" charset="0"/>
              </a:defRPr>
            </a:lvl7pPr>
            <a:lvl8pPr marL="3200400" indent="0" algn="ctr" rtl="0" fontAlgn="base">
              <a:spcBef>
                <a:spcPct val="0"/>
              </a:spcBef>
              <a:spcAft>
                <a:spcPct val="0"/>
              </a:spcAft>
              <a:buNone/>
              <a:defRPr sz="3600">
                <a:solidFill>
                  <a:schemeClr val="tx1"/>
                </a:solidFill>
                <a:latin typeface="+mn-lt"/>
                <a:ea typeface="+mn-ea"/>
                <a:sym typeface="Gill Sans" pitchFamily="32" charset="0"/>
              </a:defRPr>
            </a:lvl8pPr>
            <a:lvl9pPr marL="3657600" indent="0" algn="ctr" rtl="0" fontAlgn="base">
              <a:spcBef>
                <a:spcPct val="0"/>
              </a:spcBef>
              <a:spcAft>
                <a:spcPct val="0"/>
              </a:spcAft>
              <a:buNone/>
              <a:defRPr sz="3600">
                <a:solidFill>
                  <a:schemeClr val="tx1"/>
                </a:solidFill>
                <a:latin typeface="+mn-lt"/>
                <a:ea typeface="+mn-ea"/>
                <a:sym typeface="Gill Sans" pitchFamily="32" charset="0"/>
              </a:defRPr>
            </a:lvl9pPr>
          </a:lstStyle>
          <a:p>
            <a:r>
              <a:rPr lang="en-US" sz="3375" b="1" kern="0" dirty="0" err="1"/>
              <a:t>Analisis</a:t>
            </a:r>
            <a:r>
              <a:rPr lang="en-US" sz="3375" b="1" kern="0" dirty="0"/>
              <a:t> Data </a:t>
            </a:r>
            <a:r>
              <a:rPr lang="en-US" sz="3375" b="1" kern="0" dirty="0" err="1"/>
              <a:t>dan</a:t>
            </a:r>
            <a:r>
              <a:rPr lang="en-US" sz="3375" b="1" kern="0" dirty="0"/>
              <a:t> </a:t>
            </a:r>
            <a:r>
              <a:rPr lang="en-US" sz="3375" b="1" kern="0" dirty="0" err="1"/>
              <a:t>Penyajian</a:t>
            </a:r>
            <a:r>
              <a:rPr lang="en-US" sz="3375" b="1" kern="0" dirty="0"/>
              <a:t> Data</a:t>
            </a:r>
            <a:endParaRPr lang="en-ID" sz="1266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en-US" sz="3094" b="1" kern="0" dirty="0"/>
              <a:t> </a:t>
            </a:r>
            <a:endParaRPr lang="en-US" sz="2531" b="1" kern="0" dirty="0"/>
          </a:p>
        </p:txBody>
      </p:sp>
    </p:spTree>
    <p:extLst>
      <p:ext uri="{BB962C8B-B14F-4D97-AF65-F5344CB8AC3E}">
        <p14:creationId xmlns:p14="http://schemas.microsoft.com/office/powerpoint/2010/main" val="135286006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15074" y="1265362"/>
            <a:ext cx="7036594" cy="803673"/>
          </a:xfrm>
        </p:spPr>
        <p:txBody>
          <a:bodyPr>
            <a:normAutofit/>
          </a:bodyPr>
          <a:lstStyle/>
          <a:p>
            <a:r>
              <a:rPr lang="en-US" sz="4219" b="1" dirty="0" err="1">
                <a:solidFill>
                  <a:srgbClr val="002060"/>
                </a:solidFill>
                <a:latin typeface="Arial Narrow" panose="020B0606020202030204" pitchFamily="34" charset="0"/>
              </a:rPr>
              <a:t>Capaian</a:t>
            </a:r>
            <a:r>
              <a:rPr lang="en-US" sz="4219" b="1" dirty="0">
                <a:solidFill>
                  <a:srgbClr val="002060"/>
                </a:solidFill>
                <a:latin typeface="Arial Narrow" panose="020B0606020202030204" pitchFamily="34" charset="0"/>
              </a:rPr>
              <a:t> </a:t>
            </a:r>
            <a:r>
              <a:rPr lang="en-US" sz="4219" b="1" dirty="0" err="1">
                <a:solidFill>
                  <a:srgbClr val="002060"/>
                </a:solidFill>
                <a:latin typeface="Arial Narrow" panose="020B0606020202030204" pitchFamily="34" charset="0"/>
              </a:rPr>
              <a:t>Pembelajaran</a:t>
            </a:r>
            <a:r>
              <a:rPr lang="en-US" sz="4219" b="1" dirty="0">
                <a:solidFill>
                  <a:srgbClr val="002060"/>
                </a:solidFill>
                <a:latin typeface="Arial Narrow" panose="020B0606020202030204" pitchFamily="34" charset="0"/>
              </a:rPr>
              <a:t> </a:t>
            </a:r>
            <a:r>
              <a:rPr lang="en-US" sz="4219" b="1" dirty="0" err="1">
                <a:solidFill>
                  <a:srgbClr val="002060"/>
                </a:solidFill>
                <a:latin typeface="Arial Narrow" panose="020B0606020202030204" pitchFamily="34" charset="0"/>
              </a:rPr>
              <a:t>Umum</a:t>
            </a:r>
            <a:endParaRPr lang="en-US" sz="4219" b="1" dirty="0">
              <a:solidFill>
                <a:srgbClr val="002060"/>
              </a:solidFill>
              <a:latin typeface="Arial Narrow" panose="020B060602020203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62571" y="1446610"/>
            <a:ext cx="8242102" cy="4730502"/>
          </a:xfrm>
        </p:spPr>
        <p:txBody>
          <a:bodyPr>
            <a:normAutofit/>
          </a:bodyPr>
          <a:lstStyle/>
          <a:p>
            <a:pPr marL="0" indent="0" algn="just" fontAlgn="base">
              <a:buNone/>
            </a:pPr>
            <a:endParaRPr lang="en-US" sz="3375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 algn="just" fontAlgn="base">
              <a:buNone/>
            </a:pPr>
            <a:endParaRPr lang="en-US" sz="3375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 algn="just" fontAlgn="base">
              <a:buNone/>
            </a:pPr>
            <a:r>
              <a:rPr lang="en-US" sz="3797" dirty="0">
                <a:latin typeface="Times New Roman" panose="02020603050405020304" pitchFamily="18" charset="0"/>
                <a:ea typeface="Times New Roman" panose="02020603050405020304" pitchFamily="18" charset="0"/>
              </a:rPr>
              <a:t>Setelah </a:t>
            </a:r>
            <a:r>
              <a:rPr lang="en-US" sz="3797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mengikuti</a:t>
            </a:r>
            <a:r>
              <a:rPr lang="en-US" sz="3797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797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sesi</a:t>
            </a:r>
            <a:r>
              <a:rPr lang="en-US" sz="3797" dirty="0">
                <a:latin typeface="Times New Roman" panose="02020603050405020304" pitchFamily="18" charset="0"/>
                <a:ea typeface="Times New Roman" panose="02020603050405020304" pitchFamily="18" charset="0"/>
              </a:rPr>
              <a:t> 7 </a:t>
            </a:r>
            <a:r>
              <a:rPr lang="en-US" sz="3797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tuton</a:t>
            </a:r>
            <a:r>
              <a:rPr lang="en-US" sz="3797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797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ini</a:t>
            </a:r>
            <a:r>
              <a:rPr lang="en-US" sz="3797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m</a:t>
            </a:r>
            <a:r>
              <a:rPr lang="id-ID" sz="3797" dirty="0">
                <a:latin typeface="Times New Roman" panose="02020603050405020304" pitchFamily="18" charset="0"/>
                <a:ea typeface="Times New Roman" panose="02020603050405020304" pitchFamily="18" charset="0"/>
              </a:rPr>
              <a:t>ahasiswa</a:t>
            </a:r>
            <a:r>
              <a:rPr lang="en-US" sz="3797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id-ID" sz="3797" dirty="0">
                <a:latin typeface="Times New Roman" panose="02020603050405020304" pitchFamily="18" charset="0"/>
                <a:ea typeface="Times New Roman" panose="02020603050405020304" pitchFamily="18" charset="0"/>
              </a:rPr>
              <a:t>diharapkan memiliki kemampuan </a:t>
            </a:r>
            <a:r>
              <a:rPr lang="en-US" sz="3797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mengolah</a:t>
            </a:r>
            <a:r>
              <a:rPr lang="en-US" sz="3797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3797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menganalisis</a:t>
            </a:r>
            <a:r>
              <a:rPr lang="en-US" sz="3797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3797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menginterpretasi</a:t>
            </a:r>
            <a:r>
              <a:rPr lang="en-US" sz="3797" dirty="0">
                <a:latin typeface="Times New Roman" panose="02020603050405020304" pitchFamily="18" charset="0"/>
                <a:ea typeface="Times New Roman" panose="02020603050405020304" pitchFamily="18" charset="0"/>
              </a:rPr>
              <a:t> dan </a:t>
            </a:r>
            <a:r>
              <a:rPr lang="en-US" sz="3797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menyimpulkan</a:t>
            </a:r>
            <a:r>
              <a:rPr lang="en-US" sz="3797" dirty="0">
                <a:latin typeface="Times New Roman" panose="02020603050405020304" pitchFamily="18" charset="0"/>
                <a:ea typeface="Times New Roman" panose="02020603050405020304" pitchFamily="18" charset="0"/>
              </a:rPr>
              <a:t> data yang </a:t>
            </a:r>
            <a:r>
              <a:rPr lang="en-US" sz="3797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terkumpul</a:t>
            </a:r>
            <a:r>
              <a:rPr lang="en-US" sz="3797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797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selama</a:t>
            </a:r>
            <a:r>
              <a:rPr lang="en-US" sz="3797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797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melakukan</a:t>
            </a:r>
            <a:r>
              <a:rPr lang="en-US" sz="3797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797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penelitian</a:t>
            </a:r>
            <a:endParaRPr lang="en-ID" sz="3797" i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fontAlgn="base"/>
            <a:endParaRPr lang="en-US" sz="2812" dirty="0"/>
          </a:p>
        </p:txBody>
      </p:sp>
    </p:spTree>
    <p:extLst>
      <p:ext uri="{BB962C8B-B14F-4D97-AF65-F5344CB8AC3E}">
        <p14:creationId xmlns:p14="http://schemas.microsoft.com/office/powerpoint/2010/main" val="182264361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92969" y="1044110"/>
            <a:ext cx="6913458" cy="696516"/>
          </a:xfrm>
        </p:spPr>
        <p:txBody>
          <a:bodyPr/>
          <a:lstStyle/>
          <a:p>
            <a:r>
              <a:rPr lang="en-US" sz="3797" dirty="0"/>
              <a:t>       </a:t>
            </a:r>
            <a:r>
              <a:rPr lang="en-US" sz="3797" b="1" dirty="0" err="1"/>
              <a:t>Capaian</a:t>
            </a:r>
            <a:r>
              <a:rPr lang="en-US" sz="3797" b="1" dirty="0"/>
              <a:t> </a:t>
            </a:r>
            <a:r>
              <a:rPr lang="en-US" sz="3797" b="1" dirty="0" err="1"/>
              <a:t>Pembelajaran</a:t>
            </a:r>
            <a:r>
              <a:rPr lang="en-US" sz="3797" b="1" dirty="0"/>
              <a:t> </a:t>
            </a:r>
            <a:r>
              <a:rPr lang="en-US" sz="3797" b="1" dirty="0" err="1"/>
              <a:t>Khusus</a:t>
            </a:r>
            <a:endParaRPr lang="en-US" sz="3797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92969" y="1946672"/>
            <a:ext cx="7358063" cy="3893344"/>
          </a:xfrm>
        </p:spPr>
        <p:txBody>
          <a:bodyPr>
            <a:normAutofit lnSpcReduction="10000"/>
          </a:bodyPr>
          <a:lstStyle/>
          <a:p>
            <a:pPr marL="241093" indent="-241093">
              <a:spcBef>
                <a:spcPts val="0"/>
              </a:spcBef>
              <a:buFont typeface="+mj-lt"/>
              <a:buAutoNum type="arabicPeriod"/>
            </a:pPr>
            <a:r>
              <a:rPr lang="en-US" sz="2812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Menjelaskan</a:t>
            </a:r>
            <a:r>
              <a:rPr lang="en-US" sz="2812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12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pengertian</a:t>
            </a:r>
            <a:r>
              <a:rPr lang="en-US" sz="2812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12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pengolahan</a:t>
            </a:r>
            <a:r>
              <a:rPr lang="en-US" sz="2812" dirty="0">
                <a:latin typeface="Times New Roman" panose="02020603050405020304" pitchFamily="18" charset="0"/>
                <a:ea typeface="Times New Roman" panose="02020603050405020304" pitchFamily="18" charset="0"/>
              </a:rPr>
              <a:t> data, </a:t>
            </a:r>
            <a:r>
              <a:rPr lang="en-US" sz="2812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reduksi</a:t>
            </a:r>
            <a:r>
              <a:rPr lang="en-US" sz="2812" dirty="0">
                <a:latin typeface="Times New Roman" panose="02020603050405020304" pitchFamily="18" charset="0"/>
                <a:ea typeface="Times New Roman" panose="02020603050405020304" pitchFamily="18" charset="0"/>
              </a:rPr>
              <a:t> data, </a:t>
            </a:r>
            <a:r>
              <a:rPr lang="en-US" sz="2812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penyajian</a:t>
            </a:r>
            <a:r>
              <a:rPr lang="en-US" sz="2812" dirty="0">
                <a:latin typeface="Times New Roman" panose="02020603050405020304" pitchFamily="18" charset="0"/>
                <a:ea typeface="Times New Roman" panose="02020603050405020304" pitchFamily="18" charset="0"/>
              </a:rPr>
              <a:t> data dan </a:t>
            </a:r>
            <a:r>
              <a:rPr lang="en-US" sz="2812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interpretasi</a:t>
            </a:r>
            <a:r>
              <a:rPr lang="en-US" sz="2812" dirty="0">
                <a:latin typeface="Times New Roman" panose="02020603050405020304" pitchFamily="18" charset="0"/>
                <a:ea typeface="Times New Roman" panose="02020603050405020304" pitchFamily="18" charset="0"/>
              </a:rPr>
              <a:t> data.</a:t>
            </a:r>
            <a:endParaRPr lang="en-ID" sz="2812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241093" indent="-241093">
              <a:spcBef>
                <a:spcPts val="0"/>
              </a:spcBef>
              <a:buFont typeface="+mj-lt"/>
              <a:buAutoNum type="arabicPeriod"/>
            </a:pPr>
            <a:r>
              <a:rPr lang="en-US" sz="2812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Menjelaskan</a:t>
            </a:r>
            <a:r>
              <a:rPr lang="en-US" sz="2812" dirty="0">
                <a:latin typeface="Times New Roman" panose="02020603050405020304" pitchFamily="18" charset="0"/>
                <a:ea typeface="Times New Roman" panose="02020603050405020304" pitchFamily="18" charset="0"/>
              </a:rPr>
              <a:t> proses dan </a:t>
            </a:r>
            <a:r>
              <a:rPr lang="en-US" sz="2812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tahap-tahap</a:t>
            </a:r>
            <a:r>
              <a:rPr lang="en-US" sz="2812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12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analisis</a:t>
            </a:r>
            <a:r>
              <a:rPr lang="en-US" sz="2812" dirty="0">
                <a:latin typeface="Times New Roman" panose="02020603050405020304" pitchFamily="18" charset="0"/>
                <a:ea typeface="Times New Roman" panose="02020603050405020304" pitchFamily="18" charset="0"/>
              </a:rPr>
              <a:t> dan </a:t>
            </a:r>
            <a:r>
              <a:rPr lang="en-US" sz="2812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interpretasi</a:t>
            </a:r>
            <a:r>
              <a:rPr lang="en-US" sz="2812" dirty="0">
                <a:latin typeface="Times New Roman" panose="02020603050405020304" pitchFamily="18" charset="0"/>
                <a:ea typeface="Times New Roman" panose="02020603050405020304" pitchFamily="18" charset="0"/>
              </a:rPr>
              <a:t> data, </a:t>
            </a:r>
            <a:r>
              <a:rPr lang="en-US" sz="2812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dari</a:t>
            </a:r>
            <a:r>
              <a:rPr lang="en-US" sz="2812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12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pengolahan</a:t>
            </a:r>
            <a:r>
              <a:rPr lang="en-US" sz="2812" dirty="0">
                <a:latin typeface="Times New Roman" panose="02020603050405020304" pitchFamily="18" charset="0"/>
                <a:ea typeface="Times New Roman" panose="02020603050405020304" pitchFamily="18" charset="0"/>
              </a:rPr>
              <a:t> data </a:t>
            </a:r>
            <a:r>
              <a:rPr lang="en-US" sz="2812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sampai</a:t>
            </a:r>
            <a:r>
              <a:rPr lang="en-US" sz="2812" dirty="0">
                <a:latin typeface="Times New Roman" panose="02020603050405020304" pitchFamily="18" charset="0"/>
                <a:ea typeface="Times New Roman" panose="02020603050405020304" pitchFamily="18" charset="0"/>
              </a:rPr>
              <a:t> pada </a:t>
            </a:r>
            <a:r>
              <a:rPr lang="en-US" sz="2812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pengambilan</a:t>
            </a:r>
            <a:r>
              <a:rPr lang="en-US" sz="2812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12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kesimpulan</a:t>
            </a:r>
            <a:r>
              <a:rPr lang="en-US" sz="2812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12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atau</a:t>
            </a:r>
            <a:r>
              <a:rPr lang="en-US" sz="2812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12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verifikasi</a:t>
            </a:r>
            <a:r>
              <a:rPr lang="en-US" sz="2812" dirty="0"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en-ID" sz="2812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241093" indent="-241093">
              <a:spcBef>
                <a:spcPts val="0"/>
              </a:spcBef>
              <a:buFont typeface="+mj-lt"/>
              <a:buAutoNum type="arabicPeriod"/>
            </a:pPr>
            <a:r>
              <a:rPr lang="en-US" sz="2812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Memberikan</a:t>
            </a:r>
            <a:r>
              <a:rPr lang="en-US" sz="2812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12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contoh-contoh</a:t>
            </a:r>
            <a:r>
              <a:rPr lang="en-US" sz="2812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12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atau</a:t>
            </a:r>
            <a:r>
              <a:rPr lang="en-US" sz="2812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12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ilustrasi</a:t>
            </a:r>
            <a:r>
              <a:rPr lang="en-US" sz="2812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12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tentang</a:t>
            </a:r>
            <a:r>
              <a:rPr lang="en-US" sz="2812" dirty="0">
                <a:latin typeface="Times New Roman" panose="02020603050405020304" pitchFamily="18" charset="0"/>
                <a:ea typeface="Times New Roman" panose="02020603050405020304" pitchFamily="18" charset="0"/>
              </a:rPr>
              <a:t> proses dan </a:t>
            </a:r>
            <a:r>
              <a:rPr lang="en-US" sz="2812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tahapan</a:t>
            </a:r>
            <a:r>
              <a:rPr lang="en-US" sz="2812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12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analisis</a:t>
            </a:r>
            <a:r>
              <a:rPr lang="en-US" sz="2812" dirty="0">
                <a:latin typeface="Times New Roman" panose="02020603050405020304" pitchFamily="18" charset="0"/>
                <a:ea typeface="Times New Roman" panose="02020603050405020304" pitchFamily="18" charset="0"/>
              </a:rPr>
              <a:t> dan </a:t>
            </a:r>
            <a:r>
              <a:rPr lang="en-US" sz="2812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interpretasi</a:t>
            </a:r>
            <a:r>
              <a:rPr lang="en-US" sz="2812" dirty="0">
                <a:latin typeface="Times New Roman" panose="02020603050405020304" pitchFamily="18" charset="0"/>
                <a:ea typeface="Times New Roman" panose="02020603050405020304" pitchFamily="18" charset="0"/>
              </a:rPr>
              <a:t> data.</a:t>
            </a:r>
            <a:endParaRPr lang="en-ID" sz="2812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Bef>
                <a:spcPts val="1266"/>
              </a:spcBef>
            </a:pPr>
            <a:endParaRPr lang="en-US" sz="2812" dirty="0"/>
          </a:p>
        </p:txBody>
      </p:sp>
    </p:spTree>
    <p:extLst>
      <p:ext uri="{BB962C8B-B14F-4D97-AF65-F5344CB8AC3E}">
        <p14:creationId xmlns:p14="http://schemas.microsoft.com/office/powerpoint/2010/main" val="133360145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642183-3E72-4FD4-A6A6-3A3B8E123E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21719" y="178594"/>
            <a:ext cx="5929313" cy="1714500"/>
          </a:xfrm>
        </p:spPr>
        <p:txBody>
          <a:bodyPr/>
          <a:lstStyle/>
          <a:p>
            <a:r>
              <a:rPr lang="en-US" sz="4219" b="1" dirty="0" err="1"/>
              <a:t>Reduksi</a:t>
            </a:r>
            <a:r>
              <a:rPr lang="en-US" sz="4219" b="1" dirty="0"/>
              <a:t> Data </a:t>
            </a:r>
            <a:endParaRPr lang="en-ID" sz="4219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8C3FED5-986C-47AF-80F0-B5F93C923F1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3672" y="1893094"/>
            <a:ext cx="7447359" cy="4071938"/>
          </a:xfrm>
        </p:spPr>
        <p:txBody>
          <a:bodyPr>
            <a:normAutofit fontScale="92500" lnSpcReduction="20000"/>
          </a:bodyPr>
          <a:lstStyle/>
          <a:p>
            <a:pPr marL="187517" indent="0">
              <a:spcBef>
                <a:spcPts val="1266"/>
              </a:spcBef>
              <a:buNone/>
            </a:pPr>
            <a:r>
              <a:rPr lang="en-US" sz="2812" dirty="0" err="1"/>
              <a:t>Analisis</a:t>
            </a:r>
            <a:r>
              <a:rPr lang="en-US" sz="2812" dirty="0"/>
              <a:t> data </a:t>
            </a:r>
            <a:r>
              <a:rPr lang="en-US" sz="2812" dirty="0" err="1"/>
              <a:t>terdiri</a:t>
            </a:r>
            <a:r>
              <a:rPr lang="en-US" sz="2812" dirty="0"/>
              <a:t> </a:t>
            </a:r>
            <a:r>
              <a:rPr lang="en-US" sz="2812" dirty="0" err="1"/>
              <a:t>dari</a:t>
            </a:r>
            <a:r>
              <a:rPr lang="en-US" sz="2812" dirty="0"/>
              <a:t> 3 </a:t>
            </a:r>
            <a:r>
              <a:rPr lang="en-US" sz="2812" dirty="0" err="1"/>
              <a:t>tahap</a:t>
            </a:r>
            <a:r>
              <a:rPr lang="en-US" sz="2812" dirty="0"/>
              <a:t> </a:t>
            </a:r>
            <a:r>
              <a:rPr lang="en-US" sz="2812" dirty="0" err="1"/>
              <a:t>yaitu</a:t>
            </a:r>
            <a:r>
              <a:rPr lang="en-US" sz="2812" dirty="0"/>
              <a:t> </a:t>
            </a:r>
            <a:r>
              <a:rPr lang="en-US" sz="2812" dirty="0" err="1"/>
              <a:t>reduksi</a:t>
            </a:r>
            <a:r>
              <a:rPr lang="en-US" sz="2812" dirty="0"/>
              <a:t> data, </a:t>
            </a:r>
            <a:r>
              <a:rPr lang="en-US" sz="2812" dirty="0" err="1"/>
              <a:t>penyajian</a:t>
            </a:r>
            <a:r>
              <a:rPr lang="en-US" sz="2812" dirty="0"/>
              <a:t> data dan </a:t>
            </a:r>
            <a:r>
              <a:rPr lang="en-US" sz="2812" dirty="0" err="1"/>
              <a:t>penarikan</a:t>
            </a:r>
            <a:r>
              <a:rPr lang="en-US" sz="2812" dirty="0"/>
              <a:t> </a:t>
            </a:r>
            <a:r>
              <a:rPr lang="en-US" sz="2812" dirty="0" err="1"/>
              <a:t>kesimpulan</a:t>
            </a:r>
            <a:r>
              <a:rPr lang="en-US" sz="2812" dirty="0"/>
              <a:t> </a:t>
            </a:r>
          </a:p>
          <a:p>
            <a:pPr marL="187517" indent="0">
              <a:spcBef>
                <a:spcPts val="1266"/>
              </a:spcBef>
              <a:buNone/>
            </a:pPr>
            <a:r>
              <a:rPr lang="en-US" sz="2812" dirty="0" err="1"/>
              <a:t>Reduksi</a:t>
            </a:r>
            <a:r>
              <a:rPr lang="en-US" sz="2812" dirty="0"/>
              <a:t> data </a:t>
            </a:r>
            <a:r>
              <a:rPr lang="en-US" sz="2812" dirty="0" err="1"/>
              <a:t>yaitu</a:t>
            </a:r>
            <a:r>
              <a:rPr lang="en-US" sz="2812" dirty="0"/>
              <a:t> </a:t>
            </a:r>
            <a:r>
              <a:rPr lang="en-US" sz="2812" dirty="0" err="1"/>
              <a:t>sebagai</a:t>
            </a:r>
            <a:r>
              <a:rPr lang="en-US" sz="2812" dirty="0"/>
              <a:t> proses </a:t>
            </a:r>
            <a:r>
              <a:rPr lang="en-US" sz="2812" dirty="0" err="1"/>
              <a:t>pemilihan</a:t>
            </a:r>
            <a:r>
              <a:rPr lang="en-US" sz="2812" dirty="0"/>
              <a:t> </a:t>
            </a:r>
            <a:r>
              <a:rPr lang="en-US" sz="2812" dirty="0" err="1"/>
              <a:t>pemusatan</a:t>
            </a:r>
            <a:r>
              <a:rPr lang="en-US" sz="2812" dirty="0"/>
              <a:t> </a:t>
            </a:r>
            <a:r>
              <a:rPr lang="en-US" sz="2812" dirty="0" err="1"/>
              <a:t>perhatian</a:t>
            </a:r>
            <a:r>
              <a:rPr lang="en-US" sz="2812" dirty="0"/>
              <a:t> pada </a:t>
            </a:r>
            <a:r>
              <a:rPr lang="en-US" sz="2812" dirty="0" err="1"/>
              <a:t>penyederhaan</a:t>
            </a:r>
            <a:r>
              <a:rPr lang="en-US" sz="2812" dirty="0"/>
              <a:t>, </a:t>
            </a:r>
            <a:r>
              <a:rPr lang="en-US" sz="2812" dirty="0" err="1"/>
              <a:t>pengabtrakan</a:t>
            </a:r>
            <a:r>
              <a:rPr lang="en-US" sz="2812" dirty="0"/>
              <a:t> data dan </a:t>
            </a:r>
            <a:r>
              <a:rPr lang="en-US" sz="2812" dirty="0" err="1"/>
              <a:t>transformasi</a:t>
            </a:r>
            <a:r>
              <a:rPr lang="en-US" sz="2812" dirty="0"/>
              <a:t> data </a:t>
            </a:r>
            <a:r>
              <a:rPr lang="en-US" sz="2812" dirty="0" err="1"/>
              <a:t>dari</a:t>
            </a:r>
            <a:r>
              <a:rPr lang="en-US" sz="2812" dirty="0"/>
              <a:t> data </a:t>
            </a:r>
            <a:r>
              <a:rPr lang="en-US" sz="2812" dirty="0" err="1"/>
              <a:t>kasar</a:t>
            </a:r>
            <a:r>
              <a:rPr lang="en-US" sz="2812" dirty="0"/>
              <a:t> yang </a:t>
            </a:r>
            <a:r>
              <a:rPr lang="en-US" sz="2812" dirty="0" err="1"/>
              <a:t>muncul</a:t>
            </a:r>
            <a:r>
              <a:rPr lang="en-US" sz="2812" dirty="0"/>
              <a:t> </a:t>
            </a:r>
            <a:r>
              <a:rPr lang="en-US" sz="2812" dirty="0" err="1"/>
              <a:t>dari</a:t>
            </a:r>
            <a:r>
              <a:rPr lang="en-US" sz="2812" dirty="0"/>
              <a:t> </a:t>
            </a:r>
            <a:r>
              <a:rPr lang="en-US" sz="2812" dirty="0" err="1"/>
              <a:t>catatan-catatan</a:t>
            </a:r>
            <a:r>
              <a:rPr lang="en-US" sz="2812" dirty="0"/>
              <a:t> </a:t>
            </a:r>
            <a:r>
              <a:rPr lang="en-US" sz="2812" dirty="0" err="1"/>
              <a:t>tertulis</a:t>
            </a:r>
            <a:r>
              <a:rPr lang="en-US" sz="2812" dirty="0"/>
              <a:t> </a:t>
            </a:r>
            <a:r>
              <a:rPr lang="en-US" sz="2812" dirty="0" err="1"/>
              <a:t>selama</a:t>
            </a:r>
            <a:r>
              <a:rPr lang="en-US" sz="2812" dirty="0"/>
              <a:t> di </a:t>
            </a:r>
            <a:r>
              <a:rPr lang="en-US" sz="2812" dirty="0" err="1"/>
              <a:t>lapangan</a:t>
            </a:r>
            <a:endParaRPr lang="en-US" sz="2812" dirty="0"/>
          </a:p>
          <a:p>
            <a:pPr marL="187517" indent="0">
              <a:spcBef>
                <a:spcPts val="1266"/>
              </a:spcBef>
              <a:buNone/>
            </a:pPr>
            <a:r>
              <a:rPr lang="en-US" sz="2812" dirty="0" err="1"/>
              <a:t>Reduksi</a:t>
            </a:r>
            <a:r>
              <a:rPr lang="en-US" sz="2812" dirty="0"/>
              <a:t> data </a:t>
            </a:r>
            <a:r>
              <a:rPr lang="en-US" sz="2812" dirty="0" err="1"/>
              <a:t>dilakukan</a:t>
            </a:r>
            <a:r>
              <a:rPr lang="en-US" sz="2812" dirty="0"/>
              <a:t> </a:t>
            </a:r>
            <a:r>
              <a:rPr lang="en-US" sz="2812" dirty="0" err="1"/>
              <a:t>terus</a:t>
            </a:r>
            <a:r>
              <a:rPr lang="en-US" sz="2812" dirty="0"/>
              <a:t> </a:t>
            </a:r>
            <a:r>
              <a:rPr lang="en-US" sz="2812" dirty="0" err="1"/>
              <a:t>menerus</a:t>
            </a:r>
            <a:r>
              <a:rPr lang="en-US" sz="2812" dirty="0"/>
              <a:t> </a:t>
            </a:r>
            <a:r>
              <a:rPr lang="en-US" sz="2812" dirty="0" err="1"/>
              <a:t>selama</a:t>
            </a:r>
            <a:r>
              <a:rPr lang="en-US" sz="2812" dirty="0"/>
              <a:t> </a:t>
            </a:r>
            <a:r>
              <a:rPr lang="en-US" sz="2812" dirty="0" err="1"/>
              <a:t>kegiatan</a:t>
            </a:r>
            <a:r>
              <a:rPr lang="en-US" sz="2812" dirty="0"/>
              <a:t> </a:t>
            </a:r>
            <a:r>
              <a:rPr lang="en-US" sz="2812" dirty="0" err="1"/>
              <a:t>berlangsung</a:t>
            </a:r>
            <a:r>
              <a:rPr lang="en-US" sz="2812" dirty="0"/>
              <a:t> </a:t>
            </a:r>
          </a:p>
          <a:p>
            <a:pPr marL="187517" indent="0">
              <a:spcBef>
                <a:spcPts val="1266"/>
              </a:spcBef>
              <a:buNone/>
            </a:pPr>
            <a:endParaRPr lang="en-US" sz="2812" dirty="0"/>
          </a:p>
          <a:p>
            <a:pPr marL="187517" indent="0">
              <a:spcBef>
                <a:spcPts val="1266"/>
              </a:spcBef>
              <a:buNone/>
            </a:pPr>
            <a:r>
              <a:rPr lang="en-US" sz="2812" dirty="0"/>
              <a:t> </a:t>
            </a:r>
          </a:p>
          <a:p>
            <a:pPr marL="187517" indent="0">
              <a:spcBef>
                <a:spcPts val="1266"/>
              </a:spcBef>
              <a:buNone/>
            </a:pPr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pPr marL="187517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3145779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96CF73-45AB-4B26-A868-A71D186998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51060" y="610790"/>
            <a:ext cx="7804547" cy="942975"/>
          </a:xfrm>
        </p:spPr>
        <p:txBody>
          <a:bodyPr/>
          <a:lstStyle/>
          <a:p>
            <a:r>
              <a:rPr lang="en-US" dirty="0"/>
              <a:t>       </a:t>
            </a:r>
            <a:r>
              <a:rPr lang="en-US" sz="4219" b="1" dirty="0" err="1"/>
              <a:t>Penyajian</a:t>
            </a:r>
            <a:r>
              <a:rPr lang="en-US" sz="4219" b="1" dirty="0"/>
              <a:t> data</a:t>
            </a:r>
            <a:endParaRPr lang="en-ID" sz="4219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CBACB0D-B1B6-4FB1-BB75-93BF95FF1AC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3641" y="1553765"/>
            <a:ext cx="8143875" cy="4411266"/>
          </a:xfrm>
        </p:spPr>
        <p:txBody>
          <a:bodyPr>
            <a:normAutofit fontScale="92500" lnSpcReduction="10000"/>
          </a:bodyPr>
          <a:lstStyle/>
          <a:p>
            <a:pPr marL="187517" indent="0">
              <a:buNone/>
            </a:pPr>
            <a:r>
              <a:rPr lang="en-US" dirty="0" err="1"/>
              <a:t>Diartikan</a:t>
            </a:r>
            <a:r>
              <a:rPr lang="en-US" dirty="0"/>
              <a:t> </a:t>
            </a:r>
            <a:r>
              <a:rPr lang="en-US" dirty="0" err="1"/>
              <a:t>sebgai</a:t>
            </a:r>
            <a:r>
              <a:rPr lang="en-US" dirty="0"/>
              <a:t> proses </a:t>
            </a:r>
            <a:r>
              <a:rPr lang="en-US" dirty="0" err="1"/>
              <a:t>pengumpulan</a:t>
            </a:r>
            <a:r>
              <a:rPr lang="en-US" dirty="0"/>
              <a:t> </a:t>
            </a:r>
            <a:r>
              <a:rPr lang="en-US" dirty="0" err="1"/>
              <a:t>informasi</a:t>
            </a:r>
            <a:r>
              <a:rPr lang="en-US" dirty="0"/>
              <a:t> yang </a:t>
            </a:r>
            <a:r>
              <a:rPr lang="en-US" dirty="0" err="1"/>
              <a:t>disusun</a:t>
            </a:r>
            <a:r>
              <a:rPr lang="en-US" dirty="0"/>
              <a:t> </a:t>
            </a:r>
            <a:r>
              <a:rPr lang="en-US" dirty="0" err="1"/>
              <a:t>berdasarkan</a:t>
            </a:r>
            <a:r>
              <a:rPr lang="en-US" dirty="0"/>
              <a:t> </a:t>
            </a:r>
            <a:r>
              <a:rPr lang="en-US" dirty="0" err="1"/>
              <a:t>kategori</a:t>
            </a:r>
            <a:r>
              <a:rPr lang="en-US" dirty="0"/>
              <a:t> </a:t>
            </a:r>
            <a:r>
              <a:rPr lang="en-US" dirty="0" err="1"/>
              <a:t>atau</a:t>
            </a:r>
            <a:r>
              <a:rPr lang="en-US" dirty="0"/>
              <a:t> </a:t>
            </a:r>
            <a:r>
              <a:rPr lang="en-US" dirty="0" err="1"/>
              <a:t>pengelompokan-pengelompokkan</a:t>
            </a:r>
            <a:r>
              <a:rPr lang="en-US" dirty="0"/>
              <a:t> yang </a:t>
            </a:r>
            <a:r>
              <a:rPr lang="en-US" dirty="0" err="1"/>
              <a:t>diperlukan</a:t>
            </a:r>
            <a:endParaRPr lang="en-US" dirty="0"/>
          </a:p>
          <a:p>
            <a:pPr marL="187517" indent="0">
              <a:buNone/>
            </a:pPr>
            <a:r>
              <a:rPr lang="en-US" dirty="0" err="1"/>
              <a:t>Penyajian</a:t>
            </a:r>
            <a:r>
              <a:rPr lang="en-US" dirty="0"/>
              <a:t> data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bentuk</a:t>
            </a:r>
            <a:r>
              <a:rPr lang="en-US" dirty="0"/>
              <a:t> </a:t>
            </a:r>
            <a:r>
              <a:rPr lang="en-US" dirty="0" err="1"/>
              <a:t>teks</a:t>
            </a:r>
            <a:r>
              <a:rPr lang="en-US" dirty="0"/>
              <a:t> </a:t>
            </a:r>
            <a:r>
              <a:rPr lang="en-US" dirty="0" err="1"/>
              <a:t>naratif</a:t>
            </a:r>
            <a:r>
              <a:rPr lang="en-US" dirty="0"/>
              <a:t> . </a:t>
            </a:r>
            <a:r>
              <a:rPr lang="en-US" dirty="0" err="1"/>
              <a:t>Tabulasi</a:t>
            </a:r>
            <a:r>
              <a:rPr lang="en-US" dirty="0"/>
              <a:t> dan </a:t>
            </a:r>
            <a:r>
              <a:rPr lang="en-US" dirty="0" err="1"/>
              <a:t>rekapitulasi</a:t>
            </a:r>
            <a:r>
              <a:rPr lang="en-US" dirty="0"/>
              <a:t> </a:t>
            </a:r>
            <a:r>
              <a:rPr lang="en-US" dirty="0" err="1"/>
              <a:t>boleh</a:t>
            </a:r>
            <a:r>
              <a:rPr lang="en-US" dirty="0"/>
              <a:t> </a:t>
            </a:r>
            <a:r>
              <a:rPr lang="en-US" dirty="0" err="1"/>
              <a:t>dilakukan</a:t>
            </a:r>
            <a:r>
              <a:rPr lang="en-US" dirty="0"/>
              <a:t> </a:t>
            </a:r>
            <a:r>
              <a:rPr lang="en-US" dirty="0" err="1"/>
              <a:t>asalkan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bentuk</a:t>
            </a:r>
            <a:r>
              <a:rPr lang="en-US" dirty="0"/>
              <a:t> </a:t>
            </a:r>
            <a:r>
              <a:rPr lang="en-US" dirty="0" err="1"/>
              <a:t>narasi</a:t>
            </a:r>
            <a:r>
              <a:rPr lang="en-US" dirty="0"/>
              <a:t> </a:t>
            </a:r>
            <a:r>
              <a:rPr lang="en-US" dirty="0" err="1"/>
              <a:t>bukan</a:t>
            </a:r>
            <a:r>
              <a:rPr lang="en-US" dirty="0"/>
              <a:t> </a:t>
            </a:r>
            <a:r>
              <a:rPr lang="en-US" dirty="0" err="1"/>
              <a:t>angka-angka</a:t>
            </a:r>
            <a:endParaRPr lang="en-US" dirty="0"/>
          </a:p>
          <a:p>
            <a:pPr marL="187517" indent="0">
              <a:buNone/>
            </a:pPr>
            <a:r>
              <a:rPr lang="en-US" dirty="0" err="1"/>
              <a:t>Tabulasi</a:t>
            </a:r>
            <a:r>
              <a:rPr lang="en-US" dirty="0"/>
              <a:t> </a:t>
            </a:r>
            <a:r>
              <a:rPr lang="en-US" dirty="0" err="1"/>
              <a:t>dinyatakan</a:t>
            </a:r>
            <a:r>
              <a:rPr lang="en-US" dirty="0"/>
              <a:t> </a:t>
            </a:r>
            <a:r>
              <a:rPr lang="en-US" dirty="0" err="1"/>
              <a:t>sebagai</a:t>
            </a:r>
            <a:r>
              <a:rPr lang="en-US" dirty="0"/>
              <a:t> poeses </a:t>
            </a:r>
            <a:r>
              <a:rPr lang="en-US" dirty="0" err="1"/>
              <a:t>pemaduan</a:t>
            </a:r>
            <a:r>
              <a:rPr lang="en-US" dirty="0"/>
              <a:t> </a:t>
            </a:r>
            <a:r>
              <a:rPr lang="en-US" dirty="0" err="1"/>
              <a:t>sejumlah</a:t>
            </a:r>
            <a:r>
              <a:rPr lang="en-US" dirty="0"/>
              <a:t> data dan </a:t>
            </a:r>
            <a:r>
              <a:rPr lang="en-US" dirty="0" err="1"/>
              <a:t>infromasi</a:t>
            </a:r>
            <a:r>
              <a:rPr lang="en-US" dirty="0"/>
              <a:t>  </a:t>
            </a:r>
            <a:r>
              <a:rPr lang="en-US" dirty="0" err="1"/>
              <a:t>dari</a:t>
            </a:r>
            <a:r>
              <a:rPr lang="en-US" dirty="0"/>
              <a:t> </a:t>
            </a:r>
            <a:r>
              <a:rPr lang="en-US" dirty="0" err="1"/>
              <a:t>setiap</a:t>
            </a:r>
            <a:r>
              <a:rPr lang="en-US" dirty="0"/>
              <a:t> </a:t>
            </a:r>
            <a:r>
              <a:rPr lang="en-US" dirty="0" err="1"/>
              <a:t>sasaran</a:t>
            </a:r>
            <a:r>
              <a:rPr lang="en-US" dirty="0"/>
              <a:t> </a:t>
            </a:r>
            <a:r>
              <a:rPr lang="en-US" dirty="0" err="1"/>
              <a:t>penelitian</a:t>
            </a:r>
            <a:r>
              <a:rPr lang="en-US" dirty="0"/>
              <a:t> </a:t>
            </a:r>
            <a:r>
              <a:rPr lang="en-US" dirty="0" err="1"/>
              <a:t>sehingga</a:t>
            </a:r>
            <a:r>
              <a:rPr lang="en-US" dirty="0"/>
              <a:t> </a:t>
            </a:r>
            <a:r>
              <a:rPr lang="en-US" dirty="0" err="1"/>
              <a:t>mudah</a:t>
            </a:r>
            <a:r>
              <a:rPr lang="en-US" dirty="0"/>
              <a:t> </a:t>
            </a:r>
            <a:r>
              <a:rPr lang="en-US" dirty="0" err="1"/>
              <a:t>dibaca</a:t>
            </a:r>
            <a:r>
              <a:rPr lang="en-US" dirty="0"/>
              <a:t> dan </a:t>
            </a:r>
            <a:r>
              <a:rPr lang="en-US" dirty="0" err="1"/>
              <a:t>dianalisis</a:t>
            </a:r>
            <a:endParaRPr lang="en-US" dirty="0"/>
          </a:p>
          <a:p>
            <a:pPr marL="187517" indent="0">
              <a:buNone/>
            </a:pPr>
            <a:r>
              <a:rPr lang="en-US" dirty="0"/>
              <a:t> </a:t>
            </a:r>
            <a:r>
              <a:rPr lang="en-US" dirty="0" err="1"/>
              <a:t>Rekapitulasi</a:t>
            </a:r>
            <a:r>
              <a:rPr lang="en-US" dirty="0"/>
              <a:t> data </a:t>
            </a:r>
            <a:r>
              <a:rPr lang="en-US" dirty="0" err="1"/>
              <a:t>adalah</a:t>
            </a:r>
            <a:r>
              <a:rPr lang="en-US" dirty="0"/>
              <a:t> </a:t>
            </a:r>
            <a:r>
              <a:rPr lang="en-US" dirty="0" err="1"/>
              <a:t>penggabungan</a:t>
            </a:r>
            <a:r>
              <a:rPr lang="en-US" dirty="0"/>
              <a:t> data dan </a:t>
            </a:r>
            <a:r>
              <a:rPr lang="en-US" dirty="0" err="1"/>
              <a:t>informasi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 </a:t>
            </a:r>
            <a:r>
              <a:rPr lang="en-US" dirty="0" err="1"/>
              <a:t>setiap</a:t>
            </a:r>
            <a:r>
              <a:rPr lang="en-US" dirty="0"/>
              <a:t> </a:t>
            </a:r>
            <a:r>
              <a:rPr lang="en-US" dirty="0" err="1"/>
              <a:t>kelompok</a:t>
            </a:r>
            <a:r>
              <a:rPr lang="en-US" dirty="0"/>
              <a:t> saran yang </a:t>
            </a:r>
            <a:r>
              <a:rPr lang="en-US" dirty="0" err="1"/>
              <a:t>memiliki</a:t>
            </a:r>
            <a:r>
              <a:rPr lang="en-US" dirty="0"/>
              <a:t> </a:t>
            </a:r>
            <a:r>
              <a:rPr lang="en-US" dirty="0" err="1"/>
              <a:t>karakter</a:t>
            </a:r>
            <a:r>
              <a:rPr lang="en-US" dirty="0"/>
              <a:t> yang </a:t>
            </a:r>
            <a:r>
              <a:rPr lang="en-US" dirty="0" err="1"/>
              <a:t>sama</a:t>
            </a:r>
            <a:r>
              <a:rPr lang="en-US" dirty="0"/>
              <a:t> </a:t>
            </a:r>
          </a:p>
          <a:p>
            <a:pPr>
              <a:spcBef>
                <a:spcPts val="1266"/>
              </a:spcBef>
            </a:pPr>
            <a:endParaRPr lang="en-US" sz="3375" dirty="0"/>
          </a:p>
          <a:p>
            <a:pPr marL="187517" indent="0">
              <a:buNone/>
            </a:pPr>
            <a:endParaRPr lang="en-US" dirty="0"/>
          </a:p>
          <a:p>
            <a:pPr marL="187517" indent="0">
              <a:buNone/>
            </a:pPr>
            <a:endParaRPr lang="en-US" dirty="0"/>
          </a:p>
          <a:p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246336929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425026-BE5B-4D0B-83C7-8DC3F9C4B2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365126"/>
            <a:ext cx="9144000" cy="1325563"/>
          </a:xfrm>
        </p:spPr>
        <p:txBody>
          <a:bodyPr/>
          <a:lstStyle/>
          <a:p>
            <a:r>
              <a:rPr lang="en-US" sz="3797" dirty="0"/>
              <a:t> </a:t>
            </a:r>
            <a:r>
              <a:rPr lang="en-US" sz="3797" b="1" dirty="0" err="1" smtClean="0"/>
              <a:t>Tahap</a:t>
            </a:r>
            <a:r>
              <a:rPr lang="en-US" sz="3797" b="1" dirty="0" smtClean="0"/>
              <a:t> </a:t>
            </a:r>
            <a:r>
              <a:rPr lang="en-US" sz="3797" b="1" dirty="0"/>
              <a:t>dan Proses </a:t>
            </a:r>
            <a:r>
              <a:rPr lang="en-US" sz="3797" b="1" dirty="0" err="1"/>
              <a:t>analisis</a:t>
            </a:r>
            <a:r>
              <a:rPr lang="en-US" sz="3797" b="1" dirty="0"/>
              <a:t> </a:t>
            </a:r>
            <a:r>
              <a:rPr lang="en-US" sz="3797" b="1" dirty="0" err="1" smtClean="0"/>
              <a:t>danInterpretasi</a:t>
            </a:r>
            <a:r>
              <a:rPr lang="en-US" sz="3797" b="1" dirty="0"/>
              <a:t> </a:t>
            </a:r>
            <a:r>
              <a:rPr lang="en-US" sz="3797" b="1" dirty="0" smtClean="0"/>
              <a:t>data </a:t>
            </a:r>
            <a:endParaRPr lang="en-ID" sz="3797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366C92E-EEA1-416B-93FD-9B948CE3BD4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Proses </a:t>
            </a:r>
            <a:r>
              <a:rPr lang="en-US" dirty="0" err="1"/>
              <a:t>Pengumpulan</a:t>
            </a:r>
            <a:r>
              <a:rPr lang="en-US" dirty="0"/>
              <a:t> data</a:t>
            </a:r>
          </a:p>
          <a:p>
            <a:r>
              <a:rPr lang="en-US" dirty="0" err="1"/>
              <a:t>Kategorisasi</a:t>
            </a:r>
            <a:r>
              <a:rPr lang="en-US" dirty="0"/>
              <a:t> </a:t>
            </a:r>
            <a:r>
              <a:rPr lang="en-US" dirty="0" err="1"/>
              <a:t>Pengelompokan</a:t>
            </a:r>
            <a:endParaRPr lang="en-US" dirty="0"/>
          </a:p>
          <a:p>
            <a:r>
              <a:rPr lang="en-US" dirty="0" err="1"/>
              <a:t>Reduksi</a:t>
            </a:r>
            <a:r>
              <a:rPr lang="en-US" dirty="0"/>
              <a:t> Data</a:t>
            </a:r>
          </a:p>
          <a:p>
            <a:r>
              <a:rPr lang="en-US" dirty="0" err="1"/>
              <a:t>Penyajian</a:t>
            </a:r>
            <a:r>
              <a:rPr lang="en-US" dirty="0"/>
              <a:t> Data </a:t>
            </a:r>
          </a:p>
          <a:p>
            <a:r>
              <a:rPr lang="en-US" dirty="0" err="1"/>
              <a:t>Interpretasi</a:t>
            </a:r>
            <a:r>
              <a:rPr lang="en-US" dirty="0"/>
              <a:t> Data</a:t>
            </a:r>
          </a:p>
          <a:p>
            <a:r>
              <a:rPr lang="en-US" dirty="0" err="1"/>
              <a:t>Penyimpulan</a:t>
            </a:r>
            <a:r>
              <a:rPr lang="en-US" dirty="0"/>
              <a:t>/ </a:t>
            </a:r>
            <a:r>
              <a:rPr lang="en-US" dirty="0" err="1"/>
              <a:t>Verifikasi</a:t>
            </a:r>
            <a:r>
              <a:rPr lang="en-US" dirty="0"/>
              <a:t> </a:t>
            </a:r>
          </a:p>
          <a:p>
            <a:r>
              <a:rPr lang="en-US" dirty="0" err="1"/>
              <a:t>Penulisan</a:t>
            </a:r>
            <a:r>
              <a:rPr lang="en-US" dirty="0"/>
              <a:t> </a:t>
            </a:r>
            <a:r>
              <a:rPr lang="en-US" dirty="0" err="1"/>
              <a:t>Laporan</a:t>
            </a:r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387232402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</TotalTime>
  <Words>261</Words>
  <Application>Microsoft Office PowerPoint</Application>
  <PresentationFormat>On-screen Show (4:3)</PresentationFormat>
  <Paragraphs>42</Paragraphs>
  <Slides>6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4" baseType="lpstr">
      <vt:lpstr>Arial</vt:lpstr>
      <vt:lpstr>Arial Narrow</vt:lpstr>
      <vt:lpstr>Calibri</vt:lpstr>
      <vt:lpstr>Calibri Light</vt:lpstr>
      <vt:lpstr>Gill Sans</vt:lpstr>
      <vt:lpstr>Times New Roman</vt:lpstr>
      <vt:lpstr>ヒラギノ角ゴ ProN W3</vt:lpstr>
      <vt:lpstr>Office Theme</vt:lpstr>
      <vt:lpstr> INISIASI TUTON SESI 8</vt:lpstr>
      <vt:lpstr>Capaian Pembelajaran Umum</vt:lpstr>
      <vt:lpstr>       Capaian Pembelajaran Khusus</vt:lpstr>
      <vt:lpstr>Reduksi Data </vt:lpstr>
      <vt:lpstr>       Penyajian data</vt:lpstr>
      <vt:lpstr> Tahap dan Proses analisis danInterpretasi data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INISIASI TUTON SESI 8</dc:title>
  <dc:creator>Universitas Terbuka</dc:creator>
  <cp:lastModifiedBy>Universitas Terbuka</cp:lastModifiedBy>
  <cp:revision>1</cp:revision>
  <dcterms:created xsi:type="dcterms:W3CDTF">2025-08-26T14:45:58Z</dcterms:created>
  <dcterms:modified xsi:type="dcterms:W3CDTF">2025-08-26T14:47:30Z</dcterms:modified>
</cp:coreProperties>
</file>