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  <p:sldMasterId id="2147483650" r:id="rId3"/>
  </p:sldMasterIdLst>
  <p:notesMasterIdLst>
    <p:notesMasterId r:id="rId31"/>
  </p:notesMasterIdLst>
  <p:sldIdLst>
    <p:sldId id="256" r:id="rId4"/>
    <p:sldId id="259" r:id="rId5"/>
    <p:sldId id="263" r:id="rId6"/>
    <p:sldId id="265" r:id="rId7"/>
    <p:sldId id="266" r:id="rId8"/>
    <p:sldId id="267" r:id="rId9"/>
    <p:sldId id="264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</p:sldIdLst>
  <p:sldSz cx="13004800" cy="9753600"/>
  <p:notesSz cx="6858000" cy="9144000"/>
  <p:custDataLst>
    <p:tags r:id="rId3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15" autoAdjust="0"/>
    <p:restoredTop sz="97496" autoAdjust="0"/>
  </p:normalViewPr>
  <p:slideViewPr>
    <p:cSldViewPr>
      <p:cViewPr varScale="1">
        <p:scale>
          <a:sx n="47" d="100"/>
          <a:sy n="47" d="100"/>
        </p:scale>
        <p:origin x="1016" y="52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8/24/2025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133911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633521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784264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565407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070997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883148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905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999379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22096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123388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277659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462" y="3505200"/>
            <a:ext cx="9490075" cy="1676400"/>
          </a:xfrm>
        </p:spPr>
        <p:txBody>
          <a:bodyPr/>
          <a:lstStyle/>
          <a:p>
            <a:r>
              <a:rPr lang="en-US" sz="6000" b="1" dirty="0">
                <a:solidFill>
                  <a:srgbClr val="002060"/>
                </a:solidFill>
              </a:rPr>
              <a:t>SOSIOLOGI INDUSTRI, INDUSTRIALISASI DAN MANAJEMEN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79400" y="5334000"/>
            <a:ext cx="13639800" cy="3886200"/>
          </a:xfrm>
        </p:spPr>
        <p:txBody>
          <a:bodyPr/>
          <a:lstStyle/>
          <a:p>
            <a:r>
              <a:rPr lang="en-US" b="1" dirty="0" err="1">
                <a:solidFill>
                  <a:srgbClr val="002060"/>
                </a:solidFill>
              </a:rPr>
              <a:t>Inisiasi</a:t>
            </a:r>
            <a:r>
              <a:rPr lang="en-US" b="1" dirty="0">
                <a:solidFill>
                  <a:srgbClr val="002060"/>
                </a:solidFill>
              </a:rPr>
              <a:t> Tuton </a:t>
            </a:r>
            <a:r>
              <a:rPr lang="en-US" b="1" dirty="0" err="1">
                <a:solidFill>
                  <a:srgbClr val="002060"/>
                </a:solidFill>
              </a:rPr>
              <a:t>ke</a:t>
            </a:r>
            <a:r>
              <a:rPr lang="en-US" b="1" dirty="0">
                <a:solidFill>
                  <a:srgbClr val="002060"/>
                </a:solidFill>
              </a:rPr>
              <a:t> 1</a:t>
            </a:r>
          </a:p>
          <a:p>
            <a:r>
              <a:rPr lang="en-US" b="1" dirty="0">
                <a:solidFill>
                  <a:srgbClr val="002060"/>
                </a:solidFill>
              </a:rPr>
              <a:t>Mata </a:t>
            </a:r>
            <a:r>
              <a:rPr lang="en-US" b="1" dirty="0" err="1">
                <a:solidFill>
                  <a:srgbClr val="002060"/>
                </a:solidFill>
              </a:rPr>
              <a:t>Kuliah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Sosiologi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Industri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Program </a:t>
            </a:r>
            <a:r>
              <a:rPr lang="en-US" b="1" dirty="0" err="1">
                <a:solidFill>
                  <a:srgbClr val="002060"/>
                </a:solidFill>
              </a:rPr>
              <a:t>Studi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Sosiologi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 err="1">
                <a:solidFill>
                  <a:srgbClr val="002060"/>
                </a:solidFill>
              </a:rPr>
              <a:t>Fakultas</a:t>
            </a:r>
            <a:r>
              <a:rPr lang="en-US" b="1" dirty="0">
                <a:solidFill>
                  <a:srgbClr val="002060"/>
                </a:solidFill>
              </a:rPr>
              <a:t> Hukum, </a:t>
            </a:r>
            <a:r>
              <a:rPr lang="en-US" b="1" dirty="0" err="1">
                <a:solidFill>
                  <a:srgbClr val="002060"/>
                </a:solidFill>
              </a:rPr>
              <a:t>Ilmu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Sosial</a:t>
            </a:r>
            <a:r>
              <a:rPr lang="en-US" b="1" dirty="0">
                <a:solidFill>
                  <a:srgbClr val="002060"/>
                </a:solidFill>
              </a:rPr>
              <a:t> dan </a:t>
            </a:r>
            <a:r>
              <a:rPr lang="en-US" b="1" dirty="0" err="1">
                <a:solidFill>
                  <a:srgbClr val="002060"/>
                </a:solidFill>
              </a:rPr>
              <a:t>Ilmu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Politik</a:t>
            </a:r>
            <a:endParaRPr lang="en-US" b="1" dirty="0">
              <a:solidFill>
                <a:srgbClr val="002060"/>
              </a:solidFill>
            </a:endParaRPr>
          </a:p>
          <a:p>
            <a:endParaRPr lang="en-US" b="1" dirty="0">
              <a:solidFill>
                <a:srgbClr val="002060"/>
              </a:solidFill>
            </a:endParaRPr>
          </a:p>
          <a:p>
            <a:endParaRPr lang="en-US" b="1" dirty="0">
              <a:solidFill>
                <a:srgbClr val="002060"/>
              </a:solidFill>
            </a:endParaRPr>
          </a:p>
          <a:p>
            <a:endParaRPr lang="id-ID" b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522039-AF36-934F-4E8D-0C435A1AC75D}"/>
              </a:ext>
            </a:extLst>
          </p:cNvPr>
          <p:cNvSpPr txBox="1"/>
          <p:nvPr/>
        </p:nvSpPr>
        <p:spPr>
          <a:xfrm>
            <a:off x="10312400" y="304800"/>
            <a:ext cx="2286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SOSIOLOGI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INDUSTRI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SOSI4314</a:t>
            </a:r>
            <a:endParaRPr lang="en-ID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BB96F21-94B1-01FD-4327-F5E73D97F5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88" b="23077"/>
          <a:stretch/>
        </p:blipFill>
        <p:spPr>
          <a:xfrm>
            <a:off x="687417" y="2597942"/>
            <a:ext cx="6117405" cy="1897857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4BB5126-3FB7-523A-4923-AAFDF31E8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519113"/>
            <a:ext cx="9190038" cy="1385887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Bell MT" panose="02020503060305020303" pitchFamily="18" charset="0"/>
              </a:rPr>
              <a:t>PANDANGAN HIDUP MASYARAKAT INDUSTRI</a:t>
            </a:r>
            <a:endParaRPr lang="en-ID" sz="32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6203D6-CC78-2E7B-FCF9-CAFFABBB8FA0}"/>
              </a:ext>
            </a:extLst>
          </p:cNvPr>
          <p:cNvSpPr txBox="1"/>
          <p:nvPr/>
        </p:nvSpPr>
        <p:spPr>
          <a:xfrm>
            <a:off x="254000" y="1905000"/>
            <a:ext cx="7467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Perbedaan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Pandangan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mengenai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Sikap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</a:t>
            </a:r>
          </a:p>
          <a:p>
            <a:pPr algn="just"/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A37224-5087-1FCC-CD49-FF36A6B553E2}"/>
              </a:ext>
            </a:extLst>
          </p:cNvPr>
          <p:cNvSpPr txBox="1"/>
          <p:nvPr/>
        </p:nvSpPr>
        <p:spPr>
          <a:xfrm>
            <a:off x="6613938" y="2520998"/>
            <a:ext cx="61368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factor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syarat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dikenal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tinggal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kedamaian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Gerontocracy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siapa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menetap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yang paling lama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berusia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lanjut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berkuasa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dihormati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D04D64-5D84-38BA-8440-EAB72E9CA0E7}"/>
              </a:ext>
            </a:extLst>
          </p:cNvPr>
          <p:cNvSpPr txBox="1"/>
          <p:nvPr/>
        </p:nvSpPr>
        <p:spPr>
          <a:xfrm>
            <a:off x="477076" y="4357365"/>
            <a:ext cx="122737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Homogeneity of population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kesukaan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sesuatu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paling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Sebaliknya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demikian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industry.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Segala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sesuatu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serba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mobilitas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industry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momok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selalu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menghantui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tampil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menduduki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jabatan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pimpinan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otomatis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354354-7862-0563-54A8-DAC67A86E44A}"/>
              </a:ext>
            </a:extLst>
          </p:cNvPr>
          <p:cNvSpPr txBox="1"/>
          <p:nvPr/>
        </p:nvSpPr>
        <p:spPr>
          <a:xfrm>
            <a:off x="2918238" y="5676152"/>
            <a:ext cx="960672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Perbedaan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Pandangan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mengenai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</a:t>
            </a:r>
          </a:p>
          <a:p>
            <a:pPr algn="just"/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5DE9C92-6E70-EAE1-49B2-7A6D739216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345" y="6296357"/>
            <a:ext cx="4493495" cy="309923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D5ADD80-378D-5330-8A0F-65F5E488B731}"/>
              </a:ext>
            </a:extLst>
          </p:cNvPr>
          <p:cNvSpPr txBox="1"/>
          <p:nvPr/>
        </p:nvSpPr>
        <p:spPr>
          <a:xfrm>
            <a:off x="477076" y="6289645"/>
            <a:ext cx="77802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Masyarakat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tradisional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terpisahkan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aktivitas-aktivitas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William Form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bukunya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Sociology of Work Organization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Dharmawan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1986)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diffyse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actions. 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C66306-82C0-08A1-F3FC-0CD2C04715C1}"/>
              </a:ext>
            </a:extLst>
          </p:cNvPr>
          <p:cNvSpPr txBox="1"/>
          <p:nvPr/>
        </p:nvSpPr>
        <p:spPr>
          <a:xfrm>
            <a:off x="477076" y="7655998"/>
            <a:ext cx="77802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industry,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sendiri-sendiri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sendiri-sendiri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tersendiri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Perempuan. 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168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0E47DB-BAC8-A0D7-A6FC-4E8B9DF522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00" b="16801"/>
          <a:stretch/>
        </p:blipFill>
        <p:spPr>
          <a:xfrm>
            <a:off x="543889" y="2334051"/>
            <a:ext cx="5958511" cy="2125939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C831116-471D-19FA-7293-DE3DF5AB5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457200"/>
            <a:ext cx="9266238" cy="1538287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Bell MT" panose="02020503060305020303" pitchFamily="18" charset="0"/>
              </a:rPr>
              <a:t>PANDANGAN HIDUP MASYARAKAT INDUSTRI</a:t>
            </a:r>
            <a:endParaRPr lang="en-ID" sz="32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CF709A-E24C-B3A9-AA4E-132ECF806C87}"/>
              </a:ext>
            </a:extLst>
          </p:cNvPr>
          <p:cNvSpPr txBox="1"/>
          <p:nvPr/>
        </p:nvSpPr>
        <p:spPr>
          <a:xfrm>
            <a:off x="254000" y="1905000"/>
            <a:ext cx="7467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Perbedaan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Pandangan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mengenai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Posisi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Seseorang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C77A54-21CA-4657-2D51-1CDBC15B4B3E}"/>
              </a:ext>
            </a:extLst>
          </p:cNvPr>
          <p:cNvSpPr txBox="1"/>
          <p:nvPr/>
        </p:nvSpPr>
        <p:spPr>
          <a:xfrm>
            <a:off x="6591646" y="2614471"/>
            <a:ext cx="61591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tradisional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seseorang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status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produsernya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warisan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ascribed status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Lain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industry.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Seseorang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kedudukan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keterampilan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kecakapannya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6FE4B6-A927-0454-1AC2-AA578BAF2CBA}"/>
              </a:ext>
            </a:extLst>
          </p:cNvPr>
          <p:cNvSpPr txBox="1"/>
          <p:nvPr/>
        </p:nvSpPr>
        <p:spPr>
          <a:xfrm>
            <a:off x="254000" y="4646435"/>
            <a:ext cx="7467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Perbedaan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Pandangan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/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B55287E-60D9-EEDE-4C6E-4751605F4F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244" y="5333999"/>
            <a:ext cx="4495800" cy="294597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A23BF17-F858-6F04-E2CF-4B6749A0BC7C}"/>
              </a:ext>
            </a:extLst>
          </p:cNvPr>
          <p:cNvSpPr txBox="1"/>
          <p:nvPr/>
        </p:nvSpPr>
        <p:spPr>
          <a:xfrm>
            <a:off x="6591646" y="5509170"/>
            <a:ext cx="61591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seorang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petani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selalu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disesuaikan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sepanjangan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sedangkan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industry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bergantung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kalender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merekabekerja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waktunya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mempertahankan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teratur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059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98A34A6-9764-B653-DDEB-F833BE31B2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637" y="1687016"/>
            <a:ext cx="6867525" cy="3587349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0296DBE-9539-7BCD-5F1E-F0683B629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519113"/>
            <a:ext cx="9113838" cy="1538287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Bell MT" panose="02020503060305020303" pitchFamily="18" charset="0"/>
              </a:rPr>
              <a:t>PERLUNYA MEMPELAJARI SOSIOLOGI INDUSTRI</a:t>
            </a:r>
            <a:endParaRPr lang="en-ID" sz="28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E41F6A-17E2-F6A5-E0DA-EA72435C8A9F}"/>
              </a:ext>
            </a:extLst>
          </p:cNvPr>
          <p:cNvSpPr txBox="1"/>
          <p:nvPr/>
        </p:nvSpPr>
        <p:spPr>
          <a:xfrm>
            <a:off x="7385" y="5274365"/>
            <a:ext cx="8229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Mempelajari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industry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berarti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mempelajari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factor agama,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istiadat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kekuasaan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wewenang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terpecah-pecahka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komunitas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mempelajari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status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kelas-kelas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industry.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juga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mempelajaari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hal-hal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sacred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duniawi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industry,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seseorang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kadang-kadang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kehilangan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posisinya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Banyak factor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memisahkan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seseorangan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Tuhannya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29C393-15C4-DBE9-EA3D-978BD1285945}"/>
              </a:ext>
            </a:extLst>
          </p:cNvPr>
          <p:cNvSpPr txBox="1"/>
          <p:nvPr/>
        </p:nvSpPr>
        <p:spPr>
          <a:xfrm>
            <a:off x="8483600" y="6019800"/>
            <a:ext cx="36274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industry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sasaran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253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033CFBF-0146-AD5B-121C-302C4F040E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56" y="2153572"/>
            <a:ext cx="6178921" cy="4628227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3D64696-EA5C-2422-2E91-B5132C413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685800"/>
            <a:ext cx="10083800" cy="9906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Bell MT" panose="02020503060305020303" pitchFamily="18" charset="0"/>
              </a:rPr>
              <a:t>KONSEP MASYARAKAT INDUSTRI</a:t>
            </a:r>
            <a:endParaRPr lang="en-ID" sz="40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9EFF58-AEB1-B58E-6F6A-C1F9A383F0CE}"/>
              </a:ext>
            </a:extLst>
          </p:cNvPr>
          <p:cNvSpPr txBox="1"/>
          <p:nvPr/>
        </p:nvSpPr>
        <p:spPr>
          <a:xfrm>
            <a:off x="7141550" y="2160198"/>
            <a:ext cx="508689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Sebagian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Indonesia,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khususnya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kota-kota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paling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Kendati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terlokalisasi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wilayah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pabrik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perdagangan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Indonesia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nyata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menampakkan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wujudnya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diihat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piker Lenski,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ternyata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Indonesia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beragam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monojenis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2A9DF6-3D60-865F-9BE1-79FAAA65346E}"/>
              </a:ext>
            </a:extLst>
          </p:cNvPr>
          <p:cNvSpPr txBox="1"/>
          <p:nvPr/>
        </p:nvSpPr>
        <p:spPr>
          <a:xfrm>
            <a:off x="778564" y="6944142"/>
            <a:ext cx="636298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Masyarakat industry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utamanya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pakaian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bangunan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bantuan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digerakkan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nonhewani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085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36CBEE9-2C14-D06C-2ADF-E6BD744617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689" y="1752600"/>
            <a:ext cx="6045200" cy="3138854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8C5C89F-0103-DEFE-C9FD-FBD45E171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519113"/>
            <a:ext cx="10439400" cy="146208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Bell MT" panose="02020503060305020303" pitchFamily="18" charset="0"/>
              </a:rPr>
              <a:t>LAHIRNYA MASYARAKAT INDUSTRI</a:t>
            </a:r>
            <a:endParaRPr lang="en-ID" sz="40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24269F-AB04-5200-ADB5-922168DD4F8E}"/>
              </a:ext>
            </a:extLst>
          </p:cNvPr>
          <p:cNvSpPr txBox="1"/>
          <p:nvPr/>
        </p:nvSpPr>
        <p:spPr>
          <a:xfrm>
            <a:off x="265289" y="1870914"/>
            <a:ext cx="62371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melewati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perindustrian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selepas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perindustrian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perindustrian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4005AC-1BBE-68C6-7E8C-C81874E3F62C}"/>
              </a:ext>
            </a:extLst>
          </p:cNvPr>
          <p:cNvSpPr txBox="1"/>
          <p:nvPr/>
        </p:nvSpPr>
        <p:spPr>
          <a:xfrm>
            <a:off x="265288" y="3255624"/>
            <a:ext cx="62371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peradaban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menuju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diiringi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keberadaan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lahirnya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perkotaan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urbanisasi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perkotaan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mewujudkan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F838FC-D63F-A4BC-7AAE-05F1758AB473}"/>
              </a:ext>
            </a:extLst>
          </p:cNvPr>
          <p:cNvSpPr txBox="1"/>
          <p:nvPr/>
        </p:nvSpPr>
        <p:spPr>
          <a:xfrm>
            <a:off x="5529215" y="5663276"/>
            <a:ext cx="1946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KONTINUM</a:t>
            </a:r>
            <a:endParaRPr lang="en-ID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2F89E47-2C8D-6B4B-7B94-2CB7EB0EDB70}"/>
              </a:ext>
            </a:extLst>
          </p:cNvPr>
          <p:cNvCxnSpPr/>
          <p:nvPr/>
        </p:nvCxnSpPr>
        <p:spPr>
          <a:xfrm>
            <a:off x="2044698" y="6477000"/>
            <a:ext cx="89154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0F6C212-7153-63A9-A6F9-209207A80AFB}"/>
              </a:ext>
            </a:extLst>
          </p:cNvPr>
          <p:cNvCxnSpPr/>
          <p:nvPr/>
        </p:nvCxnSpPr>
        <p:spPr>
          <a:xfrm>
            <a:off x="2044698" y="6477000"/>
            <a:ext cx="0" cy="609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D098AA1-69D2-965C-AB0A-0E9DF5374BC8}"/>
              </a:ext>
            </a:extLst>
          </p:cNvPr>
          <p:cNvCxnSpPr/>
          <p:nvPr/>
        </p:nvCxnSpPr>
        <p:spPr>
          <a:xfrm>
            <a:off x="6502398" y="6477000"/>
            <a:ext cx="0" cy="609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CF6B2A0-BF06-E520-DAD0-BB40E0146E45}"/>
              </a:ext>
            </a:extLst>
          </p:cNvPr>
          <p:cNvCxnSpPr/>
          <p:nvPr/>
        </p:nvCxnSpPr>
        <p:spPr>
          <a:xfrm>
            <a:off x="10960098" y="6477000"/>
            <a:ext cx="0" cy="609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0EE67469-1FB5-654D-DD1D-B88939E8045F}"/>
              </a:ext>
            </a:extLst>
          </p:cNvPr>
          <p:cNvSpPr txBox="1"/>
          <p:nvPr/>
        </p:nvSpPr>
        <p:spPr>
          <a:xfrm>
            <a:off x="1576460" y="7195440"/>
            <a:ext cx="9364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DESA</a:t>
            </a:r>
            <a:endParaRPr lang="en-ID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72B75D6-3346-CABD-C290-D9CD2CD7591A}"/>
              </a:ext>
            </a:extLst>
          </p:cNvPr>
          <p:cNvSpPr txBox="1"/>
          <p:nvPr/>
        </p:nvSpPr>
        <p:spPr>
          <a:xfrm>
            <a:off x="6062314" y="7195440"/>
            <a:ext cx="9940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KOTA</a:t>
            </a:r>
            <a:endParaRPr lang="en-ID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886CB6-BB70-6200-1851-41E914FB686A}"/>
              </a:ext>
            </a:extLst>
          </p:cNvPr>
          <p:cNvSpPr txBox="1"/>
          <p:nvPr/>
        </p:nvSpPr>
        <p:spPr>
          <a:xfrm>
            <a:off x="9693565" y="7086600"/>
            <a:ext cx="25330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SELEPAS</a:t>
            </a:r>
          </a:p>
          <a:p>
            <a:pPr algn="ctr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PERINDUSTRIAN</a:t>
            </a:r>
            <a:endParaRPr lang="en-ID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215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217AC4D-82DC-5597-4BE2-EE25B8734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457200"/>
            <a:ext cx="9266238" cy="153828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Bell MT" panose="02020503060305020303" pitchFamily="18" charset="0"/>
              </a:rPr>
              <a:t>LAHIRNYA MASYARAKAT INDUSTRI</a:t>
            </a:r>
            <a:endParaRPr lang="en-ID" sz="40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89F8B7-B17B-F06C-688B-127EF40D3C85}"/>
              </a:ext>
            </a:extLst>
          </p:cNvPr>
          <p:cNvSpPr txBox="1"/>
          <p:nvPr/>
        </p:nvSpPr>
        <p:spPr>
          <a:xfrm>
            <a:off x="4298466" y="1995487"/>
            <a:ext cx="75898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Hasil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berlakunya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kebudayaan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Modernisasi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teknikal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“urban” dan “industrial”. 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E50E38-0847-788A-5BE3-6EB1B5CA04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0" r="20381"/>
          <a:stretch/>
        </p:blipFill>
        <p:spPr>
          <a:xfrm>
            <a:off x="1092200" y="2046971"/>
            <a:ext cx="3124200" cy="30160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0BD59A-C3E3-FC3A-D56C-7E26B61044E5}"/>
              </a:ext>
            </a:extLst>
          </p:cNvPr>
          <p:cNvSpPr txBox="1"/>
          <p:nvPr/>
        </p:nvSpPr>
        <p:spPr>
          <a:xfrm>
            <a:off x="4311719" y="3442037"/>
            <a:ext cx="75898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Sejauh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mana pun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mengembangkan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menafaatkan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pernah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lepas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natural home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kata lain,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menguasai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bumi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kelangsungan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8D844B-E67F-44F1-FA31-C2753F532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757" y="4934539"/>
            <a:ext cx="5191681" cy="31993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4DD468E-76E3-A86B-9607-4C4044A35619}"/>
              </a:ext>
            </a:extLst>
          </p:cNvPr>
          <p:cNvSpPr txBox="1"/>
          <p:nvPr/>
        </p:nvSpPr>
        <p:spPr>
          <a:xfrm>
            <a:off x="254000" y="5068751"/>
            <a:ext cx="661811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Revolusi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perindustrian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maksud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kaidah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pengeluaran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revolusi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mencetuskan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kapitalis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kepemilikan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asset-asset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modal. 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8656F1-3175-C4C1-903D-775F41897854}"/>
              </a:ext>
            </a:extLst>
          </p:cNvPr>
          <p:cNvSpPr txBox="1"/>
          <p:nvPr/>
        </p:nvSpPr>
        <p:spPr>
          <a:xfrm>
            <a:off x="254000" y="6713709"/>
            <a:ext cx="661811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Pesatnya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berarti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mempermudah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Kebudayaan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bangsa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dikatakan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bernilai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apabila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benar-benar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dimanfaatkan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sesama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292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F8768DA-932F-EE14-25F5-001DE1ECFE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756" y="1676400"/>
            <a:ext cx="4205288" cy="2798428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BA3C95F-D23A-4829-E127-AD876EA54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519113"/>
            <a:ext cx="9113838" cy="138588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Bell MT" panose="02020503060305020303" pitchFamily="18" charset="0"/>
              </a:rPr>
              <a:t>LAHIRNYA MASYARAKAT INDUSTRI</a:t>
            </a:r>
            <a:endParaRPr lang="en-ID" sz="40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24C958-E306-C6AE-955F-DEB2C0CAC516}"/>
              </a:ext>
            </a:extLst>
          </p:cNvPr>
          <p:cNvSpPr txBox="1"/>
          <p:nvPr/>
        </p:nvSpPr>
        <p:spPr>
          <a:xfrm>
            <a:off x="426031" y="4570286"/>
            <a:ext cx="62484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Robert Nisbet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bukunya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berjudul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Sosiological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Tradition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New York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1996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mengembangkan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lima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gejala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kemasyarakataan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mendorong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berkembang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504C64-8137-8E07-CB84-BB58548AA9DB}"/>
              </a:ext>
            </a:extLst>
          </p:cNvPr>
          <p:cNvSpPr txBox="1"/>
          <p:nvPr/>
        </p:nvSpPr>
        <p:spPr>
          <a:xfrm>
            <a:off x="7035800" y="4570286"/>
            <a:ext cx="55153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gejala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kemasyarakataan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ialah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Munculnya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buruh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Perpindahan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kekayaan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Munculnya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kota-kota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Berkembangnya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Munculnya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factory system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6AF017-9D78-FFE1-44B6-2EBE8C29497B}"/>
              </a:ext>
            </a:extLst>
          </p:cNvPr>
          <p:cNvSpPr txBox="1"/>
          <p:nvPr/>
        </p:nvSpPr>
        <p:spPr>
          <a:xfrm>
            <a:off x="2463800" y="7087104"/>
            <a:ext cx="792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Robert Nisbet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selanjutnya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berkembangnya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industry,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tersendiri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siap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dipelajari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perbandingannya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lain. </a:t>
            </a:r>
            <a:endParaRPr lang="en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180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96EB9EC-5A02-62C0-EC2A-9F70AD32A4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96" y="1981200"/>
            <a:ext cx="4738007" cy="2653284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4D52390-9D93-5FEF-CD83-0A5BC56CC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519113"/>
            <a:ext cx="9190038" cy="146208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Bell MT" panose="02020503060305020303" pitchFamily="18" charset="0"/>
              </a:rPr>
              <a:t>CIRI-CIRI MASYARAKAT INDUSTRI</a:t>
            </a:r>
            <a:endParaRPr lang="en-ID" sz="40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389248-F84F-3C06-1C9B-6652733020AA}"/>
              </a:ext>
            </a:extLst>
          </p:cNvPr>
          <p:cNvSpPr txBox="1"/>
          <p:nvPr/>
        </p:nvSpPr>
        <p:spPr>
          <a:xfrm>
            <a:off x="5389967" y="2523012"/>
            <a:ext cx="749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Llyod S. Taylor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berkembang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awalnya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agraris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berubah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Negara-negara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Argentina,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Israel, Nigeria, dan Pakistan. </a:t>
            </a:r>
            <a:endParaRPr lang="en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B3D810-A5A9-4221-FC0A-D7C91D6BB369}"/>
              </a:ext>
            </a:extLst>
          </p:cNvPr>
          <p:cNvSpPr txBox="1"/>
          <p:nvPr/>
        </p:nvSpPr>
        <p:spPr>
          <a:xfrm>
            <a:off x="177800" y="4697345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Ciri-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industry di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Inggris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14F0F5-CD16-EE49-5108-033047B0D12F}"/>
              </a:ext>
            </a:extLst>
          </p:cNvPr>
          <p:cNvSpPr txBox="1"/>
          <p:nvPr/>
        </p:nvSpPr>
        <p:spPr>
          <a:xfrm>
            <a:off x="177800" y="5159010"/>
            <a:ext cx="79248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Kemajuan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Masyarakat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berasaskan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perindustrian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Kemajuan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pengangkutan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Migrasi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pertumbuhan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penduduk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Perluasan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perdagangan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bangsa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gaya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pencemaran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Kemunculan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Kemunculan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golongan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proletariat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Kelahiran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ide-ide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3248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E32ED5C-AFE4-CA25-42B9-7BA592BC0AA1}"/>
              </a:ext>
            </a:extLst>
          </p:cNvPr>
          <p:cNvSpPr txBox="1"/>
          <p:nvPr/>
        </p:nvSpPr>
        <p:spPr>
          <a:xfrm>
            <a:off x="7244949" y="1592676"/>
            <a:ext cx="504865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Industrialisasi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adalah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suatu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proses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interaksi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antara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perkembangan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teknologi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inovasi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spealisasi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perdagangan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dunia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untuk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meningkatkan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pendapatan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masyarakat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dengan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mendorong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perubahan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struktur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ekonomi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7D1994-EBAE-C5A2-FC2A-7CFD097FC758}"/>
              </a:ext>
            </a:extLst>
          </p:cNvPr>
          <p:cNvSpPr txBox="1"/>
          <p:nvPr/>
        </p:nvSpPr>
        <p:spPr>
          <a:xfrm>
            <a:off x="7244949" y="3814971"/>
            <a:ext cx="507184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Pembangunan industry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nasional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baik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jangka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menengah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maupun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jangka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Panjang,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ditunjukan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untuk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mengatasi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permasalahan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kelemmahan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di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sektor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industry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ataupun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untuk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mengatasi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permasalahan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secara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nasional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Berikut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adalah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tujuannya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C4D8CC3-2A54-9723-FBF6-0F274EA7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685800"/>
            <a:ext cx="10007600" cy="99060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INDUSTRIALISASI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AE931D-601A-C406-F614-766878662ED3}"/>
              </a:ext>
            </a:extLst>
          </p:cNvPr>
          <p:cNvSpPr txBox="1"/>
          <p:nvPr/>
        </p:nvSpPr>
        <p:spPr>
          <a:xfrm>
            <a:off x="688008" y="5969204"/>
            <a:ext cx="1038639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Meningkatkan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penyerapan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tenaga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kerja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industry.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Meningkatkan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ekspor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Indonesia dan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pemberdayaan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pasar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negeri.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Memberikan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sumbangan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pertumbuhan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berarti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bagi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perekonomian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Mendukung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perkembangan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sektor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infrastruktur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Meningkatkan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kemampuan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teknologi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Meningkatkan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pendalaman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struktur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industry dan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diversifikasi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produk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Meningkatkan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peyebaran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industry. </a:t>
            </a:r>
          </a:p>
        </p:txBody>
      </p:sp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50A93D09-52BE-B55B-0A5F-EBEAB2E59B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674" y="1831869"/>
            <a:ext cx="5805043" cy="4106759"/>
          </a:xfrm>
        </p:spPr>
      </p:pic>
    </p:spTree>
    <p:extLst>
      <p:ext uri="{BB962C8B-B14F-4D97-AF65-F5344CB8AC3E}">
        <p14:creationId xmlns:p14="http://schemas.microsoft.com/office/powerpoint/2010/main" val="2720785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BA83913-1F59-D932-5E76-07F2A85B0C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0" b="13229"/>
          <a:stretch/>
        </p:blipFill>
        <p:spPr>
          <a:xfrm>
            <a:off x="519042" y="1885122"/>
            <a:ext cx="5729357" cy="2724938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EDA1066-0BE3-BD28-210A-5CE03D84D857}"/>
              </a:ext>
            </a:extLst>
          </p:cNvPr>
          <p:cNvSpPr txBox="1">
            <a:spLocks/>
          </p:cNvSpPr>
          <p:nvPr/>
        </p:nvSpPr>
        <p:spPr>
          <a:xfrm>
            <a:off x="2997200" y="685800"/>
            <a:ext cx="10007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ll MT" panose="02020503060305020303" pitchFamily="18" charset="0"/>
                <a:ea typeface="+mj-ea"/>
                <a:cs typeface="+mj-cs"/>
                <a:sym typeface="Gill Sans"/>
              </a:rPr>
              <a:t>INDUSTRIALISASI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ll MT" panose="02020503060305020303" pitchFamily="18" charset="0"/>
              <a:ea typeface="+mj-ea"/>
              <a:cs typeface="+mj-cs"/>
              <a:sym typeface="Gill San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711E85-43EC-9F49-FFF0-94BE0ED22EC7}"/>
              </a:ext>
            </a:extLst>
          </p:cNvPr>
          <p:cNvSpPr txBox="1"/>
          <p:nvPr/>
        </p:nvSpPr>
        <p:spPr>
          <a:xfrm>
            <a:off x="6237357" y="1908505"/>
            <a:ext cx="6248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Jenis-jenis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industry yang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ada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di Indonesia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AF3818-96A4-7328-3AAC-D9C327736467}"/>
              </a:ext>
            </a:extLst>
          </p:cNvPr>
          <p:cNvSpPr/>
          <p:nvPr/>
        </p:nvSpPr>
        <p:spPr>
          <a:xfrm>
            <a:off x="8553173" y="4794409"/>
            <a:ext cx="3690730" cy="180892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Jenis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industry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berdasarkan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tempat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bahan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baku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ekstraktif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nonekstraktif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fasilitatif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B3EA71-9A89-0BA9-19C9-EE8086AE94FD}"/>
              </a:ext>
            </a:extLst>
          </p:cNvPr>
          <p:cNvSpPr/>
          <p:nvPr/>
        </p:nvSpPr>
        <p:spPr>
          <a:xfrm>
            <a:off x="4708387" y="5286707"/>
            <a:ext cx="3442252" cy="152399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Jenis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industry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berdasarkan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modal: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padat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modal.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padat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karya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C44872-8D37-002B-ADE5-E682CBFBA601}"/>
              </a:ext>
            </a:extLst>
          </p:cNvPr>
          <p:cNvSpPr/>
          <p:nvPr/>
        </p:nvSpPr>
        <p:spPr>
          <a:xfrm>
            <a:off x="552451" y="4796929"/>
            <a:ext cx="4064000" cy="173272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berdasarkan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jenisnya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kimia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dasar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mesin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logam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dasar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kecil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Aneka industry.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05E491-BB2D-FDA5-5906-64810D558438}"/>
              </a:ext>
            </a:extLst>
          </p:cNvPr>
          <p:cNvSpPr/>
          <p:nvPr/>
        </p:nvSpPr>
        <p:spPr>
          <a:xfrm>
            <a:off x="4524513" y="6978734"/>
            <a:ext cx="3810000" cy="173272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berdasarkan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jenisnya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kimia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dasar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mesin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logam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dasar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kecil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Aneka industry.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44C7F9-F942-BA32-5EE1-FA145C671E3F}"/>
              </a:ext>
            </a:extLst>
          </p:cNvPr>
          <p:cNvSpPr/>
          <p:nvPr/>
        </p:nvSpPr>
        <p:spPr>
          <a:xfrm>
            <a:off x="351183" y="7384345"/>
            <a:ext cx="4064000" cy="189273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Jenis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industry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berdasarkan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tenaga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kerja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rumah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tangga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kecil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sedang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besar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352BB50-EA02-3446-0558-77D59D85F147}"/>
              </a:ext>
            </a:extLst>
          </p:cNvPr>
          <p:cNvSpPr/>
          <p:nvPr/>
        </p:nvSpPr>
        <p:spPr>
          <a:xfrm>
            <a:off x="6683236" y="2455108"/>
            <a:ext cx="4667527" cy="189273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berdasarkan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pemilihan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lokasi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berorientasi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pada pasar.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berorientasi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pada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kerja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berorientasi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pada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bahan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baku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9EB2E6-7A9C-115A-BE73-CE7FE8A7AEF8}"/>
              </a:ext>
            </a:extLst>
          </p:cNvPr>
          <p:cNvSpPr/>
          <p:nvPr/>
        </p:nvSpPr>
        <p:spPr>
          <a:xfrm>
            <a:off x="8553173" y="7311651"/>
            <a:ext cx="3773557" cy="173272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berdasarkan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produktivitas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perorangan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primer.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sekunder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tersier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Gill 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67670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9591" y="685800"/>
            <a:ext cx="10007600" cy="1143001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SOSIOLOGI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32ED5C-AFE4-CA25-42B9-7BA592BC0AA1}"/>
              </a:ext>
            </a:extLst>
          </p:cNvPr>
          <p:cNvSpPr txBox="1"/>
          <p:nvPr/>
        </p:nvSpPr>
        <p:spPr>
          <a:xfrm>
            <a:off x="330200" y="5130800"/>
            <a:ext cx="11734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sains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kemasyarakatan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mempelajari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sciencetific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Manakala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mengandung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web of social relationship with the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combinateions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complexities arising from them, as groups, associations, institutions, system, etc.,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mengandung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kesadaran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interaksi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B49B232-7750-1671-549F-13CB0956B6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722" y="1676400"/>
            <a:ext cx="6200678" cy="3288449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37D1994-EBAE-C5A2-FC2A-7CFD097FC758}"/>
              </a:ext>
            </a:extLst>
          </p:cNvPr>
          <p:cNvSpPr txBox="1"/>
          <p:nvPr/>
        </p:nvSpPr>
        <p:spPr>
          <a:xfrm>
            <a:off x="2565401" y="7069792"/>
            <a:ext cx="104393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Kebanyakan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membatasi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sistem-sistem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inklusif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bermula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merangkum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segala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realitas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2C47D41-0701-1843-8DF8-A79AD0CB5579}"/>
              </a:ext>
            </a:extLst>
          </p:cNvPr>
          <p:cNvSpPr txBox="1"/>
          <p:nvPr/>
        </p:nvSpPr>
        <p:spPr>
          <a:xfrm>
            <a:off x="374651" y="1855304"/>
            <a:ext cx="76199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Manajemen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bersifat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universal dan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mempergunakan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kerangka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ilmu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pengetahuan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sistematis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serta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mencakup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kaidah-kaidah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prinsip-prinsip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dan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konsep-konsep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cenderung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benar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semua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situasi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manajerial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Ilmu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pengetahuan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manajemen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bisa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diterapkan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semua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organisasi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manusia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seperti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perusahaan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pemerintah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pendidikan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sosial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keagamaan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dan lain-lain. </a:t>
            </a:r>
            <a:endParaRPr kumimoji="0" lang="en-ID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FBD413D-E0B2-1361-C5A3-7B9C419D8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519113"/>
            <a:ext cx="9190038" cy="144655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MANAJEMEN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E9DBABA-C99F-EE2F-37E9-EB52A88C5F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694" y="1678052"/>
            <a:ext cx="4626429" cy="25908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AD0683-7F4F-FBB1-1FB2-DC02F2CDE7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28" b="10816"/>
          <a:stretch/>
        </p:blipFill>
        <p:spPr>
          <a:xfrm>
            <a:off x="270673" y="4066132"/>
            <a:ext cx="4122722" cy="49712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572B317-8808-7E8D-DF0C-00BEAED605A7}"/>
              </a:ext>
            </a:extLst>
          </p:cNvPr>
          <p:cNvSpPr txBox="1"/>
          <p:nvPr/>
        </p:nvSpPr>
        <p:spPr>
          <a:xfrm>
            <a:off x="4491039" y="4268852"/>
            <a:ext cx="761999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Seorang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tentunya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harus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cukup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fleksibel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menyesuaikan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diri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dengan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situasi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baru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perubahan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lingkungan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tentunya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juga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harus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paham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terkait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dengan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proses-proses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manajemen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mencakup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hal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berikut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Perencanaan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Pengorganisasian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Pengarahan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pengendalian</a:t>
            </a:r>
            <a:endParaRPr kumimoji="0" lang="en-ID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5437A2-6C55-67BF-1181-E770CAAB6916}"/>
              </a:ext>
            </a:extLst>
          </p:cNvPr>
          <p:cNvSpPr txBox="1"/>
          <p:nvPr/>
        </p:nvSpPr>
        <p:spPr>
          <a:xfrm>
            <a:off x="4393395" y="7000868"/>
            <a:ext cx="76199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proses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manajemen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ini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ada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empat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macam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manajemen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juga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perlu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diketahui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dipelajari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oleh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seorang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Manajemen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sumber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daya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manusia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(SDM).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Manajemen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operasi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Manajemen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pemasaran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Manajemen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keuangan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502710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DC841D-3A30-AA31-B6F5-6973247D9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519113"/>
            <a:ext cx="9113838" cy="1462087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Bell MT" panose="02020503060305020303" pitchFamily="18" charset="0"/>
              </a:rPr>
              <a:t>INDUSTRALISASI SEBAGAI GEJALA MASYARAKAT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62015C-3898-E206-8E5F-B0A55C421E9C}"/>
              </a:ext>
            </a:extLst>
          </p:cNvPr>
          <p:cNvSpPr txBox="1"/>
          <p:nvPr/>
        </p:nvSpPr>
        <p:spPr>
          <a:xfrm>
            <a:off x="3744119" y="1941898"/>
            <a:ext cx="926068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Masyarakat industry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adalah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masyarakat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berubah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sesuai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dengan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perkembangan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zaman dan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kecanggihan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teknologi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Masyarakat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dituntut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untuk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melakukan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inovasi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kreativitas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perkembangan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kehidupannya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beberapa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kajian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pembangunan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kita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mengenal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bebrapa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cara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bisa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digunakan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untuk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mengukur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pembangunan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suatu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negara.</a:t>
            </a:r>
            <a:endParaRPr kumimoji="0" lang="en-ID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2168F6-64C8-210B-40D1-677B936D225C}"/>
              </a:ext>
            </a:extLst>
          </p:cNvPr>
          <p:cNvSpPr txBox="1"/>
          <p:nvPr/>
        </p:nvSpPr>
        <p:spPr>
          <a:xfrm>
            <a:off x="3744118" y="3727002"/>
            <a:ext cx="926068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Pertama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kekayaan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rata-rata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ketika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pembangunan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diartikan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pengetian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ekonomis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Sebuah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masyarakat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dinilai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berhasil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melaksanakan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pembangunan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apabila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pertumbuhan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ekonomi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masyarakat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tersebut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cukup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tinggi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Kedua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pemerataan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adalah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kekayaan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keseluruhan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dimiliki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sebuah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negara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atau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diproduksikan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oleh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sebuah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bangsa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Tidak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berarti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bahwa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kekayaan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itu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merata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dimiliki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oleh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semua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penduduknya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Ketiga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kualitas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kehidupan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Salah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satu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cara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lain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untuk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mengukur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kesejahteraan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penduduk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sebuah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negara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adalah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menggunakan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tolok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ukur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PQLI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(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physical quality of life index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Keempat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kerusakan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lingkungan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Sebuah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negara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tinggi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produktivitasnya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merata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pendapatan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penduduknya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bisa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saja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berada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sebuah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proses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untuk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menjadi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semakin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miskin.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Kelima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keadilan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sosial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berkesinambungan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Tolok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ukur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pembangunan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berhasil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yang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semula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hanya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memberi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tekanan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pada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tingkat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produktivitas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ekonomi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sebuah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negara,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kini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menjadi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semakin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kompleks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FDE2131D-4ADF-7774-527C-6D0FAE5820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0"/>
          <a:stretch/>
        </p:blipFill>
        <p:spPr>
          <a:xfrm>
            <a:off x="240746" y="2590800"/>
            <a:ext cx="3485701" cy="5464414"/>
          </a:xfrm>
        </p:spPr>
      </p:pic>
    </p:spTree>
    <p:extLst>
      <p:ext uri="{BB962C8B-B14F-4D97-AF65-F5344CB8AC3E}">
        <p14:creationId xmlns:p14="http://schemas.microsoft.com/office/powerpoint/2010/main" val="34384917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34A8836-FCA9-B5A9-E195-BC66FB03EE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010" y="1828800"/>
            <a:ext cx="5533179" cy="3517900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CCD8BD0-1C96-A66A-8983-38F06ACD464F}"/>
              </a:ext>
            </a:extLst>
          </p:cNvPr>
          <p:cNvSpPr txBox="1">
            <a:spLocks/>
          </p:cNvSpPr>
          <p:nvPr/>
        </p:nvSpPr>
        <p:spPr>
          <a:xfrm>
            <a:off x="2997200" y="519113"/>
            <a:ext cx="10591800" cy="1462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ll MT" panose="02020503060305020303" pitchFamily="18" charset="0"/>
                <a:ea typeface="+mj-ea"/>
                <a:cs typeface="+mj-cs"/>
                <a:sym typeface="Gill Sans"/>
              </a:rPr>
              <a:t>PERANAN MANAJEMEN DALAM MASYARAKAT INDUSTRI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DBC2FA-850B-8F5B-55DB-5BB8DCCEB998}"/>
              </a:ext>
            </a:extLst>
          </p:cNvPr>
          <p:cNvSpPr txBox="1"/>
          <p:nvPr/>
        </p:nvSpPr>
        <p:spPr>
          <a:xfrm>
            <a:off x="482600" y="1981200"/>
            <a:ext cx="67584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Ada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beberapa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alasan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utama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diperlukan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manajemen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  <a:r>
              <a:rPr kumimoji="0" lang="en-US" sz="2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Pertama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menejemen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sangat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dibutuhkan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terutama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untuk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mencapai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tujuan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yaitu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tujuan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organisasi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pribadi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  <a:r>
              <a:rPr kumimoji="0" lang="en-US" sz="2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Kedua</a:t>
            </a: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untuk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menjaga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keseimbangan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di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antara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tujuan-tujuan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saling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bertentangan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  <a:r>
              <a:rPr kumimoji="0" lang="en-US" sz="2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Ketiga</a:t>
            </a: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untuk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mencapai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efesiensi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efektivitas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5D7AD6-F329-9E66-9782-C72E7FF716DE}"/>
              </a:ext>
            </a:extLst>
          </p:cNvPr>
          <p:cNvSpPr txBox="1"/>
          <p:nvPr/>
        </p:nvSpPr>
        <p:spPr>
          <a:xfrm>
            <a:off x="514626" y="4088290"/>
            <a:ext cx="67584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Hampir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sebagian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besar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dari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semua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permasalahan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kemasyarakatan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dapat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diatasi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oleh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melalui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manajemen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karena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muncul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untuk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memenuhi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kebutuhan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masyarakat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Tingkatan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manajemen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organisasi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membagi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menjadi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tiga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golongan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berbeda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2EB93C-50A5-8A86-CD31-CF1E3632D216}"/>
              </a:ext>
            </a:extLst>
          </p:cNvPr>
          <p:cNvSpPr txBox="1"/>
          <p:nvPr/>
        </p:nvSpPr>
        <p:spPr>
          <a:xfrm>
            <a:off x="552174" y="6211948"/>
            <a:ext cx="57216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Manajer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inti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pertama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Tingkat paling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rendah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suatu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organisasi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memimpin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mengawasi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tenaga-tenaga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operasioanl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lini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atau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garis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pertama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917CE8-DD82-F01D-6AD2-DCC47C244D04}"/>
              </a:ext>
            </a:extLst>
          </p:cNvPr>
          <p:cNvSpPr txBox="1"/>
          <p:nvPr/>
        </p:nvSpPr>
        <p:spPr>
          <a:xfrm>
            <a:off x="6982947" y="6211948"/>
            <a:ext cx="546967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Manajer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menengah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Para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menengah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membawahi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serta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mengarahkan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kegiatan-kegiatan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para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lainnya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kadang-kadang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juga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karyawan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operasional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85F02D-8682-C728-3FB5-9348F029CA5F}"/>
              </a:ext>
            </a:extLst>
          </p:cNvPr>
          <p:cNvSpPr txBox="1"/>
          <p:nvPr/>
        </p:nvSpPr>
        <p:spPr>
          <a:xfrm>
            <a:off x="1579515" y="7924800"/>
            <a:ext cx="67584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Manajer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puncak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Klasifikasi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manajer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tertinggi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ini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terdiri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atas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sekelompok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kecil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eksekutif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85860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5F03EBB-6AF2-B6BC-6939-EC98C74D96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7" y="1911631"/>
            <a:ext cx="5499100" cy="3477874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5561A52-D1E0-EFA0-7509-08ED6D062EE7}"/>
              </a:ext>
            </a:extLst>
          </p:cNvPr>
          <p:cNvSpPr txBox="1">
            <a:spLocks/>
          </p:cNvSpPr>
          <p:nvPr/>
        </p:nvSpPr>
        <p:spPr>
          <a:xfrm>
            <a:off x="2997200" y="519113"/>
            <a:ext cx="10591800" cy="1462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ll MT" panose="02020503060305020303" pitchFamily="18" charset="0"/>
                <a:ea typeface="+mj-ea"/>
                <a:cs typeface="+mj-cs"/>
                <a:sym typeface="Gill Sans"/>
              </a:rPr>
              <a:t>PERANAN MANAJEMEN DALAM MASYARAKAT INDUSTRI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E09E7D-F685-31E7-49C1-3278D290C802}"/>
              </a:ext>
            </a:extLst>
          </p:cNvPr>
          <p:cNvSpPr txBox="1"/>
          <p:nvPr/>
        </p:nvSpPr>
        <p:spPr>
          <a:xfrm>
            <a:off x="5533887" y="2626506"/>
            <a:ext cx="67584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Beberapa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strategi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pembangunan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sektor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industri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bisa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dilaksakan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sebagai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berikut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Stretegi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Substitusi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Impor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(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Inward Looking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Stategi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ini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bertujuan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mengembangkan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industry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berorientasi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domestic yang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dapat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menggantikan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produk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impor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Strategi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Promosi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Ekspor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(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Outward Looking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Berorientasi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pasar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internasional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usaha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pengembangan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industry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negeri yang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memiliki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keunggulan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bersaing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F98D51-2C74-F46E-27D3-42D8CA621734}"/>
              </a:ext>
            </a:extLst>
          </p:cNvPr>
          <p:cNvSpPr txBox="1"/>
          <p:nvPr/>
        </p:nvSpPr>
        <p:spPr>
          <a:xfrm>
            <a:off x="444500" y="5181051"/>
            <a:ext cx="12115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Dampak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industralisasi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bagi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masyarakat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sebagai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berikut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Pengalaman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beberapa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negara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berkembang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khususnya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negara-negara yang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gandrung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memakai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teknologi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industry yang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ditransfer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dari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negara-negara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maju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(core industry),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untuk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pembangunan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ekonominya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sering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kali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berakibat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pada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terjainya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distorsi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tujuan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Masalah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pencemaran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lingkungan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hidup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secara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teknis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telah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didefinisikan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UU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Nomor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4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Tahun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1982,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yakni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masuknya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atau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dimasukkannya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makhluk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hidup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zat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energi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atau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komponen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lain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lingkungan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atau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berubahnya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tatanan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lingkungan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oleh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kehiatan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manusia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atau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proses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alam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Pada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kasus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Indonesia, Indonesia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memang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negara </a:t>
            </a:r>
            <a:r>
              <a:rPr kumimoji="0" lang="en-US" sz="2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late corner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proses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industrialisasi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di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kawasan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Pasifik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Gejala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memanasnya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bola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bumi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karena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efek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rumah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kaca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mengakibatkan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menipisnya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ozon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menciutnya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luas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hutan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tropis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dan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meluasnya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gurun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serta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melumernya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lapisan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es di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kutub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utara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selatan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bumi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196375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3641E00-B584-9C0C-FB7C-F0B9A29CEACA}"/>
              </a:ext>
            </a:extLst>
          </p:cNvPr>
          <p:cNvSpPr txBox="1">
            <a:spLocks/>
          </p:cNvSpPr>
          <p:nvPr/>
        </p:nvSpPr>
        <p:spPr>
          <a:xfrm>
            <a:off x="2997200" y="519113"/>
            <a:ext cx="9113838" cy="1462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ll MT" panose="02020503060305020303" pitchFamily="18" charset="0"/>
                <a:ea typeface="+mj-ea"/>
                <a:cs typeface="+mj-cs"/>
                <a:sym typeface="Gill Sans"/>
              </a:rPr>
              <a:t>ORGANISASI PENGUSAHA DAN SERIKAT PEKERJA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879692-8264-2C5D-69DA-7CA67B5E2BBB}"/>
              </a:ext>
            </a:extLst>
          </p:cNvPr>
          <p:cNvSpPr txBox="1"/>
          <p:nvPr/>
        </p:nvSpPr>
        <p:spPr>
          <a:xfrm>
            <a:off x="64251" y="1981200"/>
            <a:ext cx="68191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Munculnya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organisasi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pengusaha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di Indonesia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dimulai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dengan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adanya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Badan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Permusyawaratan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Urusan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Sosial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Pengusaha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di Indonesia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tahun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1952.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kemudian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diubah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menjadi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Perhimpunan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Urusan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Sosial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Ekonomi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Pengusaha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Seluruh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Indonesia.(PUSPI)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tahun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1982.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melalui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Munas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PUSPI  II di Surabaya pada 29-31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Januari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1985,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nama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PUSPI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diubah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menjadi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APINDO (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Asosiasi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Pengusaha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Indonesia)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samapai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sekarang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Organisasi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lain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selain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APINDO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adalah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KADIN. 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4388ECC-1AE3-049B-7444-EA20BB107C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456" y="1737479"/>
            <a:ext cx="5415788" cy="3139321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8452709-7245-CC15-DF72-00DA087D4D36}"/>
              </a:ext>
            </a:extLst>
          </p:cNvPr>
          <p:cNvSpPr txBox="1"/>
          <p:nvPr/>
        </p:nvSpPr>
        <p:spPr>
          <a:xfrm>
            <a:off x="-17670" y="5162868"/>
            <a:ext cx="67584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APINDO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Mempersatukan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membina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pengusaha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serta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memberikan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pelayanan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kepentingannya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di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bidang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hubungan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industrial.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3C12C74-C62A-4471-2A79-EB0A865D0E14}"/>
              </a:ext>
            </a:extLst>
          </p:cNvPr>
          <p:cNvSpPr/>
          <p:nvPr/>
        </p:nvSpPr>
        <p:spPr>
          <a:xfrm>
            <a:off x="-17670" y="6635200"/>
            <a:ext cx="7358270" cy="27444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Usaha-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usaha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dilakukan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APINDO 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Menggalang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kerja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sama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hubungan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baik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dengan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instansi-instansi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atau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lembaga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pemerintahan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swasta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baik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maupun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luar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negeri.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Menatap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langskap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operasional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hubungan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industrial Pancasila dan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kerja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sama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tripatit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antara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pengusaha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pekerja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di wilayah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kerja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organisasi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.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Membina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sumber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daya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manusia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sebagai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peserta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produksi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sebagaimana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digariskan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hubungan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industrial Pancasila.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6DD80AB-FBCE-3BE0-FD20-FDFC0DB0CEBC}"/>
              </a:ext>
            </a:extLst>
          </p:cNvPr>
          <p:cNvSpPr/>
          <p:nvPr/>
        </p:nvSpPr>
        <p:spPr>
          <a:xfrm>
            <a:off x="7306365" y="5035000"/>
            <a:ext cx="3920435" cy="1600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Keanggotaan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APINDO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terdiri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atas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Anggota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biasa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Gill San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Anggoota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luar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biasa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Anggota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kehormatan</a:t>
            </a:r>
            <a:endParaRPr kumimoji="0" lang="en-ID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Gill San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A5E25EC-4033-AB84-F24A-DDDA96129C90}"/>
              </a:ext>
            </a:extLst>
          </p:cNvPr>
          <p:cNvSpPr/>
          <p:nvPr/>
        </p:nvSpPr>
        <p:spPr>
          <a:xfrm>
            <a:off x="7554119" y="6801836"/>
            <a:ext cx="5415788" cy="27444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Struktur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organisasi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APINDO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terdiri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atas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Tingkat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pusat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terdiri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dari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masyarakat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nasional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dan dewan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pengurus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pusat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Tingkat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daerah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terdiri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atas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musyawarah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daerah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, dewan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pengurus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daerah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(DPD), dan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koordinasi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Tingkat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cabang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terdiri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atas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musyawarah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cabang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dan dewan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pengurus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cabang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(DPC). </a:t>
            </a:r>
            <a:endParaRPr kumimoji="0" lang="en-ID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5871862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3B2DB95-5EAE-18C0-B0A5-D71788471F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33" y="2025229"/>
            <a:ext cx="4524375" cy="3388914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26DE898-0180-209C-1793-A40FC751D2B0}"/>
              </a:ext>
            </a:extLst>
          </p:cNvPr>
          <p:cNvSpPr txBox="1">
            <a:spLocks/>
          </p:cNvSpPr>
          <p:nvPr/>
        </p:nvSpPr>
        <p:spPr>
          <a:xfrm>
            <a:off x="2997200" y="519113"/>
            <a:ext cx="9113838" cy="1462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ll MT" panose="02020503060305020303" pitchFamily="18" charset="0"/>
                <a:ea typeface="+mj-ea"/>
                <a:cs typeface="+mj-cs"/>
                <a:sym typeface="Gill Sans"/>
              </a:rPr>
              <a:t>ORGANISASI PENGUSAHA DAN SERIKAT PEKERJA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ADFF1F-A3C0-A0B1-806A-7F4EEB864075}"/>
              </a:ext>
            </a:extLst>
          </p:cNvPr>
          <p:cNvSpPr txBox="1"/>
          <p:nvPr/>
        </p:nvSpPr>
        <p:spPr>
          <a:xfrm>
            <a:off x="4778374" y="1996737"/>
            <a:ext cx="797242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KADIN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Wadah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dari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pengusaha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Indonesia yang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bergerak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bidang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perekonomian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KADIN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berdasarkan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Undang-Undang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Nomor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1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Tahun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1987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didirikan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pada 24 September 1987 di Jakarta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untuk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waktu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tidak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ditentukan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46EFBA6-58B8-CD92-7FF5-3F298774BBC9}"/>
              </a:ext>
            </a:extLst>
          </p:cNvPr>
          <p:cNvSpPr/>
          <p:nvPr/>
        </p:nvSpPr>
        <p:spPr>
          <a:xfrm>
            <a:off x="4978400" y="3823882"/>
            <a:ext cx="7824442" cy="3200400"/>
          </a:xfrm>
          <a:prstGeom prst="roundRect">
            <a:avLst/>
          </a:prstGeom>
        </p:spPr>
        <p:style>
          <a:lnRef idx="1">
            <a:schemeClr val="accent5"/>
          </a:lnRef>
          <a:fillRef idx="1001">
            <a:schemeClr val="lt2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KADIN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mempunyai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kegiatan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sebagai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berikut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Memajukan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mengembangkan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jiwa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serta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memajukan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mengembangkan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kemampuan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keterampilan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pengusaha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nasional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dinamis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mantap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demi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terciptanya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pertumbuhan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ekonomi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peningkatan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Pembangunan, dan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terciptaan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lapanya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kerja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lebih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luas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Memupuk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meningkatkan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partisipasi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aktif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para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pengusaha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nasional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demi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meningkatkan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produktivitas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nasional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dengan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cara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kerja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lebih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terampil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efisien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berdisiplin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, dan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berdedikassi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.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5F0C95-5053-456F-CE18-4344BAF6D905}"/>
              </a:ext>
            </a:extLst>
          </p:cNvPr>
          <p:cNvSpPr/>
          <p:nvPr/>
        </p:nvSpPr>
        <p:spPr>
          <a:xfrm>
            <a:off x="635000" y="5576482"/>
            <a:ext cx="3785842" cy="1447800"/>
          </a:xfrm>
          <a:prstGeom prst="roundRect">
            <a:avLst/>
          </a:prstGeom>
        </p:spPr>
        <p:style>
          <a:lnRef idx="1">
            <a:schemeClr val="accent5"/>
          </a:lnRef>
          <a:fillRef idx="1001">
            <a:schemeClr val="lt2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Keanggotaan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KADIN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terdiri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atas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Anggota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biasa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Gill San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Anggota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luar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biasa</a:t>
            </a:r>
            <a:endParaRPr kumimoji="0" lang="en-ID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Gill San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C4D09FC-C801-B834-A65C-E262DB0D0DC5}"/>
              </a:ext>
            </a:extLst>
          </p:cNvPr>
          <p:cNvSpPr/>
          <p:nvPr/>
        </p:nvSpPr>
        <p:spPr>
          <a:xfrm>
            <a:off x="558800" y="7186620"/>
            <a:ext cx="5943600" cy="2262179"/>
          </a:xfrm>
          <a:prstGeom prst="roundRect">
            <a:avLst/>
          </a:prstGeom>
        </p:spPr>
        <p:style>
          <a:lnRef idx="1">
            <a:schemeClr val="accent5"/>
          </a:lnRef>
          <a:fillRef idx="1001">
            <a:schemeClr val="lt2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Kepengurusan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endParaRPr kumimoji="0" lang="en-ID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Gill San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Dewan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pengurus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harian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KADIN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pusat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dipilih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diangkat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oleh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munas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melalui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system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koperasi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usaha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ID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swasta</a:t>
            </a:r>
            <a:r>
              <a:rPr kumimoji="0" lang="en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Dewan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pengurus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harian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KADIN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pusat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dipilih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hanya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dari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daftar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nama-nama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 yang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diajukan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oleh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majelis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pertimbangan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kepada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munas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.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EE5E67F-BB1D-4E02-D154-15489915D16C}"/>
              </a:ext>
            </a:extLst>
          </p:cNvPr>
          <p:cNvSpPr/>
          <p:nvPr/>
        </p:nvSpPr>
        <p:spPr>
          <a:xfrm>
            <a:off x="7203661" y="7186620"/>
            <a:ext cx="4922838" cy="1931190"/>
          </a:xfrm>
          <a:prstGeom prst="roundRect">
            <a:avLst/>
          </a:prstGeom>
        </p:spPr>
        <p:style>
          <a:lnRef idx="1">
            <a:schemeClr val="accent5"/>
          </a:lnRef>
          <a:fillRef idx="1001">
            <a:schemeClr val="lt2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Kompartemen-kompartemen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Gill San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Kompartemen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perdagangan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luar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negeri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Kompertemen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perdagangan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negeri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Kompertemen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logam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dasar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Gill Sans"/>
              </a:rPr>
              <a:t>mesin</a:t>
            </a:r>
            <a:endParaRPr kumimoji="0" lang="en-ID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73032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0BCE4B6-D8EA-CE24-DC55-1EE32EC4D5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" t="8070" r="5200" b="16731"/>
          <a:stretch/>
        </p:blipFill>
        <p:spPr>
          <a:xfrm>
            <a:off x="7289800" y="1676400"/>
            <a:ext cx="5715000" cy="3581400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20A3E27-AEFC-FD6A-8232-6035A282AFB7}"/>
              </a:ext>
            </a:extLst>
          </p:cNvPr>
          <p:cNvSpPr txBox="1">
            <a:spLocks/>
          </p:cNvSpPr>
          <p:nvPr/>
        </p:nvSpPr>
        <p:spPr>
          <a:xfrm>
            <a:off x="2997200" y="519113"/>
            <a:ext cx="9113838" cy="1462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ll MT" panose="02020503060305020303" pitchFamily="18" charset="0"/>
                <a:ea typeface="+mj-ea"/>
                <a:cs typeface="+mj-cs"/>
                <a:sym typeface="Gill Sans"/>
              </a:rPr>
              <a:t>ORGANISASI PENGUSAHA DAN SERIKAT PEKERJA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225E78-FEE6-5EBA-04DB-5B5EC9A6C0B3}"/>
              </a:ext>
            </a:extLst>
          </p:cNvPr>
          <p:cNvSpPr txBox="1"/>
          <p:nvPr/>
        </p:nvSpPr>
        <p:spPr>
          <a:xfrm>
            <a:off x="327819" y="1676400"/>
            <a:ext cx="696198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Serikat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pekerja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diawali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dengan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lahirnya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Serikat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Pekerja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Guru Belanda (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Nederland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Indische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Onderwys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Genoot-schap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)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tahun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1876.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setelah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lahirnya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Boedi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Oetomo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tahun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1908,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organisasi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pekerja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atau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buruh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juga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ikutt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berkembang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disusul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dengan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berdirinya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Serikat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Pekerja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Kereta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Api dan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Trem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pada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tahun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sama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Pada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tanggal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20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Februari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1973,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diteruskan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Deklarasi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Persatuan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Buruh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Seluruh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Indonesia (PBSI) yang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melahirkan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Federasi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Buruh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Seluruh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Indonesia (FBSI)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dengan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prinsip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menjunjung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tinggi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asas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demokrasi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bebas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, dan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bertanggung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jawab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Tahun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1985, FBSI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berganti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nama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menjadi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Serikat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Pekerja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Seluruh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Indonesia (SPSI).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7D118E-9161-C73F-1CD7-6F2FDA44E4CB}"/>
              </a:ext>
            </a:extLst>
          </p:cNvPr>
          <p:cNvSpPr txBox="1"/>
          <p:nvPr/>
        </p:nvSpPr>
        <p:spPr>
          <a:xfrm>
            <a:off x="327819" y="5274365"/>
            <a:ext cx="126769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Dampak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positif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dan negative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adanya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serikat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pekerja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sebagai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berikut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Dampak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positif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Semakin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tinggi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tingkat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kesadaran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pekerja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atau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buruh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terhadap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pentingnya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berorganisasi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Tumbuhnya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persaingan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antar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serikat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pekerjaan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dan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solidaritas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pekerja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atau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buruh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dalam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memperjuangkan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perbaikan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Nasib.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Dampak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negative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Keberadaan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serikat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kerja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atau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serikat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buruh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dapat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menjadi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problem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tersendiri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bagi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masyarakat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industry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apabila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perusahaan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belum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siap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menerima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kehadiran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multiserikat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pekerja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C44A9C-1D9C-187D-C2A9-B716CBC99CEF}"/>
              </a:ext>
            </a:extLst>
          </p:cNvPr>
          <p:cNvSpPr txBox="1"/>
          <p:nvPr/>
        </p:nvSpPr>
        <p:spPr>
          <a:xfrm>
            <a:off x="327820" y="7462635"/>
            <a:ext cx="123491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ILO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merupakan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organisasi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PBB yang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didirikan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pada 1 April 1919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bersamaan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dengan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dibuatnya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perjanjian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perdamaian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disebut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sebagai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Perjanjian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Versailles. ILO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didirikan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sebagai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tanggapan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terhadap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masalah-masalah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yang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dihadapi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negara-negara industry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sekaligus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sebagai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upaya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untuk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menyelesaikan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masalah-masalah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perburuhan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429655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0" y="609600"/>
            <a:ext cx="10464800" cy="2438400"/>
          </a:xfrm>
        </p:spPr>
        <p:txBody>
          <a:bodyPr/>
          <a:lstStyle/>
          <a:p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4200" y="2692400"/>
            <a:ext cx="10464800" cy="4089400"/>
          </a:xfrm>
        </p:spPr>
        <p:txBody>
          <a:bodyPr/>
          <a:lstStyle/>
          <a:p>
            <a:pPr>
              <a:buNone/>
            </a:pPr>
            <a:endParaRPr lang="en-US" dirty="0"/>
          </a:p>
          <a:p>
            <a:pPr marL="261938" indent="4763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Luluk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Dwi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Kumalasari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Rachmad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Kristiono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Dwi Susilo, 2022, SOSIOLOGI INDUSTRI,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keempat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PENERBIT UNIVERSITAS TERBUKA, SOSI4314, 3 SKS/MODUL 1-9</a:t>
            </a:r>
          </a:p>
          <a:p>
            <a:pPr>
              <a:buNone/>
            </a:pPr>
            <a:r>
              <a:rPr lang="en-US" dirty="0"/>
              <a:t> 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6BA47-8E02-28E1-A407-13DC284E0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519113"/>
            <a:ext cx="9113838" cy="147476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Bell MT" panose="02020503060305020303" pitchFamily="18" charset="0"/>
              </a:rPr>
              <a:t>INDUSTRI</a:t>
            </a:r>
            <a:endParaRPr lang="en-ID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CACF49-8350-91C3-84ED-46161EF65B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49" b="29268"/>
          <a:stretch/>
        </p:blipFill>
        <p:spPr>
          <a:xfrm>
            <a:off x="3378200" y="1462088"/>
            <a:ext cx="6248400" cy="2667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C47D41-0701-1843-8DF8-A79AD0CB5579}"/>
              </a:ext>
            </a:extLst>
          </p:cNvPr>
          <p:cNvSpPr txBox="1"/>
          <p:nvPr/>
        </p:nvSpPr>
        <p:spPr>
          <a:xfrm>
            <a:off x="254001" y="4343399"/>
            <a:ext cx="62483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Masyarakat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boleh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didefinisikan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tinggal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wilayah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bekerja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bergantung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mencapai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dibentuk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arti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kaitan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Perusahaan.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Walaupun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Perindustrian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memengaruhi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520BC6-8015-FF74-D0B5-27EF1BBF6E20}"/>
              </a:ext>
            </a:extLst>
          </p:cNvPr>
          <p:cNvSpPr txBox="1"/>
          <p:nvPr/>
        </p:nvSpPr>
        <p:spPr>
          <a:xfrm>
            <a:off x="6777381" y="4913070"/>
            <a:ext cx="59756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perindustrian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mengakibatkan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berlakunya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813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E203D-A79D-FAA1-24DB-47EE72800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519113"/>
            <a:ext cx="9190038" cy="141642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Bell MT" panose="02020503060305020303" pitchFamily="18" charset="0"/>
              </a:rPr>
              <a:t>SOSIOLOGI INDUSTRI</a:t>
            </a:r>
            <a:endParaRPr lang="en-ID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B1A6E3-BB76-7204-EA96-96C0BCB29E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7" y="1955124"/>
            <a:ext cx="4779229" cy="655551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ADF895B-2A0B-D567-1FC1-3549A08B7BB1}"/>
              </a:ext>
            </a:extLst>
          </p:cNvPr>
          <p:cNvSpPr txBox="1"/>
          <p:nvPr/>
        </p:nvSpPr>
        <p:spPr>
          <a:xfrm>
            <a:off x="4774812" y="5943600"/>
            <a:ext cx="75014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Sasaran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pandangnya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melihat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hakikat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kebudayaan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dan juga industry-industry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ilmiahnya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4127B4-FB4D-6B82-F247-7A7B58592D7A}"/>
              </a:ext>
            </a:extLst>
          </p:cNvPr>
          <p:cNvSpPr txBox="1"/>
          <p:nvPr/>
        </p:nvSpPr>
        <p:spPr>
          <a:xfrm>
            <a:off x="4790273" y="1930052"/>
            <a:ext cx="75014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diterapkan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memecahkan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mengenal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industry. Hal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berarti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digolongkan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bertugas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menyelidiki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sosiokultural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FE0FB5-0270-BF9C-3244-5FEA0A942411}"/>
              </a:ext>
            </a:extLst>
          </p:cNvPr>
          <p:cNvSpPr txBox="1"/>
          <p:nvPr/>
        </p:nvSpPr>
        <p:spPr>
          <a:xfrm>
            <a:off x="4774812" y="4238376"/>
            <a:ext cx="75014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mempelajari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dan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Adapun Masyarakat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keseluruhan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kompleks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40130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0491C-1D3A-C43E-0D53-2AD679E66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519113"/>
            <a:ext cx="9190038" cy="125537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Bell MT" panose="02020503060305020303" pitchFamily="18" charset="0"/>
              </a:rPr>
              <a:t>SOSIOLOGI INDUSTRI</a:t>
            </a:r>
            <a:endParaRPr lang="en-ID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832067-3B5A-9FA9-D8A9-8D143B5276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5957886"/>
            <a:ext cx="5562600" cy="31289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CF7883-CC23-3A78-C136-5B28D76F1F91}"/>
              </a:ext>
            </a:extLst>
          </p:cNvPr>
          <p:cNvSpPr txBox="1"/>
          <p:nvPr/>
        </p:nvSpPr>
        <p:spPr>
          <a:xfrm>
            <a:off x="596900" y="2568476"/>
            <a:ext cx="10439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selaku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cabang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menjawab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timbul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pabrik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bermunculan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dibangun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beroperassi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Agar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mengungkapkan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massyarakat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pemikiran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sistematis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mengambil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kesimpulan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diperlukan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056" name="Picture 8" descr="Pembangunan Industri, untuk Rakyat atau Korporat? - Pasundan Ekspres">
            <a:extLst>
              <a:ext uri="{FF2B5EF4-FFF2-40B4-BE49-F238E27FC236}">
                <a16:creationId xmlns:a16="http://schemas.microsoft.com/office/drawing/2014/main" id="{548BC079-E89E-3001-07C4-0D8B81CF8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776" y="4850151"/>
            <a:ext cx="6257926" cy="312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027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3476F-FD1D-3FBD-BCE7-054EB0AAC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519113"/>
            <a:ext cx="9190038" cy="146208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Bell MT" panose="02020503060305020303" pitchFamily="18" charset="0"/>
              </a:rPr>
              <a:t>RUANG LINGKUP SOSIOLOGI INDUSTRI</a:t>
            </a:r>
            <a:endParaRPr lang="en-ID" sz="36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63A0583-7676-53EF-0CBB-2FA1A30ADC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1619931"/>
            <a:ext cx="8792473" cy="312517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C1D70B-5760-376F-A757-388E1FA4B250}"/>
              </a:ext>
            </a:extLst>
          </p:cNvPr>
          <p:cNvSpPr txBox="1"/>
          <p:nvPr/>
        </p:nvSpPr>
        <p:spPr>
          <a:xfrm>
            <a:off x="721980" y="5008494"/>
            <a:ext cx="92856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sekitar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pertengahan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ke-20,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Howthorne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Works in Chicago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(Western Electric Company)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Rahman Aziz (1995).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dijalankan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George Elton Mayo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rekan-rekannya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tahun-tahun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akhir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1920-an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1930-an.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068910-A9D4-F38E-DD31-0C302F4DA286}"/>
              </a:ext>
            </a:extLst>
          </p:cNvPr>
          <p:cNvSpPr txBox="1"/>
          <p:nvPr/>
        </p:nvSpPr>
        <p:spPr>
          <a:xfrm>
            <a:off x="3987800" y="6553200"/>
            <a:ext cx="86315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senantiasa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menciptakan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peralatan-peralatan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memuaskan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rasa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berkembang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akhirnya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memerlukan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peralatan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23168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0D3C0-63C3-7B6F-6B14-E1DE27943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519113"/>
            <a:ext cx="9190038" cy="138588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Bell MT" panose="02020503060305020303" pitchFamily="18" charset="0"/>
              </a:rPr>
              <a:t>RUANG LINGKUP SOSIOLOGI INDUSTRI</a:t>
            </a:r>
            <a:endParaRPr lang="en-ID" sz="36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15D511-22B3-8DA5-917B-B308084A26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671" y="2662361"/>
            <a:ext cx="2692399" cy="241470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F04D3C-8BE5-ACD8-83BE-B65EA85E4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981" y="4191000"/>
            <a:ext cx="2590800" cy="2575995"/>
          </a:xfrm>
          <a:prstGeom prst="rect">
            <a:avLst/>
          </a:prstGeom>
        </p:spPr>
      </p:pic>
      <p:pic>
        <p:nvPicPr>
          <p:cNvPr id="1026" name="Picture 2" descr="Tahap Tahap Revolusi Industri Abad 18 Sampai Abad 19 | sihamak">
            <a:extLst>
              <a:ext uri="{FF2B5EF4-FFF2-40B4-BE49-F238E27FC236}">
                <a16:creationId xmlns:a16="http://schemas.microsoft.com/office/drawing/2014/main" id="{88594372-24BD-1EA0-BAD9-BD81C7C0F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910" y="6248400"/>
            <a:ext cx="3066181" cy="205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942FD15-7D36-F772-254C-A013D25B5C00}"/>
              </a:ext>
            </a:extLst>
          </p:cNvPr>
          <p:cNvSpPr txBox="1"/>
          <p:nvPr/>
        </p:nvSpPr>
        <p:spPr>
          <a:xfrm>
            <a:off x="284370" y="2662361"/>
            <a:ext cx="78658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Rahman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(1995)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menyebutkan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Sejarah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menunjukan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Inggris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(negara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mengalami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revolusi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Perindustrian) dab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-negara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Eropa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mengalami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tahap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en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C12956-9883-4A78-9F4F-90246808F69A}"/>
              </a:ext>
            </a:extLst>
          </p:cNvPr>
          <p:cNvSpPr txBox="1"/>
          <p:nvPr/>
        </p:nvSpPr>
        <p:spPr>
          <a:xfrm>
            <a:off x="777100" y="4217504"/>
            <a:ext cx="63454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sebelum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ke-14)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Perindustrian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permulaan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ke-15)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kematangan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Perindustrian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19)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BE55F9F4-6BF9-B6DD-9DE5-76BE6A36D387}"/>
              </a:ext>
            </a:extLst>
          </p:cNvPr>
          <p:cNvSpPr/>
          <p:nvPr/>
        </p:nvSpPr>
        <p:spPr>
          <a:xfrm rot="7447045">
            <a:off x="9852757" y="4462283"/>
            <a:ext cx="2085257" cy="1524000"/>
          </a:xfrm>
          <a:prstGeom prst="arc">
            <a:avLst>
              <a:gd name="adj1" fmla="val 14254617"/>
              <a:gd name="adj2" fmla="val 920103"/>
            </a:avLst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7C2D8A4D-349E-005C-C20B-A368FBEEB4F7}"/>
              </a:ext>
            </a:extLst>
          </p:cNvPr>
          <p:cNvSpPr/>
          <p:nvPr/>
        </p:nvSpPr>
        <p:spPr>
          <a:xfrm rot="7447045">
            <a:off x="6954313" y="6192635"/>
            <a:ext cx="2085257" cy="1524000"/>
          </a:xfrm>
          <a:prstGeom prst="arc">
            <a:avLst>
              <a:gd name="adj1" fmla="val 14254617"/>
              <a:gd name="adj2" fmla="val 920103"/>
            </a:avLst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05135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B6DA57-A076-D991-C933-47F4FEC067B1}"/>
              </a:ext>
            </a:extLst>
          </p:cNvPr>
          <p:cNvSpPr txBox="1"/>
          <p:nvPr/>
        </p:nvSpPr>
        <p:spPr>
          <a:xfrm>
            <a:off x="3323899" y="1808392"/>
            <a:ext cx="91900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mempengaruhi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dicerminkan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diluar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memengaruhi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fisikal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Kehadiran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kawasan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perindustrian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menambahkan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penduduk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5A7A19-D2C7-1192-FA20-3C9932B2A2ED}"/>
              </a:ext>
            </a:extLst>
          </p:cNvPr>
          <p:cNvSpPr txBox="1"/>
          <p:nvPr/>
        </p:nvSpPr>
        <p:spPr>
          <a:xfrm>
            <a:off x="512950" y="3593496"/>
            <a:ext cx="94946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Usaha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mementingkan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memengaruhi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gambaran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ragam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pengeluaran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Salah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seminat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periklanan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C4835A-08D0-FBE1-9956-0B429978B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50" y="5230954"/>
            <a:ext cx="5782938" cy="28914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48BF4B1-0738-3CC7-7631-F075DF860FD9}"/>
              </a:ext>
            </a:extLst>
          </p:cNvPr>
          <p:cNvSpPr txBox="1"/>
          <p:nvPr/>
        </p:nvSpPr>
        <p:spPr>
          <a:xfrm>
            <a:off x="6502400" y="5982200"/>
            <a:ext cx="601153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mempromosikan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pengeluaran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industry.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jurnal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perindustrian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Surat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cenderung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meletakkan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pandangnya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perindustrian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permasalahan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15C5D1A-E3CF-E542-A37D-11E9824C0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519113"/>
            <a:ext cx="9190038" cy="138588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Bell MT" panose="02020503060305020303" pitchFamily="18" charset="0"/>
              </a:rPr>
              <a:t>RUANG LINGKUP SOSIOLOGI INDUSTRI</a:t>
            </a:r>
            <a:endParaRPr lang="en-ID" sz="36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673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88F7E-C058-BD18-B57D-1DD040F4E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381001"/>
            <a:ext cx="10007600" cy="16764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Bell MT" panose="02020503060305020303" pitchFamily="18" charset="0"/>
              </a:rPr>
              <a:t>PANDANGAN HIDUP MASYARAKAT INDUSTRI</a:t>
            </a:r>
            <a:endParaRPr lang="en-ID" sz="32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2D2003-0DE3-6949-0FE5-F58D747DBCBA}"/>
              </a:ext>
            </a:extLst>
          </p:cNvPr>
          <p:cNvSpPr txBox="1"/>
          <p:nvPr/>
        </p:nvSpPr>
        <p:spPr>
          <a:xfrm>
            <a:off x="488122" y="1698248"/>
            <a:ext cx="6477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Perbedaan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Pandangan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Unit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57F979-D6CD-7C08-D181-0C77C77D86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27" y="2193399"/>
            <a:ext cx="4025102" cy="26834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847C42-12EF-80EE-E8C0-3472E73F408A}"/>
              </a:ext>
            </a:extLst>
          </p:cNvPr>
          <p:cNvSpPr txBox="1"/>
          <p:nvPr/>
        </p:nvSpPr>
        <p:spPr>
          <a:xfrm>
            <a:off x="4997452" y="2180711"/>
            <a:ext cx="67552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Pada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mencapai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sekedar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Lain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industry. Di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dititikberatkan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ketunggalan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singularity)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keakuan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individuality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consumption unit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pemakai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production unit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penghasil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9CF8D3-0A82-162C-8871-0C9D5DC5A429}"/>
              </a:ext>
            </a:extLst>
          </p:cNvPr>
          <p:cNvSpPr txBox="1"/>
          <p:nvPr/>
        </p:nvSpPr>
        <p:spPr>
          <a:xfrm>
            <a:off x="4980903" y="4389343"/>
            <a:ext cx="67718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anak-anak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semata-mata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Karena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gunanya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menguntungkan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semacam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satu-satunya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E06D57-4B1D-F4C6-D59D-A4B16439E990}"/>
              </a:ext>
            </a:extLst>
          </p:cNvPr>
          <p:cNvSpPr txBox="1"/>
          <p:nvPr/>
        </p:nvSpPr>
        <p:spPr>
          <a:xfrm>
            <a:off x="5770511" y="5686278"/>
            <a:ext cx="708924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Perbedaan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Pandangan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Tenggang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Ikatan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04F0C2D-D043-8DF2-DE9C-20D6E6C162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3"/>
          <a:stretch/>
        </p:blipFill>
        <p:spPr>
          <a:xfrm>
            <a:off x="7857809" y="6289762"/>
            <a:ext cx="5152513" cy="217549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2FEEA35-B853-6604-2220-259ED65EA66C}"/>
              </a:ext>
            </a:extLst>
          </p:cNvPr>
          <p:cNvSpPr txBox="1"/>
          <p:nvPr/>
        </p:nvSpPr>
        <p:spPr>
          <a:xfrm>
            <a:off x="768565" y="6195024"/>
            <a:ext cx="70892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bonds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ikatan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rasa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Bersama,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keberuntungan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fortune)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kemalangan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misfortune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Pada Masyarakat industry,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bonds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concracts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dibayar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berbuat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begitu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Lloyd A. Taylor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bukunya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berjudul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Sociology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kadang-kadang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dipaksakan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mencapai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Dharmawan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1986). </a:t>
            </a:r>
            <a:endParaRPr lang="en-ID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3493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2607</TotalTime>
  <Pages>0</Pages>
  <Words>3100</Words>
  <Characters>0</Characters>
  <Application>Microsoft Office PowerPoint</Application>
  <PresentationFormat>Custom</PresentationFormat>
  <Lines>0</Lines>
  <Paragraphs>223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Bell MT</vt:lpstr>
      <vt:lpstr>Calibri</vt:lpstr>
      <vt:lpstr>Calibri Light</vt:lpstr>
      <vt:lpstr>Gill Sans</vt:lpstr>
      <vt:lpstr>Times New Roman</vt:lpstr>
      <vt:lpstr>Title &amp; Subtitle</vt:lpstr>
      <vt:lpstr>Custom Design</vt:lpstr>
      <vt:lpstr>Title &amp; Bullets - 2 Column</vt:lpstr>
      <vt:lpstr>SOSIOLOGI INDUSTRI, INDUSTRIALISASI DAN MANAJEMEN</vt:lpstr>
      <vt:lpstr>SOSIOLOGI</vt:lpstr>
      <vt:lpstr>INDUSTRI</vt:lpstr>
      <vt:lpstr>SOSIOLOGI INDUSTRI</vt:lpstr>
      <vt:lpstr>SOSIOLOGI INDUSTRI</vt:lpstr>
      <vt:lpstr>RUANG LINGKUP SOSIOLOGI INDUSTRI</vt:lpstr>
      <vt:lpstr>RUANG LINGKUP SOSIOLOGI INDUSTRI</vt:lpstr>
      <vt:lpstr>RUANG LINGKUP SOSIOLOGI INDUSTRI</vt:lpstr>
      <vt:lpstr>PANDANGAN HIDUP MASYARAKAT INDUSTRI</vt:lpstr>
      <vt:lpstr>PANDANGAN HIDUP MASYARAKAT INDUSTRI</vt:lpstr>
      <vt:lpstr>PANDANGAN HIDUP MASYARAKAT INDUSTRI</vt:lpstr>
      <vt:lpstr>PERLUNYA MEMPELAJARI SOSIOLOGI INDUSTRI</vt:lpstr>
      <vt:lpstr>KONSEP MASYARAKAT INDUSTRI</vt:lpstr>
      <vt:lpstr>LAHIRNYA MASYARAKAT INDUSTRI</vt:lpstr>
      <vt:lpstr>LAHIRNYA MASYARAKAT INDUSTRI</vt:lpstr>
      <vt:lpstr>LAHIRNYA MASYARAKAT INDUSTRI</vt:lpstr>
      <vt:lpstr>CIRI-CIRI MASYARAKAT INDUSTRI</vt:lpstr>
      <vt:lpstr>INDUSTRIALISASI</vt:lpstr>
      <vt:lpstr>PowerPoint Presentation</vt:lpstr>
      <vt:lpstr>MANAJEMEN</vt:lpstr>
      <vt:lpstr>INDUSTRALISASI SEBAGAI GEJALA MASYARAKAT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Ideapad Slim 5i</cp:lastModifiedBy>
  <cp:revision>275</cp:revision>
  <dcterms:modified xsi:type="dcterms:W3CDTF">2025-08-24T06:53:15Z</dcterms:modified>
</cp:coreProperties>
</file>