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84" r:id="rId2"/>
  </p:sldMasterIdLst>
  <p:notesMasterIdLst>
    <p:notesMasterId r:id="rId14"/>
  </p:notesMasterIdLst>
  <p:sldIdLst>
    <p:sldId id="256" r:id="rId3"/>
    <p:sldId id="259" r:id="rId4"/>
    <p:sldId id="274" r:id="rId5"/>
    <p:sldId id="270" r:id="rId6"/>
    <p:sldId id="263" r:id="rId7"/>
    <p:sldId id="264" r:id="rId8"/>
    <p:sldId id="265" r:id="rId9"/>
    <p:sldId id="271" r:id="rId10"/>
    <p:sldId id="266" r:id="rId11"/>
    <p:sldId id="272" r:id="rId12"/>
    <p:sldId id="275" r:id="rId13"/>
  </p:sldIdLst>
  <p:sldSz cx="13004800" cy="9753600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C1CE"/>
    <a:srgbClr val="CC0099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15" autoAdjust="0"/>
    <p:restoredTop sz="97496" autoAdjust="0"/>
  </p:normalViewPr>
  <p:slideViewPr>
    <p:cSldViewPr>
      <p:cViewPr varScale="1">
        <p:scale>
          <a:sx n="47" d="100"/>
          <a:sy n="47" d="100"/>
        </p:scale>
        <p:origin x="1016" y="52"/>
      </p:cViewPr>
      <p:guideLst>
        <p:guide orient="horz" pos="3072"/>
        <p:guide pos="4096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fld id="{9ED7CDD5-598F-4902-BA85-6782C6BB2991}" type="datetimeFigureOut">
              <a:rPr lang="en-US"/>
              <a:pPr>
                <a:defRPr/>
              </a:pPr>
              <a:t>8/24/2025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8D6D7A-9E1B-4CB9-9F38-AC6A131265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74471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15564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507790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443548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64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34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64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68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831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5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86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1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728746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97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69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8266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8266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25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791492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11014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37032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867085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934719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369592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025387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buChar char="»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15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7362" y="1676400"/>
            <a:ext cx="9490075" cy="1676400"/>
          </a:xfrm>
        </p:spPr>
        <p:txBody>
          <a:bodyPr/>
          <a:lstStyle/>
          <a:p>
            <a:r>
              <a:rPr lang="en-US" sz="6000" b="1" dirty="0" err="1">
                <a:solidFill>
                  <a:srgbClr val="002060"/>
                </a:solidFill>
              </a:rPr>
              <a:t>Industri</a:t>
            </a:r>
            <a:r>
              <a:rPr lang="en-US" sz="6000" b="1" dirty="0">
                <a:solidFill>
                  <a:srgbClr val="002060"/>
                </a:solidFill>
              </a:rPr>
              <a:t> dan Pendidikan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279400" y="3733800"/>
            <a:ext cx="13639800" cy="5486400"/>
          </a:xfrm>
        </p:spPr>
        <p:txBody>
          <a:bodyPr/>
          <a:lstStyle/>
          <a:p>
            <a:r>
              <a:rPr lang="en-US" b="1" dirty="0" err="1">
                <a:solidFill>
                  <a:srgbClr val="002060"/>
                </a:solidFill>
              </a:rPr>
              <a:t>Inisiasi</a:t>
            </a:r>
            <a:r>
              <a:rPr lang="en-US" b="1" dirty="0">
                <a:solidFill>
                  <a:srgbClr val="002060"/>
                </a:solidFill>
              </a:rPr>
              <a:t> Tuton </a:t>
            </a:r>
            <a:r>
              <a:rPr lang="en-US" b="1" dirty="0" err="1">
                <a:solidFill>
                  <a:srgbClr val="002060"/>
                </a:solidFill>
              </a:rPr>
              <a:t>ke</a:t>
            </a:r>
            <a:r>
              <a:rPr lang="en-US" b="1" dirty="0">
                <a:solidFill>
                  <a:srgbClr val="002060"/>
                </a:solidFill>
              </a:rPr>
              <a:t> 2</a:t>
            </a:r>
          </a:p>
          <a:p>
            <a:r>
              <a:rPr lang="en-US" b="1" dirty="0">
                <a:solidFill>
                  <a:srgbClr val="002060"/>
                </a:solidFill>
              </a:rPr>
              <a:t>Mata </a:t>
            </a:r>
            <a:r>
              <a:rPr lang="en-US" b="1" dirty="0" err="1">
                <a:solidFill>
                  <a:srgbClr val="002060"/>
                </a:solidFill>
              </a:rPr>
              <a:t>Kuliah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Sosiologi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Industri</a:t>
            </a:r>
            <a:endParaRPr lang="id-ID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Program </a:t>
            </a:r>
            <a:r>
              <a:rPr lang="en-US" b="1" dirty="0" err="1">
                <a:solidFill>
                  <a:srgbClr val="002060"/>
                </a:solidFill>
              </a:rPr>
              <a:t>Studi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Sosiologi</a:t>
            </a:r>
            <a:endParaRPr lang="id-ID" b="1" dirty="0">
              <a:solidFill>
                <a:srgbClr val="002060"/>
              </a:solidFill>
            </a:endParaRPr>
          </a:p>
          <a:p>
            <a:r>
              <a:rPr lang="en-US" b="1" dirty="0" err="1">
                <a:solidFill>
                  <a:srgbClr val="002060"/>
                </a:solidFill>
              </a:rPr>
              <a:t>Fakultas</a:t>
            </a:r>
            <a:r>
              <a:rPr lang="en-US" b="1" dirty="0">
                <a:solidFill>
                  <a:srgbClr val="002060"/>
                </a:solidFill>
              </a:rPr>
              <a:t> Hukum, </a:t>
            </a:r>
            <a:r>
              <a:rPr lang="en-US" b="1" dirty="0" err="1">
                <a:solidFill>
                  <a:srgbClr val="002060"/>
                </a:solidFill>
              </a:rPr>
              <a:t>Ilmu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Sosial</a:t>
            </a:r>
            <a:r>
              <a:rPr lang="en-US" b="1" dirty="0">
                <a:solidFill>
                  <a:srgbClr val="002060"/>
                </a:solidFill>
              </a:rPr>
              <a:t> dan </a:t>
            </a:r>
            <a:r>
              <a:rPr lang="en-US" b="1" dirty="0" err="1">
                <a:solidFill>
                  <a:srgbClr val="002060"/>
                </a:solidFill>
              </a:rPr>
              <a:t>Ilmu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Politik</a:t>
            </a:r>
            <a:endParaRPr lang="id-ID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26DE898-0180-209C-1793-A40FC751D2B0}"/>
              </a:ext>
            </a:extLst>
          </p:cNvPr>
          <p:cNvSpPr txBox="1">
            <a:spLocks/>
          </p:cNvSpPr>
          <p:nvPr/>
        </p:nvSpPr>
        <p:spPr>
          <a:xfrm>
            <a:off x="2997200" y="519113"/>
            <a:ext cx="9113838" cy="14620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b="1" dirty="0">
                <a:solidFill>
                  <a:schemeClr val="bg1"/>
                </a:solidFill>
                <a:latin typeface="Bell MT" panose="02020503060305020303" pitchFamily="18" charset="0"/>
              </a:rPr>
              <a:t>CARA MEMILIH PEKERJAAN</a:t>
            </a:r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D6342191-787D-5195-64F6-1FCEC57D7B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7" b="3415"/>
          <a:stretch/>
        </p:blipFill>
        <p:spPr>
          <a:xfrm>
            <a:off x="4411869" y="1524000"/>
            <a:ext cx="4181061" cy="3886200"/>
          </a:xfr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A516902-EDAA-AB7A-454D-955759C1677F}"/>
              </a:ext>
            </a:extLst>
          </p:cNvPr>
          <p:cNvSpPr txBox="1"/>
          <p:nvPr/>
        </p:nvSpPr>
        <p:spPr>
          <a:xfrm>
            <a:off x="254000" y="5562600"/>
            <a:ext cx="5969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Akhir-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akhir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Eropa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Amerika,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pemuda 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mendatangi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biro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konsultasi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menanyakan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cocok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dirinya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Questionnaire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pengarahan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dibutuhkan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Hasil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questionnaire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dipergunakan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menentukan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jabatan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seseorang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4ABA0F-DEEF-4086-D94D-4FF4A06B5C80}"/>
              </a:ext>
            </a:extLst>
          </p:cNvPr>
          <p:cNvSpPr txBox="1"/>
          <p:nvPr/>
        </p:nvSpPr>
        <p:spPr>
          <a:xfrm>
            <a:off x="6223000" y="5552661"/>
            <a:ext cx="5969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Pemilih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biasa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diarahkan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mula-mula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pemberian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kesempatan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didapatkan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anak-anak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sekolah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diikuti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pemberian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ambisi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pribadinya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diarahkan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pemilih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dikehendakinya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pernah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alami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berupa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kesempatakan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303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00" y="609600"/>
            <a:ext cx="10464800" cy="2438400"/>
          </a:xfrm>
        </p:spPr>
        <p:txBody>
          <a:bodyPr/>
          <a:lstStyle/>
          <a:p>
            <a:pPr algn="ctr"/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4200" y="2692400"/>
            <a:ext cx="10464800" cy="4089400"/>
          </a:xfrm>
        </p:spPr>
        <p:txBody>
          <a:bodyPr/>
          <a:lstStyle/>
          <a:p>
            <a:pPr>
              <a:buNone/>
            </a:pPr>
            <a:endParaRPr lang="en-US" dirty="0"/>
          </a:p>
          <a:p>
            <a:pPr marL="261938" indent="4763" algn="just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Luluk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Dwi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Kumalasari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Rachmad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Kristiono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Dwi Susilo, 2022, SOSIOLOGI INDUSTRI,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keempat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PENERBIT UNIVERSITAS TERBUKA, SOSI4314, 3 SKS/MODUL 1-9</a:t>
            </a:r>
          </a:p>
          <a:p>
            <a:pPr>
              <a:buNone/>
            </a:pP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E32ED5C-AFE4-CA25-42B9-7BA592BC0AA1}"/>
              </a:ext>
            </a:extLst>
          </p:cNvPr>
          <p:cNvSpPr txBox="1"/>
          <p:nvPr/>
        </p:nvSpPr>
        <p:spPr>
          <a:xfrm>
            <a:off x="4521200" y="1905000"/>
            <a:ext cx="79248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Pendidikan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menurut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Fachrul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Mu’in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(2011)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pernah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ditinggalkan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sebuah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proses,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asumsi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berbeda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mengenai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dianggap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sebuah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proses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sengaja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berjalan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alamiah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Kedua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dianggap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proses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sengaja,direncanakan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didesain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diorganisasikan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berdaasarkan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aturan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berlaku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terutama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perundang-undangan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dibuat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kesepakatan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C4D8CC3-2A54-9723-FBF6-0F274EA7A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7200" y="685800"/>
            <a:ext cx="10007600" cy="990600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Bell MT" panose="02020503060305020303" pitchFamily="18" charset="0"/>
              </a:rPr>
              <a:t>PENDIDIKAN</a:t>
            </a:r>
          </a:p>
        </p:txBody>
      </p:sp>
      <p:pic>
        <p:nvPicPr>
          <p:cNvPr id="24" name="Content Placeholder 23">
            <a:extLst>
              <a:ext uri="{FF2B5EF4-FFF2-40B4-BE49-F238E27FC236}">
                <a16:creationId xmlns:a16="http://schemas.microsoft.com/office/drawing/2014/main" id="{395B6D3B-E033-47E5-DEFF-E77FB95052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" y="2057400"/>
            <a:ext cx="3506304" cy="3506304"/>
          </a:xfr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89E3FDF1-1EB4-9A52-D7A8-BF970C38A539}"/>
              </a:ext>
            </a:extLst>
          </p:cNvPr>
          <p:cNvSpPr txBox="1"/>
          <p:nvPr/>
        </p:nvSpPr>
        <p:spPr>
          <a:xfrm>
            <a:off x="809487" y="5721977"/>
            <a:ext cx="1163651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Pada zaman modern,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menyadari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dirinya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mengarahkan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potensi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mencapai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Cara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mengatur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tentunya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berkaitan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bagaimana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diatur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pengorganisasian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mengikuti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sosioekonomi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berjalan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tujuan-tujuan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didefinisikan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ideal-ideal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dominan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percaturan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sosioekonomi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332411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FBF6473-A288-44F8-C578-1A0B03A4A4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4600" y="1676400"/>
            <a:ext cx="4032250" cy="4032250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D4D9A65-21DE-040C-4874-654A82FA2187}"/>
              </a:ext>
            </a:extLst>
          </p:cNvPr>
          <p:cNvSpPr txBox="1">
            <a:spLocks/>
          </p:cNvSpPr>
          <p:nvPr/>
        </p:nvSpPr>
        <p:spPr>
          <a:xfrm>
            <a:off x="2997200" y="685800"/>
            <a:ext cx="10007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>
                <a:solidFill>
                  <a:schemeClr val="bg1"/>
                </a:solidFill>
                <a:latin typeface="Bell MT" panose="02020503060305020303" pitchFamily="18" charset="0"/>
              </a:rPr>
              <a:t>PENDIDIKAN</a:t>
            </a:r>
            <a:endParaRPr lang="en-US" b="1" dirty="0">
              <a:solidFill>
                <a:schemeClr val="bg1"/>
              </a:solidFill>
              <a:latin typeface="Bell MT" panose="02020503060305020303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A45A71-27A8-7753-558B-9C9E91779EE4}"/>
              </a:ext>
            </a:extLst>
          </p:cNvPr>
          <p:cNvSpPr txBox="1"/>
          <p:nvPr/>
        </p:nvSpPr>
        <p:spPr>
          <a:xfrm>
            <a:off x="733286" y="1970366"/>
            <a:ext cx="813131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Proses-proses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peningkatan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SDM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industry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pemberdayaan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empowerment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pencerahan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enlightment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motivasi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inspirasi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mengubah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perilaku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FF86B9-5365-0DC1-12E3-E69DB1E680F2}"/>
              </a:ext>
            </a:extLst>
          </p:cNvPr>
          <p:cNvSpPr txBox="1"/>
          <p:nvPr/>
        </p:nvSpPr>
        <p:spPr>
          <a:xfrm>
            <a:off x="684143" y="4031079"/>
            <a:ext cx="81804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Pendidikan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diorganisasikan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memenuhi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tujuan-tujuan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ideologis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selalu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menggembor-gemborkan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gratis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menunjukkan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mengatasi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ketidakterjangkauan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biaya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tetapi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sampai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sekolah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semakin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mahal.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F3CF35-5636-EA79-9B57-C2DB8A1EA6A3}"/>
              </a:ext>
            </a:extLst>
          </p:cNvPr>
          <p:cNvSpPr txBox="1"/>
          <p:nvPr/>
        </p:nvSpPr>
        <p:spPr>
          <a:xfrm>
            <a:off x="330200" y="5781823"/>
            <a:ext cx="125666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sekitar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orang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bersekolah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Lembaga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diisi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anak-anak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orang kaya.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Output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bukannya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menghasilkan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manusia-manusia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berkarakter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berguna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kemajuan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Bersama,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justru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mengisi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Lembaga-Lembaga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berguna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menuju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kesejahteraan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39576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EDA1066-0BE3-BD28-210A-5CE03D84D857}"/>
              </a:ext>
            </a:extLst>
          </p:cNvPr>
          <p:cNvSpPr txBox="1">
            <a:spLocks/>
          </p:cNvSpPr>
          <p:nvPr/>
        </p:nvSpPr>
        <p:spPr>
          <a:xfrm>
            <a:off x="2997200" y="685800"/>
            <a:ext cx="10007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chemeClr val="bg1"/>
                </a:solidFill>
                <a:latin typeface="Bell MT" panose="02020503060305020303" pitchFamily="18" charset="0"/>
              </a:rPr>
              <a:t>PENDIDIKAN NASIONAL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711E85-43EC-9F49-FFF0-94BE0ED22EC7}"/>
              </a:ext>
            </a:extLst>
          </p:cNvPr>
          <p:cNvSpPr txBox="1"/>
          <p:nvPr/>
        </p:nvSpPr>
        <p:spPr>
          <a:xfrm>
            <a:off x="4978400" y="1886960"/>
            <a:ext cx="7507357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nasional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sebagaimana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digariskan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Undang-Undang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1989,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merumuskan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“Pembangunan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nasional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bidang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Upaya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mencerdaskan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bangsa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Indonesia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mewujudkan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maju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adil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Makmur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memungkinkan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warganya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mengembangkan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berkenaan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aspek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jasmaniah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maupun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rohaniah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Pancasila dan UUD 1945.”</a:t>
            </a:r>
          </a:p>
        </p:txBody>
      </p:sp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3421D422-AE8F-4509-2B8B-179BF1DD88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0" t="15319"/>
          <a:stretch/>
        </p:blipFill>
        <p:spPr>
          <a:xfrm>
            <a:off x="383209" y="2160150"/>
            <a:ext cx="4595191" cy="3598309"/>
          </a:xfr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4C36DAC-8D95-A0E3-B8BA-66920343338E}"/>
              </a:ext>
            </a:extLst>
          </p:cNvPr>
          <p:cNvSpPr txBox="1"/>
          <p:nvPr/>
        </p:nvSpPr>
        <p:spPr>
          <a:xfrm>
            <a:off x="4978400" y="4614262"/>
            <a:ext cx="75073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Sesungguhnya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system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nasional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dirangcang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Rumusan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nasional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jenjang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tercantum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Undang-Undang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1989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dibaca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kutipan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53A3A6-FEA2-9C43-96AE-59E089D84EC8}"/>
              </a:ext>
            </a:extLst>
          </p:cNvPr>
          <p:cNvSpPr txBox="1"/>
          <p:nvPr/>
        </p:nvSpPr>
        <p:spPr>
          <a:xfrm>
            <a:off x="330200" y="6097013"/>
            <a:ext cx="1163651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nasional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(Pasal 4).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(Pasal 12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(1)).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menengah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(Pasal 15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(1)).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(Pasal 16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(1)).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GBHN 1999-2004.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BE6D0CB-0BB4-69CC-48E6-C902C5675B89}"/>
              </a:ext>
            </a:extLst>
          </p:cNvPr>
          <p:cNvSpPr txBox="1"/>
          <p:nvPr/>
        </p:nvSpPr>
        <p:spPr>
          <a:xfrm>
            <a:off x="6471478" y="6097013"/>
            <a:ext cx="5943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nasional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tingkatan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system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maupun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jenjang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kelembagaan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tampak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jelas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betapa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nasional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diharapkan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melahirkan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berakhlak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bermoral,berkepribadian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dinamis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professional. </a:t>
            </a:r>
          </a:p>
        </p:txBody>
      </p:sp>
    </p:spTree>
    <p:extLst>
      <p:ext uri="{BB962C8B-B14F-4D97-AF65-F5344CB8AC3E}">
        <p14:creationId xmlns:p14="http://schemas.microsoft.com/office/powerpoint/2010/main" val="4267670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2C47D41-0701-1843-8DF8-A79AD0CB5579}"/>
              </a:ext>
            </a:extLst>
          </p:cNvPr>
          <p:cNvSpPr txBox="1"/>
          <p:nvPr/>
        </p:nvSpPr>
        <p:spPr>
          <a:xfrm>
            <a:off x="101600" y="1855304"/>
            <a:ext cx="877252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link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match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salah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pengikat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dunia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dunia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usaha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terjalin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kemitraan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dunia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penghasil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dunia industry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penerima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Lembaga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strategis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menyediakan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kompeten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pasar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Alur proses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multyrntru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]y-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job placement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sangat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sulit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dicapai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output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Indonesia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memenuhi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kompetensi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dibutuhkan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pasar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Agar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link and match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segera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terwujud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Presiden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Soeharto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(2004)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Fitrihana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mengungkapkan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partnership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Lembaga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industry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kesetaraan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peluang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diterapkan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meliputi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FBD413D-E0B2-1361-C5A3-7B9C419D8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6522" y="809003"/>
            <a:ext cx="9190038" cy="869049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Bell MT" panose="02020503060305020303" pitchFamily="18" charset="0"/>
              </a:rPr>
              <a:t>Pendidikan dan </a:t>
            </a:r>
            <a:r>
              <a:rPr lang="en-US" b="1" dirty="0" err="1">
                <a:solidFill>
                  <a:schemeClr val="bg1"/>
                </a:solidFill>
                <a:latin typeface="Bell MT" panose="02020503060305020303" pitchFamily="18" charset="0"/>
              </a:rPr>
              <a:t>Industri</a:t>
            </a:r>
            <a:r>
              <a:rPr lang="en-US" b="1" dirty="0">
                <a:solidFill>
                  <a:schemeClr val="bg1"/>
                </a:solidFill>
                <a:latin typeface="Bell MT" panose="02020503060305020303" pitchFamily="18" charset="0"/>
              </a:rPr>
              <a:t> </a:t>
            </a:r>
          </a:p>
        </p:txBody>
      </p:sp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D3D2D6E9-495C-23A6-8949-637515C0F1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7"/>
          <a:stretch/>
        </p:blipFill>
        <p:spPr>
          <a:xfrm>
            <a:off x="8874125" y="2286000"/>
            <a:ext cx="4029075" cy="3234428"/>
          </a:xfr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8E91354-7E2B-DAF0-7210-F4697013AA69}"/>
              </a:ext>
            </a:extLst>
          </p:cNvPr>
          <p:cNvSpPr txBox="1"/>
          <p:nvPr/>
        </p:nvSpPr>
        <p:spPr>
          <a:xfrm>
            <a:off x="101600" y="5980471"/>
            <a:ext cx="612774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Training model.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Twinning model.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model.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Resource sharing.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Community development model.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Built operation and transfer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(BOT).</a:t>
            </a:r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8ABADDA-9A8D-41F9-CAC5-36F36382C004}"/>
              </a:ext>
            </a:extLst>
          </p:cNvPr>
          <p:cNvSpPr txBox="1"/>
          <p:nvPr/>
        </p:nvSpPr>
        <p:spPr>
          <a:xfrm>
            <a:off x="4978400" y="6187540"/>
            <a:ext cx="79248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Sementara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Rieger (2008)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Fitrihana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menyatakan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focus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mendorong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lembaga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industry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meliputi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Berlandaskan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Berlandaskan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penelitian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Berlandaskan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06813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262015C-3898-E206-8E5F-B0A55C421E9C}"/>
              </a:ext>
            </a:extLst>
          </p:cNvPr>
          <p:cNvSpPr txBox="1"/>
          <p:nvPr/>
        </p:nvSpPr>
        <p:spPr>
          <a:xfrm>
            <a:off x="4216400" y="2134066"/>
            <a:ext cx="87884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manajemen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SDM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industry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meliputi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tujuh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Perencanaan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Rekrutmen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Seleksi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Pelatihan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pengembangan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Penilaian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prestasi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Promosi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9F963EB-F33D-95D7-EFC2-DF7018E7E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7200" y="519113"/>
            <a:ext cx="9113838" cy="1462087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Bell MT" panose="02020503060305020303" pitchFamily="18" charset="0"/>
              </a:rPr>
              <a:t>Pendidikan dan </a:t>
            </a:r>
            <a:r>
              <a:rPr lang="en-US" b="1" dirty="0" err="1">
                <a:solidFill>
                  <a:schemeClr val="bg1"/>
                </a:solidFill>
                <a:latin typeface="Bell MT" panose="02020503060305020303" pitchFamily="18" charset="0"/>
              </a:rPr>
              <a:t>Industri</a:t>
            </a:r>
            <a:r>
              <a:rPr lang="en-US" b="1" dirty="0">
                <a:solidFill>
                  <a:schemeClr val="bg1"/>
                </a:solidFill>
                <a:latin typeface="Bell MT" panose="02020503060305020303" pitchFamily="18" charset="0"/>
              </a:rPr>
              <a:t> </a:t>
            </a:r>
          </a:p>
        </p:txBody>
      </p:sp>
      <p:pic>
        <p:nvPicPr>
          <p:cNvPr id="22" name="Content Placeholder 21">
            <a:extLst>
              <a:ext uri="{FF2B5EF4-FFF2-40B4-BE49-F238E27FC236}">
                <a16:creationId xmlns:a16="http://schemas.microsoft.com/office/drawing/2014/main" id="{2BFA5A7A-0B80-034C-2C11-86E3726D9F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7" r="7665"/>
          <a:stretch/>
        </p:blipFill>
        <p:spPr>
          <a:xfrm>
            <a:off x="-24296" y="1564531"/>
            <a:ext cx="4012096" cy="3568300"/>
          </a:xfr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86C7F68-D35A-731A-F1C2-E4BDE889975D}"/>
              </a:ext>
            </a:extLst>
          </p:cNvPr>
          <p:cNvSpPr txBox="1"/>
          <p:nvPr/>
        </p:nvSpPr>
        <p:spPr>
          <a:xfrm>
            <a:off x="262360" y="5285697"/>
            <a:ext cx="127424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HRD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dituntut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memberdayakan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mengelola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SDM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dimiliki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mendukung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memenangkan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persaingan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Tugas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HRD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cukup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bersifat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personalia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lain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meliputi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D1B734F-C5EE-1E7A-8AA4-AF26E9E61CE4}"/>
              </a:ext>
            </a:extLst>
          </p:cNvPr>
          <p:cNvSpPr txBox="1"/>
          <p:nvPr/>
        </p:nvSpPr>
        <p:spPr>
          <a:xfrm>
            <a:off x="262360" y="6400800"/>
            <a:ext cx="867844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Pengawasan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peraturan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bidang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ketenagakerjaan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Pembuatan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peraturan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kesepakatan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Menjalin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kementrian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transmigrasi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Menyelesaikan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perselisihan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karyawan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Mengurus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gaji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karyawan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Mengurus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karyawan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135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5DBC2FA-850B-8F5B-55DB-5BB8DCCEB998}"/>
              </a:ext>
            </a:extLst>
          </p:cNvPr>
          <p:cNvSpPr txBox="1"/>
          <p:nvPr/>
        </p:nvSpPr>
        <p:spPr>
          <a:xfrm>
            <a:off x="482600" y="1981200"/>
            <a:ext cx="749911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mitra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Lembaga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memaikan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pengembangan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SDM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diungkapkan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Ulrich (1997)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dikutip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Arbono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Lasmadi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(2002)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Fitrihana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Mitra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strategis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Ahli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bidang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Pendukung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pendorong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kemajuan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karyawan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Agen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ED95544-9DA3-36A7-C1A3-F4B5D10A1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7200" y="519113"/>
            <a:ext cx="9113838" cy="1462087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Bell MT" panose="02020503060305020303" pitchFamily="18" charset="0"/>
              </a:rPr>
              <a:t>Pendidikan dan </a:t>
            </a:r>
            <a:r>
              <a:rPr lang="en-US" b="1" dirty="0" err="1">
                <a:solidFill>
                  <a:schemeClr val="bg1"/>
                </a:solidFill>
                <a:latin typeface="Bell MT" panose="02020503060305020303" pitchFamily="18" charset="0"/>
              </a:rPr>
              <a:t>Industri</a:t>
            </a:r>
            <a:r>
              <a:rPr lang="en-US" b="1" dirty="0">
                <a:solidFill>
                  <a:schemeClr val="bg1"/>
                </a:solidFill>
                <a:latin typeface="Bell MT" panose="02020503060305020303" pitchFamily="18" charset="0"/>
              </a:rPr>
              <a:t> </a:t>
            </a:r>
          </a:p>
        </p:txBody>
      </p:sp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093E4C62-AB5D-85AA-C2F4-08E50A0DA4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712" y="1862030"/>
            <a:ext cx="4912653" cy="3470896"/>
          </a:xfr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77A9C6B-1292-E63A-8BAF-D78633CEA535}"/>
              </a:ext>
            </a:extLst>
          </p:cNvPr>
          <p:cNvSpPr txBox="1"/>
          <p:nvPr/>
        </p:nvSpPr>
        <p:spPr>
          <a:xfrm>
            <a:off x="482600" y="5791200"/>
            <a:ext cx="1198607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lembaga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seharusnya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jaringan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kemitraan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pihak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manfaat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diambil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Bentuk-bentuk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biasa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temui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(apprenticeship).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 release and sandwich courses.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Menpower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education. </a:t>
            </a:r>
          </a:p>
        </p:txBody>
      </p:sp>
    </p:spTree>
    <p:extLst>
      <p:ext uri="{BB962C8B-B14F-4D97-AF65-F5344CB8AC3E}">
        <p14:creationId xmlns:p14="http://schemas.microsoft.com/office/powerpoint/2010/main" val="940130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5561A52-D1E0-EFA0-7509-08ED6D062EE7}"/>
              </a:ext>
            </a:extLst>
          </p:cNvPr>
          <p:cNvSpPr txBox="1">
            <a:spLocks/>
          </p:cNvSpPr>
          <p:nvPr/>
        </p:nvSpPr>
        <p:spPr>
          <a:xfrm>
            <a:off x="2997200" y="519113"/>
            <a:ext cx="10591800" cy="14620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400" b="1" dirty="0">
                <a:solidFill>
                  <a:schemeClr val="bg1"/>
                </a:solidFill>
                <a:latin typeface="Bell MT" panose="02020503060305020303" pitchFamily="18" charset="0"/>
              </a:rPr>
              <a:t>PENGARUH PENDIDIKAN TERHADAP PERKEMBANGAN INDUSTRI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E09E7D-F685-31E7-49C1-3278D290C802}"/>
              </a:ext>
            </a:extLst>
          </p:cNvPr>
          <p:cNvSpPr txBox="1"/>
          <p:nvPr/>
        </p:nvSpPr>
        <p:spPr>
          <a:xfrm>
            <a:off x="4268760" y="1872654"/>
            <a:ext cx="87360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menginginkan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bekerja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menyelesaikan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tugasnya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Kurikulum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sekolah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selalu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cenderung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memakai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cara-cara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sederhana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menyukseskan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ujian-ujian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diadakan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tanpa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menghiraukan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mutu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setelah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diajarkan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06D7DA2F-B637-29AB-280F-A10E8C4596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74" y="2031502"/>
            <a:ext cx="4118433" cy="4118433"/>
          </a:xfr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6895056-DC0E-B68E-2E2B-1C071BE873CD}"/>
              </a:ext>
            </a:extLst>
          </p:cNvPr>
          <p:cNvSpPr txBox="1"/>
          <p:nvPr/>
        </p:nvSpPr>
        <p:spPr>
          <a:xfrm>
            <a:off x="4293056" y="3429000"/>
            <a:ext cx="87360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Banyak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mengira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percaya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berfungsi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mempersiapkan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terjun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langsung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dunia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Hal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mendorong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menganggap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sekolah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sarana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mendapatkan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08CEA54-F387-BE4C-3AE5-2C0CF32A731F}"/>
              </a:ext>
            </a:extLst>
          </p:cNvPr>
          <p:cNvSpPr txBox="1"/>
          <p:nvPr/>
        </p:nvSpPr>
        <p:spPr>
          <a:xfrm>
            <a:off x="4293056" y="4724400"/>
            <a:ext cx="87360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Paul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Meadown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\s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Dharmawan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(1986)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bukunya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Thee Culture of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Indutrial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menerangkan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dunia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perindustrian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istilah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biasanya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disamaratakan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pemakaiannya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Dari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ungkapan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jelas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perbedaan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pemakaian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istilah-istilah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technology, technics, technique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681145C-4ED7-C8E1-2298-B05C7FDEB9E8}"/>
              </a:ext>
            </a:extLst>
          </p:cNvPr>
          <p:cNvSpPr txBox="1"/>
          <p:nvPr/>
        </p:nvSpPr>
        <p:spPr>
          <a:xfrm>
            <a:off x="111674" y="6553857"/>
            <a:ext cx="128931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Melewati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factor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muncul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kemudian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menyebabkan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perluasan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Timbulnya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krisis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persaingan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 lain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pasaran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ekspor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menimbukan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kesadaraan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pentingnya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penerapan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terutama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19637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3641E00-B584-9C0C-FB7C-F0B9A29CEACA}"/>
              </a:ext>
            </a:extLst>
          </p:cNvPr>
          <p:cNvSpPr txBox="1">
            <a:spLocks/>
          </p:cNvSpPr>
          <p:nvPr/>
        </p:nvSpPr>
        <p:spPr>
          <a:xfrm>
            <a:off x="2997200" y="519113"/>
            <a:ext cx="9113838" cy="14620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800" b="1" dirty="0">
                <a:solidFill>
                  <a:schemeClr val="bg1"/>
                </a:solidFill>
                <a:latin typeface="Bell MT" panose="02020503060305020303" pitchFamily="18" charset="0"/>
              </a:rPr>
              <a:t>MASA PERALIHAN DARI SEKOLAH KE BEKERJA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879692-8264-2C5D-69DA-7CA67B5E2BBB}"/>
              </a:ext>
            </a:extLst>
          </p:cNvPr>
          <p:cNvSpPr txBox="1"/>
          <p:nvPr/>
        </p:nvSpPr>
        <p:spPr>
          <a:xfrm>
            <a:off x="0" y="5610320"/>
            <a:ext cx="6350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Hal-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mendapatkan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perhatian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peralihan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sekolah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aspirasi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media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televisi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film, radio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juga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pengaruh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langsung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anak-anak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memilih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mengkhayal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mendapatkan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aspirasi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menentukan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esok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20" name="Content Placeholder 19">
            <a:extLst>
              <a:ext uri="{FF2B5EF4-FFF2-40B4-BE49-F238E27FC236}">
                <a16:creationId xmlns:a16="http://schemas.microsoft.com/office/drawing/2014/main" id="{FA87ED3E-69A5-6031-B275-E4E1C9B667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27"/>
          <a:stretch/>
        </p:blipFill>
        <p:spPr>
          <a:xfrm>
            <a:off x="3911600" y="1681067"/>
            <a:ext cx="5923524" cy="3495336"/>
          </a:xfr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2530C85-64C5-F723-FDBA-C29305EE1A3A}"/>
              </a:ext>
            </a:extLst>
          </p:cNvPr>
          <p:cNvSpPr txBox="1"/>
          <p:nvPr/>
        </p:nvSpPr>
        <p:spPr>
          <a:xfrm>
            <a:off x="6502400" y="5610320"/>
            <a:ext cx="63500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sekolah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bermutu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mempersiapkan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para murid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sebelum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mengakhiri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studinya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mengajak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memperkenalkan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perkantoran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mendapatkan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berkaitan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dunia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bekal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terakhir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sebelum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3702737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b44e663bd468ed97ce8eaafb5ef46aa90474a9d"/>
  <p:tag name="ISPRING_RESOURCE_PATHS_HASH_PRESENTER" val="7a43c722c2fdab5e9ba4506e6d69bdc3cd5d21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Subtitle">
  <a:themeElements>
    <a:clrScheme name="Title &amp;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2328</TotalTime>
  <Pages>0</Pages>
  <Words>1285</Words>
  <Characters>0</Characters>
  <Application>Microsoft Office PowerPoint</Application>
  <PresentationFormat>Custom</PresentationFormat>
  <Lines>0</Lines>
  <Paragraphs>82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Bell MT</vt:lpstr>
      <vt:lpstr>Calibri</vt:lpstr>
      <vt:lpstr>Calibri Light</vt:lpstr>
      <vt:lpstr>Gill Sans</vt:lpstr>
      <vt:lpstr>Times New Roman</vt:lpstr>
      <vt:lpstr>Title &amp; Subtitle</vt:lpstr>
      <vt:lpstr>Custom Design</vt:lpstr>
      <vt:lpstr>Industri dan Pendidikan</vt:lpstr>
      <vt:lpstr>PENDIDIKAN</vt:lpstr>
      <vt:lpstr>PowerPoint Presentation</vt:lpstr>
      <vt:lpstr>PowerPoint Presentation</vt:lpstr>
      <vt:lpstr>Pendidikan dan Industri </vt:lpstr>
      <vt:lpstr>Pendidikan dan Industri </vt:lpstr>
      <vt:lpstr>Pendidikan dan Industri </vt:lpstr>
      <vt:lpstr>PowerPoint Presentation</vt:lpstr>
      <vt:lpstr>PowerPoint Presentation</vt:lpstr>
      <vt:lpstr>PowerPoint Presentation</vt:lpstr>
      <vt:lpstr>Sumber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KARTONO</dc:creator>
  <cp:lastModifiedBy>Ideapad Slim 5i</cp:lastModifiedBy>
  <cp:revision>346</cp:revision>
  <dcterms:modified xsi:type="dcterms:W3CDTF">2025-08-24T06:54:43Z</dcterms:modified>
</cp:coreProperties>
</file>