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84" r:id="rId2"/>
  </p:sldMasterIdLst>
  <p:notesMasterIdLst>
    <p:notesMasterId r:id="rId14"/>
  </p:notesMasterIdLst>
  <p:sldIdLst>
    <p:sldId id="256" r:id="rId3"/>
    <p:sldId id="259" r:id="rId4"/>
    <p:sldId id="274" r:id="rId5"/>
    <p:sldId id="270" r:id="rId6"/>
    <p:sldId id="263" r:id="rId7"/>
    <p:sldId id="264" r:id="rId8"/>
    <p:sldId id="265" r:id="rId9"/>
    <p:sldId id="271" r:id="rId10"/>
    <p:sldId id="266" r:id="rId11"/>
    <p:sldId id="272" r:id="rId12"/>
    <p:sldId id="275" r:id="rId13"/>
  </p:sldIdLst>
  <p:sldSz cx="13004800" cy="9753600"/>
  <p:notesSz cx="6858000" cy="9144000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1pPr>
    <a:lvl2pPr marL="4572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2pPr>
    <a:lvl3pPr marL="9144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3pPr>
    <a:lvl4pPr marL="13716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4pPr>
    <a:lvl5pPr marL="18288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C1CE"/>
    <a:srgbClr val="CC0099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515" autoAdjust="0"/>
    <p:restoredTop sz="97496" autoAdjust="0"/>
  </p:normalViewPr>
  <p:slideViewPr>
    <p:cSldViewPr>
      <p:cViewPr varScale="1">
        <p:scale>
          <a:sx n="50" d="100"/>
          <a:sy n="50" d="100"/>
        </p:scale>
        <p:origin x="872" y="40"/>
      </p:cViewPr>
      <p:guideLst>
        <p:guide orient="horz" pos="3072"/>
        <p:guide pos="4096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fld id="{9ED7CDD5-598F-4902-BA85-6782C6BB2991}" type="datetimeFigureOut">
              <a:rPr lang="en-US"/>
              <a:pPr>
                <a:defRPr/>
              </a:pPr>
              <a:t>8/24/2025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F8D6D7A-9E1B-4CB9-9F38-AC6A131265C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74471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8615564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507790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1638300"/>
            <a:ext cx="2616200" cy="452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1638300"/>
            <a:ext cx="7696200" cy="452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443548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5600" y="1597025"/>
            <a:ext cx="9753600" cy="33956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600" y="5122863"/>
            <a:ext cx="9753600" cy="23542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6643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2341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413" y="2432050"/>
            <a:ext cx="11217275" cy="40560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413" y="6527800"/>
            <a:ext cx="11217275" cy="21336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0648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3763" y="2597150"/>
            <a:ext cx="5532437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597150"/>
            <a:ext cx="5532438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7685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519113"/>
            <a:ext cx="11217275" cy="1885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5350" y="2390775"/>
            <a:ext cx="5502275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5350" y="3562350"/>
            <a:ext cx="5502275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83363" y="2390775"/>
            <a:ext cx="5529262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83363" y="3562350"/>
            <a:ext cx="5529262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8314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052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386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818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7287468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5972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695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7513" y="519113"/>
            <a:ext cx="2803525" cy="8266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3763" y="519113"/>
            <a:ext cx="8261350" cy="8266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325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791492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211014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637032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8867085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934719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369592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pitchFamily="3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8025387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5029200"/>
            <a:ext cx="104648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text styles</a:t>
            </a:r>
          </a:p>
          <a:p>
            <a:pPr lvl="1"/>
            <a:r>
              <a:rPr lang="en-US" altLang="en-US">
                <a:sym typeface="Gill Sans"/>
              </a:rPr>
              <a:t>Second level</a:t>
            </a:r>
          </a:p>
          <a:p>
            <a:pPr lvl="2"/>
            <a:r>
              <a:rPr lang="en-US" altLang="en-US">
                <a:sym typeface="Gill Sans"/>
              </a:rPr>
              <a:t>Third level</a:t>
            </a:r>
          </a:p>
          <a:p>
            <a:pPr lvl="3"/>
            <a:r>
              <a:rPr lang="en-US" altLang="en-US">
                <a:sym typeface="Gill Sans"/>
              </a:rPr>
              <a:t>Fourth level</a:t>
            </a:r>
          </a:p>
          <a:p>
            <a:pPr lvl="4"/>
            <a:r>
              <a:rPr lang="en-US" altLang="en-US">
                <a:sym typeface="Gill Sans"/>
              </a:rPr>
              <a:t>Fifth level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1638300"/>
            <a:ext cx="10464800" cy="330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title style</a:t>
            </a:r>
          </a:p>
        </p:txBody>
      </p:sp>
      <p:pic>
        <p:nvPicPr>
          <p:cNvPr id="1028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ヒラギノ角ゴ ProN W3"/>
          <a:sym typeface="Gill San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buChar char="»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3763" y="519113"/>
            <a:ext cx="11217275" cy="1885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3763" y="2597150"/>
            <a:ext cx="11217275" cy="6188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763" y="9040813"/>
            <a:ext cx="292576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8475" y="9040813"/>
            <a:ext cx="4387850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85275" y="9040813"/>
            <a:ext cx="292576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3155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7362" y="1676400"/>
            <a:ext cx="9490075" cy="1676400"/>
          </a:xfrm>
        </p:spPr>
        <p:txBody>
          <a:bodyPr/>
          <a:lstStyle/>
          <a:p>
            <a:r>
              <a:rPr lang="en-US" sz="6000" b="1" dirty="0" err="1">
                <a:solidFill>
                  <a:srgbClr val="002060"/>
                </a:solidFill>
              </a:rPr>
              <a:t>Industri</a:t>
            </a:r>
            <a:r>
              <a:rPr lang="en-US" sz="6000" b="1" dirty="0">
                <a:solidFill>
                  <a:srgbClr val="002060"/>
                </a:solidFill>
              </a:rPr>
              <a:t> dan </a:t>
            </a:r>
            <a:r>
              <a:rPr lang="en-US" sz="6000" b="1" dirty="0" err="1">
                <a:solidFill>
                  <a:srgbClr val="002060"/>
                </a:solidFill>
              </a:rPr>
              <a:t>Pemerintah</a:t>
            </a:r>
            <a:endParaRPr lang="en-US" sz="6000" b="1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279400" y="3733800"/>
            <a:ext cx="13639800" cy="5486400"/>
          </a:xfrm>
        </p:spPr>
        <p:txBody>
          <a:bodyPr/>
          <a:lstStyle/>
          <a:p>
            <a:r>
              <a:rPr lang="en-US" b="1" dirty="0" err="1">
                <a:solidFill>
                  <a:srgbClr val="002060"/>
                </a:solidFill>
              </a:rPr>
              <a:t>Inisiasi</a:t>
            </a:r>
            <a:r>
              <a:rPr lang="en-US" b="1" dirty="0">
                <a:solidFill>
                  <a:srgbClr val="002060"/>
                </a:solidFill>
              </a:rPr>
              <a:t> Tuton </a:t>
            </a:r>
            <a:r>
              <a:rPr lang="en-US" b="1" dirty="0" err="1">
                <a:solidFill>
                  <a:srgbClr val="002060"/>
                </a:solidFill>
              </a:rPr>
              <a:t>ke</a:t>
            </a:r>
            <a:r>
              <a:rPr lang="en-US" b="1" dirty="0">
                <a:solidFill>
                  <a:srgbClr val="002060"/>
                </a:solidFill>
              </a:rPr>
              <a:t> 3</a:t>
            </a:r>
          </a:p>
          <a:p>
            <a:r>
              <a:rPr lang="en-US" b="1" dirty="0">
                <a:solidFill>
                  <a:srgbClr val="002060"/>
                </a:solidFill>
              </a:rPr>
              <a:t>Mata </a:t>
            </a:r>
            <a:r>
              <a:rPr lang="en-US" b="1" dirty="0" err="1">
                <a:solidFill>
                  <a:srgbClr val="002060"/>
                </a:solidFill>
              </a:rPr>
              <a:t>Kuliah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Sosiologi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Industri</a:t>
            </a:r>
            <a:endParaRPr lang="id-ID" b="1" dirty="0">
              <a:solidFill>
                <a:srgbClr val="002060"/>
              </a:solidFill>
            </a:endParaRPr>
          </a:p>
          <a:p>
            <a:r>
              <a:rPr lang="en-US" b="1" dirty="0">
                <a:solidFill>
                  <a:srgbClr val="002060"/>
                </a:solidFill>
              </a:rPr>
              <a:t>Program </a:t>
            </a:r>
            <a:r>
              <a:rPr lang="en-US" b="1" dirty="0" err="1">
                <a:solidFill>
                  <a:srgbClr val="002060"/>
                </a:solidFill>
              </a:rPr>
              <a:t>Studi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Sosiologi</a:t>
            </a:r>
            <a:endParaRPr lang="id-ID" b="1" dirty="0">
              <a:solidFill>
                <a:srgbClr val="002060"/>
              </a:solidFill>
            </a:endParaRPr>
          </a:p>
          <a:p>
            <a:r>
              <a:rPr lang="en-US" b="1" dirty="0" err="1">
                <a:solidFill>
                  <a:srgbClr val="002060"/>
                </a:solidFill>
              </a:rPr>
              <a:t>Fakultas</a:t>
            </a:r>
            <a:r>
              <a:rPr lang="en-US" b="1" dirty="0">
                <a:solidFill>
                  <a:srgbClr val="002060"/>
                </a:solidFill>
              </a:rPr>
              <a:t> Hukum, </a:t>
            </a:r>
            <a:r>
              <a:rPr lang="en-US" b="1" dirty="0" err="1">
                <a:solidFill>
                  <a:srgbClr val="002060"/>
                </a:solidFill>
              </a:rPr>
              <a:t>Ilmu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Sosial</a:t>
            </a:r>
            <a:r>
              <a:rPr lang="en-US" b="1" dirty="0">
                <a:solidFill>
                  <a:srgbClr val="002060"/>
                </a:solidFill>
              </a:rPr>
              <a:t> dan </a:t>
            </a:r>
            <a:r>
              <a:rPr lang="en-US" b="1" dirty="0" err="1">
                <a:solidFill>
                  <a:srgbClr val="002060"/>
                </a:solidFill>
              </a:rPr>
              <a:t>Ilmu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Politik</a:t>
            </a:r>
            <a:endParaRPr lang="id-ID" b="1" dirty="0">
              <a:solidFill>
                <a:srgbClr val="00206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9F0054-B518-4239-9517-BCE68025911E}"/>
              </a:ext>
            </a:extLst>
          </p:cNvPr>
          <p:cNvSpPr txBox="1"/>
          <p:nvPr/>
        </p:nvSpPr>
        <p:spPr>
          <a:xfrm>
            <a:off x="10312400" y="304800"/>
            <a:ext cx="2286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SOSIOLOGI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</a:rPr>
              <a:t>INDUSTRI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</a:rPr>
              <a:t>SOSI4314</a:t>
            </a:r>
            <a:endParaRPr lang="en-ID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26DE898-0180-209C-1793-A40FC751D2B0}"/>
              </a:ext>
            </a:extLst>
          </p:cNvPr>
          <p:cNvSpPr txBox="1">
            <a:spLocks/>
          </p:cNvSpPr>
          <p:nvPr/>
        </p:nvSpPr>
        <p:spPr>
          <a:xfrm>
            <a:off x="2997200" y="519113"/>
            <a:ext cx="9113838" cy="14620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2800" b="1" dirty="0">
                <a:solidFill>
                  <a:schemeClr val="bg1"/>
                </a:solidFill>
                <a:latin typeface="Bell MT" panose="02020503060305020303" pitchFamily="18" charset="0"/>
              </a:rPr>
              <a:t>PERANAN HUKUM DALAM DUNIA PERUSAHAAN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A516902-EDAA-AB7A-454D-955759C1677F}"/>
              </a:ext>
            </a:extLst>
          </p:cNvPr>
          <p:cNvSpPr txBox="1"/>
          <p:nvPr/>
        </p:nvSpPr>
        <p:spPr>
          <a:xfrm>
            <a:off x="254000" y="5562600"/>
            <a:ext cx="59690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sinilah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menampilkan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perannya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kehidupan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sudah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maju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peranan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kehidupan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sehari-hari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makin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terasa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majikan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para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pekerja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diatur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peraturan-peraturan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tertulis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ataupun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tertulis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ID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4ABA0F-DEEF-4086-D94D-4FF4A06B5C80}"/>
              </a:ext>
            </a:extLst>
          </p:cNvPr>
          <p:cNvSpPr txBox="1"/>
          <p:nvPr/>
        </p:nvSpPr>
        <p:spPr>
          <a:xfrm>
            <a:off x="6223000" y="5552661"/>
            <a:ext cx="59690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Hukum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aturan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dibuat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pemerintah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ditegakkan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demi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semua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kepentingan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kepentingan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pihak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terlibat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jaringan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ironi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apabila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dibuat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pengorbanan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tenaga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biaya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sia-sia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ditegakan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095F7D0-E619-09C2-DBD9-18EA1702FE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0300" y="1728979"/>
            <a:ext cx="5105400" cy="3591145"/>
          </a:xfrm>
        </p:spPr>
      </p:pic>
    </p:spTree>
    <p:extLst>
      <p:ext uri="{BB962C8B-B14F-4D97-AF65-F5344CB8AC3E}">
        <p14:creationId xmlns:p14="http://schemas.microsoft.com/office/powerpoint/2010/main" val="20073032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0000" y="609600"/>
            <a:ext cx="10464800" cy="2438400"/>
          </a:xfrm>
        </p:spPr>
        <p:txBody>
          <a:bodyPr/>
          <a:lstStyle/>
          <a:p>
            <a:pPr algn="ctr"/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Sumber</a:t>
            </a:r>
            <a:endParaRPr 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4200" y="2692400"/>
            <a:ext cx="10464800" cy="4089400"/>
          </a:xfrm>
        </p:spPr>
        <p:txBody>
          <a:bodyPr/>
          <a:lstStyle/>
          <a:p>
            <a:pPr>
              <a:buNone/>
            </a:pPr>
            <a:endParaRPr lang="en-US" dirty="0"/>
          </a:p>
          <a:p>
            <a:pPr marL="261938" indent="4763" algn="just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Luluk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Dwi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Kumalasari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Rachmad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Kristiono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Dwi Susilo, 2022, SOSIOLOGI INDUSTRI,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keempat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PENERBIT UNIVERSITAS TERBUKA, SOSI4314, 3 SKS/MODUL 1-9</a:t>
            </a:r>
          </a:p>
          <a:p>
            <a:pPr>
              <a:buNone/>
            </a:pPr>
            <a:r>
              <a:rPr lang="en-US" dirty="0"/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E32ED5C-AFE4-CA25-42B9-7BA592BC0AA1}"/>
              </a:ext>
            </a:extLst>
          </p:cNvPr>
          <p:cNvSpPr txBox="1"/>
          <p:nvPr/>
        </p:nvSpPr>
        <p:spPr>
          <a:xfrm>
            <a:off x="5207000" y="1905000"/>
            <a:ext cx="72390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Negara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politik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mengatur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konflik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mengalokasikan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sumber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kalangan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penduduk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negara. Negara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disamakan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pemerintah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tetapi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kedua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mempunyai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arti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berbeda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Pemerintah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organisasi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kewenangan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membawa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kebijakan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penerapan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undang-undang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kawasan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tertentu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Kawasan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adakah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wilayah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berbeda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bawah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kekuasaan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Pemerintah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berarti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lembaga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temapt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berusaha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mengolah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yakni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mengendalikan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struktur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keberfungsian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C4D8CC3-2A54-9723-FBF6-0F274EA7A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7200" y="685800"/>
            <a:ext cx="10007600" cy="990600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Bell MT" panose="02020503060305020303" pitchFamily="18" charset="0"/>
              </a:rPr>
              <a:t>PEMERINTAH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9E3FDF1-1EB4-9A52-D7A8-BF970C38A539}"/>
              </a:ext>
            </a:extLst>
          </p:cNvPr>
          <p:cNvSpPr txBox="1"/>
          <p:nvPr/>
        </p:nvSpPr>
        <p:spPr>
          <a:xfrm>
            <a:off x="32027" y="6285271"/>
            <a:ext cx="50292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pemerintahan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demokrasi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terbagi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pengejawantahan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impllementasinya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Demokrasi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langsung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(direct democracy).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Demokrasi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perwakilan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(representative democracy). 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9E8662D-1364-7B93-3DF2-A89DC34512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26" y="1905000"/>
            <a:ext cx="5029200" cy="4154984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B5C1E79-79E1-789C-92A1-8801947E817D}"/>
              </a:ext>
            </a:extLst>
          </p:cNvPr>
          <p:cNvSpPr txBox="1"/>
          <p:nvPr/>
        </p:nvSpPr>
        <p:spPr>
          <a:xfrm>
            <a:off x="5435600" y="6059984"/>
            <a:ext cx="70104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Syarat-syarat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dimungkinkannya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penerapan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direct democracy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menurut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J.J Rosseau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number of citizens must be small.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Property and wealth must be distributed (almost) equally.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society must be culturally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homoheneous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Those who administer the laws must not be allowed to function independently of the popular will (that made the laws in the first place). </a:t>
            </a:r>
          </a:p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(C.C.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Rodee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et al, 1983:44). </a:t>
            </a:r>
          </a:p>
        </p:txBody>
      </p:sp>
    </p:spTree>
    <p:extLst>
      <p:ext uri="{BB962C8B-B14F-4D97-AF65-F5344CB8AC3E}">
        <p14:creationId xmlns:p14="http://schemas.microsoft.com/office/powerpoint/2010/main" val="3324111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D4D9A65-21DE-040C-4874-654A82FA2187}"/>
              </a:ext>
            </a:extLst>
          </p:cNvPr>
          <p:cNvSpPr txBox="1">
            <a:spLocks/>
          </p:cNvSpPr>
          <p:nvPr/>
        </p:nvSpPr>
        <p:spPr>
          <a:xfrm>
            <a:off x="2997200" y="685800"/>
            <a:ext cx="10007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b="1" dirty="0">
                <a:solidFill>
                  <a:schemeClr val="bg1"/>
                </a:solidFill>
                <a:latin typeface="Bell MT" panose="02020503060305020303" pitchFamily="18" charset="0"/>
              </a:rPr>
              <a:t>PEMERINTAH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A45A71-27A8-7753-558B-9C9E91779EE4}"/>
              </a:ext>
            </a:extLst>
          </p:cNvPr>
          <p:cNvSpPr txBox="1"/>
          <p:nvPr/>
        </p:nvSpPr>
        <p:spPr>
          <a:xfrm>
            <a:off x="330200" y="1970366"/>
            <a:ext cx="628967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pemerintahan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demokrasi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selalu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dikaitkan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ideologi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liberalism.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Namun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dipungkiri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pula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demokrasi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lain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disebut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demokrasi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(socialist democracy)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sosialisme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domokratis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(democratic socialism)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F3CF35-5636-EA79-9B57-C2DB8A1EA6A3}"/>
              </a:ext>
            </a:extLst>
          </p:cNvPr>
          <p:cNvSpPr txBox="1"/>
          <p:nvPr/>
        </p:nvSpPr>
        <p:spPr>
          <a:xfrm>
            <a:off x="391008" y="6264810"/>
            <a:ext cx="1261379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Kaitan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kapitaslime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demokrasi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muncul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apabila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dikaitkan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liberalism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ideologi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politik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pengembangan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prinsip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ekonomi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kapitaslime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dibenarkan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Pemerintahan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demokrasi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bertahan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dulu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sampai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sekarang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demokrasi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berakar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ideologi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liberal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klasik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(classical liberalism).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Kapitalisme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sejak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perkembagannya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dilandaskan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ideologi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liberal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klasik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ideologi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politiknya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Rodee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1983: 93-94). 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F018E119-B21D-93F0-50DE-6F8295F751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000" y="1674886"/>
            <a:ext cx="6162675" cy="4344913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55E284C-AD10-FCD8-DC59-EB3FD29F2C74}"/>
              </a:ext>
            </a:extLst>
          </p:cNvPr>
          <p:cNvSpPr txBox="1"/>
          <p:nvPr/>
        </p:nvSpPr>
        <p:spPr>
          <a:xfrm>
            <a:off x="384659" y="3702753"/>
            <a:ext cx="6289675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Kaitan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seolah-olah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boleh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demokrasi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kapitalisme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Capitalism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merujuk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pengaturan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system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perekonomian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Pada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kenyataannya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belum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pernah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kapitalisme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murni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39576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EDA1066-0BE3-BD28-210A-5CE03D84D857}"/>
              </a:ext>
            </a:extLst>
          </p:cNvPr>
          <p:cNvSpPr txBox="1">
            <a:spLocks/>
          </p:cNvSpPr>
          <p:nvPr/>
        </p:nvSpPr>
        <p:spPr>
          <a:xfrm>
            <a:off x="2997200" y="685800"/>
            <a:ext cx="10007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200" b="1" dirty="0">
                <a:solidFill>
                  <a:schemeClr val="bg1"/>
                </a:solidFill>
                <a:latin typeface="Bell MT" panose="02020503060305020303" pitchFamily="18" charset="0"/>
              </a:rPr>
              <a:t>HUBUNGAN PERUSAHAAN DAN PEMERINTAH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711E85-43EC-9F49-FFF0-94BE0ED22EC7}"/>
              </a:ext>
            </a:extLst>
          </p:cNvPr>
          <p:cNvSpPr txBox="1"/>
          <p:nvPr/>
        </p:nvSpPr>
        <p:spPr>
          <a:xfrm>
            <a:off x="4937539" y="1871483"/>
            <a:ext cx="7477540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Pihak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jalur-jalur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politik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berkesempatan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memengaruhi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jalannya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pemerintahan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Adapun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kesempatan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dilaksanakan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organisasi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diciptakan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sendiri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berbertingkat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regional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maupun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nasional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A53A3A6-FEA2-9C43-96AE-59E089D84EC8}"/>
              </a:ext>
            </a:extLst>
          </p:cNvPr>
          <p:cNvSpPr txBox="1"/>
          <p:nvPr/>
        </p:nvSpPr>
        <p:spPr>
          <a:xfrm>
            <a:off x="0" y="5659500"/>
            <a:ext cx="5638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Kegiataan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Pressure Group</a:t>
            </a:r>
          </a:p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Kegiataan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pressure group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biasanya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meliputi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aktivitas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tetapi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ditonjolkan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berupa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Konsultasi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Penyusunan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strategi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BE6D0CB-0BB4-69CC-48E6-C902C5675B89}"/>
              </a:ext>
            </a:extLst>
          </p:cNvPr>
          <p:cNvSpPr txBox="1"/>
          <p:nvPr/>
        </p:nvSpPr>
        <p:spPr>
          <a:xfrm>
            <a:off x="6045199" y="5659500"/>
            <a:ext cx="636987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+mj-lt"/>
              <a:buAutoNum type="arabicPeriod" startAt="2"/>
            </a:pP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Peranan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Manajer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Perusahaan</a:t>
            </a:r>
          </a:p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Semua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kegiatan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dilakukan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pressure group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batas-batas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pengetahuan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tata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pemerintahan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dijangkau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Terciptanya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forum,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berarti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pengaruh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jalanya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kebijakan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poltik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sudah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efektif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selaku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 control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sudah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berhasil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meng-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interlocking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golongan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elite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bersama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pihak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pemerintah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6A55253-47D2-AAC4-730C-556BF4234C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7" y="2288068"/>
            <a:ext cx="4822553" cy="289353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4699696-AAE3-E638-BE7E-CF48A575059F}"/>
              </a:ext>
            </a:extLst>
          </p:cNvPr>
          <p:cNvSpPr txBox="1"/>
          <p:nvPr/>
        </p:nvSpPr>
        <p:spPr>
          <a:xfrm>
            <a:off x="4972878" y="3505200"/>
            <a:ext cx="747754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Dewasa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sudah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mengakui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pressure group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organisasi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tersusun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formal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mempunyai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kebutuhan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nyata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pula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rangka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mencari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pengaruh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pihak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pemerintah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Pressure group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biasanya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didominasi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kelompok-kelompok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berkepentingan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bidang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ekonomi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67670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2C47D41-0701-1843-8DF8-A79AD0CB5579}"/>
              </a:ext>
            </a:extLst>
          </p:cNvPr>
          <p:cNvSpPr txBox="1"/>
          <p:nvPr/>
        </p:nvSpPr>
        <p:spPr>
          <a:xfrm>
            <a:off x="101600" y="1855305"/>
            <a:ext cx="792479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+mj-lt"/>
              <a:buAutoNum type="arabicPeriod" startAt="3"/>
            </a:pP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Pemerintah</a:t>
            </a:r>
            <a:endParaRPr lang="en-ID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ID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Berkembangnya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industrialisasi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ID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negara </a:t>
            </a:r>
            <a:r>
              <a:rPr lang="en-ID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memang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lepas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peran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pemerintah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mendukung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lahirnya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segala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kebijakan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dimilikinnya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pola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kemitraan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keduanya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saling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membutuhkan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terpisahkan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Akomodasi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komunikasi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pemerintah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ataupun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sebaliknya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dominan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dilakukan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strategi </a:t>
            </a:r>
            <a:r>
              <a:rPr lang="en-ID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konvergensi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bersifat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upward convergence 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dan </a:t>
            </a:r>
            <a:r>
              <a:rPr lang="en-ID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partial convergence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dipengaruhi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norma </a:t>
            </a:r>
            <a:r>
              <a:rPr lang="en-ID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situasional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kontak</a:t>
            </a: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intergroup. </a:t>
            </a:r>
            <a:endParaRPr lang="en-US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FBD413D-E0B2-1361-C5A3-7B9C419D8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6522" y="809003"/>
            <a:ext cx="9190038" cy="869049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Bell MT" panose="02020503060305020303" pitchFamily="18" charset="0"/>
              </a:rPr>
              <a:t>HUBUNGAN</a:t>
            </a:r>
            <a:r>
              <a:rPr lang="en-US" sz="2800" b="1" dirty="0">
                <a:solidFill>
                  <a:schemeClr val="bg1"/>
                </a:solidFill>
                <a:latin typeface="Bell MT" panose="02020503060305020303" pitchFamily="18" charset="0"/>
              </a:rPr>
              <a:t> PERUSAHAAN DAN PEMERINTAH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8ABADDA-9A8D-41F9-CAC5-36F36382C004}"/>
              </a:ext>
            </a:extLst>
          </p:cNvPr>
          <p:cNvSpPr txBox="1"/>
          <p:nvPr/>
        </p:nvSpPr>
        <p:spPr>
          <a:xfrm>
            <a:off x="1" y="4446925"/>
            <a:ext cx="54356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Aplikasi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pemerintah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hubungannya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industry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lain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mengatasi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penganggura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Pemerintah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menempuh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cara-cara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mobalitas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modal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tenaga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Mengadakan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pelatihan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sesuai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tersedia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Mendirikan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industry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padat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melibatkan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banyak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tenaga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Menyukseskan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pembangunan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proyek-proyek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dilakukan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pemerintah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5596287-5A07-5D4D-6FAA-853B0D8927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4264" y="1676400"/>
            <a:ext cx="4682736" cy="2462213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BCE3F0A-C31B-8B9D-6794-AE36E8E280DA}"/>
              </a:ext>
            </a:extLst>
          </p:cNvPr>
          <p:cNvSpPr txBox="1"/>
          <p:nvPr/>
        </p:nvSpPr>
        <p:spPr>
          <a:xfrm>
            <a:off x="5740399" y="4437995"/>
            <a:ext cx="726439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Pemerintah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mempunyai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mengantisipasi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mengatasi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masalah-masalah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ketenagakerjaan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Menyusun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memonitor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pelaksanaan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peraturan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ketenagakerjaan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kualitas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produktivitas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tenaga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Memperluas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mengembangkan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kesempatan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negeri.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Memperluas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mengembangkan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kesempatan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negeri.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Perlindungan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tenaga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Membina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industry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negeri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internasional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Memonitor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pelaksanaann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ketenagakerjaan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Menyusun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melaksanakan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program-program yang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mendukung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tercapainya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system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ketenagakerjaan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ideal.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6813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262015C-3898-E206-8E5F-B0A55C421E9C}"/>
              </a:ext>
            </a:extLst>
          </p:cNvPr>
          <p:cNvSpPr txBox="1"/>
          <p:nvPr/>
        </p:nvSpPr>
        <p:spPr>
          <a:xfrm>
            <a:off x="4216400" y="2134066"/>
            <a:ext cx="87884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Hukum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ketenagakerjaan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peraturan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mengatur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pekerja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buruh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pengusaha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majikan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segala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konsekuensinya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 Hal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jelas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ketenagakerjaan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mencakup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pengaturan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Swapekerja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tanggung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jawab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risiko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sendiri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dilakukan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orang lain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suka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seseorang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pengurus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wakil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organisasi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perkumpulan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Perlu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diingat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lingkup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ketenagakerjaan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sempit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terbatas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sederhana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ID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9F963EB-F33D-95D7-EFC2-DF7018E7E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7200" y="519113"/>
            <a:ext cx="9113838" cy="1462087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Bell MT" panose="02020503060305020303" pitchFamily="18" charset="0"/>
              </a:rPr>
              <a:t>HUKUM KETENAGAKERJAAN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86C7F68-D35A-731A-F1C2-E4BDE889975D}"/>
              </a:ext>
            </a:extLst>
          </p:cNvPr>
          <p:cNvSpPr txBox="1"/>
          <p:nvPr/>
        </p:nvSpPr>
        <p:spPr>
          <a:xfrm>
            <a:off x="262360" y="5285697"/>
            <a:ext cx="127424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sifat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ketenagakerjaan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D1B734F-C5EE-1E7A-8AA4-AF26E9E61CE4}"/>
              </a:ext>
            </a:extLst>
          </p:cNvPr>
          <p:cNvSpPr txBox="1"/>
          <p:nvPr/>
        </p:nvSpPr>
        <p:spPr>
          <a:xfrm>
            <a:off x="262360" y="5834534"/>
            <a:ext cx="1274244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Asas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ketenagakerjaan</a:t>
            </a:r>
            <a:endParaRPr lang="en-US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Pasal 2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Undang-Undang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Nomor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13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Tahun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2003,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dinyatakan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pembangunan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ketenagakerjaan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berlandaskan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Pancasila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Undang-Undang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Dasar Negara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Republik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Indonesia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Tahun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1943. Pasal 3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Undang-Undang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Nomor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13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Tahun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2003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menegaskan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pembangunan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ketenagakerjaan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diselenggarakan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keterpaduan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koordinasi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fungsional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lintas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sectoral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pusat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daerah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pembangunan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ketenagakerjaan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dasarnya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sesuai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Pembangunan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nasional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khususnya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demokrasi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adil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merata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0E79712-0643-1A55-1F45-22F77E6B11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98"/>
          <a:stretch/>
        </p:blipFill>
        <p:spPr>
          <a:xfrm>
            <a:off x="558800" y="1901151"/>
            <a:ext cx="3414268" cy="3266596"/>
          </a:xfrm>
        </p:spPr>
      </p:pic>
    </p:spTree>
    <p:extLst>
      <p:ext uri="{BB962C8B-B14F-4D97-AF65-F5344CB8AC3E}">
        <p14:creationId xmlns:p14="http://schemas.microsoft.com/office/powerpoint/2010/main" val="805135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5ED95544-9DA3-36A7-C1A3-F4B5D10A1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7200" y="519113"/>
            <a:ext cx="9113838" cy="1462087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Bell MT" panose="02020503060305020303" pitchFamily="18" charset="0"/>
              </a:rPr>
              <a:t>HUKUM KETENAGAKERJAAN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77A9C6B-1292-E63A-8BAF-D78633CEA535}"/>
              </a:ext>
            </a:extLst>
          </p:cNvPr>
          <p:cNvSpPr txBox="1"/>
          <p:nvPr/>
        </p:nvSpPr>
        <p:spPr>
          <a:xfrm>
            <a:off x="50800" y="4511219"/>
            <a:ext cx="6985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ketenagakerjaan</a:t>
            </a:r>
            <a:endParaRPr lang="en-US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ketentuan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Pasal 4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Undang-Undang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Nomor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13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Tahun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2003,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pembangunan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ketenagakerjaan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bertujuan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Memberdayakan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mendayagunaan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tenaga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optimal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manusiawi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Mewujudkan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pemerataan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kesempatakan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penyediaan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tenaga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sesuai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kebutuhan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Pembangunan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nasional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daerah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perlindungan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tenaga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mewujudkan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kesejahteraan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kesejahteraan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tenaga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keluargannya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Pemberdayaan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penyadagunaan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tenaga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dimaksudkan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unruk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kesempatan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seluas-luasnya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tenaga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Indonesia.  </a:t>
            </a: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5A92DB3-092C-C059-6498-A87919A318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3" b="23756"/>
          <a:stretch/>
        </p:blipFill>
        <p:spPr>
          <a:xfrm>
            <a:off x="2731329" y="1600200"/>
            <a:ext cx="7542141" cy="272060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57C3FC5-456E-2A0D-AEE6-5D661752F85B}"/>
              </a:ext>
            </a:extLst>
          </p:cNvPr>
          <p:cNvSpPr txBox="1"/>
          <p:nvPr/>
        </p:nvSpPr>
        <p:spPr>
          <a:xfrm>
            <a:off x="7554119" y="4470315"/>
            <a:ext cx="5450681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Sifat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ketenagakerjaan</a:t>
            </a:r>
            <a:endParaRPr lang="en-US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Budiono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(1995: 9)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membagi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sifat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ketenagakerjaan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dua,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bersifat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imperative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berisfat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fukultarif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Sumber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ketenagakerjaan</a:t>
            </a:r>
            <a:endParaRPr lang="en-US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Sumber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dibedakan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sumber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formil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sumber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materiil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Prinst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(2000:4)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berpendapat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sumber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ketenagakerjaan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terdiri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Undang-undang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Adat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kebiasaan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Doktrin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Agama </a:t>
            </a:r>
          </a:p>
        </p:txBody>
      </p:sp>
    </p:spTree>
    <p:extLst>
      <p:ext uri="{BB962C8B-B14F-4D97-AF65-F5344CB8AC3E}">
        <p14:creationId xmlns:p14="http://schemas.microsoft.com/office/powerpoint/2010/main" val="9401305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5561A52-D1E0-EFA0-7509-08ED6D062EE7}"/>
              </a:ext>
            </a:extLst>
          </p:cNvPr>
          <p:cNvSpPr txBox="1">
            <a:spLocks/>
          </p:cNvSpPr>
          <p:nvPr/>
        </p:nvSpPr>
        <p:spPr>
          <a:xfrm>
            <a:off x="2997200" y="519113"/>
            <a:ext cx="10591800" cy="14620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4000" b="1" dirty="0">
                <a:solidFill>
                  <a:schemeClr val="bg1"/>
                </a:solidFill>
                <a:latin typeface="Bell MT" panose="02020503060305020303" pitchFamily="18" charset="0"/>
              </a:rPr>
              <a:t>HUKUM KETENAGAKERJAAN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E09E7D-F685-31E7-49C1-3278D290C802}"/>
              </a:ext>
            </a:extLst>
          </p:cNvPr>
          <p:cNvSpPr txBox="1"/>
          <p:nvPr/>
        </p:nvSpPr>
        <p:spPr>
          <a:xfrm>
            <a:off x="4268760" y="1764326"/>
            <a:ext cx="873604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Hukum industry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mengatur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perindustrian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Indonesia,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dunia.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Mengatur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bagaimana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mengatur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perusahaannya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sanksi-sanksi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saja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diterima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jika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melanggar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sanksi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Adapun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tujuan-tujuan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dibuatnya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industry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Hukum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sarana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pembaruan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Pembangunan di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bidang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industry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perspektif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ilmu-ilmu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lain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Hukum industry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system Kawasan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tata negara.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Hukum industry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system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perizinan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bersifat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lintas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Lembaga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yurisdiksi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Hukum industry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perspektif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global dan loyal.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Hukum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alih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desain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konstruksi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standardisasi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tanggung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jawab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system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industry. 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C7714E6-6E75-221F-CAE8-6E8669F64D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8" r="6196"/>
          <a:stretch/>
        </p:blipFill>
        <p:spPr>
          <a:xfrm>
            <a:off x="277192" y="2190877"/>
            <a:ext cx="3990464" cy="3037938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CB8822A-5FBD-CEB7-F354-3415E75F0785}"/>
              </a:ext>
            </a:extLst>
          </p:cNvPr>
          <p:cNvSpPr txBox="1"/>
          <p:nvPr/>
        </p:nvSpPr>
        <p:spPr>
          <a:xfrm>
            <a:off x="-22736" y="5851421"/>
            <a:ext cx="60679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industry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menurut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Pasal 3 UU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Nomor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Tahun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1984,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dibagi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delapan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buah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kemakmuran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rakyat.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pertumbuhan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ekonomi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Menciptakan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kemampuan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penguasaan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aktif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pembangunan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industry.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Memperluas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lapangan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penerimaan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devisa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penunjangan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pembangunan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daerah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Diharapkan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stabilitas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nasional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AE7608-215A-61FA-F3F2-D58B3DBA1BA0}"/>
              </a:ext>
            </a:extLst>
          </p:cNvPr>
          <p:cNvSpPr txBox="1"/>
          <p:nvPr/>
        </p:nvSpPr>
        <p:spPr>
          <a:xfrm>
            <a:off x="6045200" y="5851421"/>
            <a:ext cx="69596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Keuntungan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industry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terbantu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adanya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kawasan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perlindungan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pekerja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berumber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UU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Nomor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13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Tahun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2003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ketenagakerjaan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lain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aspek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pelindungan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keselamatan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pelindung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kesejahteraan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perlindungan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kebebasan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berserikat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perlindungan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pemutusan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terselubung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sepihak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perlindungan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pengupahan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perlindungan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waktu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perlindungan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(ibadah,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melahirkan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cuti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tahunan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istirahat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jam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istirahat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tahunan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perlindungan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bersifat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normatif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637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3641E00-B584-9C0C-FB7C-F0B9A29CEACA}"/>
              </a:ext>
            </a:extLst>
          </p:cNvPr>
          <p:cNvSpPr txBox="1">
            <a:spLocks/>
          </p:cNvSpPr>
          <p:nvPr/>
        </p:nvSpPr>
        <p:spPr>
          <a:xfrm>
            <a:off x="2997200" y="519113"/>
            <a:ext cx="9113838" cy="14620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4000" b="1" dirty="0">
                <a:solidFill>
                  <a:schemeClr val="bg1"/>
                </a:solidFill>
                <a:latin typeface="Bell MT" panose="02020503060305020303" pitchFamily="18" charset="0"/>
              </a:rPr>
              <a:t>HUKUM KETENAGAKERJAAN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879692-8264-2C5D-69DA-7CA67B5E2BBB}"/>
              </a:ext>
            </a:extLst>
          </p:cNvPr>
          <p:cNvSpPr txBox="1"/>
          <p:nvPr/>
        </p:nvSpPr>
        <p:spPr>
          <a:xfrm>
            <a:off x="-1" y="1685717"/>
            <a:ext cx="868390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Perlindungan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HKI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upaya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diatur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undang-undang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mencegah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terjadinya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pelanggaran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HKI oleh orang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berhak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Hak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Kekayaan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Intelektual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kekayaan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intelektual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dilindungi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undang-undang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2530C85-64C5-F723-FDBA-C29305EE1A3A}"/>
              </a:ext>
            </a:extLst>
          </p:cNvPr>
          <p:cNvSpPr txBox="1"/>
          <p:nvPr/>
        </p:nvSpPr>
        <p:spPr>
          <a:xfrm>
            <a:off x="0" y="3174308"/>
            <a:ext cx="8683900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Begitu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pentingnya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HKI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Pembangunan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sektor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sudah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seharusnya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HKI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perlu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dilindungi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Pentingnya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HKI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dilindungi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praktik-praktik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persaingan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bidang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HKI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setidaknya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dicegah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HKI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berwujud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intelektual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diungkapkan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HKI di Indonesia,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lingkup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HKI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dibagi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cipta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copyright):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UU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Nomor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Tahun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2002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Hak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Cipta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perindustrian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meliputi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Paten: UU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Nomor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14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Tahun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2001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Paten.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Merek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UU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Nomor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Tahun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2001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Merek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Rahasia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Dagang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UU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Nomor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Tahun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2000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Rahasia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Dagang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Desain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UU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Nomor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31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Tahun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2000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Desain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Desain tata 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letak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sirkuit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terpadu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UU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Nomor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32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Tahun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2000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Desain Tata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Letak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Sirkuit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Terpadu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Varitas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tanaman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UU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Nomor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29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Tahun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2000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Varitas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Tanaman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3DF8746-7AA6-6F2A-F0BB-B98EEAA6D6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3900" y="3505200"/>
            <a:ext cx="4203838" cy="4203838"/>
          </a:xfrm>
        </p:spPr>
      </p:pic>
    </p:spTree>
    <p:extLst>
      <p:ext uri="{BB962C8B-B14F-4D97-AF65-F5344CB8AC3E}">
        <p14:creationId xmlns:p14="http://schemas.microsoft.com/office/powerpoint/2010/main" val="273702737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b44e663bd468ed97ce8eaafb5ef46aa90474a9d"/>
  <p:tag name="ISPRING_RESOURCE_PATHS_HASH_PRESENTER" val="7a43c722c2fdab5e9ba4506e6d69bdc3cd5d216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tle &amp; Subtitle">
  <a:themeElements>
    <a:clrScheme name="Title &amp; Subtitl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Gill Sans"/>
        <a:ea typeface="ヒラギノ角ゴ ProN W3"/>
        <a:cs typeface=""/>
      </a:majorFont>
      <a:minorFont>
        <a:latin typeface="Gill Sans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2681</TotalTime>
  <Pages>0</Pages>
  <Words>1607</Words>
  <Characters>0</Characters>
  <Application>Microsoft Office PowerPoint</Application>
  <PresentationFormat>Custom</PresentationFormat>
  <Lines>0</Lines>
  <Paragraphs>119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Bell MT</vt:lpstr>
      <vt:lpstr>Calibri</vt:lpstr>
      <vt:lpstr>Calibri Light</vt:lpstr>
      <vt:lpstr>Gill Sans</vt:lpstr>
      <vt:lpstr>Times New Roman</vt:lpstr>
      <vt:lpstr>Title &amp; Subtitle</vt:lpstr>
      <vt:lpstr>Custom Design</vt:lpstr>
      <vt:lpstr>Industri dan Pemerintah</vt:lpstr>
      <vt:lpstr>PEMERINTAH</vt:lpstr>
      <vt:lpstr>PowerPoint Presentation</vt:lpstr>
      <vt:lpstr>PowerPoint Presentation</vt:lpstr>
      <vt:lpstr>HUBUNGAN PERUSAHAAN DAN PEMERINTAH </vt:lpstr>
      <vt:lpstr>HUKUM KETENAGAKERJAAN </vt:lpstr>
      <vt:lpstr>HUKUM KETENAGAKERJAAN</vt:lpstr>
      <vt:lpstr>PowerPoint Presentation</vt:lpstr>
      <vt:lpstr>PowerPoint Presentation</vt:lpstr>
      <vt:lpstr>PowerPoint Presentation</vt:lpstr>
      <vt:lpstr>Sumber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KARTONO</dc:creator>
  <cp:lastModifiedBy>Ideapad Slim 5i</cp:lastModifiedBy>
  <cp:revision>423</cp:revision>
  <dcterms:modified xsi:type="dcterms:W3CDTF">2025-08-24T06:55:11Z</dcterms:modified>
</cp:coreProperties>
</file>