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84" r:id="rId2"/>
  </p:sldMasterIdLst>
  <p:notesMasterIdLst>
    <p:notesMasterId r:id="rId14"/>
  </p:notesMasterIdLst>
  <p:sldIdLst>
    <p:sldId id="256" r:id="rId3"/>
    <p:sldId id="259" r:id="rId4"/>
    <p:sldId id="274" r:id="rId5"/>
    <p:sldId id="270" r:id="rId6"/>
    <p:sldId id="263" r:id="rId7"/>
    <p:sldId id="264" r:id="rId8"/>
    <p:sldId id="265" r:id="rId9"/>
    <p:sldId id="275" r:id="rId10"/>
    <p:sldId id="276" r:id="rId11"/>
    <p:sldId id="277" r:id="rId12"/>
    <p:sldId id="278" r:id="rId13"/>
  </p:sldIdLst>
  <p:sldSz cx="13004800" cy="9753600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9pPr>
  </p:defaultTextStyle>
  <p:extLst>
    <p:ext uri="{521415D9-36F7-43E2-AB2F-B90AF26B5E84}">
      <p14:sectionLst xmlns:p14="http://schemas.microsoft.com/office/powerpoint/2010/main">
        <p14:section name="Default Section" id="{AC42D898-A21B-42D5-A101-7F9BB72AA714}">
          <p14:sldIdLst>
            <p14:sldId id="256"/>
            <p14:sldId id="259"/>
            <p14:sldId id="274"/>
            <p14:sldId id="270"/>
          </p14:sldIdLst>
        </p14:section>
        <p14:section name="Untitled Section" id="{6814E9DA-20AB-4021-B8C7-97CFDCE0ED54}">
          <p14:sldIdLst>
            <p14:sldId id="263"/>
            <p14:sldId id="264"/>
            <p14:sldId id="265"/>
            <p14:sldId id="275"/>
            <p14:sldId id="276"/>
            <p14:sldId id="277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C1CE"/>
    <a:srgbClr val="CC0099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515" autoAdjust="0"/>
    <p:restoredTop sz="94291" autoAdjust="0"/>
  </p:normalViewPr>
  <p:slideViewPr>
    <p:cSldViewPr>
      <p:cViewPr varScale="1">
        <p:scale>
          <a:sx n="50" d="100"/>
          <a:sy n="50" d="100"/>
        </p:scale>
        <p:origin x="872" y="40"/>
      </p:cViewPr>
      <p:guideLst>
        <p:guide orient="horz" pos="3072"/>
        <p:guide pos="4096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fld id="{9ED7CDD5-598F-4902-BA85-6782C6BB2991}" type="datetimeFigureOut">
              <a:rPr lang="en-US"/>
              <a:pPr>
                <a:defRPr/>
              </a:pPr>
              <a:t>8/24/2025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8D6D7A-9E1B-4CB9-9F38-AC6A131265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4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15564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507790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443548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64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34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64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68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31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5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8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1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728746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97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69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25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791492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11014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37032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867085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934719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369592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025387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buChar char="»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15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7362" y="1676400"/>
            <a:ext cx="9490075" cy="1676400"/>
          </a:xfrm>
        </p:spPr>
        <p:txBody>
          <a:bodyPr/>
          <a:lstStyle/>
          <a:p>
            <a:r>
              <a:rPr lang="en-US" sz="6000" b="1" dirty="0" err="1">
                <a:solidFill>
                  <a:srgbClr val="002060"/>
                </a:solidFill>
              </a:rPr>
              <a:t>Industri</a:t>
            </a:r>
            <a:r>
              <a:rPr lang="en-US" sz="6000" b="1" dirty="0">
                <a:solidFill>
                  <a:srgbClr val="002060"/>
                </a:solidFill>
              </a:rPr>
              <a:t> dan </a:t>
            </a:r>
            <a:r>
              <a:rPr lang="en-US" sz="6000" b="1" dirty="0" err="1">
                <a:solidFill>
                  <a:srgbClr val="002060"/>
                </a:solidFill>
              </a:rPr>
              <a:t>Stratifikasi</a:t>
            </a:r>
            <a:r>
              <a:rPr lang="en-US" sz="6000" b="1" dirty="0">
                <a:solidFill>
                  <a:srgbClr val="002060"/>
                </a:solidFill>
              </a:rPr>
              <a:t> </a:t>
            </a:r>
            <a:r>
              <a:rPr lang="en-US" sz="6000" b="1" dirty="0" err="1">
                <a:solidFill>
                  <a:srgbClr val="002060"/>
                </a:solidFill>
              </a:rPr>
              <a:t>Sosial</a:t>
            </a:r>
            <a:endParaRPr lang="en-US" sz="6000" b="1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279400" y="3733800"/>
            <a:ext cx="13639800" cy="5486400"/>
          </a:xfrm>
        </p:spPr>
        <p:txBody>
          <a:bodyPr/>
          <a:lstStyle/>
          <a:p>
            <a:r>
              <a:rPr lang="en-US" b="1" dirty="0" err="1">
                <a:solidFill>
                  <a:srgbClr val="002060"/>
                </a:solidFill>
              </a:rPr>
              <a:t>Inisiasi</a:t>
            </a:r>
            <a:r>
              <a:rPr lang="en-US" b="1">
                <a:solidFill>
                  <a:srgbClr val="002060"/>
                </a:solidFill>
              </a:rPr>
              <a:t> Tuton </a:t>
            </a:r>
            <a:r>
              <a:rPr lang="en-US" b="1" dirty="0" err="1">
                <a:solidFill>
                  <a:srgbClr val="002060"/>
                </a:solidFill>
              </a:rPr>
              <a:t>ke</a:t>
            </a:r>
            <a:r>
              <a:rPr lang="en-US" b="1" dirty="0">
                <a:solidFill>
                  <a:srgbClr val="002060"/>
                </a:solidFill>
              </a:rPr>
              <a:t> 6</a:t>
            </a:r>
          </a:p>
          <a:p>
            <a:r>
              <a:rPr lang="en-US" b="1" dirty="0">
                <a:solidFill>
                  <a:srgbClr val="002060"/>
                </a:solidFill>
              </a:rPr>
              <a:t>Mata </a:t>
            </a:r>
            <a:r>
              <a:rPr lang="en-US" b="1" dirty="0" err="1">
                <a:solidFill>
                  <a:srgbClr val="002060"/>
                </a:solidFill>
              </a:rPr>
              <a:t>Kuliah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Sosiologi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Industri</a:t>
            </a:r>
            <a:endParaRPr lang="id-ID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Program </a:t>
            </a:r>
            <a:r>
              <a:rPr lang="en-US" b="1" dirty="0" err="1">
                <a:solidFill>
                  <a:srgbClr val="002060"/>
                </a:solidFill>
              </a:rPr>
              <a:t>Studi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Sosiologi</a:t>
            </a:r>
            <a:endParaRPr lang="id-ID" b="1" dirty="0">
              <a:solidFill>
                <a:srgbClr val="002060"/>
              </a:solidFill>
            </a:endParaRPr>
          </a:p>
          <a:p>
            <a:r>
              <a:rPr lang="en-US" b="1" dirty="0" err="1">
                <a:solidFill>
                  <a:srgbClr val="002060"/>
                </a:solidFill>
              </a:rPr>
              <a:t>Fakultas</a:t>
            </a:r>
            <a:r>
              <a:rPr lang="en-US" b="1" dirty="0">
                <a:solidFill>
                  <a:srgbClr val="002060"/>
                </a:solidFill>
              </a:rPr>
              <a:t> Hukum, </a:t>
            </a:r>
            <a:r>
              <a:rPr lang="en-US" b="1" dirty="0" err="1">
                <a:solidFill>
                  <a:srgbClr val="002060"/>
                </a:solidFill>
              </a:rPr>
              <a:t>Ilmu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Sosial</a:t>
            </a:r>
            <a:r>
              <a:rPr lang="en-US" b="1" dirty="0">
                <a:solidFill>
                  <a:srgbClr val="002060"/>
                </a:solidFill>
              </a:rPr>
              <a:t> dan </a:t>
            </a:r>
            <a:r>
              <a:rPr lang="en-US" b="1" dirty="0" err="1">
                <a:solidFill>
                  <a:srgbClr val="002060"/>
                </a:solidFill>
              </a:rPr>
              <a:t>Ilmu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Politik</a:t>
            </a:r>
            <a:endParaRPr lang="id-ID" b="1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9F0054-B518-4239-9517-BCE68025911E}"/>
              </a:ext>
            </a:extLst>
          </p:cNvPr>
          <p:cNvSpPr txBox="1"/>
          <p:nvPr/>
        </p:nvSpPr>
        <p:spPr>
          <a:xfrm>
            <a:off x="10312400" y="304800"/>
            <a:ext cx="2286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SOSIOLOGI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INDUSTRI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SOSI4314</a:t>
            </a:r>
            <a:endParaRPr lang="en-ID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9081520-28F3-5C67-E27F-6EDB5AF6DA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97200" y="762000"/>
            <a:ext cx="103632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chemeClr val="bg1"/>
                </a:solidFill>
                <a:latin typeface="Bell MT" panose="02020503060305020303" pitchFamily="18" charset="0"/>
              </a:rPr>
              <a:t>PENANGGULANGAN KEMISKINAN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31815D-B672-60DA-8370-C1A5E16CA9CB}"/>
              </a:ext>
            </a:extLst>
          </p:cNvPr>
          <p:cNvSpPr txBox="1"/>
          <p:nvPr/>
        </p:nvSpPr>
        <p:spPr>
          <a:xfrm>
            <a:off x="352022" y="2076450"/>
            <a:ext cx="8079586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penanggulangan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kemiskinan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perkotaan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(P2KP)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didukung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Bank Dunia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kegiaannya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peluang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pengambilan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Keputusan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pelaksanaan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mempunyai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sasaran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nyata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mengetaskan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penduduk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miskin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perkotaan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192586-87A9-C390-DA6D-14A21C7B7F48}"/>
              </a:ext>
            </a:extLst>
          </p:cNvPr>
          <p:cNvSpPr txBox="1"/>
          <p:nvPr/>
        </p:nvSpPr>
        <p:spPr>
          <a:xfrm>
            <a:off x="311150" y="3984248"/>
            <a:ext cx="7867650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Besarnya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dana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disalurkan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kelurahan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bervariasi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tergantung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jumlah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penduduk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kemiskinannya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Penyaluran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bersifat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terbuka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jumlah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diumumkan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Penerima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bantuan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anggota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swadaya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(KSM) (Arifin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Samsul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F07E8F8-379C-13B1-0E53-8680150CFD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2986" y="2057400"/>
            <a:ext cx="4391814" cy="6188075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B44539E-736F-52CC-A2FF-ED85ED576658}"/>
              </a:ext>
            </a:extLst>
          </p:cNvPr>
          <p:cNvSpPr txBox="1"/>
          <p:nvPr/>
        </p:nvSpPr>
        <p:spPr>
          <a:xfrm>
            <a:off x="311150" y="5916692"/>
            <a:ext cx="7867650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bantuan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diberikan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anggota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KSM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pendapatannya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bawah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Rp250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ribu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perbulan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kelurahan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sekali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menerima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bantuan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Sekarang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program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terkait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pengentasan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kemiskinan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sangat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bervariasi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jumlahnya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Semoga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banyaknya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semakin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mengatasi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segala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persoalan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dihadapi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sz="2200">
                <a:latin typeface="Times New Roman" panose="02020603050405020304" pitchFamily="18" charset="0"/>
                <a:cs typeface="Times New Roman" panose="02020603050405020304" pitchFamily="18" charset="0"/>
              </a:rPr>
              <a:t> miskin. 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577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00" y="609600"/>
            <a:ext cx="10464800" cy="2438400"/>
          </a:xfrm>
        </p:spPr>
        <p:txBody>
          <a:bodyPr/>
          <a:lstStyle/>
          <a:p>
            <a:pPr algn="ctr"/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4200" y="2692400"/>
            <a:ext cx="10464800" cy="4089400"/>
          </a:xfrm>
        </p:spPr>
        <p:txBody>
          <a:bodyPr/>
          <a:lstStyle/>
          <a:p>
            <a:pPr>
              <a:buNone/>
            </a:pPr>
            <a:endParaRPr lang="en-US" dirty="0"/>
          </a:p>
          <a:p>
            <a:pPr marL="261938" indent="4763" algn="just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Luluk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Dwi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Kumalasari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Rachmad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Kristiono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Dwi Susilo, 2022, SOSIOLOGI INDUSTRI,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keempat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PENERBIT UNIVERSITAS TERBUKA, SOSI4314, 3 SKS/MODUL 1-9</a:t>
            </a:r>
          </a:p>
          <a:p>
            <a:pPr>
              <a:buNone/>
            </a:pP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E32ED5C-AFE4-CA25-42B9-7BA592BC0AA1}"/>
              </a:ext>
            </a:extLst>
          </p:cNvPr>
          <p:cNvSpPr txBox="1"/>
          <p:nvPr/>
        </p:nvSpPr>
        <p:spPr>
          <a:xfrm>
            <a:off x="5331476" y="1901690"/>
            <a:ext cx="726692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system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berlapis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-lapis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sendirinya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pertumbuhan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tetapi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pula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sengaja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disusun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mengejar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Hal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biasanya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alasan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lapisan-lapisan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sendirinya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kepandaian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senioritas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keaslian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keanggotaan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kerabat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seorang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kepala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mungkin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batas-batas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C4D8CC3-2A54-9723-FBF6-0F274EA7A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0" y="685800"/>
            <a:ext cx="12115800" cy="1013284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Bell MT" panose="02020503060305020303" pitchFamily="18" charset="0"/>
              </a:rPr>
              <a:t>STRATIFIKASI SOSIAL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85EFC35-1CBE-0BAB-EBE3-325038E420AD}"/>
              </a:ext>
            </a:extLst>
          </p:cNvPr>
          <p:cNvSpPr txBox="1"/>
          <p:nvPr/>
        </p:nvSpPr>
        <p:spPr>
          <a:xfrm>
            <a:off x="5307180" y="4675861"/>
            <a:ext cx="726692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Sebagian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pakar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meyakini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strata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sesungguhnya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sejak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mengenal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bersama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9DB6F4-8AB8-09C2-7ED7-BA0A3EA51902}"/>
              </a:ext>
            </a:extLst>
          </p:cNvPr>
          <p:cNvSpPr txBox="1"/>
          <p:nvPr/>
        </p:nvSpPr>
        <p:spPr>
          <a:xfrm>
            <a:off x="0" y="5810361"/>
            <a:ext cx="1306806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Stratifikasi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perbedaan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menempatkan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seseorang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kelas-kelas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berbeda-beda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hierarki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kewajiban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berbeda-beda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pula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strata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lainnya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BFB6A43-03F7-F6C8-1320-5D6AFA9E23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9" r="11249"/>
          <a:stretch/>
        </p:blipFill>
        <p:spPr>
          <a:xfrm>
            <a:off x="139938" y="1800859"/>
            <a:ext cx="4762262" cy="3429000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71AECAA-6FD9-4D12-9E44-42C8569467C4}"/>
              </a:ext>
            </a:extLst>
          </p:cNvPr>
          <p:cNvSpPr txBox="1"/>
          <p:nvPr/>
        </p:nvSpPr>
        <p:spPr>
          <a:xfrm>
            <a:off x="-31631" y="6844745"/>
            <a:ext cx="1306806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Stratifikasi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diperoleh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dilihat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EDFAE9-CE8C-0E8A-DF67-CAFE70772148}"/>
              </a:ext>
            </a:extLst>
          </p:cNvPr>
          <p:cNvSpPr txBox="1"/>
          <p:nvPr/>
        </p:nvSpPr>
        <p:spPr>
          <a:xfrm>
            <a:off x="1016000" y="7297912"/>
            <a:ext cx="6203831" cy="1107996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Senioritas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kelamin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kekerabatan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Keanggotaan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11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FA45A71-27A8-7753-558B-9C9E91779EE4}"/>
              </a:ext>
            </a:extLst>
          </p:cNvPr>
          <p:cNvSpPr txBox="1"/>
          <p:nvPr/>
        </p:nvSpPr>
        <p:spPr>
          <a:xfrm>
            <a:off x="254000" y="1752600"/>
            <a:ext cx="6705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B3C8A51-831E-D85E-0B3B-2BB1E1692DBB}"/>
              </a:ext>
            </a:extLst>
          </p:cNvPr>
          <p:cNvSpPr txBox="1">
            <a:spLocks/>
          </p:cNvSpPr>
          <p:nvPr/>
        </p:nvSpPr>
        <p:spPr>
          <a:xfrm>
            <a:off x="2921000" y="685800"/>
            <a:ext cx="12115800" cy="10132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>
                <a:solidFill>
                  <a:schemeClr val="bg1"/>
                </a:solidFill>
                <a:latin typeface="Bell MT" panose="02020503060305020303" pitchFamily="18" charset="0"/>
              </a:rPr>
              <a:t>STRATIFIKASI SOSIAL</a:t>
            </a:r>
            <a:endParaRPr lang="en-US" b="1" dirty="0">
              <a:solidFill>
                <a:schemeClr val="bg1"/>
              </a:solidFill>
              <a:latin typeface="Bell MT" panose="02020503060305020303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D82A8CB-4917-C621-3A20-ADC577C7D0CB}"/>
              </a:ext>
            </a:extLst>
          </p:cNvPr>
          <p:cNvSpPr/>
          <p:nvPr/>
        </p:nvSpPr>
        <p:spPr>
          <a:xfrm>
            <a:off x="4366591" y="2027625"/>
            <a:ext cx="4953000" cy="259020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-factor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mempengaruhi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stratifikasi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Kekayaan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Kekuasaan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Kehormatan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kebangsawanan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Tingkat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ctr"/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4ED1DA4-D796-B754-E62F-F284D48DF41E}"/>
              </a:ext>
            </a:extLst>
          </p:cNvPr>
          <p:cNvSpPr/>
          <p:nvPr/>
        </p:nvSpPr>
        <p:spPr>
          <a:xfrm>
            <a:off x="25400" y="2469226"/>
            <a:ext cx="4140200" cy="394900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Stratifikasi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status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diperoleh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usaha-usaha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biasnaya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Bidang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Bidang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Bidang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846AFAAB-4FE2-149E-1E56-5D285314E9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200" y="1766397"/>
            <a:ext cx="5384800" cy="3149600"/>
          </a:xfr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2C7CB4D-D3B6-822E-B2EA-B84BB61F8019}"/>
              </a:ext>
            </a:extLst>
          </p:cNvPr>
          <p:cNvSpPr/>
          <p:nvPr/>
        </p:nvSpPr>
        <p:spPr>
          <a:xfrm>
            <a:off x="1092200" y="6703972"/>
            <a:ext cx="4080565" cy="204400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stratifikasi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Staratifikasi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terbuka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Stratifikasi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tertutup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Stratifikasi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campuran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EE07A9F-21AC-5468-6D92-7913C668B9BF}"/>
              </a:ext>
            </a:extLst>
          </p:cNvPr>
          <p:cNvSpPr/>
          <p:nvPr/>
        </p:nvSpPr>
        <p:spPr>
          <a:xfrm>
            <a:off x="5054600" y="4844262"/>
            <a:ext cx="4872935" cy="204400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Bentuk-bentuk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stratifikasi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kasta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feudal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apartheid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A69646F-5EBA-7F61-3AAC-0CA69DD45F6D}"/>
              </a:ext>
            </a:extLst>
          </p:cNvPr>
          <p:cNvSpPr/>
          <p:nvPr/>
        </p:nvSpPr>
        <p:spPr>
          <a:xfrm>
            <a:off x="6121400" y="7031781"/>
            <a:ext cx="6187661" cy="228030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kepemilikan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dikategorikan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golongan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Pemilik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tuan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bangsawan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Pemilik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penggarap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Penyakap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Butuh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9576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9711E85-43EC-9F49-FFF0-94BE0ED22EC7}"/>
              </a:ext>
            </a:extLst>
          </p:cNvPr>
          <p:cNvSpPr txBox="1"/>
          <p:nvPr/>
        </p:nvSpPr>
        <p:spPr>
          <a:xfrm>
            <a:off x="4749800" y="1974771"/>
            <a:ext cx="80772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stratifikasi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Distribusi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hak-hak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istimewa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objektif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pertanggan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strata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diciptakan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menyangkut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prestise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penghargaan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Kriteria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system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pertentangan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Penentu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lambing-lambing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kedudukan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Tingkat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bertukar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kedudukan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solidaritas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individu-individu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menduduki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system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EF83D0-53F1-9FB3-8378-54C6215754A8}"/>
              </a:ext>
            </a:extLst>
          </p:cNvPr>
          <p:cNvSpPr txBox="1"/>
          <p:nvPr/>
        </p:nvSpPr>
        <p:spPr>
          <a:xfrm>
            <a:off x="4755606" y="8215266"/>
            <a:ext cx="616639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sosiologi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undur-undur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system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pelapisan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kedudukan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5A9060-162D-9A6D-10CB-76337F0EEC8C}"/>
              </a:ext>
            </a:extLst>
          </p:cNvPr>
          <p:cNvSpPr txBox="1">
            <a:spLocks/>
          </p:cNvSpPr>
          <p:nvPr/>
        </p:nvSpPr>
        <p:spPr>
          <a:xfrm>
            <a:off x="2921000" y="685800"/>
            <a:ext cx="12115800" cy="10132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>
                <a:solidFill>
                  <a:schemeClr val="bg1"/>
                </a:solidFill>
                <a:latin typeface="Bell MT" panose="02020503060305020303" pitchFamily="18" charset="0"/>
              </a:rPr>
              <a:t>STRATIFIKASI SOSIAL</a:t>
            </a:r>
            <a:endParaRPr lang="en-US" b="1" dirty="0">
              <a:solidFill>
                <a:schemeClr val="bg1"/>
              </a:solidFill>
              <a:latin typeface="Bell MT" panose="02020503060305020303" pitchFamily="18" charset="0"/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3583D3B-8EAC-4C6C-23DC-B33ABAD0AD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4" r="8333"/>
          <a:stretch/>
        </p:blipFill>
        <p:spPr>
          <a:xfrm>
            <a:off x="40861" y="2021608"/>
            <a:ext cx="4496289" cy="3018099"/>
          </a:xfr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917F167-7B84-9706-7697-5A4985B6D1A5}"/>
              </a:ext>
            </a:extLst>
          </p:cNvPr>
          <p:cNvSpPr/>
          <p:nvPr/>
        </p:nvSpPr>
        <p:spPr>
          <a:xfrm>
            <a:off x="-15950" y="5110779"/>
            <a:ext cx="4537150" cy="204400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Pelapisan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bidang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Status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D1599CD-6CD9-79B8-2F54-6EF8C70DA905}"/>
              </a:ext>
            </a:extLst>
          </p:cNvPr>
          <p:cNvSpPr/>
          <p:nvPr/>
        </p:nvSpPr>
        <p:spPr>
          <a:xfrm>
            <a:off x="-15950" y="7338490"/>
            <a:ext cx="4537150" cy="204400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Menurut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Mac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Iver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system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pelapisan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kekuasaan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oligarkis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demokratis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4B35022-596B-8BDA-E6BA-D6B39822C878}"/>
              </a:ext>
            </a:extLst>
          </p:cNvPr>
          <p:cNvSpPr/>
          <p:nvPr/>
        </p:nvSpPr>
        <p:spPr>
          <a:xfrm>
            <a:off x="4578861" y="5110779"/>
            <a:ext cx="4209539" cy="289022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pedesaan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system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pelapisan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terdiri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Golongan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priyayi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Golongan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kenceng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Golongan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gundul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Golongan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kopek.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Indung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tlosor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5635A0A-C542-4478-2A0A-76E2A7A42813}"/>
              </a:ext>
            </a:extLst>
          </p:cNvPr>
          <p:cNvSpPr/>
          <p:nvPr/>
        </p:nvSpPr>
        <p:spPr>
          <a:xfrm>
            <a:off x="8864600" y="5386118"/>
            <a:ext cx="4038600" cy="204400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Pelapisan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masa colonial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Golongan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Eropa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Golongan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timur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Golongan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bumiputra. </a:t>
            </a:r>
          </a:p>
        </p:txBody>
      </p:sp>
    </p:spTree>
    <p:extLst>
      <p:ext uri="{BB962C8B-B14F-4D97-AF65-F5344CB8AC3E}">
        <p14:creationId xmlns:p14="http://schemas.microsoft.com/office/powerpoint/2010/main" val="4267670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2C47D41-0701-1843-8DF8-A79AD0CB5579}"/>
              </a:ext>
            </a:extLst>
          </p:cNvPr>
          <p:cNvSpPr txBox="1"/>
          <p:nvPr/>
        </p:nvSpPr>
        <p:spPr>
          <a:xfrm>
            <a:off x="101600" y="1855304"/>
            <a:ext cx="10058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Soerjono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Soekanto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mengatakan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stratifikasi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perbedaan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penduduk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tingkatan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strata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berkaitan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sikap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karakteristik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masing-masing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anggota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(Schneider, 1969: 148)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FBD413D-E0B2-1361-C5A3-7B9C419D8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0" y="771814"/>
            <a:ext cx="11500678" cy="834263"/>
          </a:xfrm>
        </p:spPr>
        <p:txBody>
          <a:bodyPr>
            <a:no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Bell MT" panose="02020503060305020303" pitchFamily="18" charset="0"/>
              </a:rPr>
              <a:t>HUBUNGAN INDUSTRI DAN STRATIFIKASI SOSIAL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1C0E9A-9A50-D6FF-0959-D1196109541B}"/>
              </a:ext>
            </a:extLst>
          </p:cNvPr>
          <p:cNvSpPr txBox="1"/>
          <p:nvPr/>
        </p:nvSpPr>
        <p:spPr>
          <a:xfrm>
            <a:off x="103808" y="4800600"/>
            <a:ext cx="127971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Ciri-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pic>
        <p:nvPicPr>
          <p:cNvPr id="22" name="Content Placeholder 21">
            <a:extLst>
              <a:ext uri="{FF2B5EF4-FFF2-40B4-BE49-F238E27FC236}">
                <a16:creationId xmlns:a16="http://schemas.microsoft.com/office/drawing/2014/main" id="{3AB53F09-C1AE-A03F-422D-A8A62D30F7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20844">
            <a:off x="6609653" y="2194197"/>
            <a:ext cx="6017637" cy="4074545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8BBC27B-F475-83C4-8346-2318591296C2}"/>
              </a:ext>
            </a:extLst>
          </p:cNvPr>
          <p:cNvSpPr txBox="1"/>
          <p:nvPr/>
        </p:nvSpPr>
        <p:spPr>
          <a:xfrm>
            <a:off x="69850" y="3000489"/>
            <a:ext cx="727075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hierarki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prestise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mengakibatkan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munculnya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stratifikasi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keniscayaan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Masyarakat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selalu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identic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spesialisasi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disebabkan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semakin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rumitnya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bidang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sendiri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4BF1484-6DC0-2A0E-48C1-122471476BEB}"/>
              </a:ext>
            </a:extLst>
          </p:cNvPr>
          <p:cNvSpPr txBox="1"/>
          <p:nvPr/>
        </p:nvSpPr>
        <p:spPr>
          <a:xfrm>
            <a:off x="69850" y="5244829"/>
            <a:ext cx="6432550" cy="178510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Kebebasan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semakin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Kecilnya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kepercayaan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Patriotisme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Kesetiaan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Kesetiaan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semakin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pudar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D56FF63-8452-94B6-11D7-F5781EA71F53}"/>
              </a:ext>
            </a:extLst>
          </p:cNvPr>
          <p:cNvSpPr txBox="1"/>
          <p:nvPr/>
        </p:nvSpPr>
        <p:spPr>
          <a:xfrm>
            <a:off x="126999" y="7029933"/>
            <a:ext cx="127739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Penghormatan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sosok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semakin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tampak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jelas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penghormatan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penghargaan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sosok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semakin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06813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262015C-3898-E206-8E5F-B0A55C421E9C}"/>
              </a:ext>
            </a:extLst>
          </p:cNvPr>
          <p:cNvSpPr txBox="1"/>
          <p:nvPr/>
        </p:nvSpPr>
        <p:spPr>
          <a:xfrm>
            <a:off x="3835400" y="2133600"/>
            <a:ext cx="87884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Stratifikasi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modern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status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Kaitan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stratifikasi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status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semakin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lama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semakin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terutama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disebabkan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semakin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luasnya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hal-hal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berkaitan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istilah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status. </a:t>
            </a:r>
          </a:p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Berkaitan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pengaruh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stratifikasi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pengaruh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system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stratifikasi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mungkin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bersifat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langsung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kekuatan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posisi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wewenang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D1B734F-C5EE-1E7A-8AA4-AF26E9E61CE4}"/>
              </a:ext>
            </a:extLst>
          </p:cNvPr>
          <p:cNvSpPr txBox="1"/>
          <p:nvPr/>
        </p:nvSpPr>
        <p:spPr>
          <a:xfrm>
            <a:off x="3835400" y="4724400"/>
            <a:ext cx="86572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jabatan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memengaruhi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system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stratifikasi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komunitas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negara.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Pemilik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manajer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Tingkat strata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Di Tingkat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menengah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teknisi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kantor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mandor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bawah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pabrik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9C4983E-370C-5967-F743-8E2569291CA7}"/>
              </a:ext>
            </a:extLst>
          </p:cNvPr>
          <p:cNvSpPr txBox="1">
            <a:spLocks/>
          </p:cNvSpPr>
          <p:nvPr/>
        </p:nvSpPr>
        <p:spPr>
          <a:xfrm>
            <a:off x="2926522" y="809003"/>
            <a:ext cx="11500678" cy="8342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800" b="1" dirty="0">
                <a:solidFill>
                  <a:schemeClr val="bg1"/>
                </a:solidFill>
                <a:latin typeface="Bell MT" panose="02020503060305020303" pitchFamily="18" charset="0"/>
              </a:rPr>
              <a:t>PENGARUH INDUSTRI TERHADAP SISTEM STRATIFIKASI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A7E5AB9F-811E-6598-867F-F099327929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" y="2019920"/>
            <a:ext cx="3491526" cy="5725914"/>
          </a:xfr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99A632B-E442-7671-3B59-562A523B224A}"/>
              </a:ext>
            </a:extLst>
          </p:cNvPr>
          <p:cNvSpPr txBox="1"/>
          <p:nvPr/>
        </p:nvSpPr>
        <p:spPr>
          <a:xfrm>
            <a:off x="3835400" y="6435804"/>
            <a:ext cx="86572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Kesempatan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kesempatan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mendapatkan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hal-hal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diinginkan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termasuk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kekuasaan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seterusnya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05135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977A9C6B-1292-E63A-8BAF-D78633CEA535}"/>
              </a:ext>
            </a:extLst>
          </p:cNvPr>
          <p:cNvSpPr txBox="1"/>
          <p:nvPr/>
        </p:nvSpPr>
        <p:spPr>
          <a:xfrm>
            <a:off x="5844802" y="1683536"/>
            <a:ext cx="704517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penganut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paham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globalisasi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meyakini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globalisasilah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menyatukan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seluruh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seluruh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meyakini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globalisasi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mengetaskan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kemiskinan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justru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sebaliknya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iskin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semakin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miskin dan yang kaya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semakin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kaya. </a:t>
            </a:r>
          </a:p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kemiskinan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lainnya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Indonesia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tampak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perkampungan-perkampungan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kumuh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pabrik-pabrik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Perumahan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minim air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kebersihan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EC28CF4-BF7E-8FAB-8B75-4144EA105ACF}"/>
              </a:ext>
            </a:extLst>
          </p:cNvPr>
          <p:cNvSpPr txBox="1">
            <a:spLocks/>
          </p:cNvSpPr>
          <p:nvPr/>
        </p:nvSpPr>
        <p:spPr>
          <a:xfrm>
            <a:off x="2926522" y="809003"/>
            <a:ext cx="11500678" cy="8342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b="1" dirty="0">
                <a:solidFill>
                  <a:schemeClr val="bg1"/>
                </a:solidFill>
                <a:latin typeface="Bell MT" panose="02020503060305020303" pitchFamily="18" charset="0"/>
              </a:rPr>
              <a:t>KELOMPOK MINORITAS DI INDONESIA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7DE597-E3AB-AA75-54B3-6745EC9D8C02}"/>
              </a:ext>
            </a:extLst>
          </p:cNvPr>
          <p:cNvSpPr txBox="1"/>
          <p:nvPr/>
        </p:nvSpPr>
        <p:spPr>
          <a:xfrm>
            <a:off x="177799" y="5225396"/>
            <a:ext cx="1271217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Globalisasi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menyebabkan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keadaan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dunia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ketidakadilan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diskriminasi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Contohnya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penggunaan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negara dunia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ketiga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pengolahan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resep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mungkin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resep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IMF,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tetapi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resep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global.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Kondisi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negara-negara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berkembang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lingkaran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kemiskinan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penghapusan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hutang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menyelamatkan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perangkap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kemiskinan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apabila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lihat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kajian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Marx,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jelas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fenomena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globalisasi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memunculkan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kapitalisme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kaya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miskin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dikenal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Marx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dddengan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permunculan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borjuis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proletary.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borjuis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menguasai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 of production.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07CFE33-59D5-4575-5B8C-DE96F31F0E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00" y="1785621"/>
            <a:ext cx="5514603" cy="3091179"/>
          </a:xfrm>
        </p:spPr>
      </p:pic>
    </p:spTree>
    <p:extLst>
      <p:ext uri="{BB962C8B-B14F-4D97-AF65-F5344CB8AC3E}">
        <p14:creationId xmlns:p14="http://schemas.microsoft.com/office/powerpoint/2010/main" val="940130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A5D9BC-D8EC-9ACA-625B-E7CAAC9395B1}"/>
              </a:ext>
            </a:extLst>
          </p:cNvPr>
          <p:cNvSpPr txBox="1"/>
          <p:nvPr/>
        </p:nvSpPr>
        <p:spPr>
          <a:xfrm>
            <a:off x="226411" y="1874828"/>
            <a:ext cx="5727173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Indonesia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sebelum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krisis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1997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salah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ketika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pertumbuhan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cukup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rata-rata 7% per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diikuti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pula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penurunan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kemiskinan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berarti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Badan Pusat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Statistik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(BPS)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mencatat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indeks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keparahan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Maret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2012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sebesar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0,36 dan pada September 2012 naik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0,16%. </a:t>
            </a:r>
          </a:p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Menurut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Arif,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delapan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penduduk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miskin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berkurang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rata-rata 7,51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Dia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menyarankan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mempercepat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penurunan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kemiskinan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kebijakan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penanggulan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kemiskinan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dirumuskan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963CFB1-A052-5C9A-19E9-C15AB30A04A4}"/>
              </a:ext>
            </a:extLst>
          </p:cNvPr>
          <p:cNvSpPr txBox="1">
            <a:spLocks/>
          </p:cNvSpPr>
          <p:nvPr/>
        </p:nvSpPr>
        <p:spPr>
          <a:xfrm>
            <a:off x="2926522" y="809003"/>
            <a:ext cx="11500678" cy="8342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b="1" dirty="0">
                <a:solidFill>
                  <a:schemeClr val="bg1"/>
                </a:solidFill>
                <a:latin typeface="Bell MT" panose="02020503060305020303" pitchFamily="18" charset="0"/>
              </a:rPr>
              <a:t>KEMISKINAN DI INDONESIA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F2FD8FF-ECEA-0C37-AAA0-21DE1331E2E5}"/>
              </a:ext>
            </a:extLst>
          </p:cNvPr>
          <p:cNvSpPr txBox="1"/>
          <p:nvPr/>
        </p:nvSpPr>
        <p:spPr>
          <a:xfrm>
            <a:off x="146313" y="6599928"/>
            <a:ext cx="12712174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Terbatasnya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akses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miskin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fasilitas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pendidikan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kesehatan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sumber-sumber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air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juga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menimbulkan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dampak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pencarian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kemiskinan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Pencemaran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hebat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pencaharian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penduduk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juga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menimbulkan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kemiskinan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Korupsi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menyebabkan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aset-aset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seharusnya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dimiliki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public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berpindah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pribadi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kemiskinan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Konflik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bencana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apalagi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juga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timbulnya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kemiskinan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(Maris, 2004).  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E7799FAC-3B1D-D864-7EF1-DE9F9BA1A1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400" y="1725150"/>
            <a:ext cx="6656989" cy="4447050"/>
          </a:xfrm>
        </p:spPr>
      </p:pic>
    </p:spTree>
    <p:extLst>
      <p:ext uri="{BB962C8B-B14F-4D97-AF65-F5344CB8AC3E}">
        <p14:creationId xmlns:p14="http://schemas.microsoft.com/office/powerpoint/2010/main" val="2247246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DD862B3-30E5-C95B-1480-AE84F6C128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97200" y="519113"/>
            <a:ext cx="9113838" cy="14620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latin typeface="Bell MT" panose="02020503060305020303" pitchFamily="18" charset="0"/>
              </a:rPr>
              <a:t>KEMISKINAN IBU KOTA NEGARA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9C11C1-275D-98F7-AA6B-C65E0EE60BF3}"/>
              </a:ext>
            </a:extLst>
          </p:cNvPr>
          <p:cNvSpPr txBox="1"/>
          <p:nvPr/>
        </p:nvSpPr>
        <p:spPr>
          <a:xfrm>
            <a:off x="5289550" y="1865196"/>
            <a:ext cx="738505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Penduduk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miskin di Jakarta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90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ribu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miskin. Banyak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persoalan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mengimpit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miskin, salah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dampak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kondisi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factor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impitan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tujuh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variabel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mengategorikan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rumah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miskin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Rosalima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M. Putri, 2005).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7B940C-D8E8-F386-B43F-694B3ECA5B69}"/>
              </a:ext>
            </a:extLst>
          </p:cNvPr>
          <p:cNvSpPr txBox="1"/>
          <p:nvPr/>
        </p:nvSpPr>
        <p:spPr>
          <a:xfrm>
            <a:off x="149225" y="7521132"/>
            <a:ext cx="11458576" cy="1462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program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pengentasan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kemiskinan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sasaran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samping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sedikit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subsidi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BBM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dialokasikan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miskin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mengalami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kebocoran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sana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Ironisnya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parlemen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negara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terindikasi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lembaga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paling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korupsi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70034D7-B83E-17CA-7531-AEB9E6E6BF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25" y="1929646"/>
            <a:ext cx="5133975" cy="5385554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93480B5-AA86-502B-5AE8-F1B14887B8E2}"/>
              </a:ext>
            </a:extLst>
          </p:cNvPr>
          <p:cNvSpPr txBox="1"/>
          <p:nvPr/>
        </p:nvSpPr>
        <p:spPr>
          <a:xfrm>
            <a:off x="5302252" y="3977208"/>
            <a:ext cx="7385050" cy="3477875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Luas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lantai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hunian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delapan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meter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persegi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peranggota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rumah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lantai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hunian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Sebagian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keramik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teraso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tegel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semen.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fasilitas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air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fasilitas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jamban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WC.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Konsumsi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bervariasi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membeli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pakaian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minimal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setel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setahun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anggota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rumah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asset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rumah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940038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b44e663bd468ed97ce8eaafb5ef46aa90474a9d"/>
  <p:tag name="ISPRING_RESOURCE_PATHS_HASH_PRESENTER" val="7a43c722c2fdab5e9ba4506e6d69bdc3cd5d21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3445</TotalTime>
  <Pages>0</Pages>
  <Words>1422</Words>
  <Characters>0</Characters>
  <Application>Microsoft Office PowerPoint</Application>
  <PresentationFormat>Custom</PresentationFormat>
  <Lines>0</Lines>
  <Paragraphs>111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Bell MT</vt:lpstr>
      <vt:lpstr>Calibri</vt:lpstr>
      <vt:lpstr>Calibri Light</vt:lpstr>
      <vt:lpstr>Gill Sans</vt:lpstr>
      <vt:lpstr>Times New Roman</vt:lpstr>
      <vt:lpstr>Title &amp; Subtitle</vt:lpstr>
      <vt:lpstr>Custom Design</vt:lpstr>
      <vt:lpstr>Industri dan Stratifikasi Sosial</vt:lpstr>
      <vt:lpstr>STRATIFIKASI SOSIAL</vt:lpstr>
      <vt:lpstr>PowerPoint Presentation</vt:lpstr>
      <vt:lpstr>PowerPoint Presentation</vt:lpstr>
      <vt:lpstr>HUBUNGAN INDUSTRI DAN STRATIFIKASI SOSIAL</vt:lpstr>
      <vt:lpstr>PowerPoint Presentation</vt:lpstr>
      <vt:lpstr>PowerPoint Presentation</vt:lpstr>
      <vt:lpstr>PowerPoint Presentation</vt:lpstr>
      <vt:lpstr>KEMISKINAN IBU KOTA NEGARA </vt:lpstr>
      <vt:lpstr>PENANGGULANGAN KEMISKINAN</vt:lpstr>
      <vt:lpstr>Sumber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KARTONO</dc:creator>
  <cp:lastModifiedBy>Ideapad Slim 5i</cp:lastModifiedBy>
  <cp:revision>590</cp:revision>
  <dcterms:modified xsi:type="dcterms:W3CDTF">2025-08-24T06:56:11Z</dcterms:modified>
</cp:coreProperties>
</file>