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84" r:id="rId2"/>
  </p:sldMasterIdLst>
  <p:notesMasterIdLst>
    <p:notesMasterId r:id="rId17"/>
  </p:notesMasterIdLst>
  <p:sldIdLst>
    <p:sldId id="256" r:id="rId3"/>
    <p:sldId id="259" r:id="rId4"/>
    <p:sldId id="274" r:id="rId5"/>
    <p:sldId id="270" r:id="rId6"/>
    <p:sldId id="263" r:id="rId7"/>
    <p:sldId id="264" r:id="rId8"/>
    <p:sldId id="265" r:id="rId9"/>
    <p:sldId id="275" r:id="rId10"/>
    <p:sldId id="276" r:id="rId11"/>
    <p:sldId id="277" r:id="rId12"/>
    <p:sldId id="278" r:id="rId13"/>
    <p:sldId id="279" r:id="rId14"/>
    <p:sldId id="280" r:id="rId15"/>
    <p:sldId id="281" r:id="rId16"/>
  </p:sldIdLst>
  <p:sldSz cx="13004800" cy="9753600"/>
  <p:notesSz cx="6858000" cy="9144000"/>
  <p:custDataLst>
    <p:tags r:id="rId1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1pPr>
    <a:lvl2pPr marL="4572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2pPr>
    <a:lvl3pPr marL="9144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3pPr>
    <a:lvl4pPr marL="13716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4pPr>
    <a:lvl5pPr marL="1828800" algn="l" rtl="0" fontAlgn="base">
      <a:spcBef>
        <a:spcPct val="0"/>
      </a:spcBef>
      <a:spcAft>
        <a:spcPct val="0"/>
      </a:spcAft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5pPr>
    <a:lvl6pPr marL="22860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6pPr>
    <a:lvl7pPr marL="27432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7pPr>
    <a:lvl8pPr marL="32004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8pPr>
    <a:lvl9pPr marL="3657600" algn="l" defTabSz="914400" rtl="0" eaLnBrk="1" latinLnBrk="0" hangingPunct="1">
      <a:defRPr sz="4200" kern="1200">
        <a:solidFill>
          <a:srgbClr val="000000"/>
        </a:solidFill>
        <a:latin typeface="Gill Sans"/>
        <a:ea typeface="ヒラギノ角ゴ ProN W3"/>
        <a:cs typeface="ヒラギノ角ゴ ProN W3"/>
        <a:sym typeface="Gill Sans"/>
      </a:defRPr>
    </a:lvl9pPr>
  </p:defaultTextStyle>
  <p:extLst>
    <p:ext uri="{521415D9-36F7-43E2-AB2F-B90AF26B5E84}">
      <p14:sectionLst xmlns:p14="http://schemas.microsoft.com/office/powerpoint/2010/main">
        <p14:section name="Default Section" id="{AC42D898-A21B-42D5-A101-7F9BB72AA714}">
          <p14:sldIdLst>
            <p14:sldId id="256"/>
            <p14:sldId id="259"/>
            <p14:sldId id="274"/>
            <p14:sldId id="270"/>
          </p14:sldIdLst>
        </p14:section>
        <p14:section name="Untitled Section" id="{6814E9DA-20AB-4021-B8C7-97CFDCE0ED54}">
          <p14:sldIdLst>
            <p14:sldId id="263"/>
            <p14:sldId id="264"/>
            <p14:sldId id="265"/>
            <p14:sldId id="275"/>
            <p14:sldId id="276"/>
            <p14:sldId id="277"/>
            <p14:sldId id="278"/>
            <p14:sldId id="279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072">
          <p15:clr>
            <a:srgbClr val="A4A3A4"/>
          </p15:clr>
        </p15:guide>
        <p15:guide id="2" pos="409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C1CE"/>
    <a:srgbClr val="CC0099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515" autoAdjust="0"/>
    <p:restoredTop sz="94291" autoAdjust="0"/>
  </p:normalViewPr>
  <p:slideViewPr>
    <p:cSldViewPr>
      <p:cViewPr varScale="1">
        <p:scale>
          <a:sx n="50" d="100"/>
          <a:sy n="50" d="100"/>
        </p:scale>
        <p:origin x="872" y="40"/>
      </p:cViewPr>
      <p:guideLst>
        <p:guide orient="horz" pos="3072"/>
        <p:guide pos="4096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fld id="{9ED7CDD5-598F-4902-BA85-6782C6BB2991}" type="datetimeFigureOut">
              <a:rPr lang="en-US"/>
              <a:pPr>
                <a:defRPr/>
              </a:pPr>
              <a:t>8/24/2025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Gill Sans" pitchFamily="32" charset="0"/>
                <a:ea typeface="ヒラギノ角ゴ ProN W3" pitchFamily="32" charset="-128"/>
                <a:cs typeface="+mn-cs"/>
                <a:sym typeface="Gill Sans" pitchFamily="32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F8D6D7A-9E1B-4CB9-9F38-AC6A131265C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74471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4725" y="3030538"/>
            <a:ext cx="11055350" cy="20907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1038" y="5527675"/>
            <a:ext cx="9102725" cy="24923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86155643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5077908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18600" y="1638300"/>
            <a:ext cx="2616200" cy="452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0000" y="1638300"/>
            <a:ext cx="7696200" cy="452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5443548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600" y="1597025"/>
            <a:ext cx="9753600" cy="3395663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25600" y="5122863"/>
            <a:ext cx="9753600" cy="23542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6643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02341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7413" y="2432050"/>
            <a:ext cx="11217275" cy="405606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413" y="6527800"/>
            <a:ext cx="11217275" cy="213360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48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93763" y="2597150"/>
            <a:ext cx="5532437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2597150"/>
            <a:ext cx="5532438" cy="6188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768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519113"/>
            <a:ext cx="11217275" cy="18859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5350" y="2390775"/>
            <a:ext cx="5502275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5350" y="3562350"/>
            <a:ext cx="5502275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83363" y="2390775"/>
            <a:ext cx="5529262" cy="11715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83363" y="3562350"/>
            <a:ext cx="5529262" cy="5240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8314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52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386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18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7287468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5350" y="650875"/>
            <a:ext cx="4194175" cy="2274888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529263" y="1404938"/>
            <a:ext cx="6583362" cy="69310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5350" y="2925763"/>
            <a:ext cx="4194175" cy="542131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65972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69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7513" y="519113"/>
            <a:ext cx="2803525" cy="8266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93763" y="519113"/>
            <a:ext cx="8261350" cy="8266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3254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113" y="6267450"/>
            <a:ext cx="11053762" cy="19367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113" y="4133850"/>
            <a:ext cx="11053762" cy="21336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979149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00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78600" y="5029200"/>
            <a:ext cx="5156200" cy="11303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6211014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90525"/>
            <a:ext cx="11703050" cy="1625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875" y="2182813"/>
            <a:ext cx="5745163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875" y="3092450"/>
            <a:ext cx="5745163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5588" y="2182813"/>
            <a:ext cx="5748337" cy="9096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5588" y="3092450"/>
            <a:ext cx="5748337" cy="56197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637032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8867085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934719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875" y="388938"/>
            <a:ext cx="4278313" cy="1652587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763" y="388938"/>
            <a:ext cx="7269162" cy="83232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875" y="2041525"/>
            <a:ext cx="4278313" cy="66706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03695921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525" y="6827838"/>
            <a:ext cx="7802563" cy="8064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525" y="871538"/>
            <a:ext cx="7802563" cy="58515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>
              <a:sym typeface="Gill Sans" pitchFamily="32" charset="0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525" y="7634288"/>
            <a:ext cx="7802563" cy="11445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8025387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70000" y="5029200"/>
            <a:ext cx="10464800" cy="113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text styles</a:t>
            </a:r>
          </a:p>
          <a:p>
            <a:pPr lvl="1"/>
            <a:r>
              <a:rPr lang="en-US" altLang="en-US">
                <a:sym typeface="Gill Sans"/>
              </a:rPr>
              <a:t>Second level</a:t>
            </a:r>
          </a:p>
          <a:p>
            <a:pPr lvl="2"/>
            <a:r>
              <a:rPr lang="en-US" altLang="en-US">
                <a:sym typeface="Gill Sans"/>
              </a:rPr>
              <a:t>Third level</a:t>
            </a:r>
          </a:p>
          <a:p>
            <a:pPr lvl="3"/>
            <a:r>
              <a:rPr lang="en-US" altLang="en-US">
                <a:sym typeface="Gill Sans"/>
              </a:rPr>
              <a:t>Fourth level</a:t>
            </a:r>
          </a:p>
          <a:p>
            <a:pPr lvl="4"/>
            <a:r>
              <a:rPr lang="en-US" altLang="en-US">
                <a:sym typeface="Gill Sans"/>
              </a:rPr>
              <a:t>Fifth level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270000" y="1638300"/>
            <a:ext cx="10464800" cy="330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0800" tIns="50800" rIns="50800" bIns="50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>
                <a:sym typeface="Gill Sans"/>
              </a:rPr>
              <a:t>Click to edit Master title style</a:t>
            </a:r>
          </a:p>
        </p:txBody>
      </p:sp>
      <p:pic>
        <p:nvPicPr>
          <p:cNvPr id="1028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+mj-lt"/>
          <a:ea typeface="+mj-ea"/>
          <a:cs typeface="ヒラギノ角ゴ ProN W3"/>
          <a:sym typeface="Gill San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8400">
          <a:solidFill>
            <a:schemeClr val="tx1"/>
          </a:solidFill>
          <a:latin typeface="Gill Sans" pitchFamily="32" charset="0"/>
          <a:ea typeface="ヒラギノ角ゴ ProN W3" pitchFamily="32" charset="-128"/>
          <a:sym typeface="Gill Sans" pitchFamily="32" charset="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1pPr>
      <a:lvl2pPr marL="742950" indent="-28575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2pPr>
      <a:lvl3pPr marL="1143000" indent="-228600" algn="ctr" rtl="0" eaLnBrk="0" fontAlgn="base" hangingPunct="0">
        <a:spcBef>
          <a:spcPct val="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3pPr>
      <a:lvl4pPr marL="1600200" indent="-228600" algn="ctr" rtl="0" eaLnBrk="0" fontAlgn="base" hangingPunct="0">
        <a:spcBef>
          <a:spcPct val="0"/>
        </a:spcBef>
        <a:spcAft>
          <a:spcPct val="0"/>
        </a:spcAft>
        <a:buChar char="–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4pPr>
      <a:lvl5pPr marL="2057400" indent="-228600" algn="ctr" rtl="0" eaLnBrk="0" fontAlgn="base" hangingPunct="0">
        <a:spcBef>
          <a:spcPct val="0"/>
        </a:spcBef>
        <a:spcAft>
          <a:spcPct val="0"/>
        </a:spcAft>
        <a:buChar char="»"/>
        <a:defRPr sz="3600">
          <a:solidFill>
            <a:schemeClr val="tx1"/>
          </a:solidFill>
          <a:latin typeface="+mn-lt"/>
          <a:ea typeface="+mn-ea"/>
          <a:cs typeface="ヒラギノ角ゴ ProN W3"/>
          <a:sym typeface="Gill Sans"/>
        </a:defRPr>
      </a:lvl5pPr>
      <a:lvl6pPr marL="4572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+mn-lt"/>
          <a:ea typeface="+mn-ea"/>
          <a:sym typeface="Gill Sans" pitchFamily="32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3763" y="519113"/>
            <a:ext cx="11217275" cy="18859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3763" y="2597150"/>
            <a:ext cx="11217275" cy="6188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93763" y="9040813"/>
            <a:ext cx="2925762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C88E22-7353-4F6C-8F12-13802969EADC}" type="datetimeFigureOut">
              <a:rPr lang="en-US" smtClean="0"/>
              <a:pPr/>
              <a:t>8/24/2025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308475" y="9040813"/>
            <a:ext cx="4387850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85275" y="9040813"/>
            <a:ext cx="2925763" cy="5191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68FF5-D198-4D05-BCCD-342F750A7E7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3700" y="0"/>
            <a:ext cx="13792200" cy="97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3155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7362" y="1676400"/>
            <a:ext cx="10002838" cy="1754326"/>
          </a:xfrm>
        </p:spPr>
        <p:txBody>
          <a:bodyPr/>
          <a:lstStyle/>
          <a:p>
            <a:r>
              <a:rPr lang="en-US" sz="6000" b="1" dirty="0" err="1">
                <a:solidFill>
                  <a:srgbClr val="002060"/>
                </a:solidFill>
              </a:rPr>
              <a:t>Industri</a:t>
            </a:r>
            <a:r>
              <a:rPr lang="en-US" sz="6000" b="1" dirty="0">
                <a:solidFill>
                  <a:srgbClr val="002060"/>
                </a:solidFill>
              </a:rPr>
              <a:t> dan </a:t>
            </a:r>
            <a:r>
              <a:rPr lang="en-US" sz="6000" b="1" dirty="0" err="1">
                <a:solidFill>
                  <a:srgbClr val="002060"/>
                </a:solidFill>
              </a:rPr>
              <a:t>Perubahan</a:t>
            </a:r>
            <a:r>
              <a:rPr lang="en-US" sz="6000" b="1" dirty="0">
                <a:solidFill>
                  <a:srgbClr val="002060"/>
                </a:solidFill>
              </a:rPr>
              <a:t> </a:t>
            </a:r>
            <a:r>
              <a:rPr lang="en-US" sz="6000" b="1" dirty="0" err="1">
                <a:solidFill>
                  <a:srgbClr val="002060"/>
                </a:solidFill>
              </a:rPr>
              <a:t>Sosial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-279400" y="3733800"/>
            <a:ext cx="13639800" cy="5486400"/>
          </a:xfrm>
        </p:spPr>
        <p:txBody>
          <a:bodyPr/>
          <a:lstStyle/>
          <a:p>
            <a:r>
              <a:rPr lang="en-US" b="1" dirty="0" err="1">
                <a:solidFill>
                  <a:srgbClr val="002060"/>
                </a:solidFill>
              </a:rPr>
              <a:t>Inisiasi</a:t>
            </a:r>
            <a:r>
              <a:rPr lang="en-US" b="1">
                <a:solidFill>
                  <a:srgbClr val="002060"/>
                </a:solidFill>
              </a:rPr>
              <a:t> Tuton </a:t>
            </a:r>
            <a:r>
              <a:rPr lang="en-US" b="1" dirty="0" err="1">
                <a:solidFill>
                  <a:srgbClr val="002060"/>
                </a:solidFill>
              </a:rPr>
              <a:t>ke</a:t>
            </a:r>
            <a:r>
              <a:rPr lang="en-US" b="1" dirty="0">
                <a:solidFill>
                  <a:srgbClr val="002060"/>
                </a:solidFill>
              </a:rPr>
              <a:t> 7</a:t>
            </a:r>
          </a:p>
          <a:p>
            <a:r>
              <a:rPr lang="en-US" b="1" dirty="0">
                <a:solidFill>
                  <a:srgbClr val="002060"/>
                </a:solidFill>
              </a:rPr>
              <a:t>Mata </a:t>
            </a:r>
            <a:r>
              <a:rPr lang="en-US" b="1" dirty="0" err="1">
                <a:solidFill>
                  <a:srgbClr val="002060"/>
                </a:solidFill>
              </a:rPr>
              <a:t>Kuliah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Industri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>
                <a:solidFill>
                  <a:srgbClr val="002060"/>
                </a:solidFill>
              </a:rPr>
              <a:t>Program </a:t>
            </a:r>
            <a:r>
              <a:rPr lang="en-US" b="1" dirty="0" err="1">
                <a:solidFill>
                  <a:srgbClr val="002060"/>
                </a:solidFill>
              </a:rPr>
              <a:t>Studi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Sosiologi</a:t>
            </a:r>
            <a:endParaRPr lang="id-ID" b="1" dirty="0">
              <a:solidFill>
                <a:srgbClr val="002060"/>
              </a:solidFill>
            </a:endParaRPr>
          </a:p>
          <a:p>
            <a:r>
              <a:rPr lang="en-US" b="1" dirty="0" err="1">
                <a:solidFill>
                  <a:srgbClr val="002060"/>
                </a:solidFill>
              </a:rPr>
              <a:t>Fakultas</a:t>
            </a:r>
            <a:r>
              <a:rPr lang="en-US" b="1" dirty="0">
                <a:solidFill>
                  <a:srgbClr val="002060"/>
                </a:solidFill>
              </a:rPr>
              <a:t> Hukum,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Sosial</a:t>
            </a:r>
            <a:r>
              <a:rPr lang="en-US" b="1" dirty="0">
                <a:solidFill>
                  <a:srgbClr val="002060"/>
                </a:solidFill>
              </a:rPr>
              <a:t> dan </a:t>
            </a:r>
            <a:r>
              <a:rPr lang="en-US" b="1" dirty="0" err="1">
                <a:solidFill>
                  <a:srgbClr val="002060"/>
                </a:solidFill>
              </a:rPr>
              <a:t>Ilmu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Politik</a:t>
            </a:r>
            <a:endParaRPr lang="id-ID" b="1" dirty="0">
              <a:solidFill>
                <a:srgbClr val="00206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99F0054-B518-4239-9517-BCE68025911E}"/>
              </a:ext>
            </a:extLst>
          </p:cNvPr>
          <p:cNvSpPr txBox="1"/>
          <p:nvPr/>
        </p:nvSpPr>
        <p:spPr>
          <a:xfrm>
            <a:off x="10312400" y="304800"/>
            <a:ext cx="2286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SOSIOLOGI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INDUSTRI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</a:rPr>
              <a:t>SOSI4314</a:t>
            </a:r>
            <a:endParaRPr lang="en-ID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9081520-28F3-5C67-E27F-6EDB5AF6DA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000" y="6858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i="1" dirty="0">
                <a:solidFill>
                  <a:schemeClr val="bg1"/>
                </a:solidFill>
                <a:latin typeface="Bell MT" panose="02020503060305020303" pitchFamily="18" charset="0"/>
              </a:rPr>
              <a:t>CORPORATE SOCIAL RESPONSIBILITY </a:t>
            </a: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(CSR)</a:t>
            </a:r>
            <a:endParaRPr lang="en-US" sz="3600" b="1" i="1" dirty="0">
              <a:solidFill>
                <a:schemeClr val="bg1"/>
              </a:solidFill>
              <a:latin typeface="Bell MT" panose="02020503060305020303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1815D-B672-60DA-8370-C1A5E16CA9CB}"/>
              </a:ext>
            </a:extLst>
          </p:cNvPr>
          <p:cNvSpPr txBox="1"/>
          <p:nvPr/>
        </p:nvSpPr>
        <p:spPr>
          <a:xfrm>
            <a:off x="352022" y="2057400"/>
            <a:ext cx="9807978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beroperasinya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sebuah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didefinisikan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beroperasi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legal,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berkontribusi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karyawan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keluarganya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komunitas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local,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192586-87A9-C390-DA6D-14A21C7B7F48}"/>
              </a:ext>
            </a:extLst>
          </p:cNvPr>
          <p:cNvSpPr txBox="1"/>
          <p:nvPr/>
        </p:nvSpPr>
        <p:spPr>
          <a:xfrm>
            <a:off x="311150" y="3810000"/>
            <a:ext cx="82486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pelaksanaan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tumbuh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berkelanjutan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mempertahankan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pengambilan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Keputusan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hal-hal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07D77473-539A-49BC-2DDA-D3443C3444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8000" y="2038350"/>
            <a:ext cx="5320490" cy="4057650"/>
          </a:xfr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4109C3AF-0207-BA31-3B1C-7C537ADDF42D}"/>
              </a:ext>
            </a:extLst>
          </p:cNvPr>
          <p:cNvSpPr txBox="1"/>
          <p:nvPr/>
        </p:nvSpPr>
        <p:spPr>
          <a:xfrm>
            <a:off x="352022" y="5791200"/>
            <a:ext cx="1265277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lokal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diserap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perlindungan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hak-haknya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eksploitasi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berlebihan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kualitas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memengaruhi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Negara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malapraktik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penyuapan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apparat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apparat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korupsi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94577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A99D376-B549-3714-8147-3A2BF321F7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" y="1828800"/>
            <a:ext cx="4422775" cy="2943156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508D693-FB07-CE3F-173E-BEEB99A704D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000" y="6858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JENIS-JENIS PROGRAM CSR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348BB1-4A5D-EE9C-C1C8-74B00E4AF5D3}"/>
              </a:ext>
            </a:extLst>
          </p:cNvPr>
          <p:cNvSpPr txBox="1"/>
          <p:nvPr/>
        </p:nvSpPr>
        <p:spPr>
          <a:xfrm>
            <a:off x="4521200" y="2109787"/>
            <a:ext cx="79248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skala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kewajiban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jawab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diketahui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Kotler dan Lee (2005)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menyebutkan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kategori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aktivitas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18F5F68-D634-4D2F-39BE-9AE53A40A1AA}"/>
              </a:ext>
            </a:extLst>
          </p:cNvPr>
          <p:cNvSpPr/>
          <p:nvPr/>
        </p:nvSpPr>
        <p:spPr>
          <a:xfrm>
            <a:off x="98425" y="5052943"/>
            <a:ext cx="3432175" cy="738257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 promotion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F6253FF-FC57-28E0-CD92-8738DC2F8FA6}"/>
              </a:ext>
            </a:extLst>
          </p:cNvPr>
          <p:cNvSpPr/>
          <p:nvPr/>
        </p:nvSpPr>
        <p:spPr>
          <a:xfrm>
            <a:off x="482600" y="5995987"/>
            <a:ext cx="4267200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Cause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Relaed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Marketing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33D919-A004-30A2-2FCE-7F06CB9CF542}"/>
              </a:ext>
            </a:extLst>
          </p:cNvPr>
          <p:cNvSpPr/>
          <p:nvPr/>
        </p:nvSpPr>
        <p:spPr>
          <a:xfrm>
            <a:off x="1181100" y="7300911"/>
            <a:ext cx="4699000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Korporat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Societal Marketing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D060ECA9-763E-3257-7C16-EB707D736747}"/>
              </a:ext>
            </a:extLst>
          </p:cNvPr>
          <p:cNvSpPr/>
          <p:nvPr/>
        </p:nvSpPr>
        <p:spPr>
          <a:xfrm>
            <a:off x="6527800" y="7300911"/>
            <a:ext cx="4699000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Filantropi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Perusahaan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Corporate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Philantropy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7C72DBE-B545-6014-C75E-6276BA82D2C4}"/>
              </a:ext>
            </a:extLst>
          </p:cNvPr>
          <p:cNvSpPr/>
          <p:nvPr/>
        </p:nvSpPr>
        <p:spPr>
          <a:xfrm>
            <a:off x="7112000" y="6000750"/>
            <a:ext cx="5003800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Kemasyarakatan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Sukarela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Community Volunteering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25CB02F7-FCEA-C7A4-EC76-A29DA72AB73F}"/>
              </a:ext>
            </a:extLst>
          </p:cNvPr>
          <p:cNvSpPr/>
          <p:nvPr/>
        </p:nvSpPr>
        <p:spPr>
          <a:xfrm>
            <a:off x="7950200" y="4781549"/>
            <a:ext cx="5010150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Tanggung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Jawab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Socially Responsible Business Practice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095E94C-CA50-780D-94D1-B2B0F398BD73}"/>
              </a:ext>
            </a:extLst>
          </p:cNvPr>
          <p:cNvSpPr/>
          <p:nvPr/>
        </p:nvSpPr>
        <p:spPr>
          <a:xfrm>
            <a:off x="4164013" y="4852987"/>
            <a:ext cx="3432174" cy="1090613"/>
          </a:xfrm>
          <a:prstGeom prst="roundRect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Bina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(PKBL)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852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3E8B098-209A-CCFF-0ACA-DF9CB8F1FF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21000" y="6858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600" b="1" dirty="0">
                <a:solidFill>
                  <a:schemeClr val="bg1"/>
                </a:solidFill>
                <a:latin typeface="Bell MT" panose="02020503060305020303" pitchFamily="18" charset="0"/>
              </a:rPr>
              <a:t>IMPLEMENTASI CSR DI ERA MODERN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FD60FFE-E3B5-31DF-F488-9C56E6857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4412" y="1676400"/>
            <a:ext cx="4357688" cy="2899843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0A05B7-A883-EF48-F313-9B79173AD851}"/>
              </a:ext>
            </a:extLst>
          </p:cNvPr>
          <p:cNvSpPr txBox="1"/>
          <p:nvPr/>
        </p:nvSpPr>
        <p:spPr>
          <a:xfrm>
            <a:off x="177800" y="2057400"/>
            <a:ext cx="84566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sadar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betul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sesungguhnya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mengenai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patut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peraturan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mewajibkan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Keputusan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BUMN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kemitraan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lingkungan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(PKBL)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Perseroan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(PT)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40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Penanaman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2007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Undang-Undang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Minya dan Gas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Nomor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22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2001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Guidance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ISO 26000</a:t>
            </a:r>
            <a:endParaRPr lang="en-US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8FFD62-98B7-3B29-60EF-F5B19B39058C}"/>
              </a:ext>
            </a:extLst>
          </p:cNvPr>
          <p:cNvSpPr txBox="1"/>
          <p:nvPr/>
        </p:nvSpPr>
        <p:spPr>
          <a:xfrm>
            <a:off x="203200" y="5535275"/>
            <a:ext cx="12623800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Irawaty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(2008),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tahapan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awal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analisis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mengkaji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internal, strategi,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lanjut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implementasi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pengukuran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pelaporan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Langkah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keenam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konsultasi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stakeholders</a:t>
            </a:r>
          </a:p>
        </p:txBody>
      </p:sp>
    </p:spTree>
    <p:extLst>
      <p:ext uri="{BB962C8B-B14F-4D97-AF65-F5344CB8AC3E}">
        <p14:creationId xmlns:p14="http://schemas.microsoft.com/office/powerpoint/2010/main" val="9311121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6EFFAC3-434D-5E5D-42CC-A842601513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676400"/>
            <a:ext cx="5810250" cy="3549391"/>
          </a:xfr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A0B3D7A8-946F-702E-649E-8C7588A732F3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03632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400" b="1" dirty="0">
                <a:solidFill>
                  <a:schemeClr val="bg1"/>
                </a:solidFill>
                <a:latin typeface="Bell MT" panose="02020503060305020303" pitchFamily="18" charset="0"/>
              </a:rPr>
              <a:t>PERAN KAMPUS DALAM IMPLEMENTASI CSR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F44375A-EC27-81C7-E751-2DA42B191C56}"/>
              </a:ext>
            </a:extLst>
          </p:cNvPr>
          <p:cNvSpPr txBox="1"/>
          <p:nvPr/>
        </p:nvSpPr>
        <p:spPr>
          <a:xfrm>
            <a:off x="5632450" y="1981200"/>
            <a:ext cx="737235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pengabdian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perguruan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dituntut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mengeluarkan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kemiskinan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keterbelakangan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Banyak PT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menyerap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dana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kegiatan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pengabdian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Hasil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manfaat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minimal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sasaran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CSR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seharusnya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memberdayakan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memanjakan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A857E6-86D4-55FA-D305-CB3F06F1F8CE}"/>
              </a:ext>
            </a:extLst>
          </p:cNvPr>
          <p:cNvSpPr txBox="1"/>
          <p:nvPr/>
        </p:nvSpPr>
        <p:spPr>
          <a:xfrm>
            <a:off x="-196850" y="5393312"/>
            <a:ext cx="1320165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alas 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strategis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memantapkan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PT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dibutuhkan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maju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mengusahakan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kesejahteraan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rakyatnya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Meski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korporosi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CSR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dilaksanakan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kampus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hingga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gudangnya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orang-orang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terdidik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menyumbangkan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energi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program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pengabdian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2452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0000" y="609600"/>
            <a:ext cx="10464800" cy="2438400"/>
          </a:xfrm>
        </p:spPr>
        <p:txBody>
          <a:bodyPr/>
          <a:lstStyle/>
          <a:p>
            <a:pPr algn="ctr"/>
            <a:r>
              <a:rPr lang="en-US" sz="6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endParaRPr lang="en-US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54200" y="2692400"/>
            <a:ext cx="10464800" cy="4089400"/>
          </a:xfrm>
        </p:spPr>
        <p:txBody>
          <a:bodyPr/>
          <a:lstStyle/>
          <a:p>
            <a:pPr>
              <a:buNone/>
            </a:pPr>
            <a:endParaRPr lang="en-US" dirty="0"/>
          </a:p>
          <a:p>
            <a:pPr marL="261938" indent="4763" algn="just">
              <a:buNone/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Luluk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Kumalasari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Rachmad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Kristiono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Dwi Susilo, 2022, SOSIOLOGI INDUSTRI,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Edisi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keempat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PENERBIT UNIVERSITAS TERBUKA, SOSI4314, 3 SKS/MODUL 1-9</a:t>
            </a:r>
          </a:p>
          <a:p>
            <a:pPr>
              <a:buNone/>
            </a:pPr>
            <a:r>
              <a:rPr lang="en-US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E32ED5C-AFE4-CA25-42B9-7BA592BC0AA1}"/>
              </a:ext>
            </a:extLst>
          </p:cNvPr>
          <p:cNvSpPr txBox="1"/>
          <p:nvPr/>
        </p:nvSpPr>
        <p:spPr>
          <a:xfrm>
            <a:off x="4445000" y="1901690"/>
            <a:ext cx="85598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Paradigma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Karl Marx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material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penundukan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langkah-langkah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Jorge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Larrain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(1997)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Sejarah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empiris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diperbudak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bawah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C4D8CC3-2A54-9723-FBF6-0F274EA7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685800"/>
            <a:ext cx="12115800" cy="1013284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bg1"/>
                </a:solidFill>
                <a:latin typeface="Bell MT" panose="02020503060305020303" pitchFamily="18" charset="0"/>
              </a:rPr>
              <a:t>PERUBAHAN SOSIAL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85EFC35-1CBE-0BAB-EBE3-325038E420AD}"/>
              </a:ext>
            </a:extLst>
          </p:cNvPr>
          <p:cNvSpPr txBox="1"/>
          <p:nvPr/>
        </p:nvSpPr>
        <p:spPr>
          <a:xfrm>
            <a:off x="4445000" y="4267200"/>
            <a:ext cx="85598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Kemunculan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kapitalis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lepas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revolusi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borjuis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bersama-sama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99DB6F4-8AB8-09C2-7ED7-BA0A3EA51902}"/>
              </a:ext>
            </a:extLst>
          </p:cNvPr>
          <p:cNvSpPr txBox="1"/>
          <p:nvPr/>
        </p:nvSpPr>
        <p:spPr>
          <a:xfrm>
            <a:off x="177800" y="5105400"/>
            <a:ext cx="12827000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Macionis (1999)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karakteristik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(1)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dielakkan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(2)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kadang-kadang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dimaksudkan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direncanakan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(3)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kontroversial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(4)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daripada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ketidaksesuaian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unsur-unsur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memunculkan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kehidupan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diperlihatkan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sikap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Mengutip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Himes dan Moore,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Soeliman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Martono (2011)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perubahan-perubahan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dimesinsi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kultural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interaksional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4097DEC1-38C1-D2A2-E947-4386E3F66E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3200" y="1297575"/>
            <a:ext cx="4826436" cy="4460073"/>
          </a:xfrm>
        </p:spPr>
      </p:pic>
    </p:spTree>
    <p:extLst>
      <p:ext uri="{BB962C8B-B14F-4D97-AF65-F5344CB8AC3E}">
        <p14:creationId xmlns:p14="http://schemas.microsoft.com/office/powerpoint/2010/main" val="3324111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FA45A71-27A8-7753-558B-9C9E91779EE4}"/>
              </a:ext>
            </a:extLst>
          </p:cNvPr>
          <p:cNvSpPr txBox="1"/>
          <p:nvPr/>
        </p:nvSpPr>
        <p:spPr>
          <a:xfrm>
            <a:off x="254000" y="1752600"/>
            <a:ext cx="6705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B3C8A51-831E-D85E-0B3B-2BB1E1692DBB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UNSUR-UNSUR PEMBENTUKAN PERUBAHAN SOSIAL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7C1137D-98CD-3F66-19D8-8F95F00EC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6861" y="1791949"/>
            <a:ext cx="6263338" cy="4182975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FE507ED-0061-E230-0120-518D4B0FDE85}"/>
              </a:ext>
            </a:extLst>
          </p:cNvPr>
          <p:cNvSpPr txBox="1"/>
          <p:nvPr/>
        </p:nvSpPr>
        <p:spPr>
          <a:xfrm>
            <a:off x="0" y="1957387"/>
            <a:ext cx="741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factor internal dan factor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Faktor-faktor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yakni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pssikologis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psikologis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berkaitan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individu-individu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menjalankan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EB27D3-91FE-AF6A-1AA3-13D7845E3154}"/>
              </a:ext>
            </a:extLst>
          </p:cNvPr>
          <p:cNvSpPr txBox="1"/>
          <p:nvPr/>
        </p:nvSpPr>
        <p:spPr>
          <a:xfrm>
            <a:off x="-85726" y="4800600"/>
            <a:ext cx="872172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Indonesia,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disebebkan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Gaya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ketidakefesien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mendorong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tokoh-tokoh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BC4FC3D-0965-111C-7DCE-D537A4C5166C}"/>
              </a:ext>
            </a:extLst>
          </p:cNvPr>
          <p:cNvSpPr txBox="1"/>
          <p:nvPr/>
        </p:nvSpPr>
        <p:spPr>
          <a:xfrm>
            <a:off x="-15876" y="6248400"/>
            <a:ext cx="130206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Hal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membedakan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model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Orde Reformasi dan Orde Baru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masa Reformasi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-Pratik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practices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ditemukan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level negara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pula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dimensi-dimensi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stuktural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kurangnya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95768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9711E85-43EC-9F49-FFF0-94BE0ED22EC7}"/>
              </a:ext>
            </a:extLst>
          </p:cNvPr>
          <p:cNvSpPr txBox="1"/>
          <p:nvPr/>
        </p:nvSpPr>
        <p:spPr>
          <a:xfrm>
            <a:off x="5511800" y="1974771"/>
            <a:ext cx="73152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Robert K Merton (1968)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kelompok-kelompok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menanggapi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Ada lima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menanggapinya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conformity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innovation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Ritualisme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ritualism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Pengasingan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(retreatism).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Pemberontakan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rebellion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8EF83D0-53F1-9FB3-8378-54C6215754A8}"/>
              </a:ext>
            </a:extLst>
          </p:cNvPr>
          <p:cNvSpPr txBox="1"/>
          <p:nvPr/>
        </p:nvSpPr>
        <p:spPr>
          <a:xfrm>
            <a:off x="323306" y="5125071"/>
            <a:ext cx="12503694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konseptual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Spicer (Paul B. Horton dan Chester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L.Hunt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1984)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disebeabkan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(1)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dipaksakan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lain, (2)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memahami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(3)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dinilai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ancaman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penduduk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konteks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disebabkan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ide-ide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ditawarkan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Bisa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telanjur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diuntungkan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pertimbangan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individual,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kemunculan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kelompok-kelompok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lama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menikmati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menghitung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menguntungkan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justru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membuat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kerugian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5A9060-162D-9A6D-10CB-76337F0EEC8C}"/>
              </a:ext>
            </a:extLst>
          </p:cNvPr>
          <p:cNvSpPr txBox="1">
            <a:spLocks/>
          </p:cNvSpPr>
          <p:nvPr/>
        </p:nvSpPr>
        <p:spPr>
          <a:xfrm>
            <a:off x="2921000" y="685800"/>
            <a:ext cx="12115800" cy="10132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Bell MT" panose="02020503060305020303" pitchFamily="18" charset="0"/>
              </a:rPr>
              <a:t>KONSEKUENSI TERJADINYA PERUBAHAN SOSIAL</a:t>
            </a:r>
          </a:p>
        </p:txBody>
      </p:sp>
      <p:pic>
        <p:nvPicPr>
          <p:cNvPr id="19" name="Content Placeholder 18">
            <a:extLst>
              <a:ext uri="{FF2B5EF4-FFF2-40B4-BE49-F238E27FC236}">
                <a16:creationId xmlns:a16="http://schemas.microsoft.com/office/drawing/2014/main" id="{800AC409-B203-9B55-CAF7-22C0D6261D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" y="2101827"/>
            <a:ext cx="4584700" cy="3023244"/>
          </a:xfrm>
        </p:spPr>
      </p:pic>
    </p:spTree>
    <p:extLst>
      <p:ext uri="{BB962C8B-B14F-4D97-AF65-F5344CB8AC3E}">
        <p14:creationId xmlns:p14="http://schemas.microsoft.com/office/powerpoint/2010/main" val="4267670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2C47D41-0701-1843-8DF8-A79AD0CB5579}"/>
              </a:ext>
            </a:extLst>
          </p:cNvPr>
          <p:cNvSpPr txBox="1"/>
          <p:nvPr/>
        </p:nvSpPr>
        <p:spPr>
          <a:xfrm>
            <a:off x="101600" y="1855305"/>
            <a:ext cx="127993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tersendiri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William A. Faunce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Readings Industrial Sociology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(1967)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kajian-kajian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8FBD413D-E0B2-1361-C5A3-7B9C419D8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1000" y="771814"/>
            <a:ext cx="11500678" cy="834263"/>
          </a:xfrm>
        </p:spPr>
        <p:txBody>
          <a:bodyPr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  <a:latin typeface="Bell MT" panose="02020503060305020303" pitchFamily="18" charset="0"/>
              </a:rPr>
              <a:t>INDUSTRI SEBAGAI FAKTOR PENENTU PERUBAHAN SOSIAL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8BBC27B-F475-83C4-8346-2318591296C2}"/>
              </a:ext>
            </a:extLst>
          </p:cNvPr>
          <p:cNvSpPr txBox="1"/>
          <p:nvPr/>
        </p:nvSpPr>
        <p:spPr>
          <a:xfrm>
            <a:off x="126999" y="2638088"/>
            <a:ext cx="727075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membahas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Sejarah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kajian-kajian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makro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salah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meliputi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dagang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Gerakan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protes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Komposisi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organisasi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formal.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kebudayaan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industrial.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D56FF63-8452-94B6-11D7-F5781EA71F53}"/>
              </a:ext>
            </a:extLst>
          </p:cNvPr>
          <p:cNvSpPr txBox="1"/>
          <p:nvPr/>
        </p:nvSpPr>
        <p:spPr>
          <a:xfrm>
            <a:off x="88900" y="6088559"/>
            <a:ext cx="1277399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Dari lima point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mengambil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kesimpulan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kajian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relevan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relasi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terkait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dilihat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hasil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Perubahan-perubahan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pergerakan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dinamis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413E6F0-E669-112F-B250-CF75B8B7A1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6" b="8087"/>
          <a:stretch/>
        </p:blipFill>
        <p:spPr>
          <a:xfrm>
            <a:off x="7302226" y="2624747"/>
            <a:ext cx="5727974" cy="3729196"/>
          </a:xfrm>
        </p:spPr>
      </p:pic>
    </p:spTree>
    <p:extLst>
      <p:ext uri="{BB962C8B-B14F-4D97-AF65-F5344CB8AC3E}">
        <p14:creationId xmlns:p14="http://schemas.microsoft.com/office/powerpoint/2010/main" val="3606813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262015C-3898-E206-8E5F-B0A55C421E9C}"/>
              </a:ext>
            </a:extLst>
          </p:cNvPr>
          <p:cNvSpPr txBox="1"/>
          <p:nvPr/>
        </p:nvSpPr>
        <p:spPr>
          <a:xfrm>
            <a:off x="5273260" y="1934825"/>
            <a:ext cx="721935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David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Julia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(1991)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merupakan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Maksudnya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didominasi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kerajinan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tergeser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manufaktur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baku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sentral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9C4983E-370C-5967-F743-8E2569291CA7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000" b="1" dirty="0">
                <a:solidFill>
                  <a:schemeClr val="bg1"/>
                </a:solidFill>
                <a:latin typeface="Bell MT" panose="02020503060305020303" pitchFamily="18" charset="0"/>
              </a:rPr>
              <a:t>PERUBAHAN SOSIAL DALAM MASYARAKAT INDUSTRI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5F1E9B5A-6E7E-EB39-8710-A608B26B51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900" y="1934825"/>
            <a:ext cx="5524500" cy="3676650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20401F5-5E64-6485-16A1-7A409A30B596}"/>
              </a:ext>
            </a:extLst>
          </p:cNvPr>
          <p:cNvSpPr txBox="1"/>
          <p:nvPr/>
        </p:nvSpPr>
        <p:spPr>
          <a:xfrm>
            <a:off x="4826000" y="3983320"/>
            <a:ext cx="766661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dipahami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perubahan-perubahan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mendasar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diringkaskan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ID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C1715309-2893-C109-3F46-90F67C35ABE7}"/>
              </a:ext>
            </a:extLst>
          </p:cNvPr>
          <p:cNvSpPr/>
          <p:nvPr/>
        </p:nvSpPr>
        <p:spPr>
          <a:xfrm>
            <a:off x="254000" y="5589114"/>
            <a:ext cx="3015422" cy="1540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Penggunaan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 Alat-Alat (</a:t>
            </a:r>
            <a:r>
              <a:rPr kumimoji="0" lang="en-US" sz="22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Mesin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)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97286E20-F4DD-C76A-0901-F213B41C82F4}"/>
              </a:ext>
            </a:extLst>
          </p:cNvPr>
          <p:cNvSpPr/>
          <p:nvPr/>
        </p:nvSpPr>
        <p:spPr>
          <a:xfrm>
            <a:off x="3475619" y="5562600"/>
            <a:ext cx="3788781" cy="1540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+mj-lt"/>
              <a:buAutoNum type="arabicPeriod" startAt="2"/>
              <a:defRPr/>
            </a:pP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Hasil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Dihasilkan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Pemanfaatan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Alat.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A501479-D484-F340-1739-38FE03C9603F}"/>
              </a:ext>
            </a:extLst>
          </p:cNvPr>
          <p:cNvSpPr/>
          <p:nvPr/>
        </p:nvSpPr>
        <p:spPr>
          <a:xfrm>
            <a:off x="7493000" y="5557407"/>
            <a:ext cx="3788781" cy="160539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marR="0" lvl="0" indent="-4572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 startAt="3"/>
              <a:tabLst/>
              <a:defRPr/>
            </a:pPr>
            <a:r>
              <a:rPr kumimoji="0" lang="fi-FI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Gill Sans"/>
              </a:rPr>
              <a:t>Kontrol dan Penggunaan Api pada Pembuatan Alat-alat Metalik.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0BFA5F0D-F7DA-B0A4-EB02-28BBF03A1777}"/>
              </a:ext>
            </a:extLst>
          </p:cNvPr>
          <p:cNvSpPr/>
          <p:nvPr/>
        </p:nvSpPr>
        <p:spPr>
          <a:xfrm>
            <a:off x="1342019" y="7374660"/>
            <a:ext cx="3788781" cy="1540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+mj-lt"/>
              <a:buAutoNum type="arabicPeriod" startAt="4"/>
              <a:defRPr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Kekuasaan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Melebihi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Tubuh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A4B6637-741F-C461-89D6-06981E912DD4}"/>
              </a:ext>
            </a:extLst>
          </p:cNvPr>
          <p:cNvSpPr/>
          <p:nvPr/>
        </p:nvSpPr>
        <p:spPr>
          <a:xfrm>
            <a:off x="5598609" y="7391400"/>
            <a:ext cx="5683172" cy="15407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 algn="ctr">
              <a:buFont typeface="+mj-lt"/>
              <a:buAutoNum type="arabicPeriod" startAt="5"/>
            </a:pP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Ilmiah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Membedakan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Magis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Diwariskan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R="0" lvl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8051353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77A9C6B-1292-E63A-8BAF-D78633CEA535}"/>
              </a:ext>
            </a:extLst>
          </p:cNvPr>
          <p:cNvSpPr txBox="1"/>
          <p:nvPr/>
        </p:nvSpPr>
        <p:spPr>
          <a:xfrm>
            <a:off x="295429" y="1828800"/>
            <a:ext cx="734997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bermakna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menyangkut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hidup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Belajar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pengalaman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Inggris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direncanakan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tetapi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bergerak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massif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digerakkan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menengah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menginisiasi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kelahiran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pusat-pusat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C28CF4-BF7E-8FAB-8B75-4144EA105ACF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02052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2500" b="1" dirty="0">
                <a:solidFill>
                  <a:schemeClr val="bg1"/>
                </a:solidFill>
                <a:latin typeface="Bell MT" panose="02020503060305020303" pitchFamily="18" charset="0"/>
              </a:rPr>
              <a:t>TEKNOLOGI SEBAGAI SARANA PERUBAHAN SOSIAL DALAM MASYARAKAT INDUSTRI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47DE597-E3AB-AA75-54B3-6745EC9D8C02}"/>
              </a:ext>
            </a:extLst>
          </p:cNvPr>
          <p:cNvSpPr txBox="1"/>
          <p:nvPr/>
        </p:nvSpPr>
        <p:spPr>
          <a:xfrm>
            <a:off x="177799" y="5648742"/>
            <a:ext cx="1271217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direncanakan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Masyarakat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Ketika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berlangsung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batasan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pengertian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diinisisasi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Sesungguhnya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Parsons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tipe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ideal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agraris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menjelaskan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kecenderungan-kecenderungan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A258B1B-8FC6-147E-2368-E8545FA8AD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6525" y="1653883"/>
            <a:ext cx="5405876" cy="3603917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E019D63-FF20-9C76-C24C-2FC0BF7E9E7E}"/>
              </a:ext>
            </a:extLst>
          </p:cNvPr>
          <p:cNvSpPr txBox="1"/>
          <p:nvPr/>
        </p:nvSpPr>
        <p:spPr>
          <a:xfrm>
            <a:off x="295429" y="4073604"/>
            <a:ext cx="74261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Perkembangan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ilmu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pengetahuan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semakin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mengakibatkan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melepaskan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sifat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ketergantungan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</p:spTree>
    <p:extLst>
      <p:ext uri="{BB962C8B-B14F-4D97-AF65-F5344CB8AC3E}">
        <p14:creationId xmlns:p14="http://schemas.microsoft.com/office/powerpoint/2010/main" val="940130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A5D9BC-D8EC-9ACA-625B-E7CAAC9395B1}"/>
              </a:ext>
            </a:extLst>
          </p:cNvPr>
          <p:cNvSpPr txBox="1"/>
          <p:nvPr/>
        </p:nvSpPr>
        <p:spPr>
          <a:xfrm>
            <a:off x="5969000" y="1829034"/>
            <a:ext cx="650240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target-target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menyertainya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menimbulkan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masalah-masalah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hubungan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modal,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manajer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Pemicu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konflik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menyangkut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keejahteraan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buruh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timbulnya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komperatif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perbedaan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harapan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kenyataan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Sementara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lahirnya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industrial juga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menyisakan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rumit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dieksploitasi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menompang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963CFB1-A052-5C9A-19E9-C15AB30A04A4}"/>
              </a:ext>
            </a:extLst>
          </p:cNvPr>
          <p:cNvSpPr txBox="1">
            <a:spLocks/>
          </p:cNvSpPr>
          <p:nvPr/>
        </p:nvSpPr>
        <p:spPr>
          <a:xfrm>
            <a:off x="2926522" y="809003"/>
            <a:ext cx="11500678" cy="8342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4000" b="1" dirty="0">
                <a:solidFill>
                  <a:schemeClr val="bg1"/>
                </a:solidFill>
                <a:latin typeface="Bell MT" panose="02020503060305020303" pitchFamily="18" charset="0"/>
              </a:rPr>
              <a:t>RISIKO-RISIKO MASYARAKAT INDUSTRI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F2FD8FF-ECEA-0C37-AAA0-21DE1331E2E5}"/>
              </a:ext>
            </a:extLst>
          </p:cNvPr>
          <p:cNvSpPr txBox="1"/>
          <p:nvPr/>
        </p:nvSpPr>
        <p:spPr>
          <a:xfrm>
            <a:off x="146313" y="5831231"/>
            <a:ext cx="1271217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system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berkembang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meningkatkan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efekktivas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menyenangkan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kohesi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Dari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sinilah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dominasi-dominasi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melahirkan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kedudukan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Munculnya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Kontrol-kontrol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Baru, (2)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Tertutupnya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Dunia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(3)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Desublimasi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Represif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(4)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Hilangnya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Fungsi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Berangkat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kelemahan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para ahi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sosiologi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terbagi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kepentingan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Pertama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kelompok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kesenangan-kesenangan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Kedua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mengkritik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bersedia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penyempurnaan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r>
              <a:rPr lang="en-US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sekali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sebab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peradaban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diusung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dinyatakan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gagal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dipertahankan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A1D26C3B-C816-0B7A-C145-800CD09EF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13" y="1867134"/>
            <a:ext cx="5553296" cy="3695466"/>
          </a:xfrm>
        </p:spPr>
      </p:pic>
    </p:spTree>
    <p:extLst>
      <p:ext uri="{BB962C8B-B14F-4D97-AF65-F5344CB8AC3E}">
        <p14:creationId xmlns:p14="http://schemas.microsoft.com/office/powerpoint/2010/main" val="2247246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D862B3-30E5-C95B-1480-AE84F6C128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97200" y="519113"/>
            <a:ext cx="10210800" cy="14620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US" sz="3200" b="1" dirty="0">
                <a:solidFill>
                  <a:schemeClr val="bg1"/>
                </a:solidFill>
                <a:latin typeface="Bell MT" panose="02020503060305020303" pitchFamily="18" charset="0"/>
              </a:rPr>
              <a:t>PERSOALAN INDUSTRI KECIL DAN MENENGAH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99C11C1-275D-98F7-AA6B-C65E0EE60BF3}"/>
              </a:ext>
            </a:extLst>
          </p:cNvPr>
          <p:cNvSpPr txBox="1"/>
          <p:nvPr/>
        </p:nvSpPr>
        <p:spPr>
          <a:xfrm>
            <a:off x="-127000" y="1870986"/>
            <a:ext cx="738505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Menilai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UMKM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dimensi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menyebabkan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adanya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peluang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tantangan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Pergeseran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mendominasi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praktik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mengalahkan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manufaktur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Dari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mencerminkan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UMKM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terdapat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sektor-sektor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menunjukkan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keberadaan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bangsa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unggulan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kreativitas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inovasi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masyarakat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UMKM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sangat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berharga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perekonomian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nasional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sampai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sekarang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pasang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Hal paling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nyata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ditemukan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persoalan-persoalan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lapangan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B7B940C-D8E8-F386-B43F-694B3ECA5B69}"/>
              </a:ext>
            </a:extLst>
          </p:cNvPr>
          <p:cNvSpPr txBox="1"/>
          <p:nvPr/>
        </p:nvSpPr>
        <p:spPr>
          <a:xfrm>
            <a:off x="-166227" y="6025970"/>
            <a:ext cx="6332997" cy="1938992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Infrastruktur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manusia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Motivasi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Permodalan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Birokrasi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Kebijakan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pemerintah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Target pasar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Persaingan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Jarigan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perbankan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permodalan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Promosi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Iklim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AAC0866-58ED-21DD-6BB1-3334487009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00" y="1981200"/>
            <a:ext cx="5798470" cy="4238556"/>
          </a:xfr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EF92A52-9D63-A01A-F7BD-E2236CC10615}"/>
              </a:ext>
            </a:extLst>
          </p:cNvPr>
          <p:cNvSpPr txBox="1"/>
          <p:nvPr/>
        </p:nvSpPr>
        <p:spPr>
          <a:xfrm>
            <a:off x="5892800" y="6816804"/>
            <a:ext cx="6959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keluar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masalah-masalah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diatas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upaya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UMKM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berikut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A8145C9-6924-B1B8-4397-DBF4450D7DC2}"/>
              </a:ext>
            </a:extLst>
          </p:cNvPr>
          <p:cNvSpPr txBox="1"/>
          <p:nvPr/>
        </p:nvSpPr>
        <p:spPr>
          <a:xfrm>
            <a:off x="3835400" y="7959734"/>
            <a:ext cx="9220200" cy="1323439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iklim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kondusif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akses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produktif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pengembangan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Strategi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daya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saing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SDM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Peningkatan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pemberdayaan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UKM</a:t>
            </a:r>
          </a:p>
        </p:txBody>
      </p:sp>
    </p:spTree>
    <p:extLst>
      <p:ext uri="{BB962C8B-B14F-4D97-AF65-F5344CB8AC3E}">
        <p14:creationId xmlns:p14="http://schemas.microsoft.com/office/powerpoint/2010/main" val="17940038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b44e663bd468ed97ce8eaafb5ef46aa90474a9d"/>
  <p:tag name="ISPRING_RESOURCE_PATHS_HASH_PRESENTER" val="7a43c722c2fdab5e9ba4506e6d69bdc3cd5d21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itle &amp; Subtitle">
  <a:themeElements>
    <a:clrScheme name="Title &amp; Subtitl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itle &amp; Subtitle">
      <a:majorFont>
        <a:latin typeface="Gill Sans"/>
        <a:ea typeface="ヒラギノ角ゴ ProN W3"/>
        <a:cs typeface=""/>
      </a:majorFont>
      <a:minorFont>
        <a:latin typeface="Gill Sans"/>
        <a:ea typeface="ヒラギノ角ゴ ProN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2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pitchFamily="32" charset="0"/>
            <a:ea typeface="ヒラギノ角ゴ ProN W3" pitchFamily="32" charset="-128"/>
            <a:sym typeface="Gill Sans" pitchFamily="32" charset="0"/>
          </a:defRPr>
        </a:defPPr>
      </a:lstStyle>
    </a:lnDef>
  </a:objectDefaults>
  <a:extraClrSchemeLst>
    <a:extraClrScheme>
      <a:clrScheme name="Title &amp; Subtitl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3811</TotalTime>
  <Pages>0</Pages>
  <Words>1922</Words>
  <Characters>0</Characters>
  <Application>Microsoft Office PowerPoint</Application>
  <PresentationFormat>Custom</PresentationFormat>
  <Lines>0</Lines>
  <Paragraphs>121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Bell MT</vt:lpstr>
      <vt:lpstr>Calibri</vt:lpstr>
      <vt:lpstr>Calibri Light</vt:lpstr>
      <vt:lpstr>Gill Sans</vt:lpstr>
      <vt:lpstr>Times New Roman</vt:lpstr>
      <vt:lpstr>Title &amp; Subtitle</vt:lpstr>
      <vt:lpstr>Custom Design</vt:lpstr>
      <vt:lpstr>Industri dan Perubahan Sosial</vt:lpstr>
      <vt:lpstr>PERUBAHAN SOSIAL</vt:lpstr>
      <vt:lpstr>PowerPoint Presentation</vt:lpstr>
      <vt:lpstr>PowerPoint Presentation</vt:lpstr>
      <vt:lpstr>INDUSTRI SEBAGAI FAKTOR PENENTU PERUBAHAN SOSIAL</vt:lpstr>
      <vt:lpstr>PowerPoint Presentation</vt:lpstr>
      <vt:lpstr>PowerPoint Presentation</vt:lpstr>
      <vt:lpstr>PowerPoint Presentation</vt:lpstr>
      <vt:lpstr>PERSOALAN INDUSTRI KECIL DAN MENENGAH </vt:lpstr>
      <vt:lpstr>CORPORATE SOCIAL RESPONSIBILITY (CSR)</vt:lpstr>
      <vt:lpstr>JENIS-JENIS PROGRAM CSR</vt:lpstr>
      <vt:lpstr>IMPLEMENTASI CSR DI ERA MODERN</vt:lpstr>
      <vt:lpstr>PowerPoint Presentation</vt:lpstr>
      <vt:lpstr>Sumber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KARTONO</dc:creator>
  <cp:lastModifiedBy>Ideapad Slim 5i</cp:lastModifiedBy>
  <cp:revision>673</cp:revision>
  <dcterms:modified xsi:type="dcterms:W3CDTF">2025-08-24T06:56:39Z</dcterms:modified>
</cp:coreProperties>
</file>