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3650" r:id="rId3"/>
  </p:sldMasterIdLst>
  <p:notesMasterIdLst>
    <p:notesMasterId r:id="rId10"/>
  </p:notesMasterIdLst>
  <p:sldIdLst>
    <p:sldId id="256" r:id="rId4"/>
    <p:sldId id="259" r:id="rId5"/>
    <p:sldId id="262" r:id="rId6"/>
    <p:sldId id="263" r:id="rId7"/>
    <p:sldId id="265" r:id="rId8"/>
    <p:sldId id="266" r:id="rId9"/>
  </p:sldIdLst>
  <p:sldSz cx="13004800" cy="9753600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6" autoAdjust="0"/>
    <p:restoredTop sz="97496" autoAdjust="0"/>
  </p:normalViewPr>
  <p:slideViewPr>
    <p:cSldViewPr>
      <p:cViewPr varScale="1">
        <p:scale>
          <a:sx n="44" d="100"/>
          <a:sy n="44" d="100"/>
        </p:scale>
        <p:origin x="1700" y="48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133911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3352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8426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6540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07099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83148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9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9937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209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2338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27765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16317" y="1733528"/>
            <a:ext cx="6429421" cy="1500198"/>
          </a:xfrm>
        </p:spPr>
        <p:txBody>
          <a:bodyPr/>
          <a:lstStyle/>
          <a:p>
            <a:r>
              <a:rPr lang="en-US" sz="3200" b="1" dirty="0" err="1">
                <a:solidFill>
                  <a:srgbClr val="002060"/>
                </a:solidFill>
              </a:rPr>
              <a:t>Pengaruh</a:t>
            </a:r>
            <a:r>
              <a:rPr lang="en-US" sz="3200" b="1" dirty="0">
                <a:solidFill>
                  <a:srgbClr val="002060"/>
                </a:solidFill>
              </a:rPr>
              <a:t> Media Massa </a:t>
            </a:r>
            <a:r>
              <a:rPr lang="en-US" sz="3200" b="1" dirty="0" err="1">
                <a:solidFill>
                  <a:srgbClr val="002060"/>
                </a:solidFill>
              </a:rPr>
              <a:t>pada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Keluarga</a:t>
            </a:r>
            <a:br>
              <a:rPr lang="en-US" sz="3200" b="1" dirty="0">
                <a:solidFill>
                  <a:srgbClr val="002060"/>
                </a:solidFill>
              </a:rPr>
            </a:br>
            <a:endParaRPr lang="en-US" sz="32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79400" y="3876668"/>
            <a:ext cx="13639800" cy="2714644"/>
          </a:xfrm>
        </p:spPr>
        <p:txBody>
          <a:bodyPr/>
          <a:lstStyle/>
          <a:p>
            <a:pPr algn="l"/>
            <a:endParaRPr lang="en-US" sz="2400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073508" y="304768"/>
            <a:ext cx="5572164" cy="7858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Selamat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Datang</a:t>
            </a: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kumimoji="0" lang="en-US" sz="2000" b="1" i="0" u="none" strike="noStrike" cap="none" normalizeH="0" dirty="0" err="1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di</a:t>
            </a: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Tutorial 8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err="1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Sosiologi</a:t>
            </a:r>
            <a:r>
              <a:rPr lang="en-US" sz="2000" b="1" dirty="0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Gill Sans" pitchFamily="32" charset="0"/>
                <a:ea typeface="ヒラギノ角ゴ ProN W3" pitchFamily="32" charset="-128"/>
                <a:sym typeface="Gill Sans" pitchFamily="32" charset="0"/>
              </a:rPr>
              <a:t>Keluarga</a:t>
            </a:r>
            <a:endParaRPr kumimoji="0" lang="en-US" sz="2000" b="1" i="0" u="none" strike="noStrike" cap="none" normalizeH="0" dirty="0">
              <a:ln>
                <a:noFill/>
              </a:ln>
              <a:solidFill>
                <a:schemeClr val="tx1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938" y="533399"/>
            <a:ext cx="6286544" cy="114300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rgbClr val="002060"/>
                </a:solidFill>
              </a:rPr>
              <a:t>Media </a:t>
            </a:r>
            <a:r>
              <a:rPr lang="en-US" sz="5400" b="1" dirty="0" err="1">
                <a:solidFill>
                  <a:srgbClr val="002060"/>
                </a:solidFill>
              </a:rPr>
              <a:t>Sosial</a:t>
            </a:r>
            <a:endParaRPr lang="en-US" sz="54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 fontScale="70000" lnSpcReduction="20000"/>
          </a:bodyPr>
          <a:lstStyle/>
          <a:p>
            <a:pPr marL="80963" indent="-80963" algn="ctr" fontAlgn="base">
              <a:buNone/>
            </a:pPr>
            <a:r>
              <a:rPr lang="en-US" sz="4800" b="1" dirty="0"/>
              <a:t>Media </a:t>
            </a:r>
            <a:r>
              <a:rPr lang="en-US" sz="4800" b="1" dirty="0" err="1"/>
              <a:t>Sosial</a:t>
            </a:r>
            <a:endParaRPr lang="en-US" sz="4800" b="1" dirty="0"/>
          </a:p>
          <a:p>
            <a:pPr marL="80963" indent="-80963" algn="ctr" fontAlgn="base">
              <a:buNone/>
            </a:pPr>
            <a:endParaRPr lang="en-US" sz="4800" dirty="0"/>
          </a:p>
          <a:p>
            <a:pPr marL="80963" indent="-80963" algn="ctr" fontAlgn="base">
              <a:buNone/>
            </a:pPr>
            <a:endParaRPr lang="en-US" sz="4800" dirty="0"/>
          </a:p>
          <a:p>
            <a:pPr lvl="5">
              <a:buNone/>
            </a:pPr>
            <a:endParaRPr lang="en-US" sz="3800" dirty="0"/>
          </a:p>
          <a:p>
            <a:r>
              <a:rPr lang="en-US" sz="4800" dirty="0" err="1"/>
              <a:t>Meike</a:t>
            </a:r>
            <a:r>
              <a:rPr lang="en-US" sz="4800" dirty="0"/>
              <a:t>  </a:t>
            </a:r>
            <a:r>
              <a:rPr lang="en-US" sz="4800" dirty="0" err="1"/>
              <a:t>dan</a:t>
            </a:r>
            <a:r>
              <a:rPr lang="en-US" sz="4800" dirty="0"/>
              <a:t>  Young </a:t>
            </a:r>
            <a:r>
              <a:rPr lang="en-US" sz="4800" dirty="0" err="1"/>
              <a:t>dalam</a:t>
            </a:r>
            <a:r>
              <a:rPr lang="en-US" sz="4800" dirty="0"/>
              <a:t> </a:t>
            </a:r>
            <a:r>
              <a:rPr lang="en-US" sz="4800" dirty="0" err="1"/>
              <a:t>Nasrullah</a:t>
            </a:r>
            <a:r>
              <a:rPr lang="en-US" sz="4800" dirty="0"/>
              <a:t>  (2015)  </a:t>
            </a:r>
            <a:r>
              <a:rPr lang="en-US" sz="4800" dirty="0" err="1"/>
              <a:t>mengartikan</a:t>
            </a:r>
            <a:r>
              <a:rPr lang="en-US" sz="4800" dirty="0"/>
              <a:t>  </a:t>
            </a:r>
            <a:r>
              <a:rPr lang="en-US" sz="4800" dirty="0" err="1"/>
              <a:t>kata</a:t>
            </a:r>
            <a:r>
              <a:rPr lang="en-US" sz="4800" dirty="0"/>
              <a:t> media </a:t>
            </a:r>
            <a:r>
              <a:rPr lang="en-US" sz="4800" dirty="0" err="1"/>
              <a:t>sosial</a:t>
            </a:r>
            <a:r>
              <a:rPr lang="en-US" sz="4800" dirty="0"/>
              <a:t>  </a:t>
            </a:r>
            <a:r>
              <a:rPr lang="en-US" sz="4800" dirty="0" err="1"/>
              <a:t>sebagai</a:t>
            </a:r>
            <a:r>
              <a:rPr lang="en-US" sz="4800" dirty="0"/>
              <a:t>  </a:t>
            </a:r>
            <a:r>
              <a:rPr lang="en-US" sz="4800" dirty="0" err="1"/>
              <a:t>konvergensi</a:t>
            </a:r>
            <a:r>
              <a:rPr lang="en-US" sz="4800" dirty="0"/>
              <a:t> </a:t>
            </a:r>
          </a:p>
          <a:p>
            <a:r>
              <a:rPr lang="en-US" sz="4800" dirty="0" err="1"/>
              <a:t>antara</a:t>
            </a:r>
            <a:r>
              <a:rPr lang="en-US" sz="4800" dirty="0"/>
              <a:t> </a:t>
            </a:r>
            <a:r>
              <a:rPr lang="en-US" sz="4800" dirty="0" err="1"/>
              <a:t>komunikasi</a:t>
            </a:r>
            <a:r>
              <a:rPr lang="en-US" sz="4800" dirty="0"/>
              <a:t> personal </a:t>
            </a:r>
            <a:r>
              <a:rPr lang="en-US" sz="4800" dirty="0" err="1"/>
              <a:t>dalam</a:t>
            </a:r>
            <a:r>
              <a:rPr lang="en-US" sz="4800" dirty="0"/>
              <a:t> </a:t>
            </a:r>
            <a:r>
              <a:rPr lang="en-US" sz="4800" dirty="0" err="1"/>
              <a:t>arti</a:t>
            </a:r>
            <a:r>
              <a:rPr lang="en-US" sz="4800" dirty="0"/>
              <a:t> </a:t>
            </a:r>
            <a:r>
              <a:rPr lang="en-US" sz="4800" dirty="0" err="1"/>
              <a:t>saling</a:t>
            </a:r>
            <a:r>
              <a:rPr lang="en-US" sz="4800" dirty="0"/>
              <a:t> </a:t>
            </a:r>
            <a:r>
              <a:rPr lang="en-US" sz="4800" dirty="0" err="1"/>
              <a:t>berbagi</a:t>
            </a:r>
            <a:r>
              <a:rPr lang="en-US" sz="4800" dirty="0"/>
              <a:t> </a:t>
            </a:r>
            <a:r>
              <a:rPr lang="en-US" sz="4800" dirty="0" err="1"/>
              <a:t>diantara</a:t>
            </a:r>
            <a:r>
              <a:rPr lang="en-US" sz="4800" dirty="0"/>
              <a:t> </a:t>
            </a:r>
            <a:r>
              <a:rPr lang="en-US" sz="4800" dirty="0" err="1"/>
              <a:t>individu</a:t>
            </a:r>
            <a:r>
              <a:rPr lang="en-US" sz="4800" dirty="0"/>
              <a:t> (to be share one-to-one) </a:t>
            </a:r>
            <a:r>
              <a:rPr lang="en-US" sz="4800" dirty="0" err="1"/>
              <a:t>dan</a:t>
            </a:r>
            <a:r>
              <a:rPr lang="en-US" sz="4800" dirty="0"/>
              <a:t> </a:t>
            </a:r>
          </a:p>
          <a:p>
            <a:r>
              <a:rPr lang="en-US" sz="4800" dirty="0"/>
              <a:t>media </a:t>
            </a:r>
            <a:r>
              <a:rPr lang="en-US" sz="4800" dirty="0" err="1"/>
              <a:t>publik</a:t>
            </a:r>
            <a:r>
              <a:rPr lang="en-US" sz="4800" dirty="0"/>
              <a:t> </a:t>
            </a:r>
            <a:r>
              <a:rPr lang="en-US" sz="4800" dirty="0" err="1"/>
              <a:t>untuk</a:t>
            </a:r>
            <a:r>
              <a:rPr lang="en-US" sz="4800" dirty="0"/>
              <a:t> </a:t>
            </a:r>
            <a:r>
              <a:rPr lang="en-US" sz="4800" dirty="0" err="1"/>
              <a:t>berbagi</a:t>
            </a:r>
            <a:r>
              <a:rPr lang="en-US" sz="4800" dirty="0"/>
              <a:t> </a:t>
            </a:r>
            <a:r>
              <a:rPr lang="en-US" sz="4800" dirty="0" err="1"/>
              <a:t>kepada</a:t>
            </a:r>
            <a:r>
              <a:rPr lang="en-US" sz="4800" dirty="0"/>
              <a:t> </a:t>
            </a:r>
            <a:r>
              <a:rPr lang="en-US" sz="4800" dirty="0" err="1"/>
              <a:t>siapa</a:t>
            </a:r>
            <a:r>
              <a:rPr lang="en-US" sz="4800" dirty="0"/>
              <a:t> </a:t>
            </a:r>
            <a:r>
              <a:rPr lang="en-US" sz="4800" dirty="0" err="1"/>
              <a:t>saja</a:t>
            </a:r>
            <a:r>
              <a:rPr lang="en-US" sz="4800" dirty="0"/>
              <a:t> </a:t>
            </a:r>
            <a:r>
              <a:rPr lang="en-US" sz="4800" dirty="0" err="1"/>
              <a:t>tanpa</a:t>
            </a:r>
            <a:r>
              <a:rPr lang="en-US" sz="4800" dirty="0"/>
              <a:t> </a:t>
            </a:r>
            <a:r>
              <a:rPr lang="en-US" sz="4800" dirty="0" err="1"/>
              <a:t>ada</a:t>
            </a:r>
            <a:r>
              <a:rPr lang="en-US" sz="4800" dirty="0"/>
              <a:t> </a:t>
            </a:r>
            <a:r>
              <a:rPr lang="en-US" sz="4800" dirty="0" err="1"/>
              <a:t>kekhususan</a:t>
            </a:r>
            <a:r>
              <a:rPr lang="en-US" sz="4800" dirty="0"/>
              <a:t> </a:t>
            </a:r>
            <a:r>
              <a:rPr lang="en-US" sz="4800" dirty="0" err="1"/>
              <a:t>individu</a:t>
            </a:r>
            <a:endParaRPr lang="en-US" sz="4800" dirty="0"/>
          </a:p>
          <a:p>
            <a:pPr lvl="0"/>
            <a:r>
              <a:rPr lang="en-US" sz="4800" dirty="0" err="1"/>
              <a:t>Meike</a:t>
            </a:r>
            <a:r>
              <a:rPr lang="en-US" sz="4800" dirty="0"/>
              <a:t> </a:t>
            </a:r>
            <a:r>
              <a:rPr lang="en-US" sz="4800" dirty="0" err="1"/>
              <a:t>dan</a:t>
            </a:r>
            <a:r>
              <a:rPr lang="en-US" sz="4800" dirty="0"/>
              <a:t> Young </a:t>
            </a:r>
            <a:r>
              <a:rPr lang="en-US" sz="4800" dirty="0" err="1"/>
              <a:t>dalam</a:t>
            </a:r>
            <a:r>
              <a:rPr lang="en-US" sz="4800" dirty="0"/>
              <a:t> </a:t>
            </a:r>
            <a:r>
              <a:rPr lang="en-US" sz="4800" dirty="0" err="1"/>
              <a:t>Nasrullah</a:t>
            </a:r>
            <a:r>
              <a:rPr lang="en-US" sz="4800" dirty="0"/>
              <a:t>(2015) </a:t>
            </a:r>
            <a:r>
              <a:rPr lang="en-US" sz="4800" dirty="0" err="1"/>
              <a:t>mengartikan</a:t>
            </a:r>
            <a:r>
              <a:rPr lang="en-US" sz="4800" dirty="0"/>
              <a:t> </a:t>
            </a:r>
            <a:r>
              <a:rPr lang="en-US" sz="4800" dirty="0" err="1"/>
              <a:t>kata</a:t>
            </a:r>
            <a:r>
              <a:rPr lang="en-US" sz="4800" dirty="0"/>
              <a:t> media </a:t>
            </a:r>
            <a:r>
              <a:rPr lang="en-US" sz="4800" dirty="0" err="1"/>
              <a:t>sosial</a:t>
            </a:r>
            <a:r>
              <a:rPr lang="en-US" sz="4800" dirty="0"/>
              <a:t> </a:t>
            </a:r>
            <a:r>
              <a:rPr lang="en-US" sz="4800" dirty="0" err="1"/>
              <a:t>sebagai</a:t>
            </a:r>
            <a:r>
              <a:rPr lang="en-US" sz="4800" dirty="0"/>
              <a:t> </a:t>
            </a:r>
            <a:r>
              <a:rPr lang="en-US" sz="4800" dirty="0" err="1"/>
              <a:t>konvergensi</a:t>
            </a:r>
            <a:r>
              <a:rPr lang="en-US" sz="4800" dirty="0"/>
              <a:t> </a:t>
            </a:r>
            <a:r>
              <a:rPr lang="en-US" sz="4800" dirty="0" err="1"/>
              <a:t>antara</a:t>
            </a:r>
            <a:r>
              <a:rPr lang="en-US" sz="4800" dirty="0"/>
              <a:t> </a:t>
            </a:r>
            <a:r>
              <a:rPr lang="en-US" sz="4800" dirty="0" err="1"/>
              <a:t>komunikasi</a:t>
            </a:r>
            <a:r>
              <a:rPr lang="en-US" sz="4800" dirty="0"/>
              <a:t> personal </a:t>
            </a:r>
            <a:r>
              <a:rPr lang="en-US" sz="4800" dirty="0" err="1"/>
              <a:t>dalam</a:t>
            </a:r>
            <a:r>
              <a:rPr lang="en-US" sz="4800" dirty="0"/>
              <a:t> </a:t>
            </a:r>
            <a:r>
              <a:rPr lang="en-US" sz="4800" dirty="0" err="1"/>
              <a:t>arti</a:t>
            </a:r>
            <a:r>
              <a:rPr lang="en-US" sz="4800" dirty="0"/>
              <a:t> </a:t>
            </a:r>
            <a:r>
              <a:rPr lang="en-US" sz="4800" dirty="0" err="1"/>
              <a:t>saling</a:t>
            </a:r>
            <a:r>
              <a:rPr lang="en-US" sz="4800" dirty="0"/>
              <a:t> </a:t>
            </a:r>
            <a:r>
              <a:rPr lang="en-US" sz="4800" dirty="0" err="1"/>
              <a:t>berbagi</a:t>
            </a:r>
            <a:r>
              <a:rPr lang="en-US" sz="4800" dirty="0"/>
              <a:t> </a:t>
            </a:r>
            <a:r>
              <a:rPr lang="en-US" sz="4800" dirty="0" err="1"/>
              <a:t>diantara</a:t>
            </a:r>
            <a:r>
              <a:rPr lang="en-US" sz="4800" dirty="0"/>
              <a:t> </a:t>
            </a:r>
            <a:r>
              <a:rPr lang="en-US" sz="4800" dirty="0" err="1"/>
              <a:t>individu</a:t>
            </a:r>
            <a:r>
              <a:rPr lang="en-US" sz="4800" dirty="0"/>
              <a:t> (to be share one-to-one)</a:t>
            </a:r>
            <a:r>
              <a:rPr lang="en-US" sz="4800" dirty="0" err="1"/>
              <a:t>dan</a:t>
            </a:r>
            <a:r>
              <a:rPr lang="en-US" sz="4800" dirty="0"/>
              <a:t> media public </a:t>
            </a:r>
            <a:r>
              <a:rPr lang="en-US" sz="4800" dirty="0" err="1"/>
              <a:t>untuk</a:t>
            </a:r>
            <a:r>
              <a:rPr lang="en-US" sz="4800" dirty="0"/>
              <a:t> </a:t>
            </a:r>
            <a:r>
              <a:rPr lang="en-US" sz="4800" dirty="0" err="1"/>
              <a:t>berbagi</a:t>
            </a:r>
            <a:r>
              <a:rPr lang="en-US" sz="4800" dirty="0"/>
              <a:t> </a:t>
            </a:r>
            <a:r>
              <a:rPr lang="en-US" sz="4800" dirty="0" err="1"/>
              <a:t>kepada</a:t>
            </a:r>
            <a:r>
              <a:rPr lang="en-US" sz="4800" dirty="0"/>
              <a:t> </a:t>
            </a:r>
            <a:r>
              <a:rPr lang="en-US" sz="4800" dirty="0" err="1"/>
              <a:t>siapa</a:t>
            </a:r>
            <a:r>
              <a:rPr lang="en-US" sz="4800" dirty="0"/>
              <a:t> </a:t>
            </a:r>
            <a:r>
              <a:rPr lang="en-US" sz="4800" dirty="0" err="1"/>
              <a:t>saja</a:t>
            </a:r>
            <a:r>
              <a:rPr lang="en-US" sz="4800" dirty="0"/>
              <a:t> </a:t>
            </a:r>
            <a:r>
              <a:rPr lang="en-US" sz="4800" dirty="0" err="1"/>
              <a:t>tanpa</a:t>
            </a:r>
            <a:r>
              <a:rPr lang="en-US" sz="4800" dirty="0"/>
              <a:t> </a:t>
            </a:r>
            <a:r>
              <a:rPr lang="en-US" sz="4800" dirty="0" err="1"/>
              <a:t>kekhususan</a:t>
            </a:r>
            <a:r>
              <a:rPr lang="en-US" sz="4800" dirty="0"/>
              <a:t> </a:t>
            </a:r>
            <a:r>
              <a:rPr lang="en-US" sz="4800" dirty="0" err="1"/>
              <a:t>individu</a:t>
            </a:r>
            <a:endParaRPr lang="en-US" sz="4800" dirty="0"/>
          </a:p>
        </p:txBody>
      </p:sp>
      <p:sp>
        <p:nvSpPr>
          <p:cNvPr id="5" name="Down Arrow 4"/>
          <p:cNvSpPr/>
          <p:nvPr/>
        </p:nvSpPr>
        <p:spPr>
          <a:xfrm>
            <a:off x="5430830" y="2590784"/>
            <a:ext cx="2286016" cy="12858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9128" y="254000"/>
            <a:ext cx="8375672" cy="1122338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r>
              <a:rPr lang="en-US" sz="6000" dirty="0" err="1"/>
              <a:t>Karakter</a:t>
            </a:r>
            <a:r>
              <a:rPr lang="en-US" sz="6000" dirty="0"/>
              <a:t> Media </a:t>
            </a:r>
            <a:r>
              <a:rPr lang="en-US" sz="6000" dirty="0" err="1"/>
              <a:t>Sosial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0464800" cy="5688000"/>
          </a:xfrm>
        </p:spPr>
        <p:txBody>
          <a:bodyPr/>
          <a:lstStyle/>
          <a:p>
            <a:pPr lvl="0"/>
            <a:r>
              <a:rPr lang="en-US" dirty="0" err="1"/>
              <a:t>Karakteristik</a:t>
            </a:r>
            <a:r>
              <a:rPr lang="en-US" dirty="0"/>
              <a:t> media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media </a:t>
            </a:r>
            <a:r>
              <a:rPr lang="en-US" dirty="0" err="1"/>
              <a:t>siber</a:t>
            </a:r>
            <a:r>
              <a:rPr lang="en-US" dirty="0"/>
              <a:t>(cyber) </a:t>
            </a:r>
            <a:r>
              <a:rPr lang="en-US" dirty="0" err="1"/>
              <a:t>dikarenakan</a:t>
            </a:r>
            <a:r>
              <a:rPr lang="en-US" dirty="0"/>
              <a:t> media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platform </a:t>
            </a:r>
            <a:r>
              <a:rPr lang="en-US" dirty="0" err="1"/>
              <a:t>dari</a:t>
            </a:r>
            <a:r>
              <a:rPr lang="en-US" dirty="0"/>
              <a:t> media </a:t>
            </a:r>
            <a:r>
              <a:rPr lang="en-US" dirty="0" err="1"/>
              <a:t>siber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Nasrullah</a:t>
            </a:r>
            <a:r>
              <a:rPr lang="en-US" dirty="0"/>
              <a:t> (2015) media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, </a:t>
            </a:r>
            <a:r>
              <a:rPr lang="en-US" dirty="0" err="1"/>
              <a:t>yaitu:Jaringan</a:t>
            </a:r>
            <a:r>
              <a:rPr lang="en-US" dirty="0"/>
              <a:t>(Network), </a:t>
            </a:r>
            <a:r>
              <a:rPr lang="en-US" dirty="0" err="1"/>
              <a:t>Jurnal</a:t>
            </a:r>
            <a:r>
              <a:rPr lang="en-US" dirty="0"/>
              <a:t> online(blog), </a:t>
            </a:r>
            <a:r>
              <a:rPr lang="en-US" dirty="0" err="1"/>
              <a:t>Jurnal</a:t>
            </a:r>
            <a:r>
              <a:rPr lang="en-US" dirty="0"/>
              <a:t> online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microblog</a:t>
            </a:r>
            <a:r>
              <a:rPr lang="en-US" dirty="0"/>
              <a:t>(micro blogging), Media </a:t>
            </a:r>
            <a:r>
              <a:rPr lang="en-US" dirty="0" err="1"/>
              <a:t>berbagi</a:t>
            </a:r>
            <a:r>
              <a:rPr lang="en-US" dirty="0"/>
              <a:t>(media sharing), </a:t>
            </a:r>
            <a:r>
              <a:rPr lang="en-US" dirty="0" err="1"/>
              <a:t>penanda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(social book marking) </a:t>
            </a:r>
            <a:r>
              <a:rPr lang="en-US" dirty="0" err="1"/>
              <a:t>dan</a:t>
            </a:r>
            <a:r>
              <a:rPr lang="en-US" dirty="0"/>
              <a:t> Media </a:t>
            </a:r>
            <a:r>
              <a:rPr lang="en-US" dirty="0" err="1"/>
              <a:t>konten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(wiki)</a:t>
            </a:r>
          </a:p>
          <a:p>
            <a:pPr marL="263525" indent="3175">
              <a:spcBef>
                <a:spcPts val="1800"/>
              </a:spcBef>
              <a:buNone/>
            </a:pPr>
            <a:r>
              <a:rPr lang="en-US" dirty="0"/>
              <a:t>						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0000" y="2768600"/>
            <a:ext cx="10464800" cy="6108728"/>
          </a:xfrm>
        </p:spPr>
        <p:txBody>
          <a:bodyPr/>
          <a:lstStyle/>
          <a:p>
            <a:pPr lvl="0">
              <a:spcBef>
                <a:spcPts val="1800"/>
              </a:spcBef>
            </a:pPr>
            <a:r>
              <a:rPr lang="en-US" sz="2400" dirty="0" err="1"/>
              <a:t>Kapasitas</a:t>
            </a:r>
            <a:r>
              <a:rPr lang="en-US" sz="2400" dirty="0"/>
              <a:t> media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memenuhi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sebanyak</a:t>
            </a:r>
            <a:r>
              <a:rPr lang="en-US" sz="2400" dirty="0"/>
              <a:t> </a:t>
            </a:r>
            <a:r>
              <a:rPr lang="en-US" sz="2400" dirty="0" err="1"/>
              <a:t>mungkin</a:t>
            </a:r>
            <a:r>
              <a:rPr lang="en-US" sz="2400" dirty="0"/>
              <a:t>.</a:t>
            </a:r>
          </a:p>
          <a:p>
            <a:pPr lvl="0">
              <a:spcBef>
                <a:spcPts val="1800"/>
              </a:spcBef>
            </a:pPr>
            <a:r>
              <a:rPr lang="en-US" sz="2400" dirty="0" err="1"/>
              <a:t>Stabilitas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,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periode</a:t>
            </a:r>
            <a:r>
              <a:rPr lang="en-US" sz="2400" dirty="0"/>
              <a:t> </a:t>
            </a:r>
            <a:r>
              <a:rPr lang="en-US" sz="2400" dirty="0" err="1"/>
              <a:t>perubahan</a:t>
            </a:r>
            <a:r>
              <a:rPr lang="en-US" sz="2400" dirty="0"/>
              <a:t> yang </a:t>
            </a:r>
            <a:r>
              <a:rPr lang="en-US" sz="2400" dirty="0" err="1"/>
              <a:t>intens</a:t>
            </a:r>
            <a:r>
              <a:rPr lang="en-US" sz="2400" dirty="0"/>
              <a:t> </a:t>
            </a:r>
            <a:r>
              <a:rPr lang="en-US" sz="2400" dirty="0" err="1"/>
              <a:t>seperti</a:t>
            </a:r>
            <a:r>
              <a:rPr lang="en-US" sz="2400" dirty="0"/>
              <a:t> </a:t>
            </a:r>
            <a:r>
              <a:rPr lang="en-US" sz="2400" dirty="0" err="1"/>
              <a:t>terjadinya</a:t>
            </a:r>
            <a:r>
              <a:rPr lang="en-US" sz="2400" dirty="0"/>
              <a:t> </a:t>
            </a:r>
            <a:r>
              <a:rPr lang="en-US" sz="2400" dirty="0" err="1"/>
              <a:t>konflik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lain-lain,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terpanggil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mengevaluasi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, </a:t>
            </a:r>
            <a:r>
              <a:rPr lang="en-US" sz="2400" dirty="0" err="1"/>
              <a:t>keyakinan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praktik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mempertimbangkan</a:t>
            </a:r>
            <a:r>
              <a:rPr lang="en-US" sz="2400" dirty="0"/>
              <a:t> </a:t>
            </a:r>
            <a:r>
              <a:rPr lang="en-US" sz="2400" dirty="0" err="1"/>
              <a:t>pilihan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. Tingkat </a:t>
            </a:r>
            <a:r>
              <a:rPr lang="en-US" sz="2400" dirty="0" err="1"/>
              <a:t>ketergantungan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media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meningkat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signifikan</a:t>
            </a:r>
            <a:r>
              <a:rPr lang="en-US" sz="2400" dirty="0"/>
              <a:t> 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adanya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saran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dukungan</a:t>
            </a:r>
            <a:endParaRPr lang="en-US" sz="2400" dirty="0"/>
          </a:p>
          <a:p>
            <a:pPr lvl="0">
              <a:spcBef>
                <a:spcPts val="1800"/>
              </a:spcBef>
            </a:pP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komponen</a:t>
            </a:r>
            <a:r>
              <a:rPr lang="en-US" sz="2400" dirty="0"/>
              <a:t> yang paling </a:t>
            </a:r>
            <a:r>
              <a:rPr lang="en-US" sz="2400" dirty="0" err="1"/>
              <a:t>aktif</a:t>
            </a:r>
            <a:r>
              <a:rPr lang="en-US" sz="2400" dirty="0"/>
              <a:t> 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proses</a:t>
            </a:r>
            <a:r>
              <a:rPr lang="en-US" sz="2400" dirty="0"/>
              <a:t> </a:t>
            </a:r>
            <a:r>
              <a:rPr lang="en-US" sz="2400" dirty="0" err="1"/>
              <a:t>komunikasi</a:t>
            </a:r>
            <a:r>
              <a:rPr lang="en-US" sz="2400" dirty="0"/>
              <a:t>, </a:t>
            </a:r>
            <a:r>
              <a:rPr lang="en-US" sz="2400" dirty="0" err="1"/>
              <a:t>khalayak</a:t>
            </a:r>
            <a:r>
              <a:rPr lang="en-US" sz="2400" dirty="0"/>
              <a:t> </a:t>
            </a:r>
            <a:r>
              <a:rPr lang="en-US" sz="2400" dirty="0" err="1"/>
              <a:t>memilih</a:t>
            </a:r>
            <a:r>
              <a:rPr lang="en-US" sz="2400" dirty="0"/>
              <a:t> media yang paling </a:t>
            </a:r>
            <a:r>
              <a:rPr lang="en-US" sz="2400" dirty="0" err="1"/>
              <a:t>disukai</a:t>
            </a:r>
            <a:r>
              <a:rPr lang="en-US" sz="2400" dirty="0"/>
              <a:t> </a:t>
            </a: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factor-</a:t>
            </a:r>
            <a:r>
              <a:rPr lang="en-US" sz="2400" dirty="0" err="1"/>
              <a:t>faktor</a:t>
            </a:r>
            <a:r>
              <a:rPr lang="en-US" sz="2400" dirty="0"/>
              <a:t> </a:t>
            </a:r>
            <a:r>
              <a:rPr lang="en-US" sz="2400" dirty="0" err="1"/>
              <a:t>eksternal</a:t>
            </a:r>
            <a:endParaRPr lang="en-US" sz="2400" dirty="0"/>
          </a:p>
          <a:p>
            <a:pPr lvl="0">
              <a:spcBef>
                <a:spcPts val="1800"/>
              </a:spcBef>
            </a:pPr>
            <a:r>
              <a:rPr lang="en-US" sz="2400" dirty="0" err="1"/>
              <a:t>Sejumlah</a:t>
            </a:r>
            <a:r>
              <a:rPr lang="en-US" sz="2400" dirty="0"/>
              <a:t> media </a:t>
            </a:r>
            <a:r>
              <a:rPr lang="en-US" sz="2400" dirty="0" err="1"/>
              <a:t>dan</a:t>
            </a:r>
            <a:r>
              <a:rPr lang="en-US" sz="2400" dirty="0"/>
              <a:t> non media alternative </a:t>
            </a:r>
            <a:r>
              <a:rPr lang="en-US" sz="2400" dirty="0" err="1"/>
              <a:t>tergantung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sifat</a:t>
            </a:r>
            <a:r>
              <a:rPr lang="en-US" sz="2400" dirty="0"/>
              <a:t> </a:t>
            </a:r>
            <a:r>
              <a:rPr lang="en-US" sz="2400" dirty="0" err="1"/>
              <a:t>psikologis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dibatasi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beberapa</a:t>
            </a:r>
            <a:r>
              <a:rPr lang="en-US" sz="2400" dirty="0"/>
              <a:t> factor </a:t>
            </a:r>
            <a:r>
              <a:rPr lang="en-US" sz="2400" dirty="0" err="1"/>
              <a:t>eksternalketersediaan</a:t>
            </a:r>
            <a:r>
              <a:rPr lang="en-US" sz="2400" dirty="0"/>
              <a:t> media </a:t>
            </a:r>
            <a:r>
              <a:rPr lang="en-US" sz="2400" dirty="0" err="1"/>
              <a:t>dan</a:t>
            </a:r>
            <a:r>
              <a:rPr lang="en-US" sz="2400" dirty="0"/>
              <a:t> lain-lain</a:t>
            </a:r>
          </a:p>
          <a:p>
            <a:pPr marL="182563" indent="84138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502004" y="376206"/>
            <a:ext cx="9144064" cy="928694"/>
          </a:xfrm>
          <a:prstGeom prst="rect">
            <a:avLst/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/>
              <a:t>Tingkat </a:t>
            </a:r>
            <a:r>
              <a:rPr lang="en-US" dirty="0" err="1"/>
              <a:t>Ketergantungan</a:t>
            </a:r>
            <a:r>
              <a:rPr lang="en-US" dirty="0"/>
              <a:t> Media </a:t>
            </a:r>
            <a:endParaRPr kumimoji="0" lang="en-US" sz="4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305032"/>
            <a:ext cx="13004800" cy="5929354"/>
          </a:xfrm>
          <a:solidFill>
            <a:srgbClr val="FFC000"/>
          </a:solidFill>
        </p:spPr>
        <p:txBody>
          <a:bodyPr/>
          <a:lstStyle/>
          <a:p>
            <a:pPr lvl="0"/>
            <a:r>
              <a:rPr lang="en-US" sz="2000" dirty="0" err="1"/>
              <a:t>Menurut</a:t>
            </a:r>
            <a:r>
              <a:rPr lang="en-US" sz="2000" dirty="0"/>
              <a:t> </a:t>
            </a:r>
            <a:r>
              <a:rPr lang="en-US" sz="2000" dirty="0" err="1"/>
              <a:t>teori</a:t>
            </a:r>
            <a:r>
              <a:rPr lang="en-US" sz="2000" dirty="0"/>
              <a:t> </a:t>
            </a:r>
            <a:r>
              <a:rPr lang="en-US" sz="2000" dirty="0" err="1"/>
              <a:t>dependensi</a:t>
            </a:r>
            <a:r>
              <a:rPr lang="en-US" sz="2000" dirty="0"/>
              <a:t> media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ketergantungan</a:t>
            </a:r>
            <a:r>
              <a:rPr lang="en-US" sz="2000" dirty="0"/>
              <a:t> media. Media </a:t>
            </a:r>
            <a:r>
              <a:rPr lang="en-US" sz="2000" dirty="0" err="1"/>
              <a:t>sadar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kemampuannya</a:t>
            </a:r>
            <a:r>
              <a:rPr lang="en-US" sz="2000" dirty="0"/>
              <a:t> </a:t>
            </a:r>
            <a:r>
              <a:rPr lang="en-US" sz="2000" dirty="0" err="1"/>
              <a:t>menciptkan</a:t>
            </a:r>
            <a:r>
              <a:rPr lang="en-US" sz="2000" dirty="0"/>
              <a:t>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ketergantungan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khalayak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menggunakan</a:t>
            </a:r>
            <a:r>
              <a:rPr lang="en-US" sz="2000" dirty="0"/>
              <a:t> </a:t>
            </a:r>
            <a:r>
              <a:rPr lang="en-US" sz="2000" dirty="0" err="1"/>
              <a:t>kekuatannya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mencapai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. </a:t>
            </a:r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ketergantungan</a:t>
            </a:r>
            <a:r>
              <a:rPr lang="en-US" sz="2000" dirty="0"/>
              <a:t> media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dibentuk</a:t>
            </a:r>
            <a:r>
              <a:rPr lang="en-US" sz="2000" dirty="0"/>
              <a:t> </a:t>
            </a:r>
            <a:r>
              <a:rPr lang="en-US" sz="2000" dirty="0" err="1"/>
              <a:t>mulai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empat</a:t>
            </a:r>
            <a:r>
              <a:rPr lang="en-US" sz="2000" dirty="0"/>
              <a:t> </a:t>
            </a:r>
            <a:r>
              <a:rPr lang="en-US" sz="2000" dirty="0" err="1"/>
              <a:t>tahapan</a:t>
            </a:r>
            <a:endParaRPr lang="en-US" sz="2000" dirty="0"/>
          </a:p>
          <a:p>
            <a:pPr lvl="0"/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tertarik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media yang </a:t>
            </a:r>
            <a:r>
              <a:rPr lang="en-US" sz="2000" dirty="0" err="1"/>
              <a:t>menawarkan</a:t>
            </a:r>
            <a:r>
              <a:rPr lang="en-US" sz="2000" dirty="0"/>
              <a:t> </a:t>
            </a:r>
            <a:r>
              <a:rPr lang="en-US" sz="2000" dirty="0" err="1"/>
              <a:t>berbagai</a:t>
            </a:r>
            <a:r>
              <a:rPr lang="en-US" sz="2000" dirty="0"/>
              <a:t> </a:t>
            </a:r>
            <a:r>
              <a:rPr lang="en-US" sz="2000" dirty="0" err="1"/>
              <a:t>konten</a:t>
            </a:r>
            <a:r>
              <a:rPr lang="en-US" sz="2000" dirty="0"/>
              <a:t> yang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memenuhi</a:t>
            </a:r>
            <a:r>
              <a:rPr lang="en-US" sz="2000" dirty="0"/>
              <a:t> </a:t>
            </a:r>
            <a:r>
              <a:rPr lang="en-US" sz="2000" dirty="0" err="1"/>
              <a:t>kebutuhan</a:t>
            </a:r>
            <a:r>
              <a:rPr lang="en-US" sz="2000" dirty="0"/>
              <a:t> </a:t>
            </a:r>
            <a:r>
              <a:rPr lang="en-US" sz="2000" dirty="0" err="1"/>
              <a:t>mereka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pemahaman</a:t>
            </a:r>
            <a:r>
              <a:rPr lang="en-US" sz="2000" dirty="0"/>
              <a:t>, </a:t>
            </a:r>
            <a:r>
              <a:rPr lang="en-US" sz="2000" dirty="0" err="1"/>
              <a:t>informasi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hiburan</a:t>
            </a:r>
            <a:endParaRPr lang="en-US" sz="2000" dirty="0"/>
          </a:p>
          <a:p>
            <a:pPr lvl="0"/>
            <a:r>
              <a:rPr lang="en-US" sz="2000" dirty="0" err="1"/>
              <a:t>Hubungan</a:t>
            </a:r>
            <a:r>
              <a:rPr lang="en-US" sz="2000" dirty="0"/>
              <a:t> </a:t>
            </a:r>
            <a:r>
              <a:rPr lang="en-US" sz="2000" dirty="0" err="1"/>
              <a:t>ketergantungan</a:t>
            </a:r>
            <a:r>
              <a:rPr lang="en-US" sz="2000" dirty="0"/>
              <a:t> </a:t>
            </a:r>
            <a:r>
              <a:rPr lang="en-US" sz="2000" dirty="0" err="1"/>
              <a:t>dimulai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intensitas</a:t>
            </a:r>
            <a:r>
              <a:rPr lang="en-US" sz="2000" dirty="0"/>
              <a:t> yang </a:t>
            </a:r>
            <a:r>
              <a:rPr lang="en-US" sz="2000" dirty="0" err="1"/>
              <a:t>berbeda</a:t>
            </a:r>
            <a:r>
              <a:rPr lang="en-US" sz="2000" dirty="0"/>
              <a:t>. </a:t>
            </a:r>
            <a:r>
              <a:rPr lang="en-US" sz="2000" dirty="0" err="1"/>
              <a:t>Semakin</a:t>
            </a:r>
            <a:r>
              <a:rPr lang="en-US" sz="2000" dirty="0"/>
              <a:t> </a:t>
            </a:r>
            <a:r>
              <a:rPr lang="en-US" sz="2000" dirty="0" err="1"/>
              <a:t>tinggi</a:t>
            </a:r>
            <a:r>
              <a:rPr lang="en-US" sz="2000" dirty="0"/>
              <a:t> </a:t>
            </a:r>
            <a:r>
              <a:rPr lang="en-US" sz="2000" dirty="0" err="1"/>
              <a:t>intensitasnya</a:t>
            </a:r>
            <a:r>
              <a:rPr lang="en-US" sz="2000" dirty="0"/>
              <a:t>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semakin</a:t>
            </a:r>
            <a:r>
              <a:rPr lang="en-US" sz="2000" dirty="0"/>
              <a:t> </a:t>
            </a:r>
            <a:r>
              <a:rPr lang="en-US" sz="2000" dirty="0" err="1"/>
              <a:t>tinggi</a:t>
            </a:r>
            <a:r>
              <a:rPr lang="en-US" sz="2000" dirty="0"/>
              <a:t> </a:t>
            </a:r>
            <a:r>
              <a:rPr lang="en-US" sz="2000" dirty="0" err="1"/>
              <a:t>rangsangan</a:t>
            </a:r>
            <a:r>
              <a:rPr lang="en-US" sz="2000" dirty="0"/>
              <a:t> </a:t>
            </a:r>
            <a:r>
              <a:rPr lang="en-US" sz="2000" dirty="0" err="1"/>
              <a:t>kognitif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afektif</a:t>
            </a:r>
            <a:r>
              <a:rPr lang="en-US" sz="2000" dirty="0"/>
              <a:t>. </a:t>
            </a:r>
            <a:r>
              <a:rPr lang="en-US" sz="2000" dirty="0" err="1"/>
              <a:t>Rangsangan</a:t>
            </a:r>
            <a:r>
              <a:rPr lang="en-US" sz="2000" dirty="0"/>
              <a:t> </a:t>
            </a:r>
            <a:r>
              <a:rPr lang="en-US" sz="2000" dirty="0" err="1"/>
              <a:t>kognitif</a:t>
            </a:r>
            <a:r>
              <a:rPr lang="en-US" sz="2000" dirty="0"/>
              <a:t> </a:t>
            </a:r>
            <a:r>
              <a:rPr lang="en-US" sz="2000" dirty="0" err="1"/>
              <a:t>berfungsi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memperhatikan</a:t>
            </a:r>
            <a:r>
              <a:rPr lang="en-US" sz="2000" dirty="0"/>
              <a:t> </a:t>
            </a:r>
            <a:r>
              <a:rPr lang="en-US" sz="2000" dirty="0" err="1"/>
              <a:t>perhatian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sedangkan</a:t>
            </a:r>
            <a:r>
              <a:rPr lang="en-US" sz="2000" dirty="0"/>
              <a:t> </a:t>
            </a:r>
            <a:r>
              <a:rPr lang="en-US" sz="2000" dirty="0" err="1"/>
              <a:t>rangsangan</a:t>
            </a:r>
            <a:r>
              <a:rPr lang="en-US" sz="2000" dirty="0"/>
              <a:t> </a:t>
            </a:r>
            <a:r>
              <a:rPr lang="en-US" sz="2000" dirty="0" err="1"/>
              <a:t>afektif</a:t>
            </a:r>
            <a:r>
              <a:rPr lang="en-US" sz="2000" dirty="0"/>
              <a:t> </a:t>
            </a:r>
            <a:r>
              <a:rPr lang="en-US" sz="2000" dirty="0" err="1"/>
              <a:t>berfungsi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meningkatkan</a:t>
            </a:r>
            <a:r>
              <a:rPr lang="en-US" sz="2000" dirty="0"/>
              <a:t> </a:t>
            </a:r>
            <a:r>
              <a:rPr lang="en-US" sz="2000" dirty="0" err="1"/>
              <a:t>tingkat</a:t>
            </a:r>
            <a:r>
              <a:rPr lang="en-US" sz="2000" dirty="0"/>
              <a:t> </a:t>
            </a:r>
            <a:r>
              <a:rPr lang="en-US" sz="2000" dirty="0" err="1"/>
              <a:t>kepuasan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. </a:t>
            </a:r>
          </a:p>
          <a:p>
            <a:pPr lvl="0"/>
            <a:r>
              <a:rPr lang="en-US" sz="2000" dirty="0" err="1"/>
              <a:t>Kedua</a:t>
            </a:r>
            <a:r>
              <a:rPr lang="en-US" sz="2000" dirty="0"/>
              <a:t> </a:t>
            </a:r>
            <a:r>
              <a:rPr lang="en-US" sz="2000" dirty="0" err="1"/>
              <a:t>rangsangan</a:t>
            </a:r>
            <a:r>
              <a:rPr lang="en-US" sz="2000" dirty="0"/>
              <a:t> </a:t>
            </a:r>
            <a:r>
              <a:rPr lang="en-US" sz="2000" dirty="0" err="1"/>
              <a:t>ini</a:t>
            </a:r>
            <a:r>
              <a:rPr lang="en-US" sz="2000" dirty="0"/>
              <a:t> </a:t>
            </a:r>
            <a:r>
              <a:rPr lang="en-US" sz="2000" dirty="0" err="1"/>
              <a:t>kemudian</a:t>
            </a:r>
            <a:r>
              <a:rPr lang="en-US" sz="2000" dirty="0"/>
              <a:t> </a:t>
            </a:r>
            <a:r>
              <a:rPr lang="en-US" sz="2000" dirty="0" err="1"/>
              <a:t>mengaktifkan</a:t>
            </a:r>
            <a:r>
              <a:rPr lang="en-US" sz="2000" dirty="0"/>
              <a:t> </a:t>
            </a:r>
            <a:r>
              <a:rPr lang="en-US" sz="2000" dirty="0" err="1"/>
              <a:t>pemrosesan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penghapalan</a:t>
            </a:r>
            <a:r>
              <a:rPr lang="en-US" sz="2000" dirty="0"/>
              <a:t> </a:t>
            </a:r>
            <a:r>
              <a:rPr lang="en-US" sz="2000" dirty="0" err="1"/>
              <a:t>informasi</a:t>
            </a:r>
            <a:endParaRPr lang="en-US" sz="2000" dirty="0"/>
          </a:p>
          <a:p>
            <a:pPr lvl="0"/>
            <a:r>
              <a:rPr lang="en-US" sz="2000" dirty="0" err="1"/>
              <a:t>Keterlibatan</a:t>
            </a:r>
            <a:r>
              <a:rPr lang="en-US" sz="2000" dirty="0"/>
              <a:t> yang </a:t>
            </a:r>
            <a:r>
              <a:rPr lang="en-US" sz="2000" dirty="0" err="1"/>
              <a:t>besar</a:t>
            </a:r>
            <a:r>
              <a:rPr lang="en-US" sz="2000" dirty="0"/>
              <a:t> </a:t>
            </a:r>
            <a:r>
              <a:rPr lang="en-US" sz="2000" dirty="0" err="1"/>
              <a:t>mungkin</a:t>
            </a:r>
            <a:r>
              <a:rPr lang="en-US" sz="2000" dirty="0"/>
              <a:t> </a:t>
            </a:r>
            <a:r>
              <a:rPr lang="en-US" sz="2000" dirty="0" err="1"/>
              <a:t>semakin</a:t>
            </a:r>
            <a:r>
              <a:rPr lang="en-US" sz="2000" dirty="0"/>
              <a:t> </a:t>
            </a:r>
            <a:r>
              <a:rPr lang="en-US" sz="2000" dirty="0" err="1"/>
              <a:t>meningkatnya</a:t>
            </a:r>
            <a:r>
              <a:rPr lang="en-US" sz="2000" dirty="0"/>
              <a:t> </a:t>
            </a:r>
            <a:r>
              <a:rPr lang="en-US" sz="2000" dirty="0" err="1"/>
              <a:t>efek</a:t>
            </a:r>
            <a:r>
              <a:rPr lang="en-US" sz="2000" dirty="0"/>
              <a:t> media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di</a:t>
            </a:r>
            <a:r>
              <a:rPr lang="en-US" sz="2000" dirty="0"/>
              <a:t> </a:t>
            </a:r>
            <a:r>
              <a:rPr lang="en-US" sz="2000" dirty="0" err="1"/>
              <a:t>tingkat</a:t>
            </a:r>
            <a:r>
              <a:rPr lang="en-US" sz="2000" dirty="0"/>
              <a:t> </a:t>
            </a:r>
            <a:r>
              <a:rPr lang="en-US" sz="2000" dirty="0" err="1"/>
              <a:t>kognitif</a:t>
            </a:r>
            <a:r>
              <a:rPr lang="en-US" sz="2000" dirty="0"/>
              <a:t>, </a:t>
            </a:r>
            <a:r>
              <a:rPr lang="en-US" sz="2000" dirty="0" err="1"/>
              <a:t>afektif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perilaku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jangka</a:t>
            </a:r>
            <a:r>
              <a:rPr lang="en-US" sz="2000" dirty="0"/>
              <a:t> </a:t>
            </a:r>
            <a:r>
              <a:rPr lang="en-US" sz="2000" dirty="0" err="1"/>
              <a:t>panjang</a:t>
            </a:r>
            <a:r>
              <a:rPr lang="en-US" sz="2000" dirty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6384" y="1090586"/>
            <a:ext cx="7518416" cy="928694"/>
          </a:xfrm>
        </p:spPr>
        <p:txBody>
          <a:bodyPr/>
          <a:lstStyle/>
          <a:p>
            <a:r>
              <a:rPr lang="en-US" sz="4400" b="1" dirty="0" err="1"/>
              <a:t>Metode</a:t>
            </a:r>
            <a:r>
              <a:rPr lang="en-US" sz="4400" b="1" dirty="0"/>
              <a:t> </a:t>
            </a:r>
            <a:r>
              <a:rPr lang="en-US" sz="4400" b="1" dirty="0" err="1"/>
              <a:t>sosialisasi</a:t>
            </a:r>
            <a:r>
              <a:rPr lang="en-US" sz="4400" b="1" dirty="0"/>
              <a:t> </a:t>
            </a:r>
            <a:r>
              <a:rPr lang="en-US" sz="4400" b="1" dirty="0" err="1"/>
              <a:t>nilai</a:t>
            </a:r>
            <a:endParaRPr lang="en-US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294" y="2768600"/>
            <a:ext cx="12287336" cy="571500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afektif</a:t>
            </a:r>
            <a:r>
              <a:rPr lang="en-US" sz="2800" dirty="0"/>
              <a:t> : </a:t>
            </a:r>
            <a:r>
              <a:rPr lang="en-US" sz="2800" dirty="0" err="1"/>
              <a:t>merujuk</a:t>
            </a:r>
            <a:r>
              <a:rPr lang="en-US" sz="2800" dirty="0"/>
              <a:t> </a:t>
            </a:r>
            <a:r>
              <a:rPr lang="en-US" sz="2800" dirty="0" err="1"/>
              <a:t>pada</a:t>
            </a:r>
            <a:r>
              <a:rPr lang="en-US" sz="2800" dirty="0"/>
              <a:t> </a:t>
            </a:r>
            <a:r>
              <a:rPr lang="en-US" sz="2800" dirty="0" err="1"/>
              <a:t>munculnya</a:t>
            </a:r>
            <a:r>
              <a:rPr lang="en-US" sz="2800" dirty="0"/>
              <a:t> </a:t>
            </a:r>
            <a:r>
              <a:rPr lang="en-US" sz="2800" dirty="0" err="1"/>
              <a:t>perasaan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emosi</a:t>
            </a:r>
            <a:endParaRPr lang="en-US" sz="2800" dirty="0"/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pengkondisian</a:t>
            </a:r>
            <a:r>
              <a:rPr lang="en-US" sz="2800" dirty="0"/>
              <a:t> : </a:t>
            </a:r>
            <a:r>
              <a:rPr lang="en-US" sz="2800" dirty="0" err="1"/>
              <a:t>upaya</a:t>
            </a:r>
            <a:r>
              <a:rPr lang="en-US" sz="2800" dirty="0"/>
              <a:t> </a:t>
            </a:r>
            <a:r>
              <a:rPr lang="en-US" sz="2800" dirty="0" err="1"/>
              <a:t>melakukan</a:t>
            </a:r>
            <a:r>
              <a:rPr lang="en-US" sz="2800" dirty="0"/>
              <a:t> </a:t>
            </a:r>
            <a:r>
              <a:rPr lang="en-US" sz="2800" dirty="0" err="1"/>
              <a:t>tindakan</a:t>
            </a:r>
            <a:r>
              <a:rPr lang="en-US" sz="2800" dirty="0"/>
              <a:t> </a:t>
            </a:r>
            <a:r>
              <a:rPr lang="en-US" sz="2800" dirty="0" err="1"/>
              <a:t>untuk</a:t>
            </a:r>
            <a:r>
              <a:rPr lang="en-US" sz="2800" dirty="0"/>
              <a:t> </a:t>
            </a:r>
            <a:r>
              <a:rPr lang="en-US" sz="2800" dirty="0" err="1"/>
              <a:t>menimbulkan</a:t>
            </a:r>
            <a:r>
              <a:rPr lang="en-US" sz="2800" dirty="0"/>
              <a:t> </a:t>
            </a:r>
            <a:r>
              <a:rPr lang="en-US" sz="2800" dirty="0" err="1"/>
              <a:t>dampak</a:t>
            </a:r>
            <a:r>
              <a:rPr lang="en-US" sz="2800" dirty="0"/>
              <a:t> </a:t>
            </a:r>
            <a:r>
              <a:rPr lang="en-US" sz="2800" dirty="0" err="1"/>
              <a:t>tertentu</a:t>
            </a:r>
            <a:endParaRPr lang="en-US" sz="2800" dirty="0"/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mengamati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meniru</a:t>
            </a:r>
            <a:r>
              <a:rPr lang="en-US" sz="2800" dirty="0"/>
              <a:t> </a:t>
            </a:r>
            <a:r>
              <a:rPr lang="en-US" sz="2800" dirty="0" err="1"/>
              <a:t>figur</a:t>
            </a:r>
            <a:r>
              <a:rPr lang="en-US" sz="2800" dirty="0"/>
              <a:t> model</a:t>
            </a:r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kognitif</a:t>
            </a:r>
            <a:r>
              <a:rPr lang="en-US" sz="2800" dirty="0"/>
              <a:t> :</a:t>
            </a:r>
            <a:r>
              <a:rPr lang="en-US" sz="2800" dirty="0" err="1"/>
              <a:t>mendorong</a:t>
            </a:r>
            <a:r>
              <a:rPr lang="en-US" sz="2800" dirty="0"/>
              <a:t> </a:t>
            </a:r>
            <a:r>
              <a:rPr lang="en-US" sz="2800" dirty="0" err="1"/>
              <a:t>individu</a:t>
            </a:r>
            <a:r>
              <a:rPr lang="en-US" sz="2800" dirty="0"/>
              <a:t> </a:t>
            </a:r>
            <a:r>
              <a:rPr lang="en-US" sz="2800" dirty="0" err="1"/>
              <a:t>memproses</a:t>
            </a:r>
            <a:r>
              <a:rPr lang="en-US" sz="2800" dirty="0"/>
              <a:t> </a:t>
            </a:r>
            <a:r>
              <a:rPr lang="en-US" sz="2800" dirty="0" err="1"/>
              <a:t>informasi</a:t>
            </a:r>
            <a:r>
              <a:rPr lang="en-US" sz="2800" dirty="0"/>
              <a:t> </a:t>
            </a:r>
            <a:r>
              <a:rPr lang="en-US" sz="2800" dirty="0" err="1"/>
              <a:t>dari</a:t>
            </a:r>
            <a:r>
              <a:rPr lang="en-US" sz="2800" dirty="0"/>
              <a:t> </a:t>
            </a:r>
            <a:r>
              <a:rPr lang="en-US" sz="2800" dirty="0" err="1"/>
              <a:t>pengalaman</a:t>
            </a:r>
            <a:endParaRPr lang="en-US" sz="2800" dirty="0"/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sosiokultural</a:t>
            </a:r>
            <a:r>
              <a:rPr lang="en-US" sz="2800" dirty="0"/>
              <a:t> : </a:t>
            </a:r>
            <a:r>
              <a:rPr lang="en-US" sz="2800" dirty="0" err="1"/>
              <a:t>mengandalkan</a:t>
            </a:r>
            <a:r>
              <a:rPr lang="en-US" sz="2800" dirty="0"/>
              <a:t> </a:t>
            </a:r>
            <a:r>
              <a:rPr lang="en-US" sz="2800" dirty="0" err="1"/>
              <a:t>proses</a:t>
            </a:r>
            <a:r>
              <a:rPr lang="en-US" sz="2800" dirty="0"/>
              <a:t> </a:t>
            </a:r>
            <a:r>
              <a:rPr lang="en-US" sz="2800" dirty="0" err="1"/>
              <a:t>penyesuaian</a:t>
            </a:r>
            <a:r>
              <a:rPr lang="en-US" sz="2800" dirty="0"/>
              <a:t> </a:t>
            </a:r>
            <a:r>
              <a:rPr lang="en-US" sz="2800" dirty="0" err="1"/>
              <a:t>diri</a:t>
            </a:r>
            <a:r>
              <a:rPr lang="en-US" sz="2800" dirty="0"/>
              <a:t> </a:t>
            </a:r>
            <a:r>
              <a:rPr lang="en-US" sz="2800" dirty="0" err="1"/>
              <a:t>individu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tuntutan</a:t>
            </a:r>
            <a:r>
              <a:rPr lang="en-US" sz="2800" dirty="0"/>
              <a:t> </a:t>
            </a:r>
            <a:r>
              <a:rPr lang="en-US" sz="2800" dirty="0" err="1"/>
              <a:t>lingkungan</a:t>
            </a:r>
            <a:endParaRPr lang="en-US" sz="2800" dirty="0"/>
          </a:p>
          <a:p>
            <a:pPr>
              <a:spcBef>
                <a:spcPts val="1800"/>
              </a:spcBef>
            </a:pP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dirty="0" err="1"/>
              <a:t>magang</a:t>
            </a:r>
            <a:r>
              <a:rPr lang="en-US" sz="2800" dirty="0"/>
              <a:t> : </a:t>
            </a:r>
            <a:r>
              <a:rPr lang="en-US" sz="2800" dirty="0" err="1"/>
              <a:t>menularkan</a:t>
            </a:r>
            <a:r>
              <a:rPr lang="en-US" sz="2800" dirty="0"/>
              <a:t> </a:t>
            </a:r>
            <a:r>
              <a:rPr lang="en-US" sz="2800" dirty="0" err="1"/>
              <a:t>satu</a:t>
            </a:r>
            <a:r>
              <a:rPr lang="en-US" sz="2800" dirty="0"/>
              <a:t> </a:t>
            </a:r>
            <a:r>
              <a:rPr lang="en-US" sz="2800" dirty="0" err="1"/>
              <a:t>aktivitas</a:t>
            </a:r>
            <a:r>
              <a:rPr lang="en-US" sz="2800" dirty="0"/>
              <a:t> yang </a:t>
            </a:r>
            <a:r>
              <a:rPr lang="en-US" sz="2800" dirty="0" err="1"/>
              <a:t>menuntut</a:t>
            </a:r>
            <a:r>
              <a:rPr lang="en-US" sz="2800" dirty="0"/>
              <a:t> </a:t>
            </a:r>
            <a:r>
              <a:rPr lang="en-US" sz="2800" dirty="0" err="1"/>
              <a:t>keahlian</a:t>
            </a:r>
            <a:r>
              <a:rPr lang="en-US" sz="2800" dirty="0"/>
              <a:t> </a:t>
            </a:r>
            <a:r>
              <a:rPr lang="en-US" sz="2800" dirty="0" err="1"/>
              <a:t>terstruktur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</a:t>
            </a:r>
            <a:r>
              <a:rPr lang="en-US" sz="2800" dirty="0" err="1"/>
              <a:t>cara</a:t>
            </a:r>
            <a:r>
              <a:rPr lang="en-US" sz="2800" dirty="0"/>
              <a:t> </a:t>
            </a:r>
            <a:r>
              <a:rPr lang="en-US" sz="2800" dirty="0" err="1"/>
              <a:t>partisipasi</a:t>
            </a:r>
            <a:r>
              <a:rPr lang="en-US" sz="2800" dirty="0"/>
              <a:t> </a:t>
            </a:r>
            <a:r>
              <a:rPr lang="en-US" sz="2800" dirty="0" err="1"/>
              <a:t>terbimbing</a:t>
            </a:r>
            <a:endParaRPr lang="en-US" sz="2800" dirty="0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1720</TotalTime>
  <Pages>0</Pages>
  <Words>469</Words>
  <Characters>0</Characters>
  <Application>Microsoft Office PowerPoint</Application>
  <PresentationFormat>Custom</PresentationFormat>
  <Lines>0</Lines>
  <Paragraphs>32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Gill Sans</vt:lpstr>
      <vt:lpstr>Title &amp; Subtitle</vt:lpstr>
      <vt:lpstr>Custom Design</vt:lpstr>
      <vt:lpstr>Title &amp; Bullets - 2 Column</vt:lpstr>
      <vt:lpstr>Pengaruh Media Massa pada Keluarga </vt:lpstr>
      <vt:lpstr>Media Sosial</vt:lpstr>
      <vt:lpstr>Karakter Media Sosial</vt:lpstr>
      <vt:lpstr>PowerPoint Presentation</vt:lpstr>
      <vt:lpstr>PowerPoint Presentation</vt:lpstr>
      <vt:lpstr>Metode sosialisasi nilai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PARWITANINGSIH, DRA.,M.SI.</cp:lastModifiedBy>
  <cp:revision>208</cp:revision>
  <dcterms:modified xsi:type="dcterms:W3CDTF">2022-08-21T06:58:24Z</dcterms:modified>
</cp:coreProperties>
</file>