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4" r:id="rId2"/>
    <p:sldMasterId id="2147483650" r:id="rId3"/>
  </p:sldMasterIdLst>
  <p:notesMasterIdLst>
    <p:notesMasterId r:id="rId8"/>
  </p:notesMasterIdLst>
  <p:sldIdLst>
    <p:sldId id="256" r:id="rId4"/>
    <p:sldId id="259" r:id="rId5"/>
    <p:sldId id="262" r:id="rId6"/>
    <p:sldId id="263" r:id="rId7"/>
  </p:sldIdLst>
  <p:sldSz cx="13004800" cy="9753600"/>
  <p:notesSz cx="6858000" cy="9144000"/>
  <p:custDataLst>
    <p:tags r:id="rId9"/>
  </p:custDataLst>
  <p:defaultTex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36" autoAdjust="0"/>
    <p:restoredTop sz="97496" autoAdjust="0"/>
  </p:normalViewPr>
  <p:slideViewPr>
    <p:cSldViewPr>
      <p:cViewPr varScale="1">
        <p:scale>
          <a:sx n="44" d="100"/>
          <a:sy n="44" d="100"/>
        </p:scale>
        <p:origin x="1700" y="48"/>
      </p:cViewPr>
      <p:guideLst>
        <p:guide orient="horz" pos="3072"/>
        <p:guide pos="4096"/>
      </p:guideLst>
    </p:cSldViewPr>
  </p:slideViewPr>
  <p:outlineViewPr>
    <p:cViewPr>
      <p:scale>
        <a:sx n="100" d="100"/>
        <a:sy n="100"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ill Sans" pitchFamily="32" charset="0"/>
                <a:ea typeface="ヒラギノ角ゴ ProN W3" pitchFamily="32" charset="-128"/>
                <a:cs typeface="+mn-cs"/>
                <a:sym typeface="Gill Sans" pitchFamily="32" charset="0"/>
              </a:defRPr>
            </a:lvl1pPr>
          </a:lstStyle>
          <a:p>
            <a:pPr>
              <a:defRPr/>
            </a:pPr>
            <a:fld id="{9ED7CDD5-598F-4902-BA85-6782C6BB2991}" type="datetimeFigureOut">
              <a:rPr lang="en-US"/>
              <a:pPr>
                <a:defRPr/>
              </a:pPr>
              <a:t>8/21/2022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F8D6D7A-9E1B-4CB9-9F38-AC6A131265C7}" type="slidenum">
              <a:rPr lang="en-US" altLang="en-US"/>
              <a:pPr/>
              <a:t>‹#›</a:t>
            </a:fld>
            <a:endParaRPr lang="en-US" altLang="en-US"/>
          </a:p>
        </p:txBody>
      </p:sp>
    </p:spTree>
    <p:extLst>
      <p:ext uri="{BB962C8B-B14F-4D97-AF65-F5344CB8AC3E}">
        <p14:creationId xmlns:p14="http://schemas.microsoft.com/office/powerpoint/2010/main" val="2377447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8615564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507790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44354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C88E22-7353-4F6C-8F12-13802969EADC}" type="datetimeFigureOut">
              <a:rPr lang="en-US" smtClean="0"/>
              <a:pPr/>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153664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310234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87413" y="6527800"/>
            <a:ext cx="11217275" cy="2133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88E22-7353-4F6C-8F12-13802969EADC}" type="datetimeFigureOut">
              <a:rPr lang="en-US" smtClean="0"/>
              <a:pPr/>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10406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3763" y="2597150"/>
            <a:ext cx="5532437"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597150"/>
            <a:ext cx="5532438"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C88E22-7353-4F6C-8F12-13802969EADC}" type="datetimeFigureOut">
              <a:rPr lang="en-US" smtClean="0"/>
              <a:pPr/>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395768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C88E22-7353-4F6C-8F12-13802969EADC}" type="datetimeFigureOut">
              <a:rPr lang="en-US" smtClean="0"/>
              <a:pPr/>
              <a:t>8/21/2022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839831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C88E22-7353-4F6C-8F12-13802969EADC}" type="datetimeFigureOut">
              <a:rPr lang="en-US" smtClean="0"/>
              <a:pPr/>
              <a:t>8/21/2022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5520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88E22-7353-4F6C-8F12-13802969EADC}" type="datetimeFigureOut">
              <a:rPr lang="en-US" smtClean="0"/>
              <a:pPr/>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29638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pPr/>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36681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728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pPr/>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34659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78816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7513" y="519113"/>
            <a:ext cx="2803525" cy="8266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3763" y="519113"/>
            <a:ext cx="8261350" cy="8266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364325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45133911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633521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7784264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565407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070997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883148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9052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9791492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0999379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422096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123388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277659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21101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3703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86708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3471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369592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802538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5029200"/>
            <a:ext cx="10464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sp>
        <p:nvSpPr>
          <p:cNvPr id="1027" name="Rectangle 2"/>
          <p:cNvSpPr>
            <a:spLocks noGrp="1" noChangeArrowheads="1"/>
          </p:cNvSpPr>
          <p:nvPr>
            <p:ph type="title"/>
          </p:nvPr>
        </p:nvSpPr>
        <p:spPr bwMode="auto">
          <a:xfrm>
            <a:off x="1270000" y="1638300"/>
            <a:ext cx="1046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en-US">
                <a:sym typeface="Gill Sans"/>
              </a:rPr>
              <a:t>Click to edit Master title style</a:t>
            </a:r>
          </a:p>
        </p:txBody>
      </p:sp>
      <p:pic>
        <p:nvPicPr>
          <p:cNvPr id="102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3763" y="519113"/>
            <a:ext cx="11217275" cy="1885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3763" y="9040813"/>
            <a:ext cx="2925762"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D1C88E22-7353-4F6C-8F12-13802969EADC}" type="datetimeFigureOut">
              <a:rPr lang="en-US" smtClean="0"/>
              <a:pPr/>
              <a:t>8/21/2022</a:t>
            </a:fld>
            <a:endParaRPr lang="en-US"/>
          </a:p>
        </p:txBody>
      </p:sp>
      <p:sp>
        <p:nvSpPr>
          <p:cNvPr id="5" name="Footer Placeholder 4"/>
          <p:cNvSpPr>
            <a:spLocks noGrp="1"/>
          </p:cNvSpPr>
          <p:nvPr>
            <p:ph type="ftr" sz="quarter" idx="3"/>
          </p:nvPr>
        </p:nvSpPr>
        <p:spPr>
          <a:xfrm>
            <a:off x="4308475" y="9040813"/>
            <a:ext cx="4387850"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10168FF5-D198-4D05-BCCD-342F750A7E70}" type="slidenum">
              <a:rPr lang="en-US" smtClean="0"/>
              <a:pPr/>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7631554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en-US">
                <a:sym typeface="Gill Sans"/>
              </a:rPr>
              <a:t>Click to edit Master title style</a:t>
            </a:r>
          </a:p>
        </p:txBody>
      </p:sp>
      <p:sp>
        <p:nvSpPr>
          <p:cNvPr id="3075" name="Rectangle 2"/>
          <p:cNvSpPr>
            <a:spLocks noGrp="1" noChangeArrowheads="1"/>
          </p:cNvSpPr>
          <p:nvPr>
            <p:ph type="body" idx="1"/>
          </p:nvPr>
        </p:nvSpPr>
        <p:spPr bwMode="auto">
          <a:xfrm>
            <a:off x="1270000" y="2768600"/>
            <a:ext cx="10464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pic>
        <p:nvPicPr>
          <p:cNvPr id="3076"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760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1pPr>
      <a:lvl2pPr marL="1204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2pPr>
      <a:lvl3pPr marL="1649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3pPr>
      <a:lvl4pPr marL="2093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4pPr>
      <a:lvl5pPr marL="2538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5pPr>
      <a:lvl6pPr marL="29956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6pPr>
      <a:lvl7pPr marL="34528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7pPr>
      <a:lvl8pPr marL="39100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8pPr>
      <a:lvl9pPr marL="43672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9127" y="2090718"/>
            <a:ext cx="6715173" cy="1143008"/>
          </a:xfrm>
        </p:spPr>
        <p:txBody>
          <a:bodyPr/>
          <a:lstStyle/>
          <a:p>
            <a:r>
              <a:rPr lang="en-US" sz="3200" b="1" dirty="0" err="1">
                <a:solidFill>
                  <a:srgbClr val="002060"/>
                </a:solidFill>
              </a:rPr>
              <a:t>Struktur</a:t>
            </a:r>
            <a:r>
              <a:rPr lang="en-US" sz="3200" b="1" dirty="0">
                <a:solidFill>
                  <a:srgbClr val="002060"/>
                </a:solidFill>
              </a:rPr>
              <a:t> </a:t>
            </a:r>
            <a:r>
              <a:rPr lang="en-US" sz="3200" b="1" dirty="0" err="1">
                <a:solidFill>
                  <a:srgbClr val="002060"/>
                </a:solidFill>
              </a:rPr>
              <a:t>Sosial</a:t>
            </a:r>
            <a:r>
              <a:rPr lang="en-US" sz="3200" b="1" dirty="0">
                <a:solidFill>
                  <a:srgbClr val="002060"/>
                </a:solidFill>
              </a:rPr>
              <a:t> </a:t>
            </a:r>
            <a:r>
              <a:rPr lang="en-US" sz="3200" b="1" dirty="0" err="1">
                <a:solidFill>
                  <a:srgbClr val="002060"/>
                </a:solidFill>
              </a:rPr>
              <a:t>dan</a:t>
            </a:r>
            <a:r>
              <a:rPr lang="en-US" sz="3200" b="1" dirty="0">
                <a:solidFill>
                  <a:srgbClr val="002060"/>
                </a:solidFill>
              </a:rPr>
              <a:t> </a:t>
            </a:r>
            <a:r>
              <a:rPr lang="en-US" sz="3200" b="1" dirty="0" err="1">
                <a:solidFill>
                  <a:srgbClr val="002060"/>
                </a:solidFill>
              </a:rPr>
              <a:t>Keluarga</a:t>
            </a:r>
            <a:endParaRPr lang="en-US" sz="3200" b="1" dirty="0">
              <a:solidFill>
                <a:srgbClr val="002060"/>
              </a:solidFill>
            </a:endParaRPr>
          </a:p>
        </p:txBody>
      </p:sp>
      <p:sp>
        <p:nvSpPr>
          <p:cNvPr id="3" name="Subtitle 2"/>
          <p:cNvSpPr>
            <a:spLocks noGrp="1"/>
          </p:cNvSpPr>
          <p:nvPr>
            <p:ph type="subTitle" idx="1"/>
          </p:nvPr>
        </p:nvSpPr>
        <p:spPr>
          <a:xfrm>
            <a:off x="-279400" y="3876668"/>
            <a:ext cx="13639800" cy="2714644"/>
          </a:xfrm>
        </p:spPr>
        <p:txBody>
          <a:bodyPr/>
          <a:lstStyle/>
          <a:p>
            <a:pPr algn="l"/>
            <a:endParaRPr lang="en-US" sz="2400" dirty="0"/>
          </a:p>
        </p:txBody>
      </p:sp>
      <p:sp>
        <p:nvSpPr>
          <p:cNvPr id="4" name="Rectangle 3"/>
          <p:cNvSpPr/>
          <p:nvPr/>
        </p:nvSpPr>
        <p:spPr bwMode="auto">
          <a:xfrm>
            <a:off x="4073508" y="304768"/>
            <a:ext cx="5572164" cy="785818"/>
          </a:xfrm>
          <a:prstGeom prst="rect">
            <a:avLst/>
          </a:prstGeom>
          <a:solidFill>
            <a:schemeClr val="accent1">
              <a:lumMod val="75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chemeClr val="tx1"/>
                </a:solidFill>
                <a:effectLst/>
                <a:latin typeface="Gill Sans" pitchFamily="32" charset="0"/>
                <a:ea typeface="ヒラギノ角ゴ ProN W3" pitchFamily="32" charset="-128"/>
                <a:sym typeface="Gill Sans" pitchFamily="32" charset="0"/>
              </a:rPr>
              <a:t>Selamat</a:t>
            </a:r>
            <a:r>
              <a:rPr kumimoji="0" lang="en-US" sz="2000" b="1" i="0" u="none" strike="noStrike" cap="none" normalizeH="0" baseline="0" dirty="0">
                <a:ln>
                  <a:noFill/>
                </a:ln>
                <a:solidFill>
                  <a:schemeClr val="tx1"/>
                </a:solidFill>
                <a:effectLst/>
                <a:latin typeface="Gill Sans" pitchFamily="32" charset="0"/>
                <a:ea typeface="ヒラギノ角ゴ ProN W3" pitchFamily="32" charset="-128"/>
                <a:sym typeface="Gill Sans" pitchFamily="32" charset="0"/>
              </a:rPr>
              <a:t> </a:t>
            </a:r>
            <a:r>
              <a:rPr kumimoji="0" lang="en-US" sz="2000" b="1" i="0" u="none" strike="noStrike" cap="none" normalizeH="0" baseline="0" dirty="0" err="1">
                <a:ln>
                  <a:noFill/>
                </a:ln>
                <a:solidFill>
                  <a:schemeClr val="tx1"/>
                </a:solidFill>
                <a:effectLst/>
                <a:latin typeface="Gill Sans" pitchFamily="32" charset="0"/>
                <a:ea typeface="ヒラギノ角ゴ ProN W3" pitchFamily="32" charset="-128"/>
                <a:sym typeface="Gill Sans" pitchFamily="32" charset="0"/>
              </a:rPr>
              <a:t>Datang</a:t>
            </a:r>
            <a:r>
              <a:rPr kumimoji="0" lang="en-US" sz="2000" b="1" i="0" u="none" strike="noStrike" cap="none" normalizeH="0" dirty="0">
                <a:ln>
                  <a:noFill/>
                </a:ln>
                <a:solidFill>
                  <a:schemeClr val="tx1"/>
                </a:solidFill>
                <a:effectLst/>
                <a:latin typeface="Gill Sans" pitchFamily="32" charset="0"/>
                <a:ea typeface="ヒラギノ角ゴ ProN W3" pitchFamily="32" charset="-128"/>
                <a:sym typeface="Gill Sans" pitchFamily="32" charset="0"/>
              </a:rPr>
              <a:t> </a:t>
            </a:r>
            <a:r>
              <a:rPr kumimoji="0" lang="en-US" sz="2000" b="1" i="0" u="none" strike="noStrike" cap="none" normalizeH="0" dirty="0" err="1">
                <a:ln>
                  <a:noFill/>
                </a:ln>
                <a:solidFill>
                  <a:schemeClr val="tx1"/>
                </a:solidFill>
                <a:effectLst/>
                <a:latin typeface="Gill Sans" pitchFamily="32" charset="0"/>
                <a:ea typeface="ヒラギノ角ゴ ProN W3" pitchFamily="32" charset="-128"/>
                <a:sym typeface="Gill Sans" pitchFamily="32" charset="0"/>
              </a:rPr>
              <a:t>di</a:t>
            </a:r>
            <a:r>
              <a:rPr kumimoji="0" lang="en-US" sz="2000" b="1" i="0" u="none" strike="noStrike" cap="none" normalizeH="0" dirty="0">
                <a:ln>
                  <a:noFill/>
                </a:ln>
                <a:solidFill>
                  <a:schemeClr val="tx1"/>
                </a:solidFill>
                <a:effectLst/>
                <a:latin typeface="Gill Sans" pitchFamily="32" charset="0"/>
                <a:ea typeface="ヒラギノ角ゴ ProN W3" pitchFamily="32" charset="-128"/>
                <a:sym typeface="Gill Sans" pitchFamily="32" charset="0"/>
              </a:rPr>
              <a:t> Tutorial  3</a:t>
            </a:r>
          </a:p>
          <a:p>
            <a:pPr marL="0" marR="0" indent="0" algn="ctr" defTabSz="914400" rtl="0" eaLnBrk="1" fontAlgn="base" latinLnBrk="0" hangingPunct="1">
              <a:lnSpc>
                <a:spcPct val="100000"/>
              </a:lnSpc>
              <a:spcBef>
                <a:spcPct val="0"/>
              </a:spcBef>
              <a:spcAft>
                <a:spcPct val="0"/>
              </a:spcAft>
              <a:buClrTx/>
              <a:buSzTx/>
              <a:buFontTx/>
              <a:buNone/>
              <a:tabLst/>
            </a:pPr>
            <a:r>
              <a:rPr lang="en-US" sz="2000" b="1" dirty="0" err="1">
                <a:solidFill>
                  <a:schemeClr val="tx1"/>
                </a:solidFill>
                <a:latin typeface="Gill Sans" pitchFamily="32" charset="0"/>
                <a:ea typeface="ヒラギノ角ゴ ProN W3" pitchFamily="32" charset="-128"/>
                <a:sym typeface="Gill Sans" pitchFamily="32" charset="0"/>
              </a:rPr>
              <a:t>Sosiologi</a:t>
            </a:r>
            <a:r>
              <a:rPr lang="en-US" sz="2000" b="1" dirty="0">
                <a:solidFill>
                  <a:schemeClr val="tx1"/>
                </a:solidFill>
                <a:latin typeface="Gill Sans" pitchFamily="32" charset="0"/>
                <a:ea typeface="ヒラギノ角ゴ ProN W3" pitchFamily="32" charset="-128"/>
                <a:sym typeface="Gill Sans" pitchFamily="32" charset="0"/>
              </a:rPr>
              <a:t> </a:t>
            </a:r>
            <a:r>
              <a:rPr lang="en-US" sz="2000" b="1" dirty="0" err="1">
                <a:solidFill>
                  <a:schemeClr val="tx1"/>
                </a:solidFill>
                <a:latin typeface="Gill Sans" pitchFamily="32" charset="0"/>
                <a:ea typeface="ヒラギノ角ゴ ProN W3" pitchFamily="32" charset="-128"/>
                <a:sym typeface="Gill Sans" pitchFamily="32" charset="0"/>
              </a:rPr>
              <a:t>Keluarga</a:t>
            </a:r>
            <a:endParaRPr kumimoji="0" lang="en-US" sz="2000" b="1" i="0" u="none" strike="noStrike" cap="none" normalizeH="0" dirty="0">
              <a:ln>
                <a:noFill/>
              </a:ln>
              <a:solidFill>
                <a:schemeClr val="tx1"/>
              </a:solidFill>
              <a:effectLst/>
              <a:latin typeface="Gill Sans" pitchFamily="32" charset="0"/>
              <a:ea typeface="ヒラギノ角ゴ ProN W3" pitchFamily="32" charset="-128"/>
              <a:sym typeface="Gill Sans" pitchFamily="32" charset="0"/>
            </a:endParaRP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chemeClr val="tx1"/>
              </a:solidFill>
              <a:effectLst/>
              <a:latin typeface="Gill Sans" pitchFamily="32" charset="0"/>
              <a:ea typeface="ヒラギノ角ゴ ProN W3" pitchFamily="32" charset="-128"/>
              <a:sym typeface="Gill Sans" pitchFamily="32"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7200" y="533399"/>
            <a:ext cx="8362984" cy="1143001"/>
          </a:xfrm>
          <a:solidFill>
            <a:schemeClr val="bg1"/>
          </a:solidFill>
        </p:spPr>
        <p:txBody>
          <a:bodyPr>
            <a:normAutofit/>
          </a:bodyPr>
          <a:lstStyle/>
          <a:p>
            <a:pPr algn="ctr"/>
            <a:r>
              <a:rPr lang="en-US" b="1" dirty="0" err="1">
                <a:solidFill>
                  <a:srgbClr val="002060"/>
                </a:solidFill>
              </a:rPr>
              <a:t>Struktur</a:t>
            </a:r>
            <a:r>
              <a:rPr lang="en-US" b="1" dirty="0">
                <a:solidFill>
                  <a:srgbClr val="002060"/>
                </a:solidFill>
              </a:rPr>
              <a:t> </a:t>
            </a:r>
            <a:r>
              <a:rPr lang="en-US" b="1" dirty="0" err="1">
                <a:solidFill>
                  <a:srgbClr val="002060"/>
                </a:solidFill>
              </a:rPr>
              <a:t>Sosial</a:t>
            </a:r>
            <a:endParaRPr lang="en-US" b="1" dirty="0">
              <a:solidFill>
                <a:srgbClr val="002060"/>
              </a:solidFill>
            </a:endParaRPr>
          </a:p>
        </p:txBody>
      </p:sp>
      <p:sp>
        <p:nvSpPr>
          <p:cNvPr id="3" name="Content Placeholder 2"/>
          <p:cNvSpPr>
            <a:spLocks noGrp="1"/>
          </p:cNvSpPr>
          <p:nvPr>
            <p:ph idx="1"/>
          </p:nvPr>
        </p:nvSpPr>
        <p:spPr>
          <a:xfrm>
            <a:off x="635000" y="2057400"/>
            <a:ext cx="11887201" cy="6727825"/>
          </a:xfrm>
        </p:spPr>
        <p:txBody>
          <a:bodyPr>
            <a:normAutofit fontScale="85000" lnSpcReduction="10000"/>
          </a:bodyPr>
          <a:lstStyle/>
          <a:p>
            <a:pPr lvl="0"/>
            <a:r>
              <a:rPr lang="en-US" sz="3200" dirty="0" err="1"/>
              <a:t>Secara</a:t>
            </a:r>
            <a:r>
              <a:rPr lang="en-US" sz="3200" dirty="0"/>
              <a:t> </a:t>
            </a:r>
            <a:r>
              <a:rPr lang="en-US" sz="3200" dirty="0" err="1"/>
              <a:t>harfiah</a:t>
            </a:r>
            <a:r>
              <a:rPr lang="en-US" sz="3200" dirty="0"/>
              <a:t> </a:t>
            </a:r>
            <a:r>
              <a:rPr lang="en-US" sz="3200" dirty="0" err="1"/>
              <a:t>diartikan</a:t>
            </a:r>
            <a:r>
              <a:rPr lang="en-US" sz="3200" dirty="0"/>
              <a:t> </a:t>
            </a:r>
            <a:r>
              <a:rPr lang="en-US" sz="3200" dirty="0" err="1"/>
              <a:t>sebagai</a:t>
            </a:r>
            <a:r>
              <a:rPr lang="en-US" sz="3200" dirty="0"/>
              <a:t> </a:t>
            </a:r>
            <a:r>
              <a:rPr lang="en-US" sz="3200" dirty="0" err="1"/>
              <a:t>susunan</a:t>
            </a:r>
            <a:r>
              <a:rPr lang="en-US" sz="3200" dirty="0"/>
              <a:t> </a:t>
            </a:r>
            <a:r>
              <a:rPr lang="en-US" sz="3200" dirty="0" err="1"/>
              <a:t>atau</a:t>
            </a:r>
            <a:r>
              <a:rPr lang="en-US" sz="3200" dirty="0"/>
              <a:t> </a:t>
            </a:r>
            <a:r>
              <a:rPr lang="en-US" sz="3200" dirty="0" err="1"/>
              <a:t>bentuk</a:t>
            </a:r>
            <a:endParaRPr lang="en-US" sz="3200" dirty="0"/>
          </a:p>
          <a:p>
            <a:pPr lvl="0"/>
            <a:r>
              <a:rPr lang="en-US" sz="3200" dirty="0" err="1"/>
              <a:t>Struktur</a:t>
            </a:r>
            <a:r>
              <a:rPr lang="en-US" sz="3200" dirty="0"/>
              <a:t> </a:t>
            </a:r>
            <a:r>
              <a:rPr lang="en-US" sz="3200" dirty="0" err="1"/>
              <a:t>Sosial</a:t>
            </a:r>
            <a:r>
              <a:rPr lang="en-US" sz="3200" dirty="0"/>
              <a:t> </a:t>
            </a:r>
            <a:r>
              <a:rPr lang="en-US" sz="3200" dirty="0" err="1"/>
              <a:t>mencakup</a:t>
            </a:r>
            <a:r>
              <a:rPr lang="en-US" sz="3200" dirty="0"/>
              <a:t> </a:t>
            </a:r>
            <a:r>
              <a:rPr lang="en-US" sz="3200" dirty="0" err="1"/>
              <a:t>susunan</a:t>
            </a:r>
            <a:r>
              <a:rPr lang="en-US" sz="3200" dirty="0"/>
              <a:t> status </a:t>
            </a:r>
            <a:r>
              <a:rPr lang="en-US" sz="3200" dirty="0" err="1"/>
              <a:t>dan</a:t>
            </a:r>
            <a:r>
              <a:rPr lang="en-US" sz="3200" dirty="0"/>
              <a:t> </a:t>
            </a:r>
            <a:r>
              <a:rPr lang="en-US" sz="3200" dirty="0" err="1"/>
              <a:t>peran</a:t>
            </a:r>
            <a:r>
              <a:rPr lang="en-US" sz="3200" dirty="0"/>
              <a:t> yang </a:t>
            </a:r>
            <a:r>
              <a:rPr lang="en-US" sz="3200" dirty="0" err="1"/>
              <a:t>terdapat</a:t>
            </a:r>
            <a:r>
              <a:rPr lang="en-US" sz="3200" dirty="0"/>
              <a:t> </a:t>
            </a:r>
            <a:r>
              <a:rPr lang="en-US" sz="3200" dirty="0" err="1"/>
              <a:t>di</a:t>
            </a:r>
            <a:r>
              <a:rPr lang="en-US" sz="3200" dirty="0"/>
              <a:t> </a:t>
            </a:r>
            <a:r>
              <a:rPr lang="en-US" sz="3200" dirty="0" err="1"/>
              <a:t>dalam</a:t>
            </a:r>
            <a:r>
              <a:rPr lang="en-US" sz="3200" dirty="0"/>
              <a:t> </a:t>
            </a:r>
            <a:r>
              <a:rPr lang="en-US" sz="3200" dirty="0" err="1"/>
              <a:t>satuan</a:t>
            </a:r>
            <a:r>
              <a:rPr lang="en-US" sz="3200" dirty="0"/>
              <a:t> </a:t>
            </a:r>
            <a:r>
              <a:rPr lang="en-US" sz="3200" dirty="0" err="1"/>
              <a:t>sosial</a:t>
            </a:r>
            <a:r>
              <a:rPr lang="en-US" sz="3200" dirty="0"/>
              <a:t>, </a:t>
            </a:r>
            <a:r>
              <a:rPr lang="en-US" sz="3200" dirty="0" err="1"/>
              <a:t>ditambah</a:t>
            </a:r>
            <a:r>
              <a:rPr lang="en-US" sz="3200" dirty="0"/>
              <a:t> </a:t>
            </a:r>
            <a:r>
              <a:rPr lang="en-US" sz="3200" dirty="0" err="1"/>
              <a:t>nilai</a:t>
            </a:r>
            <a:r>
              <a:rPr lang="en-US" sz="3200" dirty="0"/>
              <a:t> </a:t>
            </a:r>
            <a:r>
              <a:rPr lang="en-US" sz="3200" dirty="0" err="1"/>
              <a:t>dan</a:t>
            </a:r>
            <a:r>
              <a:rPr lang="en-US" sz="3200" dirty="0"/>
              <a:t> </a:t>
            </a:r>
            <a:r>
              <a:rPr lang="en-US" sz="3200" dirty="0" err="1"/>
              <a:t>norma</a:t>
            </a:r>
            <a:r>
              <a:rPr lang="en-US" sz="3200" dirty="0"/>
              <a:t> yang </a:t>
            </a:r>
            <a:r>
              <a:rPr lang="en-US" sz="3200" dirty="0" err="1"/>
              <a:t>mengatur</a:t>
            </a:r>
            <a:r>
              <a:rPr lang="en-US" sz="3200" dirty="0"/>
              <a:t> </a:t>
            </a:r>
            <a:r>
              <a:rPr lang="en-US" sz="3200" dirty="0" err="1"/>
              <a:t>interaksi</a:t>
            </a:r>
            <a:r>
              <a:rPr lang="en-US" sz="3200" dirty="0"/>
              <a:t> </a:t>
            </a:r>
            <a:r>
              <a:rPr lang="en-US" sz="3200" dirty="0" err="1"/>
              <a:t>antar</a:t>
            </a:r>
            <a:r>
              <a:rPr lang="en-US" sz="3200" dirty="0"/>
              <a:t> status </a:t>
            </a:r>
            <a:r>
              <a:rPr lang="en-US" sz="3200" dirty="0" err="1"/>
              <a:t>dan</a:t>
            </a:r>
            <a:r>
              <a:rPr lang="en-US" sz="3200" dirty="0"/>
              <a:t> </a:t>
            </a:r>
            <a:r>
              <a:rPr lang="en-US" sz="3200" dirty="0" err="1"/>
              <a:t>peran</a:t>
            </a:r>
            <a:r>
              <a:rPr lang="en-US" sz="3200" dirty="0"/>
              <a:t> </a:t>
            </a:r>
            <a:r>
              <a:rPr lang="en-US" sz="3200" dirty="0" err="1"/>
              <a:t>sosial</a:t>
            </a:r>
            <a:r>
              <a:rPr lang="en-US" sz="3200" dirty="0"/>
              <a:t>.</a:t>
            </a:r>
          </a:p>
          <a:p>
            <a:pPr lvl="0"/>
            <a:r>
              <a:rPr lang="en-US" sz="3200" dirty="0" err="1"/>
              <a:t>Struktur</a:t>
            </a:r>
            <a:r>
              <a:rPr lang="en-US" sz="3200" dirty="0"/>
              <a:t> </a:t>
            </a:r>
            <a:r>
              <a:rPr lang="en-US" sz="3200" dirty="0" err="1"/>
              <a:t>Sosial</a:t>
            </a:r>
            <a:r>
              <a:rPr lang="en-US" sz="3200" dirty="0"/>
              <a:t> </a:t>
            </a:r>
            <a:r>
              <a:rPr lang="en-US" sz="3200" dirty="0" err="1"/>
              <a:t>mencakup</a:t>
            </a:r>
            <a:r>
              <a:rPr lang="en-US" sz="3200" dirty="0"/>
              <a:t> </a:t>
            </a:r>
            <a:r>
              <a:rPr lang="en-US" sz="3200" dirty="0" err="1"/>
              <a:t>unsur-unsur</a:t>
            </a:r>
            <a:r>
              <a:rPr lang="en-US" sz="3200" dirty="0"/>
              <a:t> </a:t>
            </a:r>
            <a:r>
              <a:rPr lang="en-US" sz="3200" dirty="0" err="1"/>
              <a:t>sosial</a:t>
            </a:r>
            <a:r>
              <a:rPr lang="en-US" sz="3200" dirty="0"/>
              <a:t> </a:t>
            </a:r>
            <a:r>
              <a:rPr lang="en-US" sz="3200" dirty="0" err="1"/>
              <a:t>seperti</a:t>
            </a:r>
            <a:r>
              <a:rPr lang="en-US" sz="3200" dirty="0"/>
              <a:t> </a:t>
            </a:r>
            <a:r>
              <a:rPr lang="en-US" sz="3200" dirty="0" err="1"/>
              <a:t>kaidah</a:t>
            </a:r>
            <a:r>
              <a:rPr lang="en-US" sz="3200" dirty="0"/>
              <a:t>, </a:t>
            </a:r>
            <a:r>
              <a:rPr lang="en-US" sz="3200" dirty="0" err="1"/>
              <a:t>lembaga</a:t>
            </a:r>
            <a:r>
              <a:rPr lang="en-US" sz="3200" dirty="0"/>
              <a:t>, </a:t>
            </a:r>
            <a:r>
              <a:rPr lang="en-US" sz="3200" dirty="0" err="1"/>
              <a:t>kelompok</a:t>
            </a:r>
            <a:r>
              <a:rPr lang="en-US" sz="3200" dirty="0"/>
              <a:t> </a:t>
            </a:r>
            <a:r>
              <a:rPr lang="en-US" sz="3200" dirty="0" err="1"/>
              <a:t>dan</a:t>
            </a:r>
            <a:r>
              <a:rPr lang="en-US" sz="3200" dirty="0"/>
              <a:t> </a:t>
            </a:r>
            <a:r>
              <a:rPr lang="en-US" sz="3200" dirty="0" err="1"/>
              <a:t>lapisan</a:t>
            </a:r>
            <a:r>
              <a:rPr lang="en-US" sz="3200" dirty="0"/>
              <a:t> </a:t>
            </a:r>
            <a:r>
              <a:rPr lang="en-US" sz="3200" dirty="0" err="1"/>
              <a:t>sosial</a:t>
            </a:r>
            <a:r>
              <a:rPr lang="en-US" sz="3200" dirty="0"/>
              <a:t>.</a:t>
            </a:r>
          </a:p>
          <a:p>
            <a:pPr lvl="0"/>
            <a:r>
              <a:rPr lang="en-US" sz="3200" dirty="0"/>
              <a:t>Status </a:t>
            </a:r>
            <a:r>
              <a:rPr lang="en-US" sz="3200" dirty="0" err="1"/>
              <a:t>diartikan</a:t>
            </a:r>
            <a:r>
              <a:rPr lang="en-US" sz="3200" dirty="0"/>
              <a:t> </a:t>
            </a:r>
            <a:r>
              <a:rPr lang="en-US" sz="3200" dirty="0" err="1"/>
              <a:t>sebagai</a:t>
            </a:r>
            <a:r>
              <a:rPr lang="en-US" sz="3200" dirty="0"/>
              <a:t> </a:t>
            </a:r>
            <a:r>
              <a:rPr lang="en-US" sz="3200" dirty="0" err="1"/>
              <a:t>kedudukan</a:t>
            </a:r>
            <a:r>
              <a:rPr lang="en-US" sz="3200" dirty="0"/>
              <a:t> </a:t>
            </a:r>
            <a:r>
              <a:rPr lang="en-US" sz="3200" dirty="0" err="1"/>
              <a:t>seseorang</a:t>
            </a:r>
            <a:r>
              <a:rPr lang="en-US" sz="3200" dirty="0"/>
              <a:t> </a:t>
            </a:r>
            <a:r>
              <a:rPr lang="en-US" sz="3200" dirty="0" err="1"/>
              <a:t>dalam</a:t>
            </a:r>
            <a:r>
              <a:rPr lang="en-US" sz="3200" dirty="0"/>
              <a:t> </a:t>
            </a:r>
            <a:r>
              <a:rPr lang="en-US" sz="3200" dirty="0" err="1"/>
              <a:t>kelompok</a:t>
            </a:r>
            <a:r>
              <a:rPr lang="en-US" sz="3200" dirty="0"/>
              <a:t> </a:t>
            </a:r>
            <a:r>
              <a:rPr lang="en-US" sz="3200" dirty="0" err="1"/>
              <a:t>atau</a:t>
            </a:r>
            <a:r>
              <a:rPr lang="en-US" sz="3200" dirty="0"/>
              <a:t> </a:t>
            </a:r>
            <a:r>
              <a:rPr lang="en-US" sz="3200" dirty="0" err="1"/>
              <a:t>masyarakat</a:t>
            </a:r>
            <a:r>
              <a:rPr lang="en-US" sz="3200" dirty="0"/>
              <a:t>.</a:t>
            </a:r>
          </a:p>
          <a:p>
            <a:pPr lvl="0"/>
            <a:r>
              <a:rPr lang="en-US" sz="3200" dirty="0" err="1"/>
              <a:t>Peran</a:t>
            </a:r>
            <a:r>
              <a:rPr lang="en-US" sz="3200" dirty="0"/>
              <a:t> </a:t>
            </a:r>
            <a:r>
              <a:rPr lang="en-US" sz="3200" dirty="0" err="1"/>
              <a:t>adalah</a:t>
            </a:r>
            <a:r>
              <a:rPr lang="en-US" sz="3200" dirty="0"/>
              <a:t> </a:t>
            </a:r>
            <a:r>
              <a:rPr lang="en-US" sz="3200" dirty="0" err="1"/>
              <a:t>tugas</a:t>
            </a:r>
            <a:r>
              <a:rPr lang="en-US" sz="3200" dirty="0"/>
              <a:t> yang </a:t>
            </a:r>
            <a:r>
              <a:rPr lang="en-US" sz="3200" dirty="0" err="1"/>
              <a:t>dijalankan</a:t>
            </a:r>
            <a:r>
              <a:rPr lang="en-US" sz="3200" dirty="0"/>
              <a:t> </a:t>
            </a:r>
            <a:r>
              <a:rPr lang="en-US" sz="3200" dirty="0" err="1"/>
              <a:t>berdasarkan</a:t>
            </a:r>
            <a:r>
              <a:rPr lang="en-US" sz="3200" dirty="0"/>
              <a:t> </a:t>
            </a:r>
            <a:r>
              <a:rPr lang="en-US" sz="3200" dirty="0" err="1"/>
              <a:t>hak</a:t>
            </a:r>
            <a:r>
              <a:rPr lang="en-US" sz="3200" dirty="0"/>
              <a:t> </a:t>
            </a:r>
            <a:r>
              <a:rPr lang="en-US" sz="3200" dirty="0" err="1"/>
              <a:t>dan</a:t>
            </a:r>
            <a:r>
              <a:rPr lang="en-US" sz="3200" dirty="0"/>
              <a:t> </a:t>
            </a:r>
            <a:r>
              <a:rPr lang="en-US" sz="3200" dirty="0" err="1"/>
              <a:t>kewajiban</a:t>
            </a:r>
            <a:r>
              <a:rPr lang="en-US" sz="3200" dirty="0"/>
              <a:t> </a:t>
            </a:r>
            <a:r>
              <a:rPr lang="en-US" sz="3200" dirty="0" err="1"/>
              <a:t>dalam</a:t>
            </a:r>
            <a:r>
              <a:rPr lang="en-US" sz="3200" dirty="0"/>
              <a:t> </a:t>
            </a:r>
            <a:r>
              <a:rPr lang="en-US" sz="3200" dirty="0" err="1"/>
              <a:t>statusnya</a:t>
            </a:r>
            <a:r>
              <a:rPr lang="en-US" sz="3200" dirty="0"/>
              <a:t>.</a:t>
            </a:r>
          </a:p>
          <a:p>
            <a:pPr lvl="0"/>
            <a:r>
              <a:rPr lang="en-US" sz="3200" dirty="0" err="1"/>
              <a:t>Setiap</a:t>
            </a:r>
            <a:r>
              <a:rPr lang="en-US" sz="3200" dirty="0"/>
              <a:t> </a:t>
            </a:r>
            <a:r>
              <a:rPr lang="en-US" sz="3200" dirty="0" err="1"/>
              <a:t>manusia</a:t>
            </a:r>
            <a:r>
              <a:rPr lang="en-US" sz="3200" dirty="0"/>
              <a:t> </a:t>
            </a:r>
            <a:r>
              <a:rPr lang="en-US" sz="3200" dirty="0" err="1"/>
              <a:t>terkait</a:t>
            </a:r>
            <a:r>
              <a:rPr lang="en-US" sz="3200" dirty="0"/>
              <a:t> </a:t>
            </a:r>
            <a:r>
              <a:rPr lang="en-US" sz="3200" dirty="0" err="1"/>
              <a:t>dengan</a:t>
            </a:r>
            <a:r>
              <a:rPr lang="en-US" sz="3200" dirty="0"/>
              <a:t> </a:t>
            </a:r>
            <a:r>
              <a:rPr lang="en-US" sz="3200" dirty="0" err="1"/>
              <a:t>struktur</a:t>
            </a:r>
            <a:r>
              <a:rPr lang="en-US" sz="3200" dirty="0"/>
              <a:t> </a:t>
            </a:r>
            <a:r>
              <a:rPr lang="en-US" sz="3200" dirty="0" err="1"/>
              <a:t>masyarakat</a:t>
            </a:r>
            <a:r>
              <a:rPr lang="en-US" sz="3200" dirty="0"/>
              <a:t> </a:t>
            </a:r>
            <a:r>
              <a:rPr lang="en-US" sz="3200" dirty="0" err="1"/>
              <a:t>dimana</a:t>
            </a:r>
            <a:r>
              <a:rPr lang="en-US" sz="3200" dirty="0"/>
              <a:t> </a:t>
            </a:r>
            <a:r>
              <a:rPr lang="en-US" sz="3200" dirty="0" err="1"/>
              <a:t>ia</a:t>
            </a:r>
            <a:r>
              <a:rPr lang="en-US" sz="3200" dirty="0"/>
              <a:t> </a:t>
            </a:r>
            <a:r>
              <a:rPr lang="en-US" sz="3200" dirty="0" err="1"/>
              <a:t>menjadi</a:t>
            </a:r>
            <a:r>
              <a:rPr lang="en-US" sz="3200" dirty="0"/>
              <a:t> </a:t>
            </a:r>
            <a:r>
              <a:rPr lang="en-US" sz="3200" dirty="0" err="1"/>
              <a:t>anggotanya</a:t>
            </a:r>
            <a:r>
              <a:rPr lang="en-US" sz="3200" dirty="0"/>
              <a:t>, </a:t>
            </a:r>
            <a:r>
              <a:rPr lang="en-US" sz="3200" dirty="0" err="1"/>
              <a:t>artinya</a:t>
            </a:r>
            <a:r>
              <a:rPr lang="en-US" sz="3200" dirty="0"/>
              <a:t> </a:t>
            </a:r>
            <a:r>
              <a:rPr lang="en-US" sz="3200" dirty="0" err="1"/>
              <a:t>setiap</a:t>
            </a:r>
            <a:r>
              <a:rPr lang="en-US" sz="3200" dirty="0"/>
              <a:t> </a:t>
            </a:r>
            <a:r>
              <a:rPr lang="en-US" sz="3200" dirty="0" err="1"/>
              <a:t>orang</a:t>
            </a:r>
            <a:r>
              <a:rPr lang="en-US" sz="3200" dirty="0"/>
              <a:t> </a:t>
            </a:r>
            <a:r>
              <a:rPr lang="en-US" sz="3200" dirty="0" err="1"/>
              <a:t>atau</a:t>
            </a:r>
            <a:r>
              <a:rPr lang="en-US" sz="3200" dirty="0"/>
              <a:t> </a:t>
            </a:r>
            <a:r>
              <a:rPr lang="en-US" sz="3200" dirty="0" err="1"/>
              <a:t>individu</a:t>
            </a:r>
            <a:r>
              <a:rPr lang="en-US" sz="3200" dirty="0"/>
              <a:t> </a:t>
            </a:r>
            <a:r>
              <a:rPr lang="en-US" sz="3200" dirty="0" err="1"/>
              <a:t>bisa</a:t>
            </a:r>
            <a:r>
              <a:rPr lang="en-US" sz="3200" dirty="0"/>
              <a:t> </a:t>
            </a:r>
            <a:r>
              <a:rPr lang="en-US" sz="3200" dirty="0" err="1"/>
              <a:t>masuk</a:t>
            </a:r>
            <a:r>
              <a:rPr lang="en-US" sz="3200" dirty="0"/>
              <a:t> </a:t>
            </a:r>
            <a:r>
              <a:rPr lang="en-US" sz="3200" dirty="0" err="1"/>
              <a:t>pada</a:t>
            </a:r>
            <a:r>
              <a:rPr lang="en-US" sz="3200" dirty="0"/>
              <a:t> </a:t>
            </a:r>
            <a:r>
              <a:rPr lang="en-US" sz="3200" dirty="0" err="1"/>
              <a:t>satu</a:t>
            </a:r>
            <a:r>
              <a:rPr lang="en-US" sz="3200" dirty="0"/>
              <a:t> </a:t>
            </a:r>
            <a:r>
              <a:rPr lang="en-US" sz="3200" dirty="0" err="1"/>
              <a:t>atau</a:t>
            </a:r>
            <a:r>
              <a:rPr lang="en-US" sz="3200" dirty="0"/>
              <a:t> </a:t>
            </a:r>
            <a:r>
              <a:rPr lang="en-US" sz="3200" dirty="0" err="1"/>
              <a:t>lebih</a:t>
            </a:r>
            <a:r>
              <a:rPr lang="en-US" sz="3200" dirty="0"/>
              <a:t> </a:t>
            </a:r>
            <a:r>
              <a:rPr lang="en-US" sz="3200" dirty="0" err="1"/>
              <a:t>kelompok</a:t>
            </a:r>
            <a:r>
              <a:rPr lang="en-US" sz="3200" dirty="0"/>
              <a:t>, </a:t>
            </a:r>
            <a:r>
              <a:rPr lang="en-US" sz="3200" dirty="0" err="1"/>
              <a:t>kebudayaan</a:t>
            </a:r>
            <a:r>
              <a:rPr lang="en-US" sz="3200" dirty="0"/>
              <a:t>, </a:t>
            </a:r>
            <a:r>
              <a:rPr lang="en-US" sz="3200" dirty="0" err="1"/>
              <a:t>lembaga</a:t>
            </a:r>
            <a:r>
              <a:rPr lang="en-US" sz="3200" dirty="0"/>
              <a:t> </a:t>
            </a:r>
            <a:r>
              <a:rPr lang="en-US" sz="3200" dirty="0" err="1"/>
              <a:t>sosial</a:t>
            </a:r>
            <a:r>
              <a:rPr lang="en-US" sz="3200" dirty="0"/>
              <a:t>, </a:t>
            </a:r>
            <a:r>
              <a:rPr lang="en-US" sz="3200" dirty="0" err="1"/>
              <a:t>pelapisan</a:t>
            </a:r>
            <a:r>
              <a:rPr lang="en-US" sz="3200" dirty="0"/>
              <a:t> </a:t>
            </a:r>
            <a:r>
              <a:rPr lang="en-US" sz="3200" dirty="0" err="1"/>
              <a:t>sosial</a:t>
            </a:r>
            <a:r>
              <a:rPr lang="en-US" sz="3200" dirty="0"/>
              <a:t>, </a:t>
            </a:r>
            <a:r>
              <a:rPr lang="en-US" sz="3200" dirty="0" err="1"/>
              <a:t>kekuasaan</a:t>
            </a:r>
            <a:r>
              <a:rPr lang="en-US" sz="3200" dirty="0"/>
              <a:t> </a:t>
            </a:r>
            <a:r>
              <a:rPr lang="en-US" sz="3200" dirty="0" err="1"/>
              <a:t>dan</a:t>
            </a:r>
            <a:r>
              <a:rPr lang="en-US" sz="3200" dirty="0"/>
              <a:t> </a:t>
            </a:r>
            <a:r>
              <a:rPr lang="en-US" sz="3200" dirty="0" err="1"/>
              <a:t>wewenang</a:t>
            </a:r>
            <a:r>
              <a:rPr lang="en-US" sz="3200" dirty="0"/>
              <a:t> </a:t>
            </a:r>
            <a:r>
              <a:rPr lang="en-US" sz="3200" dirty="0" err="1"/>
              <a:t>dalam</a:t>
            </a:r>
            <a:r>
              <a:rPr lang="en-US" sz="3200" dirty="0"/>
              <a:t> </a:t>
            </a:r>
            <a:r>
              <a:rPr lang="en-US" sz="3200" dirty="0" err="1"/>
              <a:t>masyarakat</a:t>
            </a:r>
            <a:r>
              <a:rPr lang="en-US" sz="3200" dirty="0"/>
              <a:t> </a:t>
            </a:r>
            <a:r>
              <a:rPr lang="en-US" sz="3200" dirty="0" err="1"/>
              <a:t>dengan</a:t>
            </a:r>
            <a:r>
              <a:rPr lang="en-US" sz="3200" dirty="0"/>
              <a:t> </a:t>
            </a:r>
            <a:r>
              <a:rPr lang="en-US" sz="3200" dirty="0" err="1"/>
              <a:t>tujuan</a:t>
            </a:r>
            <a:r>
              <a:rPr lang="en-US" sz="3200" dirty="0"/>
              <a:t> </a:t>
            </a:r>
            <a:r>
              <a:rPr lang="en-US" sz="3200" dirty="0" err="1"/>
              <a:t>untuk</a:t>
            </a:r>
            <a:r>
              <a:rPr lang="en-US" sz="3200" dirty="0"/>
              <a:t> </a:t>
            </a:r>
            <a:r>
              <a:rPr lang="en-US" sz="3200" dirty="0" err="1"/>
              <a:t>memenuhi</a:t>
            </a:r>
            <a:r>
              <a:rPr lang="en-US" sz="3200" dirty="0"/>
              <a:t> </a:t>
            </a:r>
            <a:r>
              <a:rPr lang="en-US" sz="3200" dirty="0" err="1"/>
              <a:t>kebutuhan</a:t>
            </a:r>
            <a:r>
              <a:rPr lang="en-US" sz="3200" dirty="0"/>
              <a:t> </a:t>
            </a:r>
            <a:r>
              <a:rPr lang="en-US" sz="3200" dirty="0" err="1"/>
              <a:t>hidupnya</a:t>
            </a:r>
            <a:r>
              <a:rPr lang="en-US" sz="3200" dirty="0"/>
              <a:t>.</a:t>
            </a:r>
          </a:p>
          <a:p>
            <a:pPr lvl="0"/>
            <a:r>
              <a:rPr lang="en-US" sz="3200" dirty="0" err="1"/>
              <a:t>Elemen</a:t>
            </a:r>
            <a:r>
              <a:rPr lang="en-US" sz="3200" dirty="0"/>
              <a:t> </a:t>
            </a:r>
            <a:r>
              <a:rPr lang="en-US" sz="3200" dirty="0" err="1"/>
              <a:t>dasar</a:t>
            </a:r>
            <a:r>
              <a:rPr lang="en-US" sz="3200" dirty="0"/>
              <a:t> </a:t>
            </a:r>
            <a:r>
              <a:rPr lang="en-US" sz="3200" dirty="0" err="1"/>
              <a:t>struktur</a:t>
            </a:r>
            <a:r>
              <a:rPr lang="en-US" sz="3200" dirty="0"/>
              <a:t> </a:t>
            </a:r>
            <a:r>
              <a:rPr lang="en-US" sz="3200" dirty="0" err="1"/>
              <a:t>sosial</a:t>
            </a:r>
            <a:r>
              <a:rPr lang="en-US" sz="3200" dirty="0"/>
              <a:t> </a:t>
            </a:r>
            <a:r>
              <a:rPr lang="en-US" sz="3200" dirty="0" err="1"/>
              <a:t>adalah</a:t>
            </a:r>
            <a:r>
              <a:rPr lang="en-US" sz="3200" dirty="0"/>
              <a:t> status </a:t>
            </a:r>
            <a:r>
              <a:rPr lang="en-US" sz="3200" dirty="0" err="1"/>
              <a:t>sosial</a:t>
            </a:r>
            <a:r>
              <a:rPr lang="en-US" sz="3200" dirty="0"/>
              <a:t>, </a:t>
            </a:r>
            <a:r>
              <a:rPr lang="en-US" sz="3200" dirty="0" err="1"/>
              <a:t>peran</a:t>
            </a:r>
            <a:r>
              <a:rPr lang="en-US" sz="3200" dirty="0"/>
              <a:t> </a:t>
            </a:r>
            <a:r>
              <a:rPr lang="en-US" sz="3200" dirty="0" err="1"/>
              <a:t>sosial</a:t>
            </a:r>
            <a:r>
              <a:rPr lang="en-US" sz="3200" dirty="0"/>
              <a:t>, </a:t>
            </a:r>
            <a:r>
              <a:rPr lang="en-US" sz="3200" dirty="0" err="1"/>
              <a:t>kelompok</a:t>
            </a:r>
            <a:r>
              <a:rPr lang="en-US" sz="3200" dirty="0"/>
              <a:t> </a:t>
            </a:r>
            <a:r>
              <a:rPr lang="en-US" sz="3200" dirty="0" err="1"/>
              <a:t>dan</a:t>
            </a:r>
            <a:r>
              <a:rPr lang="en-US" sz="3200" dirty="0"/>
              <a:t> </a:t>
            </a:r>
            <a:r>
              <a:rPr lang="en-US" sz="3200" dirty="0" err="1"/>
              <a:t>institusi</a:t>
            </a:r>
            <a:r>
              <a:rPr lang="en-US" sz="3200" dirty="0"/>
              <a:t>. </a:t>
            </a:r>
          </a:p>
          <a:p>
            <a:pPr lvl="0"/>
            <a:r>
              <a:rPr lang="en-US" sz="3200" dirty="0" err="1"/>
              <a:t>Fungsi</a:t>
            </a:r>
            <a:r>
              <a:rPr lang="en-US" sz="3200" dirty="0"/>
              <a:t> </a:t>
            </a:r>
            <a:r>
              <a:rPr lang="en-US" sz="3200" dirty="0" err="1"/>
              <a:t>struktur</a:t>
            </a:r>
            <a:r>
              <a:rPr lang="en-US" sz="3200" dirty="0"/>
              <a:t> </a:t>
            </a:r>
            <a:r>
              <a:rPr lang="en-US" sz="3200" dirty="0" err="1"/>
              <a:t>sosial</a:t>
            </a:r>
            <a:r>
              <a:rPr lang="en-US" sz="3200" dirty="0"/>
              <a:t> </a:t>
            </a:r>
            <a:r>
              <a:rPr lang="en-US" sz="3200" dirty="0" err="1"/>
              <a:t>adalah</a:t>
            </a:r>
            <a:r>
              <a:rPr lang="en-US" sz="3200" dirty="0"/>
              <a:t> </a:t>
            </a:r>
            <a:r>
              <a:rPr lang="en-US" sz="3200" dirty="0" err="1"/>
              <a:t>untuk</a:t>
            </a:r>
            <a:r>
              <a:rPr lang="en-US" sz="3200" dirty="0"/>
              <a:t> </a:t>
            </a:r>
            <a:r>
              <a:rPr lang="en-US" sz="3200" dirty="0" err="1"/>
              <a:t>menanamkan</a:t>
            </a:r>
            <a:r>
              <a:rPr lang="en-US" sz="3200" dirty="0"/>
              <a:t> </a:t>
            </a:r>
            <a:r>
              <a:rPr lang="en-US" sz="3200" dirty="0" err="1"/>
              <a:t>disiplin</a:t>
            </a:r>
            <a:r>
              <a:rPr lang="en-US" sz="3200" dirty="0"/>
              <a:t> </a:t>
            </a:r>
            <a:r>
              <a:rPr lang="en-US" sz="3200" dirty="0" err="1"/>
              <a:t>sosial</a:t>
            </a:r>
            <a:r>
              <a:rPr lang="en-US" sz="3200" dirty="0"/>
              <a:t> </a:t>
            </a:r>
            <a:r>
              <a:rPr lang="en-US" sz="3200" dirty="0" err="1"/>
              <a:t>di</a:t>
            </a:r>
            <a:r>
              <a:rPr lang="en-US" sz="3200" dirty="0"/>
              <a:t> </a:t>
            </a:r>
            <a:r>
              <a:rPr lang="en-US" sz="3200" dirty="0" err="1"/>
              <a:t>masyarakat</a:t>
            </a:r>
            <a:endParaRPr lang="en-US" sz="3200" dirty="0"/>
          </a:p>
        </p:txBody>
      </p:sp>
    </p:spTree>
    <p:extLst>
      <p:ext uri="{BB962C8B-B14F-4D97-AF65-F5344CB8AC3E}">
        <p14:creationId xmlns:p14="http://schemas.microsoft.com/office/powerpoint/2010/main" val="332411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7690" y="254000"/>
            <a:ext cx="8447110" cy="1622404"/>
          </a:xfrm>
        </p:spPr>
        <p:txBody>
          <a:bodyPr/>
          <a:lstStyle/>
          <a:p>
            <a:r>
              <a:rPr lang="en-US" sz="4400" b="1" dirty="0"/>
              <a:t>Defining key terms of family structures</a:t>
            </a:r>
            <a:endParaRPr lang="en-US" sz="4400" dirty="0"/>
          </a:p>
        </p:txBody>
      </p:sp>
      <p:sp>
        <p:nvSpPr>
          <p:cNvPr id="3" name="Content Placeholder 2"/>
          <p:cNvSpPr>
            <a:spLocks noGrp="1"/>
          </p:cNvSpPr>
          <p:nvPr>
            <p:ph idx="1"/>
          </p:nvPr>
        </p:nvSpPr>
        <p:spPr>
          <a:xfrm>
            <a:off x="1270000" y="2447908"/>
            <a:ext cx="11161754" cy="7305692"/>
          </a:xfrm>
        </p:spPr>
        <p:txBody>
          <a:bodyPr/>
          <a:lstStyle/>
          <a:p>
            <a:pPr>
              <a:buFont typeface="Wingdings" pitchFamily="2" charset="2"/>
              <a:buChar char="q"/>
            </a:pPr>
            <a:r>
              <a:rPr lang="en-US" sz="2000" dirty="0"/>
              <a:t>Some of the common terms used by sociologists to describe family structures include:</a:t>
            </a:r>
          </a:p>
          <a:p>
            <a:pPr lvl="0"/>
            <a:r>
              <a:rPr lang="en-US" sz="2000" b="1" dirty="0"/>
              <a:t>Kinship</a:t>
            </a:r>
            <a:r>
              <a:rPr lang="en-US" sz="2000" dirty="0"/>
              <a:t> – a concept that refers to family connections between people based on blood, marriage or adoption. It refers to relatives, both in the past and in the present, whether close or distant and whether contact is frequent, infrequent or even non–existent.</a:t>
            </a:r>
          </a:p>
          <a:p>
            <a:pPr lvl="0"/>
            <a:r>
              <a:rPr lang="en-US" sz="2000" b="1" dirty="0"/>
              <a:t>Household</a:t>
            </a:r>
            <a:r>
              <a:rPr lang="en-US" sz="2000" dirty="0"/>
              <a:t> – any person, or persons, who live under the same roof. These may be family members, but they may also be unrelated, e.g. a group of students sharing a house are a household.</a:t>
            </a:r>
          </a:p>
          <a:p>
            <a:pPr lvl="0"/>
            <a:r>
              <a:rPr lang="en-US" sz="2000" b="1" dirty="0"/>
              <a:t>Nuclear family</a:t>
            </a:r>
            <a:r>
              <a:rPr lang="en-US" sz="2000" dirty="0"/>
              <a:t> – the most basic family type which is experienced by the majority of people in Britain. This contains just two generations, i.e. an adult heterosexual couple (usually husband and wife) and their dependent children who live in the same household.</a:t>
            </a:r>
          </a:p>
          <a:p>
            <a:pPr lvl="0"/>
            <a:r>
              <a:rPr lang="en-US" sz="2000" b="1" dirty="0"/>
              <a:t>Extended families</a:t>
            </a:r>
            <a:r>
              <a:rPr lang="en-US" sz="2000" dirty="0"/>
              <a:t> – those family types in which the basic nuclear structure has been enlarged to include grandparents, uncles, cousins, etc. and who either live in the same household or in close proximity, e.g. in the same </a:t>
            </a:r>
            <a:r>
              <a:rPr lang="en-US" sz="2000" dirty="0" err="1"/>
              <a:t>neighbourhood</a:t>
            </a:r>
            <a:r>
              <a:rPr lang="en-US" sz="2000" dirty="0"/>
              <a:t>, or keep in close frequent contact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0000" y="2447908"/>
            <a:ext cx="11376068" cy="6035692"/>
          </a:xfrm>
        </p:spPr>
        <p:txBody>
          <a:bodyPr/>
          <a:lstStyle/>
          <a:p>
            <a:pPr algn="ctr">
              <a:buNone/>
            </a:pPr>
            <a:r>
              <a:rPr lang="en-US" sz="2800" b="1" dirty="0" err="1"/>
              <a:t>Struktur</a:t>
            </a:r>
            <a:r>
              <a:rPr lang="en-US" sz="2800" b="1" dirty="0"/>
              <a:t> </a:t>
            </a:r>
            <a:r>
              <a:rPr lang="en-US" sz="2800" b="1" dirty="0" err="1"/>
              <a:t>Sosial</a:t>
            </a:r>
            <a:endParaRPr lang="en-US" sz="2800" b="1" dirty="0"/>
          </a:p>
          <a:p>
            <a:pPr algn="ctr">
              <a:buNone/>
            </a:pPr>
            <a:r>
              <a:rPr lang="en-US" sz="2800" b="1" dirty="0" err="1"/>
              <a:t>Posisi</a:t>
            </a:r>
            <a:r>
              <a:rPr lang="en-US" sz="2800" b="1" dirty="0"/>
              <a:t>/status </a:t>
            </a:r>
            <a:r>
              <a:rPr lang="en-US" sz="2800" b="1" dirty="0" err="1"/>
              <a:t>sosial-peranan</a:t>
            </a:r>
            <a:r>
              <a:rPr lang="en-US" sz="2800" b="1" dirty="0"/>
              <a:t> yang </a:t>
            </a:r>
            <a:r>
              <a:rPr lang="en-US" sz="2800" b="1" dirty="0" err="1"/>
              <a:t>diwajibkan</a:t>
            </a:r>
            <a:endParaRPr lang="en-US" sz="2800" b="1" dirty="0"/>
          </a:p>
          <a:p>
            <a:pPr algn="ctr">
              <a:buNone/>
            </a:pPr>
            <a:r>
              <a:rPr lang="en-US" sz="2800" b="1" dirty="0" err="1"/>
              <a:t>Peranan</a:t>
            </a:r>
            <a:r>
              <a:rPr lang="en-US" sz="2800" b="1" dirty="0"/>
              <a:t> yang </a:t>
            </a:r>
            <a:r>
              <a:rPr lang="en-US" sz="2800" b="1" dirty="0" err="1"/>
              <a:t>diharapkan</a:t>
            </a:r>
            <a:endParaRPr lang="en-US" sz="2800" b="1" dirty="0"/>
          </a:p>
          <a:p>
            <a:pPr algn="ctr">
              <a:buNone/>
            </a:pPr>
            <a:r>
              <a:rPr lang="en-US" sz="2800" b="1" dirty="0" err="1"/>
              <a:t>Tingkah</a:t>
            </a:r>
            <a:r>
              <a:rPr lang="en-US" sz="2800" b="1" dirty="0"/>
              <a:t> </a:t>
            </a:r>
            <a:r>
              <a:rPr lang="en-US" sz="2800" b="1" dirty="0" err="1"/>
              <a:t>laku</a:t>
            </a:r>
            <a:r>
              <a:rPr lang="en-US" sz="2800" b="1" dirty="0"/>
              <a:t> </a:t>
            </a:r>
            <a:r>
              <a:rPr lang="en-US" sz="2800" b="1" dirty="0" err="1"/>
              <a:t>dan</a:t>
            </a:r>
            <a:r>
              <a:rPr lang="en-US" sz="2800" b="1" dirty="0"/>
              <a:t> </a:t>
            </a:r>
            <a:r>
              <a:rPr lang="en-US" sz="2800" b="1" dirty="0" err="1"/>
              <a:t>Peranan</a:t>
            </a:r>
            <a:endParaRPr lang="en-US" sz="2800" b="1" dirty="0"/>
          </a:p>
          <a:p>
            <a:pPr algn="ctr">
              <a:buNone/>
            </a:pPr>
            <a:r>
              <a:rPr lang="en-US" sz="2800" b="1" dirty="0" err="1"/>
              <a:t>Interaksi</a:t>
            </a:r>
            <a:r>
              <a:rPr lang="en-US" sz="2800" b="1" dirty="0"/>
              <a:t> </a:t>
            </a:r>
            <a:r>
              <a:rPr lang="en-US" sz="2800" b="1" dirty="0" err="1"/>
              <a:t>sosial</a:t>
            </a:r>
            <a:endParaRPr lang="en-US" sz="2800" b="1" dirty="0"/>
          </a:p>
          <a:p>
            <a:pPr algn="ctr">
              <a:buNone/>
            </a:pPr>
            <a:r>
              <a:rPr lang="en-US" sz="2800" b="1" dirty="0" err="1"/>
              <a:t>Hubungan</a:t>
            </a:r>
            <a:r>
              <a:rPr lang="en-US" sz="2800" b="1" dirty="0"/>
              <a:t> </a:t>
            </a:r>
            <a:r>
              <a:rPr lang="en-US" sz="2800" b="1" dirty="0" err="1"/>
              <a:t>sosial</a:t>
            </a:r>
            <a:r>
              <a:rPr lang="en-US" sz="2800" b="1" dirty="0"/>
              <a:t> </a:t>
            </a:r>
            <a:r>
              <a:rPr lang="en-US" sz="2800" b="1" dirty="0" err="1"/>
              <a:t>Bertahap</a:t>
            </a:r>
            <a:r>
              <a:rPr lang="en-US" sz="2800" b="1" dirty="0"/>
              <a:t>		</a:t>
            </a:r>
            <a:r>
              <a:rPr lang="en-US" sz="2800" b="1" dirty="0" err="1"/>
              <a:t>Hubungan</a:t>
            </a:r>
            <a:r>
              <a:rPr lang="en-US" sz="2800" b="1" dirty="0"/>
              <a:t> </a:t>
            </a:r>
            <a:r>
              <a:rPr lang="en-US" sz="2800" b="1" dirty="0" err="1"/>
              <a:t>Sosial</a:t>
            </a:r>
            <a:r>
              <a:rPr lang="en-US" sz="2800" b="1" dirty="0"/>
              <a:t> </a:t>
            </a:r>
            <a:r>
              <a:rPr lang="en-US" sz="2800" b="1" dirty="0" err="1"/>
              <a:t>kontinyu</a:t>
            </a:r>
            <a:r>
              <a:rPr lang="en-US" sz="2800" b="1" dirty="0"/>
              <a:t> </a:t>
            </a:r>
          </a:p>
        </p:txBody>
      </p:sp>
      <p:cxnSp>
        <p:nvCxnSpPr>
          <p:cNvPr id="5" name="Straight Arrow Connector 4"/>
          <p:cNvCxnSpPr/>
          <p:nvPr/>
        </p:nvCxnSpPr>
        <p:spPr bwMode="auto">
          <a:xfrm rot="5400000">
            <a:off x="6465490" y="4054866"/>
            <a:ext cx="643736" cy="1588"/>
          </a:xfrm>
          <a:prstGeom prst="straightConnector1">
            <a:avLst/>
          </a:prstGeom>
          <a:blipFill dpi="0" rotWithShape="0">
            <a:blip r:embed="rId2"/>
            <a:srcRect/>
            <a:tile tx="0" ty="0" sx="100000" sy="100000" flip="none" algn="tl"/>
          </a:blipFill>
          <a:ln w="25400" cap="flat" cmpd="sng" algn="ctr">
            <a:solidFill>
              <a:srgbClr val="000000"/>
            </a:solidFill>
            <a:prstDash val="solid"/>
            <a:round/>
            <a:headEnd type="none" w="med" len="med"/>
            <a:tailEnd type="arrow"/>
          </a:ln>
          <a:effectLst/>
        </p:spPr>
      </p:cxnSp>
      <p:cxnSp>
        <p:nvCxnSpPr>
          <p:cNvPr id="10" name="Straight Arrow Connector 9"/>
          <p:cNvCxnSpPr/>
          <p:nvPr/>
        </p:nvCxnSpPr>
        <p:spPr bwMode="auto">
          <a:xfrm rot="5400000">
            <a:off x="6573838" y="5019676"/>
            <a:ext cx="571504" cy="1588"/>
          </a:xfrm>
          <a:prstGeom prst="straightConnector1">
            <a:avLst/>
          </a:prstGeom>
          <a:blipFill dpi="0" rotWithShape="0">
            <a:blip r:embed="rId2"/>
            <a:srcRect/>
            <a:tile tx="0" ty="0" sx="100000" sy="100000" flip="none" algn="tl"/>
          </a:blipFill>
          <a:ln w="25400" cap="flat" cmpd="sng" algn="ctr">
            <a:solidFill>
              <a:srgbClr val="000000"/>
            </a:solidFill>
            <a:prstDash val="solid"/>
            <a:round/>
            <a:headEnd type="none" w="med" len="med"/>
            <a:tailEnd type="arrow"/>
          </a:ln>
          <a:effectLst/>
        </p:spPr>
      </p:cxnSp>
      <p:cxnSp>
        <p:nvCxnSpPr>
          <p:cNvPr id="14" name="Straight Arrow Connector 13"/>
          <p:cNvCxnSpPr/>
          <p:nvPr/>
        </p:nvCxnSpPr>
        <p:spPr bwMode="auto">
          <a:xfrm rot="5400000">
            <a:off x="6573838" y="5805494"/>
            <a:ext cx="571504" cy="1588"/>
          </a:xfrm>
          <a:prstGeom prst="straightConnector1">
            <a:avLst/>
          </a:prstGeom>
          <a:blipFill dpi="0" rotWithShape="0">
            <a:blip r:embed="rId2"/>
            <a:srcRect/>
            <a:tile tx="0" ty="0" sx="100000" sy="100000" flip="none" algn="tl"/>
          </a:blipFill>
          <a:ln w="25400" cap="flat" cmpd="sng" algn="ctr">
            <a:solidFill>
              <a:srgbClr val="000000"/>
            </a:solidFill>
            <a:prstDash val="solid"/>
            <a:round/>
            <a:headEnd type="none" w="med" len="med"/>
            <a:tailEnd type="arrow"/>
          </a:ln>
          <a:effectLst/>
        </p:spPr>
      </p:cxnSp>
      <p:cxnSp>
        <p:nvCxnSpPr>
          <p:cNvPr id="19" name="Straight Arrow Connector 18"/>
          <p:cNvCxnSpPr/>
          <p:nvPr/>
        </p:nvCxnSpPr>
        <p:spPr bwMode="auto">
          <a:xfrm rot="10800000" flipV="1">
            <a:off x="4002070" y="6519874"/>
            <a:ext cx="1857388" cy="428628"/>
          </a:xfrm>
          <a:prstGeom prst="straightConnector1">
            <a:avLst/>
          </a:prstGeom>
          <a:blipFill dpi="0" rotWithShape="0">
            <a:blip r:embed="rId2"/>
            <a:srcRect/>
            <a:tile tx="0" ty="0" sx="100000" sy="100000" flip="none" algn="tl"/>
          </a:blipFill>
          <a:ln w="25400" cap="flat" cmpd="sng" algn="ctr">
            <a:solidFill>
              <a:srgbClr val="000000"/>
            </a:solidFill>
            <a:prstDash val="solid"/>
            <a:round/>
            <a:headEnd type="none" w="med" len="med"/>
            <a:tailEnd type="arrow"/>
          </a:ln>
          <a:effectLst/>
        </p:spPr>
      </p:cxnSp>
      <p:cxnSp>
        <p:nvCxnSpPr>
          <p:cNvPr id="21" name="Straight Arrow Connector 20"/>
          <p:cNvCxnSpPr/>
          <p:nvPr/>
        </p:nvCxnSpPr>
        <p:spPr bwMode="auto">
          <a:xfrm>
            <a:off x="8431226" y="6448436"/>
            <a:ext cx="1714512" cy="571504"/>
          </a:xfrm>
          <a:prstGeom prst="straightConnector1">
            <a:avLst/>
          </a:prstGeom>
          <a:blipFill dpi="0" rotWithShape="0">
            <a:blip r:embed="rId2"/>
            <a:srcRect/>
            <a:tile tx="0" ty="0" sx="100000" sy="100000" flip="none" algn="tl"/>
          </a:blipFill>
          <a:ln w="25400" cap="flat" cmpd="sng" algn="ctr">
            <a:solidFill>
              <a:srgbClr val="000000"/>
            </a:solidFill>
            <a:prstDash val="solid"/>
            <a:round/>
            <a:headEnd type="none" w="med" len="med"/>
            <a:tailEnd type="arrow"/>
          </a:ln>
          <a:effectLst/>
        </p:spPr>
      </p:cxn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b44e663bd468ed97ce8eaafb5ef46aa90474a9d"/>
  <p:tag name="ISPRING_RESOURCE_PATHS_HASH_PRESENTER" val="7a43c722c2fdab5e9ba4506e6d69bdc3cd5d2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1707</TotalTime>
  <Pages>0</Pages>
  <Words>394</Words>
  <Characters>0</Characters>
  <Application>Microsoft Office PowerPoint</Application>
  <PresentationFormat>Custom</PresentationFormat>
  <Lines>0</Lines>
  <Paragraphs>24</Paragraphs>
  <Slides>4</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vt:i4>
      </vt:variant>
    </vt:vector>
  </HeadingPairs>
  <TitlesOfParts>
    <vt:vector size="12" baseType="lpstr">
      <vt:lpstr>Arial</vt:lpstr>
      <vt:lpstr>Calibri</vt:lpstr>
      <vt:lpstr>Calibri Light</vt:lpstr>
      <vt:lpstr>Gill Sans</vt:lpstr>
      <vt:lpstr>Wingdings</vt:lpstr>
      <vt:lpstr>Title &amp; Subtitle</vt:lpstr>
      <vt:lpstr>Custom Design</vt:lpstr>
      <vt:lpstr>Title &amp; Bullets - 2 Column</vt:lpstr>
      <vt:lpstr>Struktur Sosial dan Keluarga</vt:lpstr>
      <vt:lpstr>Struktur Sosial</vt:lpstr>
      <vt:lpstr>Defining key terms of family structures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KARTONO</dc:creator>
  <cp:lastModifiedBy>PARWITANINGSIH, DRA.,M.SI.</cp:lastModifiedBy>
  <cp:revision>207</cp:revision>
  <dcterms:modified xsi:type="dcterms:W3CDTF">2022-08-21T06:57:50Z</dcterms:modified>
</cp:coreProperties>
</file>