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3650" r:id="rId3"/>
  </p:sldMasterIdLst>
  <p:notesMasterIdLst>
    <p:notesMasterId r:id="rId9"/>
  </p:notesMasterIdLst>
  <p:sldIdLst>
    <p:sldId id="256" r:id="rId4"/>
    <p:sldId id="259" r:id="rId5"/>
    <p:sldId id="262" r:id="rId6"/>
    <p:sldId id="263" r:id="rId7"/>
    <p:sldId id="264" r:id="rId8"/>
  </p:sldIdLst>
  <p:sldSz cx="13004800" cy="9753600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6" autoAdjust="0"/>
    <p:restoredTop sz="97496" autoAdjust="0"/>
  </p:normalViewPr>
  <p:slideViewPr>
    <p:cSldViewPr>
      <p:cViewPr varScale="1">
        <p:scale>
          <a:sx n="44" d="100"/>
          <a:sy n="44" d="100"/>
        </p:scale>
        <p:origin x="1700" y="48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133911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3352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8426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6540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07099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83148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9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9937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209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2338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27765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9127" y="2090718"/>
            <a:ext cx="6715173" cy="1143008"/>
          </a:xfrm>
        </p:spPr>
        <p:txBody>
          <a:bodyPr/>
          <a:lstStyle/>
          <a:p>
            <a:r>
              <a:rPr lang="en-US" sz="3200" b="1" dirty="0" err="1">
                <a:solidFill>
                  <a:srgbClr val="002060"/>
                </a:solidFill>
              </a:rPr>
              <a:t>Keluarga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dan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Teori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Sosiologi</a:t>
            </a:r>
            <a:br>
              <a:rPr lang="en-US" sz="3200" b="1" dirty="0">
                <a:solidFill>
                  <a:srgbClr val="002060"/>
                </a:solidFill>
              </a:rPr>
            </a:b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79400" y="3876668"/>
            <a:ext cx="13639800" cy="2714644"/>
          </a:xfrm>
        </p:spPr>
        <p:txBody>
          <a:bodyPr/>
          <a:lstStyle/>
          <a:p>
            <a:pPr algn="l"/>
            <a:endParaRPr lang="en-US" sz="24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073508" y="304768"/>
            <a:ext cx="5572164" cy="7858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Selamat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Datang</a:t>
            </a: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20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di</a:t>
            </a: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Tutorial  2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err="1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Sosiologi</a:t>
            </a:r>
            <a:r>
              <a:rPr lang="en-US" sz="2000" b="1" dirty="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Keluarga</a:t>
            </a:r>
            <a:endParaRPr kumimoji="0" lang="en-US" sz="20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200" y="533399"/>
            <a:ext cx="8362984" cy="1143001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Konsep</a:t>
            </a:r>
            <a:r>
              <a:rPr lang="en-US" b="1" dirty="0">
                <a:solidFill>
                  <a:srgbClr val="002060"/>
                </a:solidFill>
              </a:rPr>
              <a:t>  </a:t>
            </a:r>
            <a:r>
              <a:rPr lang="en-US" b="1" dirty="0" err="1">
                <a:solidFill>
                  <a:srgbClr val="002060"/>
                </a:solidFill>
              </a:rPr>
              <a:t>Keluarga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/>
          </a:bodyPr>
          <a:lstStyle/>
          <a:p>
            <a:pPr marL="365125" indent="-365125" fontAlgn="base"/>
            <a:r>
              <a:rPr lang="id-ID" sz="3200" dirty="0"/>
              <a:t>Keluarga adalah unit struktural sosial utama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struktur</a:t>
            </a:r>
            <a:r>
              <a:rPr lang="en-US" sz="3200" dirty="0"/>
              <a:t> </a:t>
            </a:r>
            <a:r>
              <a:rPr lang="en-US" sz="3200" dirty="0" err="1"/>
              <a:t>sosial</a:t>
            </a:r>
            <a:r>
              <a:rPr lang="en-US" sz="3200" dirty="0"/>
              <a:t> yang </a:t>
            </a:r>
            <a:r>
              <a:rPr lang="en-US" sz="3200" dirty="0" err="1"/>
              <a:t>lebih</a:t>
            </a:r>
            <a:r>
              <a:rPr lang="en-US" sz="3200" dirty="0"/>
              <a:t> </a:t>
            </a:r>
            <a:r>
              <a:rPr lang="en-US" sz="3200" dirty="0" err="1"/>
              <a:t>besar</a:t>
            </a:r>
            <a:r>
              <a:rPr lang="en-US" sz="3200" dirty="0"/>
              <a:t> </a:t>
            </a:r>
            <a:r>
              <a:rPr lang="en-US" sz="3200" dirty="0" err="1"/>
              <a:t>yaitu</a:t>
            </a:r>
            <a:r>
              <a:rPr lang="en-US" sz="3200" dirty="0"/>
              <a:t> </a:t>
            </a:r>
            <a:r>
              <a:rPr lang="en-US" sz="3200" dirty="0" err="1"/>
              <a:t>masyarakat.Keluarga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masyarakat</a:t>
            </a:r>
            <a:r>
              <a:rPr lang="en-US" sz="3200" dirty="0"/>
              <a:t> </a:t>
            </a:r>
            <a:r>
              <a:rPr lang="en-US" sz="3200" dirty="0" err="1"/>
              <a:t>memiliki</a:t>
            </a:r>
            <a:r>
              <a:rPr lang="en-US" sz="3200" dirty="0"/>
              <a:t> </a:t>
            </a:r>
            <a:r>
              <a:rPr lang="en-US" sz="3200" dirty="0" err="1"/>
              <a:t>hubungan</a:t>
            </a:r>
            <a:r>
              <a:rPr lang="en-US" sz="3200" dirty="0"/>
              <a:t> </a:t>
            </a:r>
            <a:r>
              <a:rPr lang="en-US" sz="3200" dirty="0" err="1"/>
              <a:t>sosial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fungsional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timbal-balik</a:t>
            </a:r>
            <a:r>
              <a:rPr lang="en-US" sz="3200" dirty="0"/>
              <a:t> </a:t>
            </a:r>
            <a:r>
              <a:rPr lang="en-US" sz="3200" dirty="0" err="1"/>
              <a:t>bagi</a:t>
            </a:r>
            <a:r>
              <a:rPr lang="en-US" sz="3200" dirty="0"/>
              <a:t> </a:t>
            </a:r>
            <a:r>
              <a:rPr lang="en-US" sz="3200" dirty="0" err="1"/>
              <a:t>kelangsungan</a:t>
            </a:r>
            <a:r>
              <a:rPr lang="en-US" sz="3200" dirty="0"/>
              <a:t> </a:t>
            </a:r>
            <a:r>
              <a:rPr lang="en-US" sz="3200" dirty="0" err="1"/>
              <a:t>hidup</a:t>
            </a:r>
            <a:r>
              <a:rPr lang="en-US" sz="3200" dirty="0"/>
              <a:t> </a:t>
            </a:r>
            <a:r>
              <a:rPr lang="en-US" sz="3200" dirty="0" err="1"/>
              <a:t>bersama</a:t>
            </a:r>
            <a:r>
              <a:rPr lang="en-US" sz="3200" dirty="0"/>
              <a:t>. </a:t>
            </a:r>
            <a:r>
              <a:rPr lang="en-US" sz="3200" dirty="0" err="1"/>
              <a:t>Masyarakat</a:t>
            </a:r>
            <a:r>
              <a:rPr lang="en-US" sz="3200" dirty="0"/>
              <a:t> </a:t>
            </a:r>
            <a:r>
              <a:rPr lang="en-US" sz="3200" dirty="0" err="1"/>
              <a:t>merupakan</a:t>
            </a:r>
            <a:r>
              <a:rPr lang="en-US" sz="3200" dirty="0"/>
              <a:t> </a:t>
            </a:r>
            <a:r>
              <a:rPr lang="en-US" sz="3200" dirty="0" err="1"/>
              <a:t>sistem</a:t>
            </a:r>
            <a:r>
              <a:rPr lang="en-US" sz="3200" dirty="0"/>
              <a:t> </a:t>
            </a:r>
            <a:r>
              <a:rPr lang="en-US" sz="3200" dirty="0" err="1"/>
              <a:t>sosial</a:t>
            </a:r>
            <a:r>
              <a:rPr lang="en-US" sz="3200" dirty="0"/>
              <a:t>,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keluarga</a:t>
            </a:r>
            <a:r>
              <a:rPr lang="en-US" sz="3200" dirty="0"/>
              <a:t>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subsistem</a:t>
            </a:r>
            <a:r>
              <a:rPr lang="en-US" sz="3200" dirty="0"/>
              <a:t> </a:t>
            </a:r>
            <a:r>
              <a:rPr lang="en-US" sz="3200" dirty="0" err="1"/>
              <a:t>sosialnya</a:t>
            </a:r>
            <a:r>
              <a:rPr lang="en-US" sz="3200" dirty="0"/>
              <a:t>. </a:t>
            </a:r>
            <a:r>
              <a:rPr lang="en-US" sz="3200" dirty="0" err="1"/>
              <a:t>Sosialisasi</a:t>
            </a:r>
            <a:r>
              <a:rPr lang="en-US" sz="3200" dirty="0"/>
              <a:t> </a:t>
            </a:r>
            <a:r>
              <a:rPr lang="en-US" sz="3200" dirty="0" err="1"/>
              <a:t>Peran</a:t>
            </a:r>
            <a:r>
              <a:rPr lang="en-US" sz="3200" dirty="0"/>
              <a:t> yang </a:t>
            </a:r>
            <a:r>
              <a:rPr lang="en-US" sz="3200" dirty="0" err="1"/>
              <a:t>dijalankan</a:t>
            </a:r>
            <a:r>
              <a:rPr lang="en-US" sz="3200" dirty="0"/>
              <a:t> </a:t>
            </a:r>
            <a:r>
              <a:rPr lang="en-US" sz="3200" dirty="0" err="1"/>
              <a:t>keluarga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para</a:t>
            </a:r>
            <a:r>
              <a:rPr lang="en-US" sz="3200" dirty="0"/>
              <a:t> </a:t>
            </a:r>
            <a:r>
              <a:rPr lang="en-US" sz="3200" dirty="0" err="1"/>
              <a:t>anggota</a:t>
            </a:r>
            <a:r>
              <a:rPr lang="en-US" sz="3200" dirty="0"/>
              <a:t> </a:t>
            </a:r>
            <a:r>
              <a:rPr lang="en-US" sz="3200" dirty="0" err="1"/>
              <a:t>keluarga</a:t>
            </a:r>
            <a:r>
              <a:rPr lang="en-US" sz="3200" dirty="0"/>
              <a:t> </a:t>
            </a:r>
            <a:r>
              <a:rPr lang="en-US" sz="3200" dirty="0" err="1"/>
              <a:t>merupakan</a:t>
            </a:r>
            <a:r>
              <a:rPr lang="en-US" sz="3200" dirty="0"/>
              <a:t> </a:t>
            </a:r>
            <a:r>
              <a:rPr lang="en-US" sz="3200" dirty="0" err="1"/>
              <a:t>tradisi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budaya</a:t>
            </a:r>
            <a:r>
              <a:rPr lang="en-US" sz="3200" dirty="0"/>
              <a:t> </a:t>
            </a:r>
            <a:r>
              <a:rPr lang="en-US" sz="3200" dirty="0" err="1"/>
              <a:t>masyarakat</a:t>
            </a:r>
            <a:r>
              <a:rPr lang="en-US" sz="3200" dirty="0"/>
              <a:t>. </a:t>
            </a:r>
            <a:r>
              <a:rPr lang="en-US" sz="3200" dirty="0" err="1"/>
              <a:t>Keluarga</a:t>
            </a:r>
            <a:r>
              <a:rPr lang="en-US" sz="3200" dirty="0"/>
              <a:t>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saluran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penerus</a:t>
            </a:r>
            <a:r>
              <a:rPr lang="en-US" sz="3200" dirty="0"/>
              <a:t> </a:t>
            </a:r>
            <a:r>
              <a:rPr lang="en-US" sz="3200" dirty="0" err="1"/>
              <a:t>bagi</a:t>
            </a:r>
            <a:r>
              <a:rPr lang="en-US" sz="3200" dirty="0"/>
              <a:t> </a:t>
            </a:r>
            <a:r>
              <a:rPr lang="en-US" sz="3200" dirty="0" err="1"/>
              <a:t>pelestarian</a:t>
            </a:r>
            <a:r>
              <a:rPr lang="en-US" sz="3200" dirty="0"/>
              <a:t> </a:t>
            </a:r>
            <a:r>
              <a:rPr lang="en-US" sz="3200" dirty="0" err="1"/>
              <a:t>budaya</a:t>
            </a:r>
            <a:r>
              <a:rPr lang="en-US" sz="3200" dirty="0"/>
              <a:t> </a:t>
            </a:r>
            <a:r>
              <a:rPr lang="en-US" sz="3200" dirty="0" err="1"/>
              <a:t>masyarakat</a:t>
            </a:r>
            <a:r>
              <a:rPr lang="en-US" sz="3200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7690" y="254000"/>
            <a:ext cx="8447110" cy="2438400"/>
          </a:xfrm>
        </p:spPr>
        <p:txBody>
          <a:bodyPr/>
          <a:lstStyle/>
          <a:p>
            <a:r>
              <a:rPr lang="en-US" sz="4400" b="1" dirty="0" err="1"/>
              <a:t>Keluarga</a:t>
            </a:r>
            <a:r>
              <a:rPr lang="en-US" sz="4400" b="1" dirty="0"/>
              <a:t> </a:t>
            </a:r>
            <a:r>
              <a:rPr lang="en-US" sz="4400" b="1" dirty="0" err="1"/>
              <a:t>dan</a:t>
            </a:r>
            <a:r>
              <a:rPr lang="en-US" sz="4400" b="1" dirty="0"/>
              <a:t> </a:t>
            </a:r>
            <a:r>
              <a:rPr lang="en-US" sz="4400" b="1" dirty="0" err="1"/>
              <a:t>Struktural-Fungsional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0464800" cy="5688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000" dirty="0" err="1"/>
              <a:t>Masyarakat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yang </a:t>
            </a:r>
            <a:r>
              <a:rPr lang="en-US" sz="2000" dirty="0" err="1"/>
              <a:t>dinamis</a:t>
            </a:r>
            <a:r>
              <a:rPr lang="en-US" sz="2000" dirty="0"/>
              <a:t>, </a:t>
            </a:r>
            <a:r>
              <a:rPr lang="en-US" sz="2000" dirty="0" err="1"/>
              <a:t>terdiri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bagian-bagian</a:t>
            </a:r>
            <a:r>
              <a:rPr lang="en-US" sz="2000" dirty="0"/>
              <a:t> (</a:t>
            </a:r>
            <a:r>
              <a:rPr lang="en-US" sz="2000" dirty="0" err="1"/>
              <a:t>unsur</a:t>
            </a:r>
            <a:r>
              <a:rPr lang="en-US" sz="2000" dirty="0"/>
              <a:t>)yang </a:t>
            </a:r>
            <a:r>
              <a:rPr lang="en-US" sz="2000" dirty="0" err="1"/>
              <a:t>saling</a:t>
            </a:r>
            <a:r>
              <a:rPr lang="en-US" sz="2000" dirty="0"/>
              <a:t> </a:t>
            </a:r>
            <a:r>
              <a:rPr lang="en-US" sz="2000" dirty="0" err="1"/>
              <a:t>berhubungan</a:t>
            </a:r>
            <a:r>
              <a:rPr lang="en-US" sz="2000" dirty="0"/>
              <a:t>. </a:t>
            </a:r>
            <a:r>
              <a:rPr lang="en-US" sz="2000" dirty="0" err="1"/>
              <a:t>Teori</a:t>
            </a:r>
            <a:r>
              <a:rPr lang="en-US" sz="2000" dirty="0"/>
              <a:t> </a:t>
            </a:r>
            <a:r>
              <a:rPr lang="en-US" sz="2000" dirty="0" err="1"/>
              <a:t>Struktural-fungsional</a:t>
            </a:r>
            <a:r>
              <a:rPr lang="en-US" sz="2000" dirty="0"/>
              <a:t> </a:t>
            </a:r>
            <a:r>
              <a:rPr lang="en-US" sz="2000" dirty="0" err="1"/>
              <a:t>menekankan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keteraturan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(social order)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mengesampingkan</a:t>
            </a:r>
            <a:r>
              <a:rPr lang="en-US" sz="2000" dirty="0"/>
              <a:t> </a:t>
            </a:r>
            <a:r>
              <a:rPr lang="en-US" sz="2000" dirty="0" err="1"/>
              <a:t>perubahan-perubahan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.  </a:t>
            </a:r>
            <a:r>
              <a:rPr lang="en-US" sz="2000" dirty="0" err="1"/>
              <a:t>Konsep-konsep</a:t>
            </a:r>
            <a:r>
              <a:rPr lang="en-US" sz="2000" dirty="0"/>
              <a:t> </a:t>
            </a:r>
            <a:r>
              <a:rPr lang="en-US" sz="2000" dirty="0" err="1"/>
              <a:t>dasarnya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, </a:t>
            </a:r>
            <a:r>
              <a:rPr lang="en-US" sz="2000" dirty="0" err="1"/>
              <a:t>disfungsi</a:t>
            </a:r>
            <a:r>
              <a:rPr lang="en-US" sz="2000" dirty="0"/>
              <a:t>,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laten</a:t>
            </a:r>
            <a:r>
              <a:rPr lang="en-US" sz="2000" dirty="0"/>
              <a:t>, </a:t>
            </a:r>
            <a:r>
              <a:rPr lang="en-US" sz="2000" dirty="0" err="1"/>
              <a:t>fungsi</a:t>
            </a:r>
            <a:r>
              <a:rPr lang="en-US" sz="2000" dirty="0"/>
              <a:t> manifest,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keseimbangan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equilibrium(</a:t>
            </a:r>
            <a:r>
              <a:rPr lang="en-US" sz="2000" dirty="0" err="1"/>
              <a:t>Ritzer</a:t>
            </a:r>
            <a:r>
              <a:rPr lang="en-US" sz="2000" dirty="0"/>
              <a:t>, 1985).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err="1"/>
              <a:t>Teori</a:t>
            </a:r>
            <a:r>
              <a:rPr lang="en-US" sz="2000" dirty="0"/>
              <a:t> </a:t>
            </a:r>
            <a:r>
              <a:rPr lang="en-US" sz="2000" dirty="0" err="1"/>
              <a:t>Struktural-Fungsional</a:t>
            </a:r>
            <a:r>
              <a:rPr lang="en-US" sz="2000" dirty="0"/>
              <a:t> </a:t>
            </a:r>
            <a:r>
              <a:rPr lang="en-US" sz="2000" dirty="0" err="1"/>
              <a:t>melihat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kajian</a:t>
            </a:r>
            <a:r>
              <a:rPr lang="en-US" sz="2000" dirty="0"/>
              <a:t>  </a:t>
            </a:r>
            <a:r>
              <a:rPr lang="en-US" sz="2000" dirty="0" err="1"/>
              <a:t>keluarga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Sosiologis</a:t>
            </a:r>
            <a:r>
              <a:rPr lang="en-US" sz="2000" dirty="0"/>
              <a:t> </a:t>
            </a:r>
            <a:r>
              <a:rPr lang="en-US" sz="2000" dirty="0" err="1"/>
              <a:t>mencakup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keluarga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satuan-satuan</a:t>
            </a:r>
            <a:r>
              <a:rPr lang="en-US" sz="2000" dirty="0"/>
              <a:t> (unit) </a:t>
            </a:r>
            <a:r>
              <a:rPr lang="en-US" sz="2000" dirty="0" err="1"/>
              <a:t>sosial</a:t>
            </a:r>
            <a:r>
              <a:rPr lang="en-US" sz="2000" dirty="0"/>
              <a:t> yang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luas</a:t>
            </a:r>
            <a:r>
              <a:rPr lang="en-US" sz="2000" dirty="0"/>
              <a:t>,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diantara</a:t>
            </a:r>
            <a:r>
              <a:rPr lang="en-US" sz="2000" dirty="0"/>
              <a:t> </a:t>
            </a:r>
            <a:r>
              <a:rPr lang="en-US" sz="2000" dirty="0" err="1"/>
              <a:t>keluarga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sub-</a:t>
            </a:r>
            <a:r>
              <a:rPr lang="en-US" sz="2000" dirty="0" err="1"/>
              <a:t>sistemnya</a:t>
            </a:r>
            <a:r>
              <a:rPr lang="en-US" sz="2000" dirty="0"/>
              <a:t>,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keluarga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kepribadian</a:t>
            </a:r>
            <a:r>
              <a:rPr lang="en-US" sz="2000" dirty="0"/>
              <a:t> </a:t>
            </a:r>
            <a:r>
              <a:rPr lang="en-US" sz="2000" dirty="0" err="1"/>
              <a:t>individu-individu</a:t>
            </a:r>
            <a:r>
              <a:rPr lang="en-US" sz="2000" dirty="0"/>
              <a:t> </a:t>
            </a:r>
            <a:r>
              <a:rPr lang="en-US" sz="2000" dirty="0" err="1"/>
              <a:t>anggotanya</a:t>
            </a:r>
            <a:r>
              <a:rPr lang="en-US" sz="2000" dirty="0"/>
              <a:t>, </a:t>
            </a:r>
            <a:r>
              <a:rPr lang="en-US" sz="2000" dirty="0" err="1"/>
              <a:t>peranan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, </a:t>
            </a:r>
            <a:r>
              <a:rPr lang="en-US" sz="2000" dirty="0" err="1"/>
              <a:t>pola</a:t>
            </a:r>
            <a:r>
              <a:rPr lang="en-US" sz="2000" dirty="0"/>
              <a:t> </a:t>
            </a:r>
            <a:r>
              <a:rPr lang="en-US" sz="2000" dirty="0" err="1"/>
              <a:t>kelembagaan</a:t>
            </a:r>
            <a:r>
              <a:rPr lang="en-US" sz="2000" dirty="0"/>
              <a:t>, </a:t>
            </a:r>
            <a:r>
              <a:rPr lang="en-US" sz="2000" dirty="0" err="1"/>
              <a:t>proses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keluarga</a:t>
            </a:r>
            <a:r>
              <a:rPr lang="en-US" sz="2000" dirty="0"/>
              <a:t>, </a:t>
            </a:r>
            <a:r>
              <a:rPr lang="en-US" sz="2000" dirty="0" err="1"/>
              <a:t>organisasi</a:t>
            </a:r>
            <a:r>
              <a:rPr lang="en-US" sz="2000" dirty="0"/>
              <a:t> </a:t>
            </a:r>
            <a:r>
              <a:rPr lang="en-US" sz="2000" dirty="0" err="1"/>
              <a:t>keluarga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pengendalian</a:t>
            </a:r>
            <a:r>
              <a:rPr lang="en-US" sz="2000" dirty="0"/>
              <a:t> </a:t>
            </a:r>
            <a:r>
              <a:rPr lang="en-US" sz="2000" dirty="0" err="1"/>
              <a:t>keluarga</a:t>
            </a: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n-US" sz="2000" dirty="0" err="1"/>
              <a:t>Dua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 </a:t>
            </a:r>
            <a:r>
              <a:rPr lang="en-US" sz="2000" dirty="0" err="1"/>
              <a:t>keluarga</a:t>
            </a:r>
            <a:r>
              <a:rPr lang="en-US" sz="2000" dirty="0"/>
              <a:t> yang </a:t>
            </a:r>
            <a:r>
              <a:rPr lang="en-US" sz="2000" dirty="0" err="1"/>
              <a:t>terkait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transisi</a:t>
            </a:r>
            <a:r>
              <a:rPr lang="en-US" sz="2000" dirty="0"/>
              <a:t> </a:t>
            </a:r>
            <a:r>
              <a:rPr lang="en-US" sz="2000" dirty="0" err="1"/>
              <a:t>nilai-nilai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pemantapan</a:t>
            </a:r>
            <a:r>
              <a:rPr lang="en-US" sz="2000" dirty="0"/>
              <a:t>(</a:t>
            </a:r>
            <a:r>
              <a:rPr lang="en-US" sz="2000" dirty="0" err="1"/>
              <a:t>internalisasi</a:t>
            </a:r>
            <a:r>
              <a:rPr lang="en-US" sz="2000" dirty="0"/>
              <a:t>)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membentuk</a:t>
            </a:r>
            <a:r>
              <a:rPr lang="en-US" sz="2000" dirty="0"/>
              <a:t>  </a:t>
            </a:r>
            <a:r>
              <a:rPr lang="en-US" sz="2000" dirty="0" err="1"/>
              <a:t>kepribadian</a:t>
            </a:r>
            <a:r>
              <a:rPr lang="en-US" sz="2000" dirty="0"/>
              <a:t> </a:t>
            </a:r>
            <a:r>
              <a:rPr lang="en-US" sz="2000" dirty="0" err="1"/>
              <a:t>individu-individu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.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/>
              <a:t>Keluarga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Teori</a:t>
            </a:r>
            <a:r>
              <a:rPr lang="en-US" sz="2800" b="1" dirty="0"/>
              <a:t> </a:t>
            </a:r>
            <a:r>
              <a:rPr lang="en-US" sz="2800" b="1" dirty="0" err="1"/>
              <a:t>Konflik</a:t>
            </a:r>
            <a:endParaRPr lang="en-US" sz="2800" b="1" dirty="0"/>
          </a:p>
          <a:p>
            <a:pPr>
              <a:buFont typeface="Wingdings" pitchFamily="2" charset="2"/>
              <a:buChar char="ü"/>
            </a:pPr>
            <a:r>
              <a:rPr lang="en-US" sz="2400" dirty="0"/>
              <a:t>	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teori</a:t>
            </a:r>
            <a:r>
              <a:rPr lang="en-US" sz="2400" dirty="0"/>
              <a:t> </a:t>
            </a:r>
            <a:r>
              <a:rPr lang="en-US" sz="2400" dirty="0" err="1"/>
              <a:t>konflik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wewenang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posisi</a:t>
            </a:r>
            <a:r>
              <a:rPr lang="en-US" sz="2400" dirty="0"/>
              <a:t>.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/>
              <a:t>	</a:t>
            </a:r>
            <a:r>
              <a:rPr lang="en-US" sz="2400" dirty="0" err="1"/>
              <a:t>Distribusi</a:t>
            </a:r>
            <a:r>
              <a:rPr lang="en-US" sz="2400" dirty="0"/>
              <a:t> </a:t>
            </a:r>
            <a:r>
              <a:rPr lang="en-US" sz="2400" dirty="0" err="1"/>
              <a:t>kekuasaan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wewenang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merata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factor yang </a:t>
            </a:r>
            <a:r>
              <a:rPr lang="en-US" sz="2400" dirty="0" err="1"/>
              <a:t>menyebabkan</a:t>
            </a:r>
            <a:r>
              <a:rPr lang="en-US" sz="2400" dirty="0"/>
              <a:t> </a:t>
            </a:r>
            <a:r>
              <a:rPr lang="en-US" sz="2400" dirty="0" err="1"/>
              <a:t>timbulnya</a:t>
            </a:r>
            <a:r>
              <a:rPr lang="en-US" sz="2400" dirty="0"/>
              <a:t> </a:t>
            </a:r>
            <a:r>
              <a:rPr lang="en-US" sz="2400" dirty="0" err="1"/>
              <a:t>konflik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sistematis</a:t>
            </a:r>
            <a:r>
              <a:rPr lang="en-US" sz="2400" dirty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mempelajari</a:t>
            </a:r>
            <a:r>
              <a:rPr lang="en-US" sz="2400" dirty="0"/>
              <a:t> </a:t>
            </a:r>
            <a:r>
              <a:rPr lang="en-US" sz="2400" dirty="0" err="1"/>
              <a:t>konflik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keluarga</a:t>
            </a:r>
            <a:r>
              <a:rPr lang="en-US" sz="2400" dirty="0"/>
              <a:t> </a:t>
            </a:r>
            <a:r>
              <a:rPr lang="en-US" sz="2400" dirty="0" err="1"/>
              <a:t>menurut</a:t>
            </a:r>
            <a:r>
              <a:rPr lang="en-US" sz="2400" dirty="0"/>
              <a:t> Coleman (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Ritzer</a:t>
            </a:r>
            <a:r>
              <a:rPr lang="en-US" sz="2400" dirty="0"/>
              <a:t>, 1995) </a:t>
            </a:r>
            <a:r>
              <a:rPr lang="en-US" sz="2400" dirty="0" err="1"/>
              <a:t>memiliki</a:t>
            </a:r>
            <a:r>
              <a:rPr lang="en-US" sz="2400" dirty="0"/>
              <a:t> 4 </a:t>
            </a:r>
            <a:r>
              <a:rPr lang="en-US" sz="2400" dirty="0" err="1"/>
              <a:t>analisis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berikut:Analisis</a:t>
            </a:r>
            <a:r>
              <a:rPr lang="en-US" sz="2400" dirty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contextual </a:t>
            </a:r>
            <a:r>
              <a:rPr lang="en-US" sz="2400" dirty="0" err="1"/>
              <a:t>analysisPemisahan</a:t>
            </a:r>
            <a:r>
              <a:rPr lang="en-US" sz="2400" dirty="0"/>
              <a:t> </a:t>
            </a: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kesamaan</a:t>
            </a:r>
            <a:r>
              <a:rPr lang="en-US" sz="2400" dirty="0"/>
              <a:t>  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pasangan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kelompok</a:t>
            </a:r>
            <a:r>
              <a:rPr lang="en-US" sz="2400" dirty="0"/>
              <a:t> </a:t>
            </a:r>
            <a:r>
              <a:rPr lang="en-US" sz="2400" dirty="0" err="1"/>
              <a:t>khusus</a:t>
            </a:r>
            <a:r>
              <a:rPr lang="en-US" sz="2400" dirty="0"/>
              <a:t> 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233594"/>
            <a:ext cx="10464800" cy="6786610"/>
          </a:xfrm>
        </p:spPr>
        <p:txBody>
          <a:bodyPr/>
          <a:lstStyle/>
          <a:p>
            <a:pPr>
              <a:buNone/>
            </a:pPr>
            <a:r>
              <a:rPr lang="en-US" sz="2400" b="1" dirty="0" err="1"/>
              <a:t>Keluarga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Teori</a:t>
            </a:r>
            <a:r>
              <a:rPr lang="en-US" sz="2400" b="1" dirty="0"/>
              <a:t> </a:t>
            </a:r>
            <a:r>
              <a:rPr lang="en-US" sz="2400" b="1" dirty="0" err="1"/>
              <a:t>Tindakan</a:t>
            </a:r>
            <a:r>
              <a:rPr lang="en-US" sz="2400" b="1" dirty="0"/>
              <a:t> </a:t>
            </a:r>
            <a:r>
              <a:rPr lang="en-US" sz="2400" b="1" dirty="0" err="1"/>
              <a:t>Sosial</a:t>
            </a:r>
            <a:endParaRPr lang="en-US" sz="2400" b="1" dirty="0"/>
          </a:p>
          <a:p>
            <a:pPr marL="263525" indent="3175">
              <a:buNone/>
            </a:pPr>
            <a:r>
              <a:rPr lang="en-US" sz="2000" dirty="0" err="1"/>
              <a:t>Tindakan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seorang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menurut</a:t>
            </a:r>
            <a:r>
              <a:rPr lang="en-US" sz="2000" dirty="0"/>
              <a:t> Weber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terpisahkan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struktur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pranata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. </a:t>
            </a:r>
            <a:r>
              <a:rPr lang="en-US" sz="2000" dirty="0" err="1"/>
              <a:t>Studi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Sosiologi</a:t>
            </a:r>
            <a:r>
              <a:rPr lang="en-US" sz="2000" dirty="0"/>
              <a:t> </a:t>
            </a:r>
            <a:r>
              <a:rPr lang="en-US" sz="2000" dirty="0" err="1"/>
              <a:t>menurut</a:t>
            </a:r>
            <a:r>
              <a:rPr lang="en-US" sz="2000" dirty="0"/>
              <a:t> Weber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upaya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mempelajari</a:t>
            </a:r>
            <a:r>
              <a:rPr lang="en-US" sz="2000" dirty="0"/>
              <a:t> </a:t>
            </a:r>
            <a:r>
              <a:rPr lang="en-US" sz="2000" dirty="0" err="1"/>
              <a:t>tindakan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hubungan-hubungan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yang </a:t>
            </a:r>
            <a:r>
              <a:rPr lang="en-US" sz="2000" dirty="0" err="1"/>
              <a:t>terjadi</a:t>
            </a:r>
            <a:r>
              <a:rPr lang="en-US" sz="2000" dirty="0"/>
              <a:t>.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studi</a:t>
            </a:r>
            <a:r>
              <a:rPr lang="en-US" sz="2000" dirty="0"/>
              <a:t> </a:t>
            </a:r>
            <a:r>
              <a:rPr lang="en-US" sz="2000" dirty="0" err="1"/>
              <a:t>Sosiologi</a:t>
            </a:r>
            <a:r>
              <a:rPr lang="en-US" sz="2000" dirty="0"/>
              <a:t> </a:t>
            </a:r>
            <a:r>
              <a:rPr lang="en-US" sz="2000" dirty="0" err="1"/>
              <a:t>Keluarga</a:t>
            </a:r>
            <a:r>
              <a:rPr lang="en-US" sz="2000" dirty="0"/>
              <a:t>, </a:t>
            </a:r>
            <a:r>
              <a:rPr lang="en-US" sz="2000" dirty="0" err="1"/>
              <a:t>tekanan</a:t>
            </a:r>
            <a:r>
              <a:rPr lang="en-US" sz="2000" dirty="0"/>
              <a:t> </a:t>
            </a:r>
            <a:r>
              <a:rPr lang="en-US" sz="2000" dirty="0" err="1"/>
              <a:t>objek</a:t>
            </a:r>
            <a:r>
              <a:rPr lang="en-US" sz="2000" dirty="0"/>
              <a:t> </a:t>
            </a:r>
            <a:r>
              <a:rPr lang="en-US" sz="2000" dirty="0" err="1"/>
              <a:t>studinya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tindakan</a:t>
            </a:r>
            <a:r>
              <a:rPr lang="en-US" sz="2000" dirty="0"/>
              <a:t> </a:t>
            </a:r>
            <a:r>
              <a:rPr lang="en-US" sz="2000" dirty="0" err="1"/>
              <a:t>bermakna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keluarga</a:t>
            </a:r>
            <a:r>
              <a:rPr lang="en-US" sz="2000" dirty="0"/>
              <a:t>.  </a:t>
            </a:r>
          </a:p>
          <a:p>
            <a:pPr>
              <a:buNone/>
            </a:pPr>
            <a:r>
              <a:rPr lang="en-US" sz="2000" b="1" dirty="0" err="1"/>
              <a:t>Keluarga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Interaksionisme-Simbolik</a:t>
            </a:r>
            <a:endParaRPr lang="en-US" sz="2000" b="1" dirty="0"/>
          </a:p>
          <a:p>
            <a:pPr marL="263525" indent="3175">
              <a:buNone/>
            </a:pPr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dirty="0" err="1"/>
              <a:t>Blumer</a:t>
            </a:r>
            <a:r>
              <a:rPr lang="en-US" sz="2000" dirty="0"/>
              <a:t>, </a:t>
            </a:r>
            <a:r>
              <a:rPr lang="en-US" sz="2000" dirty="0" err="1"/>
              <a:t>interaksionisme-simbolik</a:t>
            </a:r>
            <a:r>
              <a:rPr lang="en-US" sz="2000" dirty="0"/>
              <a:t> </a:t>
            </a:r>
            <a:r>
              <a:rPr lang="en-US" sz="2000" dirty="0" err="1"/>
              <a:t>menunjuk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khas</a:t>
            </a:r>
            <a:r>
              <a:rPr lang="en-US" sz="2000" dirty="0"/>
              <a:t> </a:t>
            </a:r>
            <a:r>
              <a:rPr lang="en-US" sz="2000" dirty="0" err="1"/>
              <a:t>interaksi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.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khas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interaksi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Nampak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usaha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saling</a:t>
            </a:r>
            <a:r>
              <a:rPr lang="en-US" sz="2000" dirty="0"/>
              <a:t> </a:t>
            </a:r>
            <a:r>
              <a:rPr lang="en-US" sz="2000" dirty="0" err="1"/>
              <a:t>menerjemahkan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mendefinisikan</a:t>
            </a:r>
            <a:r>
              <a:rPr lang="en-US" sz="2000" dirty="0"/>
              <a:t> </a:t>
            </a:r>
            <a:r>
              <a:rPr lang="en-US" sz="2000" dirty="0" err="1"/>
              <a:t>tindakan</a:t>
            </a:r>
            <a:r>
              <a:rPr lang="en-US" sz="2000" dirty="0"/>
              <a:t> </a:t>
            </a:r>
            <a:r>
              <a:rPr lang="en-US" sz="2000" dirty="0" err="1"/>
              <a:t>masing-masing</a:t>
            </a:r>
            <a:r>
              <a:rPr lang="en-US" sz="2000" dirty="0"/>
              <a:t>.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kehidupan</a:t>
            </a:r>
            <a:r>
              <a:rPr lang="en-US" sz="2000" dirty="0"/>
              <a:t> </a:t>
            </a:r>
            <a:r>
              <a:rPr lang="en-US" sz="2000" dirty="0" err="1"/>
              <a:t>keluarga</a:t>
            </a:r>
            <a:r>
              <a:rPr lang="en-US" sz="2000" dirty="0"/>
              <a:t>, </a:t>
            </a:r>
            <a:r>
              <a:rPr lang="en-US" sz="2000" dirty="0" err="1"/>
              <a:t>interaksi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melibatkan</a:t>
            </a:r>
            <a:r>
              <a:rPr lang="en-US" sz="2000" dirty="0"/>
              <a:t> </a:t>
            </a:r>
            <a:r>
              <a:rPr lang="en-US" sz="2000" dirty="0" err="1"/>
              <a:t>pelaku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anggota</a:t>
            </a:r>
            <a:r>
              <a:rPr lang="en-US" sz="2000" dirty="0"/>
              <a:t> </a:t>
            </a:r>
            <a:r>
              <a:rPr lang="en-US" sz="2000" dirty="0" err="1"/>
              <a:t>keluarga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ayah, </a:t>
            </a:r>
            <a:r>
              <a:rPr lang="en-US" sz="2000" dirty="0" err="1"/>
              <a:t>ibu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anak-anak</a:t>
            </a:r>
            <a:r>
              <a:rPr lang="en-US" sz="2000" dirty="0"/>
              <a:t> yang </a:t>
            </a:r>
            <a:r>
              <a:rPr lang="en-US" sz="2000" dirty="0" err="1"/>
              <a:t>menggunakan</a:t>
            </a:r>
            <a:r>
              <a:rPr lang="en-US" sz="2000" dirty="0"/>
              <a:t> symbol-</a:t>
            </a:r>
            <a:r>
              <a:rPr lang="en-US" sz="2000" dirty="0" err="1"/>
              <a:t>simbol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penghubungnya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penafsiran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symbo</a:t>
            </a:r>
            <a:r>
              <a:rPr lang="en-US" sz="2000" dirty="0"/>
              <a:t> I </a:t>
            </a:r>
            <a:r>
              <a:rPr lang="en-US" sz="2000"/>
              <a:t>tersebut</a:t>
            </a:r>
            <a:endParaRPr lang="en-US" sz="4800" b="1" dirty="0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1685</TotalTime>
  <Pages>0</Pages>
  <Words>399</Words>
  <Characters>0</Characters>
  <Application>Microsoft Office PowerPoint</Application>
  <PresentationFormat>Custom</PresentationFormat>
  <Lines>0</Lines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Gill Sans</vt:lpstr>
      <vt:lpstr>Wingdings</vt:lpstr>
      <vt:lpstr>Title &amp; Subtitle</vt:lpstr>
      <vt:lpstr>Custom Design</vt:lpstr>
      <vt:lpstr>Title &amp; Bullets - 2 Column</vt:lpstr>
      <vt:lpstr>Keluarga dan Teori Sosiologi </vt:lpstr>
      <vt:lpstr>Konsep  Keluarga</vt:lpstr>
      <vt:lpstr>Keluarga dan Struktural-Fungsional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PARWITANINGSIH, DRA.,M.SI.</cp:lastModifiedBy>
  <cp:revision>203</cp:revision>
  <dcterms:modified xsi:type="dcterms:W3CDTF">2022-08-21T06:57:30Z</dcterms:modified>
</cp:coreProperties>
</file>