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4" r:id="rId2"/>
    <p:sldMasterId id="2147483650" r:id="rId3"/>
  </p:sldMasterIdLst>
  <p:notesMasterIdLst>
    <p:notesMasterId r:id="rId10"/>
  </p:notesMasterIdLst>
  <p:sldIdLst>
    <p:sldId id="256" r:id="rId4"/>
    <p:sldId id="259" r:id="rId5"/>
    <p:sldId id="262" r:id="rId6"/>
    <p:sldId id="263" r:id="rId7"/>
    <p:sldId id="265" r:id="rId8"/>
    <p:sldId id="266" r:id="rId9"/>
  </p:sldIdLst>
  <p:sldSz cx="13004800" cy="9753600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36" autoAdjust="0"/>
    <p:restoredTop sz="97496" autoAdjust="0"/>
  </p:normalViewPr>
  <p:slideViewPr>
    <p:cSldViewPr>
      <p:cViewPr varScale="1">
        <p:scale>
          <a:sx n="44" d="100"/>
          <a:sy n="44" d="100"/>
        </p:scale>
        <p:origin x="1700" y="48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8/21/2022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15564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507790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44354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72874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5133911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6335219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784264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565407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0709972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883148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69052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91492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999379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220968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123388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277659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1101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3703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867085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34719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36959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025387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3377" y="1733528"/>
            <a:ext cx="7286676" cy="1500198"/>
          </a:xfrm>
        </p:spPr>
        <p:txBody>
          <a:bodyPr/>
          <a:lstStyle/>
          <a:p>
            <a:r>
              <a:rPr lang="en-US" sz="3200" b="1" dirty="0" err="1">
                <a:solidFill>
                  <a:srgbClr val="002060"/>
                </a:solidFill>
              </a:rPr>
              <a:t>Aspek-Aspek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Penting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Sosiologi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Keluarga</a:t>
            </a:r>
            <a:br>
              <a:rPr lang="en-US" sz="3200" b="1" dirty="0">
                <a:solidFill>
                  <a:srgbClr val="002060"/>
                </a:solidFill>
              </a:rPr>
            </a:b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279400" y="3876668"/>
            <a:ext cx="13639800" cy="2714644"/>
          </a:xfrm>
        </p:spPr>
        <p:txBody>
          <a:bodyPr/>
          <a:lstStyle/>
          <a:p>
            <a:pPr algn="l"/>
            <a:endParaRPr lang="en-US" sz="2400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073508" y="304768"/>
            <a:ext cx="5572164" cy="7858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Selamat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</a:t>
            </a: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Datang</a:t>
            </a: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</a:t>
            </a:r>
            <a:r>
              <a:rPr kumimoji="0" lang="en-US" sz="20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di</a:t>
            </a: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Tutorial 5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err="1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Sosiologi</a:t>
            </a:r>
            <a:r>
              <a:rPr lang="en-US" sz="2000" b="1" dirty="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Keluarga</a:t>
            </a:r>
            <a:endParaRPr kumimoji="0" lang="en-US" sz="2000" b="1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Gill Sans" pitchFamily="32" charset="0"/>
              <a:ea typeface="ヒラギノ角ゴ ProN W3" pitchFamily="32" charset="-128"/>
              <a:sym typeface="Gill Sans" pitchFamily="32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l Sans" pitchFamily="32" charset="0"/>
              <a:ea typeface="ヒラギノ角ゴ ProN W3" pitchFamily="32" charset="-128"/>
              <a:sym typeface="Gill Sans" pitchFamily="32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938" y="533399"/>
            <a:ext cx="6286544" cy="1143001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rgbClr val="002060"/>
                </a:solidFill>
              </a:rPr>
              <a:t>Definisi</a:t>
            </a:r>
            <a:r>
              <a:rPr lang="en-US" sz="5400" b="1" dirty="0">
                <a:solidFill>
                  <a:srgbClr val="002060"/>
                </a:solidFill>
              </a:rPr>
              <a:t> </a:t>
            </a:r>
            <a:r>
              <a:rPr lang="en-US" sz="5400" b="1" dirty="0" err="1">
                <a:solidFill>
                  <a:srgbClr val="002060"/>
                </a:solidFill>
              </a:rPr>
              <a:t>Sosialisasi</a:t>
            </a:r>
            <a:endParaRPr lang="en-US" sz="54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2057400"/>
            <a:ext cx="11887201" cy="6727825"/>
          </a:xfrm>
        </p:spPr>
        <p:txBody>
          <a:bodyPr>
            <a:normAutofit/>
          </a:bodyPr>
          <a:lstStyle/>
          <a:p>
            <a:pPr marL="80963" indent="-80963" algn="ctr" fontAlgn="base">
              <a:buNone/>
            </a:pPr>
            <a:r>
              <a:rPr lang="en-US" sz="4800" dirty="0" err="1"/>
              <a:t>Kamus</a:t>
            </a:r>
            <a:r>
              <a:rPr lang="en-US" sz="4800" dirty="0"/>
              <a:t> </a:t>
            </a:r>
            <a:r>
              <a:rPr lang="en-US" sz="4800" dirty="0" err="1"/>
              <a:t>Besar</a:t>
            </a:r>
            <a:r>
              <a:rPr lang="en-US" sz="4800" dirty="0"/>
              <a:t> </a:t>
            </a:r>
            <a:r>
              <a:rPr lang="en-US" sz="4800" dirty="0" err="1"/>
              <a:t>Bahasa</a:t>
            </a:r>
            <a:r>
              <a:rPr lang="en-US" sz="4800" dirty="0"/>
              <a:t> Indonesia</a:t>
            </a:r>
          </a:p>
          <a:p>
            <a:pPr marL="80963" indent="-80963" algn="ctr" fontAlgn="base">
              <a:buNone/>
            </a:pPr>
            <a:endParaRPr lang="en-US" sz="4800" dirty="0"/>
          </a:p>
          <a:p>
            <a:pPr marL="80963" indent="-80963" algn="ctr" fontAlgn="base">
              <a:buNone/>
            </a:pPr>
            <a:endParaRPr lang="en-US" sz="4800" dirty="0"/>
          </a:p>
          <a:p>
            <a:pPr marL="80963" indent="-80963" algn="ctr" fontAlgn="base">
              <a:buNone/>
            </a:pPr>
            <a:r>
              <a:rPr lang="en-US" sz="4800" dirty="0" err="1"/>
              <a:t>Sosialisasi</a:t>
            </a:r>
            <a:r>
              <a:rPr lang="en-US" sz="4800" dirty="0"/>
              <a:t> </a:t>
            </a:r>
            <a:r>
              <a:rPr lang="en-US" sz="4800" dirty="0" err="1"/>
              <a:t>adalah</a:t>
            </a:r>
            <a:r>
              <a:rPr lang="en-US" sz="4800" dirty="0"/>
              <a:t> </a:t>
            </a:r>
            <a:r>
              <a:rPr lang="en-US" sz="4800" dirty="0" err="1"/>
              <a:t>penanaman</a:t>
            </a:r>
            <a:r>
              <a:rPr lang="en-US" sz="4800" dirty="0"/>
              <a:t> </a:t>
            </a:r>
            <a:r>
              <a:rPr lang="en-US" sz="4800" dirty="0" err="1"/>
              <a:t>atau</a:t>
            </a:r>
            <a:r>
              <a:rPr lang="en-US" sz="4800" dirty="0"/>
              <a:t> transfer </a:t>
            </a:r>
            <a:r>
              <a:rPr lang="en-US" sz="4800" dirty="0" err="1"/>
              <a:t>kebiasaan</a:t>
            </a:r>
            <a:r>
              <a:rPr lang="en-US" sz="4800" dirty="0"/>
              <a:t> </a:t>
            </a:r>
            <a:r>
              <a:rPr lang="en-US" sz="4800" dirty="0" err="1"/>
              <a:t>atau</a:t>
            </a:r>
            <a:r>
              <a:rPr lang="en-US" sz="4800" dirty="0"/>
              <a:t> </a:t>
            </a:r>
            <a:r>
              <a:rPr lang="en-US" sz="4800" dirty="0" err="1"/>
              <a:t>nilai</a:t>
            </a:r>
            <a:r>
              <a:rPr lang="en-US" sz="4800" dirty="0"/>
              <a:t> </a:t>
            </a:r>
            <a:r>
              <a:rPr lang="en-US" sz="4800" dirty="0" err="1"/>
              <a:t>dan</a:t>
            </a:r>
            <a:r>
              <a:rPr lang="en-US" sz="4800" dirty="0"/>
              <a:t> </a:t>
            </a:r>
            <a:r>
              <a:rPr lang="en-US" sz="4800" dirty="0" err="1"/>
              <a:t>norma</a:t>
            </a:r>
            <a:r>
              <a:rPr lang="en-US" sz="4800" dirty="0"/>
              <a:t> </a:t>
            </a:r>
            <a:r>
              <a:rPr lang="en-US" sz="4800" dirty="0" err="1"/>
              <a:t>dari</a:t>
            </a:r>
            <a:r>
              <a:rPr lang="en-US" sz="4800" dirty="0"/>
              <a:t> </a:t>
            </a:r>
            <a:r>
              <a:rPr lang="en-US" sz="4800" dirty="0" err="1"/>
              <a:t>satu</a:t>
            </a:r>
            <a:r>
              <a:rPr lang="en-US" sz="4800" dirty="0"/>
              <a:t> </a:t>
            </a:r>
            <a:r>
              <a:rPr lang="en-US" sz="4800" dirty="0" err="1"/>
              <a:t>generasi</a:t>
            </a:r>
            <a:r>
              <a:rPr lang="en-US" sz="4800" dirty="0"/>
              <a:t> </a:t>
            </a:r>
            <a:r>
              <a:rPr lang="en-US" sz="4800" dirty="0" err="1"/>
              <a:t>ke</a:t>
            </a:r>
            <a:r>
              <a:rPr lang="en-US" sz="4800" dirty="0"/>
              <a:t> </a:t>
            </a:r>
            <a:r>
              <a:rPr lang="en-US" sz="4800" dirty="0" err="1"/>
              <a:t>generasi</a:t>
            </a:r>
            <a:r>
              <a:rPr lang="en-US" sz="4800" dirty="0"/>
              <a:t> </a:t>
            </a:r>
            <a:r>
              <a:rPr lang="en-US" sz="4800" dirty="0" err="1"/>
              <a:t>lainnya</a:t>
            </a:r>
            <a:r>
              <a:rPr lang="en-US" sz="4800" dirty="0"/>
              <a:t> </a:t>
            </a:r>
            <a:r>
              <a:rPr lang="en-US" sz="4800" dirty="0" err="1"/>
              <a:t>dalam</a:t>
            </a:r>
            <a:r>
              <a:rPr lang="en-US" sz="4800" dirty="0"/>
              <a:t> </a:t>
            </a:r>
            <a:r>
              <a:rPr lang="en-US" sz="4800" dirty="0" err="1"/>
              <a:t>suatu</a:t>
            </a:r>
            <a:r>
              <a:rPr lang="en-US" sz="4800" dirty="0"/>
              <a:t> </a:t>
            </a:r>
            <a:r>
              <a:rPr lang="en-US" sz="4800" dirty="0" err="1"/>
              <a:t>masyarakat</a:t>
            </a:r>
            <a:endParaRPr lang="en-US" sz="4800" dirty="0"/>
          </a:p>
        </p:txBody>
      </p:sp>
      <p:sp>
        <p:nvSpPr>
          <p:cNvPr id="5" name="Down Arrow 4"/>
          <p:cNvSpPr/>
          <p:nvPr/>
        </p:nvSpPr>
        <p:spPr>
          <a:xfrm>
            <a:off x="4930764" y="3019412"/>
            <a:ext cx="2286016" cy="12858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11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9128" y="254000"/>
            <a:ext cx="8375672" cy="112233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sz="6000" dirty="0" err="1"/>
              <a:t>Jenis</a:t>
            </a:r>
            <a:r>
              <a:rPr lang="en-US" sz="6000" dirty="0"/>
              <a:t> </a:t>
            </a:r>
            <a:r>
              <a:rPr lang="en-US" sz="6000" dirty="0" err="1"/>
              <a:t>Sosialisasi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0" y="2768600"/>
            <a:ext cx="10464800" cy="5688000"/>
          </a:xfrm>
        </p:spPr>
        <p:txBody>
          <a:bodyPr/>
          <a:lstStyle/>
          <a:p>
            <a:pPr marL="263525" indent="3175" algn="ctr">
              <a:buNone/>
            </a:pPr>
            <a:r>
              <a:rPr lang="en-US" dirty="0" err="1"/>
              <a:t>Proses</a:t>
            </a:r>
            <a:endParaRPr lang="en-US" dirty="0"/>
          </a:p>
          <a:p>
            <a:pPr marL="263525" indent="3175">
              <a:spcBef>
                <a:spcPts val="600"/>
              </a:spcBef>
              <a:buNone/>
            </a:pPr>
            <a:r>
              <a:rPr lang="en-US" b="1" dirty="0" err="1"/>
              <a:t>Sosialisasi</a:t>
            </a:r>
            <a:r>
              <a:rPr lang="en-US" b="1" dirty="0"/>
              <a:t> Primer</a:t>
            </a:r>
          </a:p>
          <a:p>
            <a:pPr marL="263525" indent="3175">
              <a:spcBef>
                <a:spcPts val="600"/>
              </a:spcBef>
              <a:buNone/>
            </a:pPr>
            <a:r>
              <a:rPr lang="en-US" dirty="0"/>
              <a:t>(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Keluarga;belajar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, </a:t>
            </a:r>
            <a:r>
              <a:rPr lang="en-US" dirty="0" err="1"/>
              <a:t>norma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masyarakat</a:t>
            </a:r>
            <a:endParaRPr lang="en-US" dirty="0"/>
          </a:p>
          <a:p>
            <a:pPr marL="263525" indent="3175">
              <a:spcBef>
                <a:spcPts val="1800"/>
              </a:spcBef>
              <a:buNone/>
            </a:pPr>
            <a:r>
              <a:rPr lang="en-US" b="1" dirty="0" err="1"/>
              <a:t>Sosialisasi</a:t>
            </a:r>
            <a:r>
              <a:rPr lang="en-US" b="1" dirty="0"/>
              <a:t> </a:t>
            </a:r>
            <a:r>
              <a:rPr lang="en-US" b="1" dirty="0" err="1"/>
              <a:t>sekunder</a:t>
            </a:r>
            <a:r>
              <a:rPr lang="en-US" b="1" dirty="0"/>
              <a:t> </a:t>
            </a:r>
            <a:r>
              <a:rPr lang="en-US" dirty="0"/>
              <a:t>: </a:t>
            </a:r>
          </a:p>
          <a:p>
            <a:pPr marL="263525" indent="3175">
              <a:spcBef>
                <a:spcPts val="1800"/>
              </a:spcBef>
              <a:buNone/>
            </a:pPr>
            <a:r>
              <a:rPr lang="en-US" dirty="0" err="1"/>
              <a:t>sosialisasi</a:t>
            </a:r>
            <a:r>
              <a:rPr lang="en-US" dirty="0"/>
              <a:t> </a:t>
            </a:r>
            <a:r>
              <a:rPr lang="en-US" dirty="0" err="1"/>
              <a:t>lanjutan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Sosialisasi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nyata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, </a:t>
            </a:r>
            <a:r>
              <a:rPr lang="en-US" dirty="0" err="1"/>
              <a:t>domisili</a:t>
            </a:r>
            <a:r>
              <a:rPr lang="en-US" dirty="0"/>
              <a:t>, </a:t>
            </a:r>
            <a:r>
              <a:rPr lang="en-US" dirty="0" err="1"/>
              <a:t>dst</a:t>
            </a:r>
            <a:r>
              <a:rPr lang="en-US" dirty="0"/>
              <a:t>						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err="1"/>
              <a:t>Sosialisasi</a:t>
            </a:r>
            <a:r>
              <a:rPr lang="en-US" sz="3600" b="1" dirty="0"/>
              <a:t> </a:t>
            </a:r>
            <a:r>
              <a:rPr lang="en-US" sz="3600" b="1" dirty="0" err="1"/>
              <a:t>Represif</a:t>
            </a:r>
            <a:r>
              <a:rPr lang="en-US" sz="3600" b="1" dirty="0"/>
              <a:t> :</a:t>
            </a:r>
          </a:p>
          <a:p>
            <a:pPr marL="182563" indent="84138">
              <a:buNone/>
            </a:pP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sosialisasi</a:t>
            </a:r>
            <a:r>
              <a:rPr lang="en-US" dirty="0"/>
              <a:t> 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mengutamakan</a:t>
            </a:r>
            <a:r>
              <a:rPr lang="en-US" dirty="0"/>
              <a:t> </a:t>
            </a:r>
            <a:r>
              <a:rPr lang="en-US" dirty="0" err="1"/>
              <a:t>penggunakan</a:t>
            </a:r>
            <a:r>
              <a:rPr lang="en-US" dirty="0"/>
              <a:t> </a:t>
            </a:r>
            <a:r>
              <a:rPr lang="en-US" dirty="0" err="1"/>
              <a:t>hukuman</a:t>
            </a:r>
            <a:r>
              <a:rPr lang="en-US" dirty="0"/>
              <a:t>,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arah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kepatuhan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orang</a:t>
            </a:r>
            <a:r>
              <a:rPr lang="en-US" dirty="0"/>
              <a:t> </a:t>
            </a:r>
            <a:r>
              <a:rPr lang="en-US" dirty="0" err="1"/>
              <a:t>tua</a:t>
            </a:r>
            <a:endParaRPr lang="en-US" dirty="0"/>
          </a:p>
          <a:p>
            <a:pPr marL="182563" indent="84138">
              <a:spcBef>
                <a:spcPts val="1800"/>
              </a:spcBef>
              <a:buFont typeface="Arial" pitchFamily="34" charset="0"/>
              <a:buChar char="•"/>
            </a:pPr>
            <a:r>
              <a:rPr lang="en-US" b="1" dirty="0" err="1"/>
              <a:t>Sosialisasi</a:t>
            </a:r>
            <a:r>
              <a:rPr lang="en-US" b="1" dirty="0"/>
              <a:t> </a:t>
            </a:r>
            <a:r>
              <a:rPr lang="en-US" b="1" dirty="0" err="1"/>
              <a:t>Partisipatif</a:t>
            </a:r>
            <a:endParaRPr lang="en-US" b="1" dirty="0"/>
          </a:p>
          <a:p>
            <a:pPr marL="182563" indent="84138">
              <a:spcBef>
                <a:spcPts val="1800"/>
              </a:spcBef>
              <a:buNone/>
            </a:pPr>
            <a:r>
              <a:rPr lang="en-US" dirty="0" err="1"/>
              <a:t>Sosialisasi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motivasi</a:t>
            </a:r>
            <a:r>
              <a:rPr lang="en-US" dirty="0"/>
              <a:t>,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timbal</a:t>
            </a:r>
            <a:r>
              <a:rPr lang="en-US" dirty="0"/>
              <a:t> </a:t>
            </a:r>
            <a:r>
              <a:rPr lang="en-US" dirty="0" err="1"/>
              <a:t>balik</a:t>
            </a:r>
            <a:r>
              <a:rPr lang="en-US" dirty="0"/>
              <a:t>, </a:t>
            </a:r>
            <a:r>
              <a:rPr lang="en-US" dirty="0" err="1"/>
              <a:t>penghargaan</a:t>
            </a:r>
            <a:r>
              <a:rPr lang="en-US" dirty="0"/>
              <a:t> </a:t>
            </a:r>
            <a:r>
              <a:rPr lang="en-US" dirty="0" err="1"/>
              <a:t>otonomi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sharing </a:t>
            </a:r>
            <a:r>
              <a:rPr lang="en-US" dirty="0" err="1"/>
              <a:t>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tersebut</a:t>
            </a:r>
            <a:endParaRPr lang="en-US" dirty="0"/>
          </a:p>
          <a:p>
            <a:pPr marL="182563" indent="84138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6002334" y="376206"/>
            <a:ext cx="6643734" cy="785818"/>
          </a:xfrm>
          <a:prstGeom prst="rect">
            <a:avLst/>
          </a:prstGeom>
          <a:solidFill>
            <a:srgbClr val="FFFF00"/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Dari </a:t>
            </a:r>
            <a:r>
              <a:rPr kumimoji="0" lang="en-US" sz="4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Segi</a:t>
            </a:r>
            <a:r>
              <a: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</a:t>
            </a:r>
            <a:r>
              <a:rPr kumimoji="0" lang="en-US" sz="4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caranya</a:t>
            </a:r>
            <a:endParaRPr kumimoji="0" lang="en-US" sz="4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pitchFamily="32" charset="0"/>
              <a:ea typeface="ヒラギノ角ゴ ProN W3" pitchFamily="32" charset="-128"/>
              <a:sym typeface="Gill Sans" pitchFamily="32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3442" y="1090586"/>
            <a:ext cx="7429552" cy="1143008"/>
          </a:xfrm>
        </p:spPr>
        <p:txBody>
          <a:bodyPr/>
          <a:lstStyle/>
          <a:p>
            <a:r>
              <a:rPr lang="en-US" sz="3600" b="1" dirty="0" err="1"/>
              <a:t>Nilai</a:t>
            </a:r>
            <a:r>
              <a:rPr lang="en-US" sz="3600" b="1" dirty="0"/>
              <a:t> </a:t>
            </a:r>
            <a:r>
              <a:rPr lang="en-US" sz="3600" b="1" dirty="0" err="1"/>
              <a:t>anak</a:t>
            </a:r>
            <a:r>
              <a:rPr lang="en-US" sz="3600" b="1" dirty="0"/>
              <a:t> </a:t>
            </a:r>
            <a:r>
              <a:rPr lang="en-US" sz="3600" b="1" dirty="0" err="1"/>
              <a:t>dalam</a:t>
            </a:r>
            <a:r>
              <a:rPr lang="en-US" sz="3600" b="1" dirty="0"/>
              <a:t> </a:t>
            </a:r>
            <a:r>
              <a:rPr lang="en-US" sz="3600" b="1" dirty="0" err="1"/>
              <a:t>keluarga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Nilai</a:t>
            </a:r>
            <a:r>
              <a:rPr lang="en-US" dirty="0"/>
              <a:t>        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belief yang 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diinginkan</a:t>
            </a:r>
            <a:endParaRPr lang="en-US" dirty="0"/>
          </a:p>
          <a:p>
            <a:r>
              <a:rPr lang="en-US" dirty="0" err="1"/>
              <a:t>Nilai</a:t>
            </a:r>
            <a:r>
              <a:rPr lang="en-US" dirty="0"/>
              <a:t>        </a:t>
            </a:r>
            <a:r>
              <a:rPr lang="en-US" dirty="0" err="1"/>
              <a:t>representasi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keyakinan</a:t>
            </a:r>
            <a:r>
              <a:rPr lang="en-US" dirty="0"/>
              <a:t> moral yang </a:t>
            </a:r>
            <a:r>
              <a:rPr lang="en-US" dirty="0" err="1"/>
              <a:t>diinternalisasikan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orang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rasional</a:t>
            </a:r>
            <a:r>
              <a:rPr lang="en-US" dirty="0"/>
              <a:t> </a:t>
            </a:r>
            <a:r>
              <a:rPr lang="en-US" dirty="0" err="1"/>
              <a:t>terakhir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tindakan-tindakannya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4" name="Right Arrow 3"/>
          <p:cNvSpPr/>
          <p:nvPr/>
        </p:nvSpPr>
        <p:spPr bwMode="auto">
          <a:xfrm>
            <a:off x="3001938" y="2876536"/>
            <a:ext cx="714380" cy="331471"/>
          </a:xfrm>
          <a:prstGeom prst="rightArrow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</a:t>
            </a:r>
          </a:p>
        </p:txBody>
      </p:sp>
      <p:sp>
        <p:nvSpPr>
          <p:cNvPr id="5" name="Right Arrow 4"/>
          <p:cNvSpPr/>
          <p:nvPr/>
        </p:nvSpPr>
        <p:spPr bwMode="auto">
          <a:xfrm>
            <a:off x="3001938" y="4448172"/>
            <a:ext cx="571504" cy="285752"/>
          </a:xfrm>
          <a:prstGeom prst="rightArrow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32" charset="0"/>
              <a:ea typeface="ヒラギノ角ゴ ProN W3" pitchFamily="32" charset="-128"/>
              <a:sym typeface="Gill Sans" pitchFamily="32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6384" y="1090586"/>
            <a:ext cx="7518416" cy="928694"/>
          </a:xfrm>
        </p:spPr>
        <p:txBody>
          <a:bodyPr/>
          <a:lstStyle/>
          <a:p>
            <a:r>
              <a:rPr lang="en-US" sz="4400" b="1" dirty="0" err="1"/>
              <a:t>Metode</a:t>
            </a:r>
            <a:r>
              <a:rPr lang="en-US" sz="4400" b="1" dirty="0"/>
              <a:t> </a:t>
            </a:r>
            <a:r>
              <a:rPr lang="en-US" sz="4400" b="1" dirty="0" err="1"/>
              <a:t>sosialisasi</a:t>
            </a:r>
            <a:r>
              <a:rPr lang="en-US" sz="4400" b="1" dirty="0"/>
              <a:t> </a:t>
            </a:r>
            <a:r>
              <a:rPr lang="en-US" sz="4400" b="1" dirty="0" err="1"/>
              <a:t>nilai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294" y="2768600"/>
            <a:ext cx="12287336" cy="5715000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US" sz="2800" dirty="0" err="1"/>
              <a:t>Metode</a:t>
            </a:r>
            <a:r>
              <a:rPr lang="en-US" sz="2800" dirty="0"/>
              <a:t> </a:t>
            </a:r>
            <a:r>
              <a:rPr lang="en-US" sz="2800" dirty="0" err="1"/>
              <a:t>afektif</a:t>
            </a:r>
            <a:r>
              <a:rPr lang="en-US" sz="2800" dirty="0"/>
              <a:t> : </a:t>
            </a:r>
            <a:r>
              <a:rPr lang="en-US" sz="2800" dirty="0" err="1"/>
              <a:t>merujuk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munculnya</a:t>
            </a:r>
            <a:r>
              <a:rPr lang="en-US" sz="2800" dirty="0"/>
              <a:t> </a:t>
            </a:r>
            <a:r>
              <a:rPr lang="en-US" sz="2800" dirty="0" err="1"/>
              <a:t>perasaan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emosi</a:t>
            </a:r>
            <a:endParaRPr lang="en-US" sz="2800" dirty="0"/>
          </a:p>
          <a:p>
            <a:pPr>
              <a:spcBef>
                <a:spcPts val="1800"/>
              </a:spcBef>
            </a:pPr>
            <a:r>
              <a:rPr lang="en-US" sz="2800" dirty="0" err="1"/>
              <a:t>Metode</a:t>
            </a:r>
            <a:r>
              <a:rPr lang="en-US" sz="2800" dirty="0"/>
              <a:t> </a:t>
            </a:r>
            <a:r>
              <a:rPr lang="en-US" sz="2800" dirty="0" err="1"/>
              <a:t>pengkondisian</a:t>
            </a:r>
            <a:r>
              <a:rPr lang="en-US" sz="2800" dirty="0"/>
              <a:t> : </a:t>
            </a:r>
            <a:r>
              <a:rPr lang="en-US" sz="2800" dirty="0" err="1"/>
              <a:t>upaya</a:t>
            </a:r>
            <a:r>
              <a:rPr lang="en-US" sz="2800" dirty="0"/>
              <a:t> </a:t>
            </a:r>
            <a:r>
              <a:rPr lang="en-US" sz="2800" dirty="0" err="1"/>
              <a:t>melakukan</a:t>
            </a:r>
            <a:r>
              <a:rPr lang="en-US" sz="2800" dirty="0"/>
              <a:t> </a:t>
            </a:r>
            <a:r>
              <a:rPr lang="en-US" sz="2800" dirty="0" err="1"/>
              <a:t>tindakan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menimbulkan</a:t>
            </a:r>
            <a:r>
              <a:rPr lang="en-US" sz="2800" dirty="0"/>
              <a:t> </a:t>
            </a:r>
            <a:r>
              <a:rPr lang="en-US" sz="2800" dirty="0" err="1"/>
              <a:t>dampak</a:t>
            </a:r>
            <a:r>
              <a:rPr lang="en-US" sz="2800" dirty="0"/>
              <a:t> </a:t>
            </a:r>
            <a:r>
              <a:rPr lang="en-US" sz="2800" dirty="0" err="1"/>
              <a:t>tertentu</a:t>
            </a:r>
            <a:endParaRPr lang="en-US" sz="2800" dirty="0"/>
          </a:p>
          <a:p>
            <a:pPr>
              <a:spcBef>
                <a:spcPts val="1800"/>
              </a:spcBef>
            </a:pPr>
            <a:r>
              <a:rPr lang="en-US" sz="2800" dirty="0" err="1"/>
              <a:t>Metode</a:t>
            </a:r>
            <a:r>
              <a:rPr lang="en-US" sz="2800" dirty="0"/>
              <a:t> </a:t>
            </a:r>
            <a:r>
              <a:rPr lang="en-US" sz="2800" dirty="0" err="1"/>
              <a:t>mengamati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meniru</a:t>
            </a:r>
            <a:r>
              <a:rPr lang="en-US" sz="2800" dirty="0"/>
              <a:t> </a:t>
            </a:r>
            <a:r>
              <a:rPr lang="en-US" sz="2800" dirty="0" err="1"/>
              <a:t>figur</a:t>
            </a:r>
            <a:r>
              <a:rPr lang="en-US" sz="2800" dirty="0"/>
              <a:t> model</a:t>
            </a:r>
          </a:p>
          <a:p>
            <a:pPr>
              <a:spcBef>
                <a:spcPts val="1800"/>
              </a:spcBef>
            </a:pPr>
            <a:r>
              <a:rPr lang="en-US" sz="2800" dirty="0" err="1"/>
              <a:t>Metode</a:t>
            </a:r>
            <a:r>
              <a:rPr lang="en-US" sz="2800" dirty="0"/>
              <a:t> </a:t>
            </a:r>
            <a:r>
              <a:rPr lang="en-US" sz="2800" dirty="0" err="1"/>
              <a:t>kognitif</a:t>
            </a:r>
            <a:r>
              <a:rPr lang="en-US" sz="2800" dirty="0"/>
              <a:t> :</a:t>
            </a:r>
            <a:r>
              <a:rPr lang="en-US" sz="2800" dirty="0" err="1"/>
              <a:t>mendorong</a:t>
            </a:r>
            <a:r>
              <a:rPr lang="en-US" sz="2800" dirty="0"/>
              <a:t> </a:t>
            </a:r>
            <a:r>
              <a:rPr lang="en-US" sz="2800" dirty="0" err="1"/>
              <a:t>individu</a:t>
            </a:r>
            <a:r>
              <a:rPr lang="en-US" sz="2800" dirty="0"/>
              <a:t> </a:t>
            </a:r>
            <a:r>
              <a:rPr lang="en-US" sz="2800" dirty="0" err="1"/>
              <a:t>memproses</a:t>
            </a:r>
            <a:r>
              <a:rPr lang="en-US" sz="2800" dirty="0"/>
              <a:t> </a:t>
            </a:r>
            <a:r>
              <a:rPr lang="en-US" sz="2800" dirty="0" err="1"/>
              <a:t>informasi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pengalaman</a:t>
            </a:r>
            <a:endParaRPr lang="en-US" sz="2800" dirty="0"/>
          </a:p>
          <a:p>
            <a:pPr>
              <a:spcBef>
                <a:spcPts val="1800"/>
              </a:spcBef>
            </a:pPr>
            <a:r>
              <a:rPr lang="en-US" sz="2800" dirty="0" err="1"/>
              <a:t>Metode</a:t>
            </a:r>
            <a:r>
              <a:rPr lang="en-US" sz="2800" dirty="0"/>
              <a:t> </a:t>
            </a:r>
            <a:r>
              <a:rPr lang="en-US" sz="2800" dirty="0" err="1"/>
              <a:t>sosiokultural</a:t>
            </a:r>
            <a:r>
              <a:rPr lang="en-US" sz="2800" dirty="0"/>
              <a:t> : </a:t>
            </a:r>
            <a:r>
              <a:rPr lang="en-US" sz="2800" dirty="0" err="1"/>
              <a:t>mengandalkan</a:t>
            </a:r>
            <a:r>
              <a:rPr lang="en-US" sz="2800" dirty="0"/>
              <a:t> </a:t>
            </a:r>
            <a:r>
              <a:rPr lang="en-US" sz="2800" dirty="0" err="1"/>
              <a:t>proses</a:t>
            </a:r>
            <a:r>
              <a:rPr lang="en-US" sz="2800" dirty="0"/>
              <a:t> </a:t>
            </a:r>
            <a:r>
              <a:rPr lang="en-US" sz="2800" dirty="0" err="1"/>
              <a:t>penyesuaian</a:t>
            </a:r>
            <a:r>
              <a:rPr lang="en-US" sz="2800" dirty="0"/>
              <a:t> </a:t>
            </a:r>
            <a:r>
              <a:rPr lang="en-US" sz="2800" dirty="0" err="1"/>
              <a:t>diri</a:t>
            </a:r>
            <a:r>
              <a:rPr lang="en-US" sz="2800" dirty="0"/>
              <a:t> </a:t>
            </a:r>
            <a:r>
              <a:rPr lang="en-US" sz="2800" dirty="0" err="1"/>
              <a:t>individu</a:t>
            </a:r>
            <a:r>
              <a:rPr lang="en-US" sz="2800" dirty="0"/>
              <a:t> </a:t>
            </a:r>
            <a:r>
              <a:rPr lang="en-US" sz="2800" dirty="0" err="1"/>
              <a:t>terhadap</a:t>
            </a:r>
            <a:r>
              <a:rPr lang="en-US" sz="2800" dirty="0"/>
              <a:t> </a:t>
            </a:r>
            <a:r>
              <a:rPr lang="en-US" sz="2800" dirty="0" err="1"/>
              <a:t>tuntutan</a:t>
            </a:r>
            <a:r>
              <a:rPr lang="en-US" sz="2800" dirty="0"/>
              <a:t> </a:t>
            </a:r>
            <a:r>
              <a:rPr lang="en-US" sz="2800" dirty="0" err="1"/>
              <a:t>lingkungan</a:t>
            </a:r>
            <a:endParaRPr lang="en-US" sz="2800" dirty="0"/>
          </a:p>
          <a:p>
            <a:pPr>
              <a:spcBef>
                <a:spcPts val="1800"/>
              </a:spcBef>
            </a:pPr>
            <a:r>
              <a:rPr lang="en-US" sz="2800" dirty="0" err="1"/>
              <a:t>Metode</a:t>
            </a:r>
            <a:r>
              <a:rPr lang="en-US" sz="2800" dirty="0"/>
              <a:t> </a:t>
            </a:r>
            <a:r>
              <a:rPr lang="en-US" sz="2800" dirty="0" err="1"/>
              <a:t>magang</a:t>
            </a:r>
            <a:r>
              <a:rPr lang="en-US" sz="2800" dirty="0"/>
              <a:t> : </a:t>
            </a:r>
            <a:r>
              <a:rPr lang="en-US" sz="2800" dirty="0" err="1"/>
              <a:t>menularkan</a:t>
            </a:r>
            <a:r>
              <a:rPr lang="en-US" sz="2800" dirty="0"/>
              <a:t> </a:t>
            </a:r>
            <a:r>
              <a:rPr lang="en-US" sz="2800" dirty="0" err="1"/>
              <a:t>satu</a:t>
            </a:r>
            <a:r>
              <a:rPr lang="en-US" sz="2800" dirty="0"/>
              <a:t> </a:t>
            </a:r>
            <a:r>
              <a:rPr lang="en-US" sz="2800" dirty="0" err="1"/>
              <a:t>aktivitas</a:t>
            </a:r>
            <a:r>
              <a:rPr lang="en-US" sz="2800" dirty="0"/>
              <a:t> yang </a:t>
            </a:r>
            <a:r>
              <a:rPr lang="en-US" sz="2800" dirty="0" err="1"/>
              <a:t>menuntut</a:t>
            </a:r>
            <a:r>
              <a:rPr lang="en-US" sz="2800" dirty="0"/>
              <a:t> </a:t>
            </a:r>
            <a:r>
              <a:rPr lang="en-US" sz="2800" dirty="0" err="1"/>
              <a:t>keahlian</a:t>
            </a:r>
            <a:r>
              <a:rPr lang="en-US" sz="2800" dirty="0"/>
              <a:t> </a:t>
            </a:r>
            <a:r>
              <a:rPr lang="en-US" sz="2800" dirty="0" err="1"/>
              <a:t>terstruktur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cara</a:t>
            </a:r>
            <a:r>
              <a:rPr lang="en-US" sz="2800" dirty="0"/>
              <a:t> </a:t>
            </a:r>
            <a:r>
              <a:rPr lang="en-US" sz="2800" dirty="0" err="1"/>
              <a:t>partisipasi</a:t>
            </a:r>
            <a:r>
              <a:rPr lang="en-US" sz="2800" dirty="0"/>
              <a:t> </a:t>
            </a:r>
            <a:r>
              <a:rPr lang="en-US" sz="2800" dirty="0" err="1"/>
              <a:t>terbimbing</a:t>
            </a:r>
            <a:endParaRPr lang="en-US" sz="2800" dirty="0"/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itle &amp; Bullets - 2 Column">
  <a:themeElements>
    <a:clrScheme name="Title &amp; Bullets - 2 Colum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1710</TotalTime>
  <Pages>0</Pages>
  <Words>217</Words>
  <Characters>0</Characters>
  <Application>Microsoft Office PowerPoint</Application>
  <PresentationFormat>Custom</PresentationFormat>
  <Lines>0</Lines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Gill Sans</vt:lpstr>
      <vt:lpstr>Title &amp; Subtitle</vt:lpstr>
      <vt:lpstr>Custom Design</vt:lpstr>
      <vt:lpstr>Title &amp; Bullets - 2 Column</vt:lpstr>
      <vt:lpstr>Aspek-Aspek Penting Sosiologi Keluarga </vt:lpstr>
      <vt:lpstr>Definisi Sosialisasi</vt:lpstr>
      <vt:lpstr>Jenis Sosialisasi</vt:lpstr>
      <vt:lpstr>PowerPoint Presentation</vt:lpstr>
      <vt:lpstr>Nilai anak dalam keluarga</vt:lpstr>
      <vt:lpstr>Metode sosialisasi nilai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PARWITANINGSIH, DRA.,M.SI.</cp:lastModifiedBy>
  <cp:revision>206</cp:revision>
  <dcterms:modified xsi:type="dcterms:W3CDTF">2022-08-21T06:58:04Z</dcterms:modified>
</cp:coreProperties>
</file>