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  <p:sldMasterId id="2147483650" r:id="rId3"/>
  </p:sldMasterIdLst>
  <p:notesMasterIdLst>
    <p:notesMasterId r:id="rId11"/>
  </p:notesMasterIdLst>
  <p:sldIdLst>
    <p:sldId id="256" r:id="rId4"/>
    <p:sldId id="267" r:id="rId5"/>
    <p:sldId id="259" r:id="rId6"/>
    <p:sldId id="262" r:id="rId7"/>
    <p:sldId id="263" r:id="rId8"/>
    <p:sldId id="265" r:id="rId9"/>
    <p:sldId id="266" r:id="rId10"/>
  </p:sldIdLst>
  <p:sldSz cx="13004800" cy="9753600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6" autoAdjust="0"/>
    <p:restoredTop sz="97496" autoAdjust="0"/>
  </p:normalViewPr>
  <p:slideViewPr>
    <p:cSldViewPr>
      <p:cViewPr varScale="1">
        <p:scale>
          <a:sx n="44" d="100"/>
          <a:sy n="44" d="100"/>
        </p:scale>
        <p:origin x="1700" y="48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8/21/2022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133911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33521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8426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6540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070997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883148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90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99379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2209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2338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27765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3377" y="1733528"/>
            <a:ext cx="7286676" cy="1500198"/>
          </a:xfrm>
        </p:spPr>
        <p:txBody>
          <a:bodyPr/>
          <a:lstStyle/>
          <a:p>
            <a:r>
              <a:rPr lang="en-US" sz="3200" b="1" dirty="0" err="1">
                <a:solidFill>
                  <a:srgbClr val="002060"/>
                </a:solidFill>
              </a:rPr>
              <a:t>Pendidikan</a:t>
            </a:r>
            <a:r>
              <a:rPr lang="en-US" sz="3200" b="1" dirty="0">
                <a:solidFill>
                  <a:srgbClr val="002060"/>
                </a:solidFill>
              </a:rPr>
              <a:t>, </a:t>
            </a:r>
            <a:r>
              <a:rPr lang="en-US" sz="3200" b="1" dirty="0" err="1">
                <a:solidFill>
                  <a:srgbClr val="002060"/>
                </a:solidFill>
              </a:rPr>
              <a:t>Kesehatan</a:t>
            </a:r>
            <a:r>
              <a:rPr lang="en-US" sz="3200" b="1" dirty="0">
                <a:solidFill>
                  <a:srgbClr val="002060"/>
                </a:solidFill>
              </a:rPr>
              <a:t>, </a:t>
            </a:r>
            <a:r>
              <a:rPr lang="en-US" sz="3200" b="1" dirty="0" err="1">
                <a:solidFill>
                  <a:srgbClr val="002060"/>
                </a:solidFill>
              </a:rPr>
              <a:t>dan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Keluarga</a:t>
            </a:r>
            <a:br>
              <a:rPr lang="en-US" sz="3200" b="1" dirty="0">
                <a:solidFill>
                  <a:srgbClr val="002060"/>
                </a:solidFill>
              </a:rPr>
            </a:b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79400" y="3876668"/>
            <a:ext cx="13639800" cy="2714644"/>
          </a:xfrm>
        </p:spPr>
        <p:txBody>
          <a:bodyPr/>
          <a:lstStyle/>
          <a:p>
            <a:pPr algn="l"/>
            <a:endParaRPr lang="en-US" sz="24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073508" y="304768"/>
            <a:ext cx="5572164" cy="7858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Selamat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Datang</a:t>
            </a: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20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di</a:t>
            </a: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Tutorial 7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err="1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Sosiologi</a:t>
            </a:r>
            <a:r>
              <a:rPr lang="en-US" sz="2000" b="1" dirty="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Keluarga</a:t>
            </a:r>
            <a:endParaRPr kumimoji="0" lang="en-US" sz="20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0566" y="376206"/>
            <a:ext cx="6786610" cy="1214446"/>
          </a:xfrm>
          <a:solidFill>
            <a:srgbClr val="FFFF00"/>
          </a:solidFill>
        </p:spPr>
        <p:txBody>
          <a:bodyPr/>
          <a:lstStyle/>
          <a:p>
            <a:r>
              <a:rPr lang="en-US" sz="7200" dirty="0" err="1"/>
              <a:t>Pendidikan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32" y="2662222"/>
            <a:ext cx="12215898" cy="5429288"/>
          </a:xfrm>
          <a:solidFill>
            <a:schemeClr val="accent1">
              <a:lumMod val="90000"/>
            </a:schemeClr>
          </a:solidFill>
        </p:spPr>
        <p:txBody>
          <a:bodyPr/>
          <a:lstStyle/>
          <a:p>
            <a:pPr algn="just"/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dewasa</a:t>
            </a:r>
            <a:r>
              <a:rPr lang="en-US" dirty="0"/>
              <a:t>. </a:t>
            </a:r>
            <a:r>
              <a:rPr lang="en-US" dirty="0" err="1"/>
              <a:t>Sasaran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intelektual</a:t>
            </a:r>
            <a:r>
              <a:rPr lang="en-US" dirty="0"/>
              <a:t>, spiritual,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kecerdasan</a:t>
            </a:r>
            <a:r>
              <a:rPr lang="en-US" dirty="0"/>
              <a:t> </a:t>
            </a:r>
            <a:r>
              <a:rPr lang="en-US" dirty="0" err="1"/>
              <a:t>emosional</a:t>
            </a:r>
            <a:r>
              <a:rPr lang="en-US" dirty="0"/>
              <a:t>,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ketiganya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, </a:t>
            </a:r>
            <a:r>
              <a:rPr lang="en-US" dirty="0" err="1"/>
              <a:t>melainkan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</a:t>
            </a:r>
            <a:r>
              <a:rPr lang="en-US" dirty="0" err="1"/>
              <a:t>jati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kepribadian</a:t>
            </a:r>
            <a:r>
              <a:rPr lang="en-US" dirty="0"/>
              <a:t> </a:t>
            </a:r>
            <a:r>
              <a:rPr lang="en-US" dirty="0" err="1"/>
              <a:t>individu</a:t>
            </a:r>
            <a:endParaRPr lang="en-US" dirty="0"/>
          </a:p>
          <a:p>
            <a:pPr algn="just"/>
            <a:r>
              <a:rPr lang="en-US" dirty="0"/>
              <a:t>*roses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formal </a:t>
            </a:r>
            <a:r>
              <a:rPr lang="en-US" dirty="0" err="1"/>
              <a:t>maupun</a:t>
            </a:r>
            <a:r>
              <a:rPr lang="en-US" dirty="0"/>
              <a:t> non-formal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7624" y="661958"/>
            <a:ext cx="8358246" cy="101444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</a:rPr>
              <a:t>Peranan</a:t>
            </a:r>
            <a:r>
              <a:rPr lang="en-US" sz="3600" b="1" dirty="0">
                <a:solidFill>
                  <a:srgbClr val="002060"/>
                </a:solidFill>
              </a:rPr>
              <a:t> ayah </a:t>
            </a:r>
            <a:r>
              <a:rPr lang="en-US" sz="3600" b="1" dirty="0" err="1">
                <a:solidFill>
                  <a:srgbClr val="002060"/>
                </a:solidFill>
              </a:rPr>
              <a:t>dalam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Pendidikan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Anak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1"/>
            <a:ext cx="11887201" cy="539116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indent="-457200" fontAlgn="base">
              <a:buFont typeface="+mj-lt"/>
              <a:buAutoNum type="arabicPeriod"/>
            </a:pPr>
            <a:r>
              <a:rPr lang="en-US" sz="3600" dirty="0" err="1"/>
              <a:t>Sumber</a:t>
            </a:r>
            <a:r>
              <a:rPr lang="en-US" sz="3600" dirty="0"/>
              <a:t> </a:t>
            </a:r>
            <a:r>
              <a:rPr lang="en-US" sz="3600" dirty="0" err="1"/>
              <a:t>Kekuasaan</a:t>
            </a:r>
            <a:r>
              <a:rPr lang="en-US" sz="3600" dirty="0"/>
              <a:t> </a:t>
            </a:r>
            <a:r>
              <a:rPr lang="en-US" sz="3600" dirty="0" err="1"/>
              <a:t>di</a:t>
            </a:r>
            <a:r>
              <a:rPr lang="en-US" sz="3600" dirty="0"/>
              <a:t>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Keluarganya</a:t>
            </a:r>
            <a:endParaRPr lang="en-US" sz="3600" dirty="0"/>
          </a:p>
          <a:p>
            <a:pPr marL="457200" indent="-457200" fontAlgn="base">
              <a:buFont typeface="+mj-lt"/>
              <a:buAutoNum type="arabicPeriod"/>
            </a:pPr>
            <a:r>
              <a:rPr lang="en-US" sz="3600" dirty="0" err="1"/>
              <a:t>Penghubung</a:t>
            </a:r>
            <a:r>
              <a:rPr lang="en-US" sz="3600" dirty="0"/>
              <a:t> intern </a:t>
            </a:r>
            <a:r>
              <a:rPr lang="en-US" sz="3600" dirty="0" err="1"/>
              <a:t>keluarga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masyarakat</a:t>
            </a:r>
            <a:r>
              <a:rPr lang="en-US" sz="3600" dirty="0"/>
              <a:t> </a:t>
            </a:r>
            <a:r>
              <a:rPr lang="en-US" sz="3600" dirty="0" err="1"/>
              <a:t>luar</a:t>
            </a:r>
            <a:r>
              <a:rPr lang="en-US" sz="3600" dirty="0"/>
              <a:t> </a:t>
            </a:r>
            <a:r>
              <a:rPr lang="en-US" sz="3600" dirty="0" err="1"/>
              <a:t>atau</a:t>
            </a:r>
            <a:r>
              <a:rPr lang="en-US" sz="3600" dirty="0"/>
              <a:t> </a:t>
            </a:r>
            <a:r>
              <a:rPr lang="en-US" sz="3600" dirty="0" err="1"/>
              <a:t>dunia</a:t>
            </a:r>
            <a:r>
              <a:rPr lang="en-US" sz="3600" dirty="0"/>
              <a:t> </a:t>
            </a:r>
            <a:r>
              <a:rPr lang="en-US" sz="3600" dirty="0" err="1"/>
              <a:t>luar</a:t>
            </a:r>
            <a:endParaRPr lang="en-US" sz="3600" dirty="0"/>
          </a:p>
          <a:p>
            <a:pPr marL="457200" indent="-457200" fontAlgn="base">
              <a:buFont typeface="+mj-lt"/>
              <a:buAutoNum type="arabicPeriod"/>
            </a:pPr>
            <a:r>
              <a:rPr lang="en-US" sz="3600" dirty="0" err="1"/>
              <a:t>Pemberi</a:t>
            </a:r>
            <a:r>
              <a:rPr lang="en-US" sz="3600" dirty="0"/>
              <a:t> rasa </a:t>
            </a:r>
            <a:r>
              <a:rPr lang="en-US" sz="3600" dirty="0" err="1"/>
              <a:t>aman</a:t>
            </a:r>
            <a:r>
              <a:rPr lang="en-US" sz="3600" dirty="0"/>
              <a:t> </a:t>
            </a:r>
            <a:r>
              <a:rPr lang="en-US" sz="3600" dirty="0" err="1"/>
              <a:t>bagi</a:t>
            </a:r>
            <a:r>
              <a:rPr lang="en-US" sz="3600" dirty="0"/>
              <a:t> </a:t>
            </a:r>
            <a:r>
              <a:rPr lang="en-US" sz="3600" dirty="0" err="1"/>
              <a:t>seluruh</a:t>
            </a:r>
            <a:r>
              <a:rPr lang="en-US" sz="3600" dirty="0"/>
              <a:t> </a:t>
            </a:r>
            <a:r>
              <a:rPr lang="en-US" sz="3600" dirty="0" err="1"/>
              <a:t>anggota</a:t>
            </a:r>
            <a:r>
              <a:rPr lang="en-US" sz="3600" dirty="0"/>
              <a:t> </a:t>
            </a:r>
            <a:r>
              <a:rPr lang="en-US" sz="3600" dirty="0" err="1"/>
              <a:t>keluarga</a:t>
            </a:r>
            <a:endParaRPr lang="en-US" sz="3600" dirty="0"/>
          </a:p>
          <a:p>
            <a:pPr marL="457200" indent="-457200" fontAlgn="base">
              <a:buFont typeface="+mj-lt"/>
              <a:buAutoNum type="arabicPeriod"/>
            </a:pPr>
            <a:r>
              <a:rPr lang="en-US" sz="3600" dirty="0" err="1"/>
              <a:t>Pelindung</a:t>
            </a:r>
            <a:r>
              <a:rPr lang="en-US" sz="3600" dirty="0"/>
              <a:t> </a:t>
            </a:r>
            <a:r>
              <a:rPr lang="en-US" sz="3600" dirty="0" err="1"/>
              <a:t>terhadap</a:t>
            </a:r>
            <a:r>
              <a:rPr lang="en-US" sz="3600" dirty="0"/>
              <a:t> </a:t>
            </a:r>
            <a:r>
              <a:rPr lang="en-US" sz="3600" dirty="0" err="1"/>
              <a:t>ancaman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</a:t>
            </a:r>
            <a:r>
              <a:rPr lang="en-US" sz="3600" dirty="0" err="1"/>
              <a:t>luar</a:t>
            </a:r>
            <a:endParaRPr lang="en-US" sz="3600" dirty="0"/>
          </a:p>
          <a:p>
            <a:pPr marL="457200" indent="-457200" fontAlgn="base">
              <a:buFont typeface="+mj-lt"/>
              <a:buAutoNum type="arabicPeriod"/>
            </a:pPr>
            <a:r>
              <a:rPr lang="en-US" sz="3600" dirty="0"/>
              <a:t>Hakim </a:t>
            </a:r>
            <a:r>
              <a:rPr lang="en-US" sz="3600" dirty="0" err="1"/>
              <a:t>atau</a:t>
            </a:r>
            <a:r>
              <a:rPr lang="en-US" sz="3600" dirty="0"/>
              <a:t> yang </a:t>
            </a:r>
            <a:r>
              <a:rPr lang="en-US" sz="3600" dirty="0" err="1"/>
              <a:t>mengadili</a:t>
            </a:r>
            <a:r>
              <a:rPr lang="en-US" sz="3600" dirty="0"/>
              <a:t> </a:t>
            </a:r>
            <a:r>
              <a:rPr lang="en-US" sz="3600" dirty="0" err="1"/>
              <a:t>jika</a:t>
            </a:r>
            <a:r>
              <a:rPr lang="en-US" sz="3600" dirty="0"/>
              <a:t> </a:t>
            </a:r>
            <a:r>
              <a:rPr lang="en-US" sz="3600" dirty="0" err="1"/>
              <a:t>terjadi</a:t>
            </a:r>
            <a:r>
              <a:rPr lang="en-US" sz="3600" dirty="0"/>
              <a:t> </a:t>
            </a:r>
            <a:r>
              <a:rPr lang="en-US" sz="3600" dirty="0" err="1"/>
              <a:t>perselisihan</a:t>
            </a:r>
            <a:endParaRPr lang="en-US" sz="3600" dirty="0"/>
          </a:p>
          <a:p>
            <a:pPr marL="457200" indent="-457200" fontAlgn="base">
              <a:buFont typeface="+mj-lt"/>
              <a:buAutoNum type="arabicPeriod"/>
            </a:pPr>
            <a:r>
              <a:rPr lang="en-US" sz="3600" dirty="0" err="1"/>
              <a:t>Pendidik</a:t>
            </a:r>
            <a:r>
              <a:rPr lang="en-US" sz="3600" dirty="0"/>
              <a:t>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segi-segi</a:t>
            </a:r>
            <a:r>
              <a:rPr lang="en-US" sz="3600" dirty="0"/>
              <a:t> </a:t>
            </a:r>
            <a:r>
              <a:rPr lang="en-US" sz="3600" dirty="0" err="1"/>
              <a:t>rasional</a:t>
            </a:r>
            <a:endParaRPr lang="en-US" sz="3600" dirty="0"/>
          </a:p>
          <a:p>
            <a:pPr marL="80963" indent="-80963" fontAlgn="base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9128" y="254000"/>
            <a:ext cx="8375672" cy="112233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sz="6000" dirty="0" err="1"/>
              <a:t>Konsep</a:t>
            </a:r>
            <a:r>
              <a:rPr lang="en-US" sz="6000" dirty="0"/>
              <a:t> </a:t>
            </a:r>
            <a:r>
              <a:rPr lang="en-US" sz="6000" dirty="0" err="1"/>
              <a:t>Kesehatan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32" y="2447908"/>
            <a:ext cx="12144460" cy="6008692"/>
          </a:xfrm>
        </p:spPr>
        <p:txBody>
          <a:bodyPr/>
          <a:lstStyle/>
          <a:p>
            <a:pPr marL="263525" indent="3175">
              <a:buFont typeface="Arial" pitchFamily="34" charset="0"/>
              <a:buChar char="•"/>
            </a:pP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/</a:t>
            </a:r>
            <a:r>
              <a:rPr lang="en-US" dirty="0" err="1"/>
              <a:t>fisik</a:t>
            </a:r>
            <a:r>
              <a:rPr lang="en-US" dirty="0"/>
              <a:t> yang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fungsinya</a:t>
            </a:r>
            <a:r>
              <a:rPr lang="en-US" dirty="0"/>
              <a:t>.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dibedakan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jasmani</a:t>
            </a:r>
            <a:r>
              <a:rPr lang="en-US" dirty="0"/>
              <a:t>/</a:t>
            </a:r>
            <a:r>
              <a:rPr lang="en-US" dirty="0" err="1"/>
              <a:t>badan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rohani</a:t>
            </a:r>
            <a:r>
              <a:rPr lang="en-US" dirty="0"/>
              <a:t>/</a:t>
            </a:r>
            <a:r>
              <a:rPr lang="en-US" dirty="0" err="1"/>
              <a:t>jiwa</a:t>
            </a:r>
            <a:r>
              <a:rPr lang="en-US" dirty="0"/>
              <a:t>.  	</a:t>
            </a:r>
          </a:p>
          <a:p>
            <a:pPr marL="263525" indent="3175">
              <a:buFont typeface="Arial" pitchFamily="34" charset="0"/>
              <a:buChar char="•"/>
            </a:pP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,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makro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masyarakatnya</a:t>
            </a:r>
            <a:r>
              <a:rPr lang="en-US" dirty="0"/>
              <a:t>, </a:t>
            </a:r>
            <a:r>
              <a:rPr lang="en-US" dirty="0" err="1"/>
              <a:t>sebaliknya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. </a:t>
            </a:r>
            <a:r>
              <a:rPr lang="en-US" dirty="0" err="1"/>
              <a:t>Peranan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keluarga</a:t>
            </a:r>
            <a:r>
              <a:rPr lang="en-US" dirty="0"/>
              <a:t> </a:t>
            </a:r>
            <a:r>
              <a:rPr lang="en-US" dirty="0" err="1"/>
              <a:t>dipandang</a:t>
            </a:r>
            <a:r>
              <a:rPr lang="en-US" dirty="0"/>
              <a:t> </a:t>
            </a:r>
            <a:r>
              <a:rPr lang="en-US" dirty="0" err="1"/>
              <a:t>sentral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					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768600"/>
            <a:ext cx="13004800" cy="5715000"/>
          </a:xfrm>
        </p:spPr>
        <p:txBody>
          <a:bodyPr/>
          <a:lstStyle/>
          <a:p>
            <a:r>
              <a:rPr lang="en-US" b="1" dirty="0" err="1"/>
              <a:t>Berkaitan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perawatan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pemelihara</a:t>
            </a:r>
            <a:r>
              <a:rPr lang="en-US" b="1" dirty="0"/>
              <a:t> </a:t>
            </a:r>
            <a:r>
              <a:rPr lang="en-US" b="1" dirty="0" err="1"/>
              <a:t>kesehatan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keluarga</a:t>
            </a:r>
            <a:r>
              <a:rPr lang="en-US" sz="2400" b="1" dirty="0"/>
              <a:t>;</a:t>
            </a:r>
          </a:p>
          <a:p>
            <a:pPr>
              <a:spcBef>
                <a:spcPts val="1800"/>
              </a:spcBef>
              <a:buFont typeface="Wingdings" pitchFamily="2" charset="2"/>
              <a:buChar char="Ø"/>
            </a:pPr>
            <a:r>
              <a:rPr lang="en-US" sz="2800" b="1" dirty="0" err="1"/>
              <a:t>Mengenal</a:t>
            </a:r>
            <a:r>
              <a:rPr lang="en-US" sz="2800" b="1" dirty="0"/>
              <a:t> </a:t>
            </a:r>
            <a:r>
              <a:rPr lang="en-US" sz="2800" b="1" dirty="0" err="1"/>
              <a:t>gangguan</a:t>
            </a:r>
            <a:r>
              <a:rPr lang="en-US" sz="2800" b="1" dirty="0"/>
              <a:t> </a:t>
            </a:r>
            <a:r>
              <a:rPr lang="en-US" sz="2800" b="1" dirty="0" err="1"/>
              <a:t>perkembangan</a:t>
            </a:r>
            <a:r>
              <a:rPr lang="en-US" sz="2800" b="1" dirty="0"/>
              <a:t> </a:t>
            </a:r>
            <a:r>
              <a:rPr lang="en-US" sz="2800" b="1" dirty="0" err="1"/>
              <a:t>kesehatan</a:t>
            </a:r>
            <a:r>
              <a:rPr lang="en-US" sz="2800" b="1" dirty="0"/>
              <a:t> </a:t>
            </a:r>
            <a:r>
              <a:rPr lang="en-US" sz="2800" b="1" dirty="0" err="1"/>
              <a:t>setiap</a:t>
            </a:r>
            <a:r>
              <a:rPr lang="en-US" sz="2800" b="1" dirty="0"/>
              <a:t> </a:t>
            </a:r>
            <a:r>
              <a:rPr lang="en-US" sz="2800" b="1" dirty="0" err="1"/>
              <a:t>anggota</a:t>
            </a:r>
            <a:r>
              <a:rPr lang="en-US" sz="2800" b="1" dirty="0"/>
              <a:t> </a:t>
            </a:r>
            <a:r>
              <a:rPr lang="en-US" sz="2800" b="1" dirty="0" err="1"/>
              <a:t>keluarga</a:t>
            </a:r>
            <a:endParaRPr lang="en-US" sz="2800" b="1" dirty="0"/>
          </a:p>
          <a:p>
            <a:pPr>
              <a:spcBef>
                <a:spcPts val="1800"/>
              </a:spcBef>
              <a:buFont typeface="Wingdings" pitchFamily="2" charset="2"/>
              <a:buChar char="Ø"/>
            </a:pPr>
            <a:r>
              <a:rPr lang="en-US" sz="2800" b="1" dirty="0" err="1"/>
              <a:t>Mengambil</a:t>
            </a:r>
            <a:r>
              <a:rPr lang="en-US" sz="2800" b="1" dirty="0"/>
              <a:t> </a:t>
            </a:r>
            <a:r>
              <a:rPr lang="en-US" sz="2800" b="1" dirty="0" err="1"/>
              <a:t>keputusan</a:t>
            </a:r>
            <a:r>
              <a:rPr lang="en-US" sz="2800" b="1" dirty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tindakan</a:t>
            </a:r>
            <a:r>
              <a:rPr lang="en-US" sz="2800" b="1" dirty="0"/>
              <a:t> </a:t>
            </a:r>
            <a:r>
              <a:rPr lang="en-US" sz="2800" b="1" dirty="0" err="1"/>
              <a:t>kesehatan</a:t>
            </a:r>
            <a:r>
              <a:rPr lang="en-US" sz="2800" b="1" dirty="0"/>
              <a:t> yang </a:t>
            </a:r>
            <a:r>
              <a:rPr lang="en-US" sz="2800" b="1" dirty="0" err="1"/>
              <a:t>tepat</a:t>
            </a:r>
            <a:endParaRPr lang="en-US" sz="2800" b="1" dirty="0"/>
          </a:p>
          <a:p>
            <a:pPr>
              <a:spcBef>
                <a:spcPts val="1800"/>
              </a:spcBef>
              <a:buFont typeface="Wingdings" pitchFamily="2" charset="2"/>
              <a:buChar char="Ø"/>
            </a:pPr>
            <a:r>
              <a:rPr lang="en-US" sz="2800" b="1" dirty="0" err="1"/>
              <a:t>Memberikan</a:t>
            </a:r>
            <a:r>
              <a:rPr lang="en-US" sz="2800" b="1" dirty="0"/>
              <a:t> </a:t>
            </a:r>
            <a:r>
              <a:rPr lang="en-US" sz="2800" b="1" dirty="0" err="1"/>
              <a:t>perawatan</a:t>
            </a:r>
            <a:r>
              <a:rPr lang="en-US" sz="2800" b="1" dirty="0"/>
              <a:t> </a:t>
            </a:r>
            <a:r>
              <a:rPr lang="en-US" sz="2800" b="1" dirty="0" err="1"/>
              <a:t>kepada</a:t>
            </a:r>
            <a:r>
              <a:rPr lang="en-US" sz="2800" b="1" dirty="0"/>
              <a:t> </a:t>
            </a:r>
            <a:r>
              <a:rPr lang="en-US" sz="2800" b="1" dirty="0" err="1"/>
              <a:t>anggota</a:t>
            </a:r>
            <a:r>
              <a:rPr lang="en-US" sz="2800" b="1" dirty="0"/>
              <a:t> </a:t>
            </a:r>
            <a:r>
              <a:rPr lang="en-US" sz="2800" b="1" dirty="0" err="1"/>
              <a:t>keluarga</a:t>
            </a:r>
            <a:r>
              <a:rPr lang="en-US" sz="2800" b="1" dirty="0"/>
              <a:t> yang </a:t>
            </a:r>
            <a:r>
              <a:rPr lang="en-US" sz="2800" b="1" dirty="0" err="1"/>
              <a:t>sakit</a:t>
            </a:r>
            <a:endParaRPr lang="en-US" sz="2800" b="1" dirty="0"/>
          </a:p>
          <a:p>
            <a:pPr>
              <a:spcBef>
                <a:spcPts val="1800"/>
              </a:spcBef>
              <a:buFont typeface="Wingdings" pitchFamily="2" charset="2"/>
              <a:buChar char="Ø"/>
            </a:pPr>
            <a:r>
              <a:rPr lang="en-US" sz="2800" b="1" dirty="0" err="1"/>
              <a:t>Mempertahankan</a:t>
            </a:r>
            <a:r>
              <a:rPr lang="en-US" sz="2800" b="1" dirty="0"/>
              <a:t> </a:t>
            </a:r>
            <a:r>
              <a:rPr lang="en-US" sz="2800" b="1" dirty="0" err="1"/>
              <a:t>suasana</a:t>
            </a:r>
            <a:r>
              <a:rPr lang="en-US" sz="2800" b="1" dirty="0"/>
              <a:t> </a:t>
            </a:r>
            <a:r>
              <a:rPr lang="en-US" sz="2800" b="1" dirty="0" err="1"/>
              <a:t>rumah</a:t>
            </a:r>
            <a:r>
              <a:rPr lang="en-US" sz="2800" b="1" dirty="0"/>
              <a:t> yang </a:t>
            </a:r>
            <a:r>
              <a:rPr lang="en-US" sz="2800" b="1" dirty="0" err="1"/>
              <a:t>menguntungkan</a:t>
            </a:r>
            <a:r>
              <a:rPr lang="en-US" sz="2800" b="1" dirty="0"/>
              <a:t> </a:t>
            </a:r>
            <a:r>
              <a:rPr lang="en-US" sz="2800" b="1" dirty="0" err="1"/>
              <a:t>bagi</a:t>
            </a:r>
            <a:r>
              <a:rPr lang="en-US" sz="2800" b="1" dirty="0"/>
              <a:t> </a:t>
            </a:r>
            <a:r>
              <a:rPr lang="en-US" sz="2800" b="1" dirty="0" err="1"/>
              <a:t>kesehatan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perkembangan</a:t>
            </a:r>
            <a:r>
              <a:rPr lang="en-US" sz="2800" b="1" dirty="0"/>
              <a:t> </a:t>
            </a:r>
            <a:r>
              <a:rPr lang="en-US" sz="2800" b="1" dirty="0" err="1"/>
              <a:t>kepribadian</a:t>
            </a:r>
            <a:r>
              <a:rPr lang="en-US" sz="2800" b="1" dirty="0"/>
              <a:t> </a:t>
            </a:r>
            <a:r>
              <a:rPr lang="en-US" sz="2800" b="1" dirty="0" err="1"/>
              <a:t>keluarga</a:t>
            </a:r>
            <a:endParaRPr lang="en-US" sz="2800" b="1" dirty="0"/>
          </a:p>
          <a:p>
            <a:pPr>
              <a:spcBef>
                <a:spcPts val="1800"/>
              </a:spcBef>
              <a:buFont typeface="Wingdings" pitchFamily="2" charset="2"/>
              <a:buChar char="Ø"/>
            </a:pPr>
            <a:r>
              <a:rPr lang="en-US" sz="2800" b="1" dirty="0" err="1"/>
              <a:t>Mempertahankan</a:t>
            </a:r>
            <a:r>
              <a:rPr lang="en-US" sz="2800" b="1" dirty="0"/>
              <a:t> </a:t>
            </a:r>
            <a:r>
              <a:rPr lang="en-US" sz="2800" b="1" dirty="0" err="1"/>
              <a:t>hubungan</a:t>
            </a:r>
            <a:r>
              <a:rPr lang="en-US" sz="2800" b="1" dirty="0"/>
              <a:t> </a:t>
            </a:r>
            <a:r>
              <a:rPr lang="en-US" sz="2800" b="1" dirty="0" err="1"/>
              <a:t>timba</a:t>
            </a:r>
            <a:r>
              <a:rPr lang="en-US" sz="2800" b="1" dirty="0"/>
              <a:t> </a:t>
            </a:r>
            <a:r>
              <a:rPr lang="en-US" sz="2800" b="1" dirty="0" err="1"/>
              <a:t>balik</a:t>
            </a:r>
            <a:r>
              <a:rPr lang="en-US" sz="2800" b="1" dirty="0"/>
              <a:t> </a:t>
            </a:r>
            <a:r>
              <a:rPr lang="en-US" sz="2800" b="1" dirty="0" err="1"/>
              <a:t>antara</a:t>
            </a:r>
            <a:r>
              <a:rPr lang="en-US" sz="2800" b="1" dirty="0"/>
              <a:t> </a:t>
            </a:r>
            <a:r>
              <a:rPr lang="en-US" sz="2800" b="1" dirty="0" err="1"/>
              <a:t>keluarga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fasilitas</a:t>
            </a:r>
            <a:r>
              <a:rPr lang="en-US" sz="2800" b="1" dirty="0"/>
              <a:t> </a:t>
            </a:r>
            <a:r>
              <a:rPr lang="en-US" sz="2800" b="1" dirty="0" err="1"/>
              <a:t>kesehatan</a:t>
            </a:r>
            <a:endParaRPr lang="en-US" sz="2800" b="1" dirty="0"/>
          </a:p>
          <a:p>
            <a:pPr>
              <a:buNone/>
            </a:pPr>
            <a:endParaRPr lang="en-US" dirty="0"/>
          </a:p>
          <a:p>
            <a:pPr marL="182563" indent="84138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359260" y="376206"/>
            <a:ext cx="8286808" cy="1357322"/>
          </a:xfrm>
          <a:prstGeom prst="rect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Peran</a:t>
            </a:r>
            <a:r>
              <a: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4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Keluarga</a:t>
            </a:r>
            <a:r>
              <a: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4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dalam</a:t>
            </a:r>
            <a:r>
              <a: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4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Kesehatan</a:t>
            </a:r>
            <a:endParaRPr kumimoji="0" lang="en-US" sz="4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3442" y="1090586"/>
            <a:ext cx="7429552" cy="1143008"/>
          </a:xfrm>
        </p:spPr>
        <p:txBody>
          <a:bodyPr/>
          <a:lstStyle/>
          <a:p>
            <a:r>
              <a:rPr lang="en-US" sz="3600" b="1" dirty="0" err="1"/>
              <a:t>Nilai</a:t>
            </a:r>
            <a:r>
              <a:rPr lang="en-US" sz="3600" b="1" dirty="0"/>
              <a:t> </a:t>
            </a:r>
            <a:r>
              <a:rPr lang="en-US" sz="3600" b="1" dirty="0" err="1"/>
              <a:t>anak</a:t>
            </a:r>
            <a:r>
              <a:rPr lang="en-US" sz="3600" b="1" dirty="0"/>
              <a:t> </a:t>
            </a:r>
            <a:r>
              <a:rPr lang="en-US" sz="3600" b="1" dirty="0" err="1"/>
              <a:t>dalam</a:t>
            </a:r>
            <a:r>
              <a:rPr lang="en-US" sz="3600" b="1" dirty="0"/>
              <a:t> </a:t>
            </a:r>
            <a:r>
              <a:rPr lang="en-US" sz="3600" b="1" dirty="0" err="1"/>
              <a:t>keluarga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Nilai</a:t>
            </a:r>
            <a:r>
              <a:rPr lang="en-US" dirty="0"/>
              <a:t>        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belief yang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diinginkan</a:t>
            </a:r>
            <a:endParaRPr lang="en-US" dirty="0"/>
          </a:p>
          <a:p>
            <a:r>
              <a:rPr lang="en-US" dirty="0" err="1"/>
              <a:t>Nilai</a:t>
            </a:r>
            <a:r>
              <a:rPr lang="en-US" dirty="0"/>
              <a:t>        </a:t>
            </a: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keyakinan</a:t>
            </a:r>
            <a:r>
              <a:rPr lang="en-US" dirty="0"/>
              <a:t> moral yang </a:t>
            </a:r>
            <a:r>
              <a:rPr lang="en-US" dirty="0" err="1"/>
              <a:t>diinternalisasikan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rasional</a:t>
            </a:r>
            <a:r>
              <a:rPr lang="en-US" dirty="0"/>
              <a:t> </a:t>
            </a:r>
            <a:r>
              <a:rPr lang="en-US" dirty="0" err="1"/>
              <a:t>terakhir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tindakan-tindakannya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 bwMode="auto">
          <a:xfrm>
            <a:off x="3001938" y="2876536"/>
            <a:ext cx="714380" cy="331471"/>
          </a:xfrm>
          <a:prstGeom prst="rightArrow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</a:p>
        </p:txBody>
      </p:sp>
      <p:sp>
        <p:nvSpPr>
          <p:cNvPr id="5" name="Right Arrow 4"/>
          <p:cNvSpPr/>
          <p:nvPr/>
        </p:nvSpPr>
        <p:spPr bwMode="auto">
          <a:xfrm>
            <a:off x="3001938" y="4448172"/>
            <a:ext cx="571504" cy="285752"/>
          </a:xfrm>
          <a:prstGeom prst="rightArrow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6384" y="1090586"/>
            <a:ext cx="7518416" cy="928694"/>
          </a:xfrm>
        </p:spPr>
        <p:txBody>
          <a:bodyPr/>
          <a:lstStyle/>
          <a:p>
            <a:r>
              <a:rPr lang="en-US" sz="4400" b="1" dirty="0" err="1"/>
              <a:t>Metode</a:t>
            </a:r>
            <a:r>
              <a:rPr lang="en-US" sz="4400" b="1" dirty="0"/>
              <a:t> </a:t>
            </a:r>
            <a:r>
              <a:rPr lang="en-US" sz="4400" b="1" dirty="0" err="1"/>
              <a:t>sosialisasi</a:t>
            </a:r>
            <a:r>
              <a:rPr lang="en-US" sz="4400" b="1" dirty="0"/>
              <a:t> </a:t>
            </a:r>
            <a:r>
              <a:rPr lang="en-US" sz="4400" b="1" dirty="0" err="1"/>
              <a:t>nilai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294" y="2768600"/>
            <a:ext cx="12287336" cy="571500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afektif</a:t>
            </a:r>
            <a:r>
              <a:rPr lang="en-US" sz="2800" dirty="0"/>
              <a:t> : </a:t>
            </a:r>
            <a:r>
              <a:rPr lang="en-US" sz="2800" dirty="0" err="1"/>
              <a:t>merujuk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munculnya</a:t>
            </a:r>
            <a:r>
              <a:rPr lang="en-US" sz="2800" dirty="0"/>
              <a:t> </a:t>
            </a:r>
            <a:r>
              <a:rPr lang="en-US" sz="2800" dirty="0" err="1"/>
              <a:t>perasaan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emosi</a:t>
            </a:r>
            <a:endParaRPr lang="en-US" sz="2800" dirty="0"/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pengkondisian</a:t>
            </a:r>
            <a:r>
              <a:rPr lang="en-US" sz="2800" dirty="0"/>
              <a:t> : </a:t>
            </a:r>
            <a:r>
              <a:rPr lang="en-US" sz="2800" dirty="0" err="1"/>
              <a:t>upaya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tindakan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menimbulkan</a:t>
            </a:r>
            <a:r>
              <a:rPr lang="en-US" sz="2800" dirty="0"/>
              <a:t> </a:t>
            </a:r>
            <a:r>
              <a:rPr lang="en-US" sz="2800" dirty="0" err="1"/>
              <a:t>dampak</a:t>
            </a:r>
            <a:r>
              <a:rPr lang="en-US" sz="2800" dirty="0"/>
              <a:t> </a:t>
            </a:r>
            <a:r>
              <a:rPr lang="en-US" sz="2800" dirty="0" err="1"/>
              <a:t>tertentu</a:t>
            </a:r>
            <a:endParaRPr lang="en-US" sz="2800" dirty="0"/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mengamati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meniru</a:t>
            </a:r>
            <a:r>
              <a:rPr lang="en-US" sz="2800" dirty="0"/>
              <a:t> </a:t>
            </a:r>
            <a:r>
              <a:rPr lang="en-US" sz="2800" dirty="0" err="1"/>
              <a:t>figur</a:t>
            </a:r>
            <a:r>
              <a:rPr lang="en-US" sz="2800" dirty="0"/>
              <a:t> model</a:t>
            </a:r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kognitif</a:t>
            </a:r>
            <a:r>
              <a:rPr lang="en-US" sz="2800" dirty="0"/>
              <a:t> :</a:t>
            </a:r>
            <a:r>
              <a:rPr lang="en-US" sz="2800" dirty="0" err="1"/>
              <a:t>mendorong</a:t>
            </a:r>
            <a:r>
              <a:rPr lang="en-US" sz="2800" dirty="0"/>
              <a:t> </a:t>
            </a:r>
            <a:r>
              <a:rPr lang="en-US" sz="2800" dirty="0" err="1"/>
              <a:t>individu</a:t>
            </a:r>
            <a:r>
              <a:rPr lang="en-US" sz="2800" dirty="0"/>
              <a:t> </a:t>
            </a:r>
            <a:r>
              <a:rPr lang="en-US" sz="2800" dirty="0" err="1"/>
              <a:t>memproses</a:t>
            </a:r>
            <a:r>
              <a:rPr lang="en-US" sz="2800" dirty="0"/>
              <a:t> </a:t>
            </a:r>
            <a:r>
              <a:rPr lang="en-US" sz="2800" dirty="0" err="1"/>
              <a:t>informasi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pengalaman</a:t>
            </a:r>
            <a:endParaRPr lang="en-US" sz="2800" dirty="0"/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sosiokultural</a:t>
            </a:r>
            <a:r>
              <a:rPr lang="en-US" sz="2800" dirty="0"/>
              <a:t> : </a:t>
            </a:r>
            <a:r>
              <a:rPr lang="en-US" sz="2800" dirty="0" err="1"/>
              <a:t>mengandalkan</a:t>
            </a:r>
            <a:r>
              <a:rPr lang="en-US" sz="2800" dirty="0"/>
              <a:t> </a:t>
            </a:r>
            <a:r>
              <a:rPr lang="en-US" sz="2800" dirty="0" err="1"/>
              <a:t>proses</a:t>
            </a:r>
            <a:r>
              <a:rPr lang="en-US" sz="2800" dirty="0"/>
              <a:t> </a:t>
            </a:r>
            <a:r>
              <a:rPr lang="en-US" sz="2800" dirty="0" err="1"/>
              <a:t>penyesuaian</a:t>
            </a:r>
            <a:r>
              <a:rPr lang="en-US" sz="2800" dirty="0"/>
              <a:t> </a:t>
            </a:r>
            <a:r>
              <a:rPr lang="en-US" sz="2800" dirty="0" err="1"/>
              <a:t>diri</a:t>
            </a:r>
            <a:r>
              <a:rPr lang="en-US" sz="2800" dirty="0"/>
              <a:t> </a:t>
            </a:r>
            <a:r>
              <a:rPr lang="en-US" sz="2800" dirty="0" err="1"/>
              <a:t>individu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tuntutan</a:t>
            </a:r>
            <a:r>
              <a:rPr lang="en-US" sz="2800" dirty="0"/>
              <a:t> </a:t>
            </a:r>
            <a:r>
              <a:rPr lang="en-US" sz="2800" dirty="0" err="1"/>
              <a:t>lingkungan</a:t>
            </a:r>
            <a:endParaRPr lang="en-US" sz="2800" dirty="0"/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magang</a:t>
            </a:r>
            <a:r>
              <a:rPr lang="en-US" sz="2800" dirty="0"/>
              <a:t> : </a:t>
            </a:r>
            <a:r>
              <a:rPr lang="en-US" sz="2800" dirty="0" err="1"/>
              <a:t>menularkan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aktivitas</a:t>
            </a:r>
            <a:r>
              <a:rPr lang="en-US" sz="2800" dirty="0"/>
              <a:t> yang </a:t>
            </a:r>
            <a:r>
              <a:rPr lang="en-US" sz="2800" dirty="0" err="1"/>
              <a:t>menuntut</a:t>
            </a:r>
            <a:r>
              <a:rPr lang="en-US" sz="2800" dirty="0"/>
              <a:t> </a:t>
            </a:r>
            <a:r>
              <a:rPr lang="en-US" sz="2800" dirty="0" err="1"/>
              <a:t>keahlian</a:t>
            </a:r>
            <a:r>
              <a:rPr lang="en-US" sz="2800" dirty="0"/>
              <a:t> </a:t>
            </a:r>
            <a:r>
              <a:rPr lang="en-US" sz="2800" dirty="0" err="1"/>
              <a:t>terstruktur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cara</a:t>
            </a:r>
            <a:r>
              <a:rPr lang="en-US" sz="2800" dirty="0"/>
              <a:t> </a:t>
            </a:r>
            <a:r>
              <a:rPr lang="en-US" sz="2800" dirty="0" err="1"/>
              <a:t>partisipasi</a:t>
            </a:r>
            <a:r>
              <a:rPr lang="en-US" sz="2800" dirty="0"/>
              <a:t> </a:t>
            </a:r>
            <a:r>
              <a:rPr lang="en-US" sz="2800" dirty="0" err="1"/>
              <a:t>terbimbing</a:t>
            </a:r>
            <a:endParaRPr lang="en-US" sz="2800" dirty="0"/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1779</TotalTime>
  <Pages>0</Pages>
  <Words>336</Words>
  <Characters>0</Characters>
  <Application>Microsoft Office PowerPoint</Application>
  <PresentationFormat>Custom</PresentationFormat>
  <Lines>0</Lines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Gill Sans</vt:lpstr>
      <vt:lpstr>Wingdings</vt:lpstr>
      <vt:lpstr>Title &amp; Subtitle</vt:lpstr>
      <vt:lpstr>Custom Design</vt:lpstr>
      <vt:lpstr>Title &amp; Bullets - 2 Column</vt:lpstr>
      <vt:lpstr>Pendidikan, Kesehatan, dan Keluarga </vt:lpstr>
      <vt:lpstr>Pendidikan</vt:lpstr>
      <vt:lpstr>Peranan ayah dalam Pendidikan Anak</vt:lpstr>
      <vt:lpstr>Konsep Kesehatan</vt:lpstr>
      <vt:lpstr>PowerPoint Presentation</vt:lpstr>
      <vt:lpstr>Nilai anak dalam keluarga</vt:lpstr>
      <vt:lpstr>Metode sosialisasi nilai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PARWITANINGSIH, DRA.,M.SI.</cp:lastModifiedBy>
  <cp:revision>213</cp:revision>
  <dcterms:modified xsi:type="dcterms:W3CDTF">2022-08-21T06:58:16Z</dcterms:modified>
</cp:coreProperties>
</file>