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7" r:id="rId3"/>
    <p:sldId id="264" r:id="rId4"/>
    <p:sldId id="265" r:id="rId5"/>
    <p:sldId id="266" r:id="rId6"/>
    <p:sldId id="260" r:id="rId7"/>
    <p:sldId id="261" r:id="rId8"/>
    <p:sldId id="258" r:id="rId9"/>
  </p:sldIdLst>
  <p:sldSz cx="18288000" cy="10287000"/>
  <p:notesSz cx="6858000" cy="9144000"/>
  <p:embeddedFontLst>
    <p:embeddedFont>
      <p:font typeface="Book Antiqua" panose="02040602050305030304" pitchFamily="18" charset="0"/>
      <p:regular r:id="rId10"/>
      <p:bold r:id="rId11"/>
      <p:italic r:id="rId12"/>
      <p:boldItalic r:id="rId13"/>
    </p:embeddedFont>
    <p:embeddedFont>
      <p:font typeface="Britannic Bold" panose="020B0903060703020204" pitchFamily="34" charset="0"/>
      <p:regular r:id="rId14"/>
    </p:embeddedFont>
    <p:embeddedFont>
      <p:font typeface="Broadway" panose="04040905080B02020502" pitchFamily="82" charset="0"/>
      <p:regular r:id="rId15"/>
    </p:embeddedFont>
    <p:embeddedFont>
      <p:font typeface="Canva Sans Bold" panose="020B0604020202020204" charset="0"/>
      <p:regular r:id="rId16"/>
    </p:embeddedFont>
    <p:embeddedFont>
      <p:font typeface="Gill Sans MT" panose="020B0502020104020203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Gaya Medium 2 - Akse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Gaya Medium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3447" autoAdjust="0"/>
  </p:normalViewPr>
  <p:slideViewPr>
    <p:cSldViewPr>
      <p:cViewPr varScale="1">
        <p:scale>
          <a:sx n="39" d="100"/>
          <a:sy n="39" d="100"/>
        </p:scale>
        <p:origin x="86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6669" y="1203448"/>
            <a:ext cx="12955610" cy="3812147"/>
          </a:xfrm>
        </p:spPr>
        <p:txBody>
          <a:bodyPr bIns="0" anchor="b">
            <a:normAutofit/>
          </a:bodyPr>
          <a:lstStyle>
            <a:lvl1pPr algn="l">
              <a:defRPr sz="99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6670" y="5296807"/>
            <a:ext cx="12955608" cy="1466432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2700" b="0" cap="all" baseline="0">
                <a:solidFill>
                  <a:schemeClr val="tx1"/>
                </a:solidFill>
              </a:defRPr>
            </a:lvl1pPr>
            <a:lvl2pPr marL="685800" indent="0" algn="ctr">
              <a:buNone/>
              <a:defRPr sz="27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4751" y="493961"/>
            <a:ext cx="7460873" cy="46380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56497" y="1198460"/>
            <a:ext cx="1216529" cy="75536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3626670" y="5292813"/>
            <a:ext cx="1295560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8729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995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158667" y="1198460"/>
            <a:ext cx="2423613" cy="6989834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67008" y="1198460"/>
            <a:ext cx="11743245" cy="6989834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158667" y="1198460"/>
            <a:ext cx="0" cy="6989834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7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309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1359" y="2634195"/>
            <a:ext cx="12964731" cy="2831925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1359" y="5709293"/>
            <a:ext cx="12945669" cy="1519394"/>
          </a:xfrm>
        </p:spPr>
        <p:txBody>
          <a:bodyPr tIns="91440">
            <a:normAutofit/>
          </a:bodyPr>
          <a:lstStyle>
            <a:lvl1pPr marL="0" indent="0" algn="l">
              <a:buNone/>
              <a:defRPr sz="2700">
                <a:solidFill>
                  <a:schemeClr val="tx1"/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181359" y="5707478"/>
            <a:ext cx="1294566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3842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3826" y="1207334"/>
            <a:ext cx="14408453" cy="1588958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0997" y="3016318"/>
            <a:ext cx="6967728" cy="5172893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20657" y="3026015"/>
            <a:ext cx="6967728" cy="5162280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763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0787" y="1206245"/>
            <a:ext cx="14411492" cy="1584479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787" y="3029324"/>
            <a:ext cx="6967728" cy="1202915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3300" b="0" cap="all" baseline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787" y="4236404"/>
            <a:ext cx="6967728" cy="3966686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18543" y="3034505"/>
            <a:ext cx="6967728" cy="12033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3300" b="0" cap="all" baseline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618543" y="4232237"/>
            <a:ext cx="6967728" cy="3956057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963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005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5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007" y="1198460"/>
            <a:ext cx="4909649" cy="3370676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5571" y="1198461"/>
            <a:ext cx="9018705" cy="6988239"/>
          </a:xfrm>
        </p:spPr>
        <p:txBody>
          <a:bodyPr anchor="ctr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67007" y="4808237"/>
            <a:ext cx="4912520" cy="3372272"/>
          </a:xfrm>
        </p:spPr>
        <p:txBody>
          <a:bodyPr/>
          <a:lstStyle>
            <a:lvl1pPr marL="0" indent="0" algn="l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2172420" y="4808237"/>
            <a:ext cx="490423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17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1216081" y="723256"/>
            <a:ext cx="6111800" cy="7723652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6809" y="1694270"/>
            <a:ext cx="8298492" cy="2745876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186584" y="1683814"/>
            <a:ext cx="4186757" cy="5799491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75494" y="4718988"/>
            <a:ext cx="8286606" cy="3005613"/>
          </a:xfrm>
        </p:spPr>
        <p:txBody>
          <a:bodyPr>
            <a:normAutofit/>
          </a:bodyPr>
          <a:lstStyle>
            <a:lvl1pPr marL="0" indent="0" algn="l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71074" y="8204785"/>
            <a:ext cx="8291027" cy="48018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073" y="477961"/>
            <a:ext cx="8311506" cy="48139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2171074" y="4715408"/>
            <a:ext cx="829102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9828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029215"/>
            <a:ext cx="18288000" cy="615891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9189720"/>
            <a:ext cx="18288000" cy="111442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7369" y="1206779"/>
            <a:ext cx="14404913" cy="15738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7369" y="3023599"/>
            <a:ext cx="14404913" cy="5175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331208" y="495555"/>
            <a:ext cx="5251073" cy="463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7369" y="493961"/>
            <a:ext cx="8908254" cy="463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091" y="1198460"/>
            <a:ext cx="1216529" cy="75536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42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9192620"/>
            <a:ext cx="18288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750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8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20000"/>
        </a:lnSpc>
        <a:spcBef>
          <a:spcPts val="1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3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7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1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1182" y="272872"/>
            <a:ext cx="1435218" cy="1594028"/>
          </a:xfrm>
          <a:custGeom>
            <a:avLst/>
            <a:gdLst/>
            <a:ahLst/>
            <a:cxnLst/>
            <a:rect l="l" t="t" r="r" b="b"/>
            <a:pathLst>
              <a:path w="764250" h="784403">
                <a:moveTo>
                  <a:pt x="0" y="0"/>
                </a:moveTo>
                <a:lnTo>
                  <a:pt x="764250" y="0"/>
                </a:lnTo>
                <a:lnTo>
                  <a:pt x="764250" y="784403"/>
                </a:lnTo>
                <a:lnTo>
                  <a:pt x="0" y="7844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7445" r="-46209" b="-2811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649186" y="452694"/>
            <a:ext cx="2711032" cy="1384033"/>
          </a:xfrm>
          <a:custGeom>
            <a:avLst/>
            <a:gdLst/>
            <a:ahLst/>
            <a:cxnLst/>
            <a:rect l="l" t="t" r="r" b="b"/>
            <a:pathLst>
              <a:path w="745627" h="781931">
                <a:moveTo>
                  <a:pt x="0" y="0"/>
                </a:moveTo>
                <a:lnTo>
                  <a:pt x="745628" y="0"/>
                </a:lnTo>
                <a:lnTo>
                  <a:pt x="745628" y="781931"/>
                </a:lnTo>
                <a:lnTo>
                  <a:pt x="0" y="7819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725" t="-10526" r="-14116" b="-12333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6383001" y="452693"/>
            <a:ext cx="1616644" cy="1367703"/>
          </a:xfrm>
          <a:custGeom>
            <a:avLst/>
            <a:gdLst/>
            <a:ahLst/>
            <a:cxnLst/>
            <a:rect l="l" t="t" r="r" b="b"/>
            <a:pathLst>
              <a:path w="1336945" h="361654">
                <a:moveTo>
                  <a:pt x="0" y="0"/>
                </a:moveTo>
                <a:lnTo>
                  <a:pt x="1336945" y="0"/>
                </a:lnTo>
                <a:lnTo>
                  <a:pt x="1336945" y="361654"/>
                </a:lnTo>
                <a:lnTo>
                  <a:pt x="0" y="3616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3716000" y="436365"/>
            <a:ext cx="2193584" cy="1384032"/>
          </a:xfrm>
          <a:custGeom>
            <a:avLst/>
            <a:gdLst/>
            <a:ahLst/>
            <a:cxnLst/>
            <a:rect l="l" t="t" r="r" b="b"/>
            <a:pathLst>
              <a:path w="1564512" h="459588">
                <a:moveTo>
                  <a:pt x="0" y="0"/>
                </a:moveTo>
                <a:lnTo>
                  <a:pt x="1564512" y="0"/>
                </a:lnTo>
                <a:lnTo>
                  <a:pt x="1564512" y="459588"/>
                </a:lnTo>
                <a:lnTo>
                  <a:pt x="0" y="4595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26" b="-226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TextBox 7"/>
          <p:cNvSpPr txBox="1"/>
          <p:nvPr/>
        </p:nvSpPr>
        <p:spPr>
          <a:xfrm>
            <a:off x="2993816" y="2897463"/>
            <a:ext cx="13182600" cy="131933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3600" b="1" dirty="0">
                <a:effectLst/>
                <a:latin typeface="Broadway" panose="04040905080B020205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NEGARA SERTA  RELASINYA DENGAN  PEMERINTAHAN </a:t>
            </a:r>
            <a:endParaRPr lang="id-ID" sz="3600" dirty="0">
              <a:effectLst/>
              <a:latin typeface="Broadway" panose="04040905080B02020502" pitchFamily="8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en-US" sz="3600" b="1" dirty="0">
                <a:effectLst/>
                <a:latin typeface="Broadway" panose="04040905080B02020502" pitchFamily="82" charset="0"/>
                <a:ea typeface="Times New Roman" panose="02020603050405020304" pitchFamily="18" charset="0"/>
              </a:rPr>
              <a:t>DAN MASYARAKAT</a:t>
            </a:r>
            <a:endParaRPr lang="en-US" sz="3600" b="1" dirty="0">
              <a:solidFill>
                <a:schemeClr val="bg1"/>
              </a:solidFill>
              <a:latin typeface="Broadway" panose="04040905080B02020502" pitchFamily="82" charset="0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A9CA0E2A-3D09-C5A1-87EA-FB37FE361AAA}"/>
              </a:ext>
            </a:extLst>
          </p:cNvPr>
          <p:cNvSpPr txBox="1"/>
          <p:nvPr/>
        </p:nvSpPr>
        <p:spPr>
          <a:xfrm>
            <a:off x="10896600" y="6038161"/>
            <a:ext cx="739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286000" algn="l" defTabSz="914400" rtl="0" eaLnBrk="1" latinLnBrk="0" hangingPunct="1"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743200" algn="l" defTabSz="914400" rtl="0" eaLnBrk="1" latinLnBrk="0" hangingPunct="1"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200400" algn="l" defTabSz="914400" rtl="0" eaLnBrk="1" latinLnBrk="0" hangingPunct="1"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657600" algn="l" defTabSz="914400" rtl="0" eaLnBrk="1" latinLnBrk="0" hangingPunct="1"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just"/>
            <a:r>
              <a:rPr lang="en-US" sz="2800" b="1" dirty="0" err="1">
                <a:solidFill>
                  <a:srgbClr val="1C1683"/>
                </a:solidFill>
                <a:latin typeface="Calibri (body)"/>
                <a:cs typeface="Calibri (body)"/>
              </a:rPr>
              <a:t>Penulis</a:t>
            </a:r>
            <a:r>
              <a:rPr lang="en-US" sz="2800" b="1" dirty="0">
                <a:solidFill>
                  <a:srgbClr val="1C1683"/>
                </a:solidFill>
                <a:latin typeface="Calibri (body)"/>
                <a:cs typeface="Calibri (body)"/>
              </a:rPr>
              <a:t>: I</a:t>
            </a:r>
            <a:r>
              <a:rPr lang="id-ID" sz="2800" b="1" dirty="0" err="1">
                <a:solidFill>
                  <a:srgbClr val="1C1683"/>
                </a:solidFill>
                <a:latin typeface="Calibri (body)"/>
                <a:cs typeface="Calibri (body)"/>
              </a:rPr>
              <a:t>yep</a:t>
            </a:r>
            <a:r>
              <a:rPr lang="id-ID" sz="2800" b="1" dirty="0">
                <a:solidFill>
                  <a:srgbClr val="1C1683"/>
                </a:solidFill>
                <a:latin typeface="Calibri (body)"/>
                <a:cs typeface="Calibri (body)"/>
              </a:rPr>
              <a:t> Saefulrahman, S.IP.,</a:t>
            </a:r>
            <a:r>
              <a:rPr lang="id-ID" sz="2800" b="1" dirty="0" err="1">
                <a:solidFill>
                  <a:srgbClr val="1C1683"/>
                </a:solidFill>
                <a:latin typeface="Calibri (body)"/>
                <a:cs typeface="Calibri (body)"/>
              </a:rPr>
              <a:t>M.Si</a:t>
            </a:r>
            <a:endParaRPr lang="en-US" sz="2800" b="1" dirty="0">
              <a:solidFill>
                <a:srgbClr val="1C1683"/>
              </a:solidFill>
              <a:latin typeface="Calibri (body)"/>
              <a:cs typeface="Calibri (body)"/>
            </a:endParaRPr>
          </a:p>
          <a:p>
            <a:pPr algn="just"/>
            <a:r>
              <a:rPr lang="en-US" sz="2800" b="1" dirty="0">
                <a:solidFill>
                  <a:srgbClr val="1C1683"/>
                </a:solidFill>
                <a:latin typeface="Calibri (body)"/>
                <a:cs typeface="Calibri (body)"/>
              </a:rPr>
              <a:t>Email: s</a:t>
            </a:r>
            <a:r>
              <a:rPr lang="id-ID" sz="2800" b="1" dirty="0">
                <a:solidFill>
                  <a:srgbClr val="1C1683"/>
                </a:solidFill>
                <a:latin typeface="Calibri (body)"/>
                <a:cs typeface="Calibri (body)"/>
              </a:rPr>
              <a:t>ef73rahman@gmail.com</a:t>
            </a:r>
            <a:endParaRPr lang="en-US" sz="2800" b="1" dirty="0">
              <a:solidFill>
                <a:srgbClr val="1C1683"/>
              </a:solidFill>
              <a:latin typeface="Calibri (body)"/>
              <a:cs typeface="Calibri (body)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1182" y="272872"/>
            <a:ext cx="764250" cy="784403"/>
          </a:xfrm>
          <a:custGeom>
            <a:avLst/>
            <a:gdLst/>
            <a:ahLst/>
            <a:cxnLst/>
            <a:rect l="l" t="t" r="r" b="b"/>
            <a:pathLst>
              <a:path w="764250" h="784403">
                <a:moveTo>
                  <a:pt x="0" y="0"/>
                </a:moveTo>
                <a:lnTo>
                  <a:pt x="764250" y="0"/>
                </a:lnTo>
                <a:lnTo>
                  <a:pt x="764250" y="784403"/>
                </a:lnTo>
                <a:lnTo>
                  <a:pt x="0" y="7844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445" r="-46209" b="-2811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98968" y="275344"/>
            <a:ext cx="745627" cy="781931"/>
          </a:xfrm>
          <a:custGeom>
            <a:avLst/>
            <a:gdLst/>
            <a:ahLst/>
            <a:cxnLst/>
            <a:rect l="l" t="t" r="r" b="b"/>
            <a:pathLst>
              <a:path w="745627" h="781931">
                <a:moveTo>
                  <a:pt x="0" y="0"/>
                </a:moveTo>
                <a:lnTo>
                  <a:pt x="745628" y="0"/>
                </a:lnTo>
                <a:lnTo>
                  <a:pt x="745628" y="781931"/>
                </a:lnTo>
                <a:lnTo>
                  <a:pt x="0" y="7819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725" t="-10526" r="-14116" b="-12333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6662699" y="452694"/>
            <a:ext cx="1336945" cy="361654"/>
          </a:xfrm>
          <a:custGeom>
            <a:avLst/>
            <a:gdLst/>
            <a:ahLst/>
            <a:cxnLst/>
            <a:rect l="l" t="t" r="r" b="b"/>
            <a:pathLst>
              <a:path w="1336945" h="361654">
                <a:moveTo>
                  <a:pt x="0" y="0"/>
                </a:moveTo>
                <a:lnTo>
                  <a:pt x="1336945" y="0"/>
                </a:lnTo>
                <a:lnTo>
                  <a:pt x="1336945" y="361654"/>
                </a:lnTo>
                <a:lnTo>
                  <a:pt x="0" y="3616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4954672" y="403727"/>
            <a:ext cx="1564512" cy="459588"/>
          </a:xfrm>
          <a:custGeom>
            <a:avLst/>
            <a:gdLst/>
            <a:ahLst/>
            <a:cxnLst/>
            <a:rect l="l" t="t" r="r" b="b"/>
            <a:pathLst>
              <a:path w="1564512" h="459588">
                <a:moveTo>
                  <a:pt x="0" y="0"/>
                </a:moveTo>
                <a:lnTo>
                  <a:pt x="1564512" y="0"/>
                </a:lnTo>
                <a:lnTo>
                  <a:pt x="1564512" y="459588"/>
                </a:lnTo>
                <a:lnTo>
                  <a:pt x="0" y="459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26" b="-226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DD9B97A6-3169-0C70-9C2C-3BECA54A7485}"/>
              </a:ext>
            </a:extLst>
          </p:cNvPr>
          <p:cNvSpPr txBox="1"/>
          <p:nvPr/>
        </p:nvSpPr>
        <p:spPr>
          <a:xfrm>
            <a:off x="11254109" y="665073"/>
            <a:ext cx="5386819" cy="1448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4000" b="1" dirty="0" err="1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Pemikiran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Teori </a:t>
            </a:r>
            <a:r>
              <a:rPr lang="en-US" sz="4000" b="1" dirty="0" err="1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4000" b="1" dirty="0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</a:t>
            </a:r>
            <a:endParaRPr lang="id-ID" sz="4000" dirty="0">
              <a:effectLst/>
              <a:latin typeface="Britannic Bold" panose="020B0903060703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Kotak Teks 7">
            <a:extLst>
              <a:ext uri="{FF2B5EF4-FFF2-40B4-BE49-F238E27FC236}">
                <a16:creationId xmlns:a16="http://schemas.microsoft.com/office/drawing/2014/main" id="{CA43A05A-2946-92EB-6B4B-D5001CC9ED10}"/>
              </a:ext>
            </a:extLst>
          </p:cNvPr>
          <p:cNvSpPr txBox="1"/>
          <p:nvPr/>
        </p:nvSpPr>
        <p:spPr>
          <a:xfrm>
            <a:off x="1295400" y="606307"/>
            <a:ext cx="9784048" cy="880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Pemikiran-pemikiran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</a:t>
            </a:r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d-ID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Jaman Yunani Kuno</a:t>
            </a:r>
            <a:endParaRPr lang="id-ID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d-ID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id-ID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crates</a:t>
            </a:r>
            <a:endParaRPr lang="id-ID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d-ID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iawali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pendapatnya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bahwa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 </a:t>
            </a:r>
            <a:r>
              <a:rPr lang="id-ID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	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bukanlah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buatan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manusia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keberadaannya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merupakan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suatu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keharusan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objektif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karena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kodrat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manusia.Menurutnya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merupakan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suatu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susunan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objekti</a:t>
            </a:r>
            <a:r>
              <a:rPr lang="id-ID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f 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didasarkan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sifat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hakikat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manusia</a:t>
            </a:r>
            <a:r>
              <a:rPr lang="id-ID" sz="2400" b="1" dirty="0"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id-ID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id-ID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Plato</a:t>
            </a:r>
            <a:endParaRPr lang="id-ID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d-ID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Plato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 yang </a:t>
            </a:r>
            <a:r>
              <a:rPr lang="id-ID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pancaran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sempurna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saja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ideal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sempurna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dunia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cita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(idea) </a:t>
            </a:r>
            <a:r>
              <a:rPr lang="id-ID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egara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sempurna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pernah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mungkin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tercapai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dunia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cipta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saja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pikiran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terpancang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surga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saja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(the ideal state just laid up in heaven as a pattern)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d-ID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Aristoteles</a:t>
            </a:r>
          </a:p>
          <a:p>
            <a:pPr algn="just"/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Pemikirannya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dibagi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Aristoteles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(dua)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terpisah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dibahasnya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buku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berbeda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ethica</a:t>
            </a:r>
            <a:r>
              <a:rPr lang="en-US" sz="2400" i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lang="en-US" sz="2400" i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politica</a:t>
            </a:r>
            <a:r>
              <a:rPr lang="en-US" sz="2400" i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id-ID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d-ID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d-ID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7" name="Picture 21">
            <a:extLst>
              <a:ext uri="{FF2B5EF4-FFF2-40B4-BE49-F238E27FC236}">
                <a16:creationId xmlns:a16="http://schemas.microsoft.com/office/drawing/2014/main" id="{A4E8491A-D09C-E5F8-AB99-CAEBB968CB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4859" y="2113931"/>
            <a:ext cx="1931670" cy="1486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98AAA467-8DEF-CCC6-0E0B-288E92FDDD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6528" y="4227830"/>
            <a:ext cx="2244621" cy="1831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">
            <a:extLst>
              <a:ext uri="{FF2B5EF4-FFF2-40B4-BE49-F238E27FC236}">
                <a16:creationId xmlns:a16="http://schemas.microsoft.com/office/drawing/2014/main" id="{5245C387-D033-36DE-556F-48DA9EB9A7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6200" y="6686534"/>
            <a:ext cx="2059305" cy="184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4E177-6FB9-724A-E6B9-E844C4173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589C8E6-5A00-FE2F-93D1-BAB8BCA1AF74}"/>
              </a:ext>
            </a:extLst>
          </p:cNvPr>
          <p:cNvSpPr/>
          <p:nvPr/>
        </p:nvSpPr>
        <p:spPr>
          <a:xfrm>
            <a:off x="241182" y="272872"/>
            <a:ext cx="764250" cy="784403"/>
          </a:xfrm>
          <a:custGeom>
            <a:avLst/>
            <a:gdLst/>
            <a:ahLst/>
            <a:cxnLst/>
            <a:rect l="l" t="t" r="r" b="b"/>
            <a:pathLst>
              <a:path w="764250" h="784403">
                <a:moveTo>
                  <a:pt x="0" y="0"/>
                </a:moveTo>
                <a:lnTo>
                  <a:pt x="764250" y="0"/>
                </a:lnTo>
                <a:lnTo>
                  <a:pt x="764250" y="784403"/>
                </a:lnTo>
                <a:lnTo>
                  <a:pt x="0" y="7844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445" r="-46209" b="-2811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A2AE0E1-42EE-2259-0B96-3069ADFB3A08}"/>
              </a:ext>
            </a:extLst>
          </p:cNvPr>
          <p:cNvSpPr/>
          <p:nvPr/>
        </p:nvSpPr>
        <p:spPr>
          <a:xfrm>
            <a:off x="1098968" y="275344"/>
            <a:ext cx="745627" cy="781931"/>
          </a:xfrm>
          <a:custGeom>
            <a:avLst/>
            <a:gdLst/>
            <a:ahLst/>
            <a:cxnLst/>
            <a:rect l="l" t="t" r="r" b="b"/>
            <a:pathLst>
              <a:path w="745627" h="781931">
                <a:moveTo>
                  <a:pt x="0" y="0"/>
                </a:moveTo>
                <a:lnTo>
                  <a:pt x="745628" y="0"/>
                </a:lnTo>
                <a:lnTo>
                  <a:pt x="745628" y="781931"/>
                </a:lnTo>
                <a:lnTo>
                  <a:pt x="0" y="7819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725" t="-10526" r="-14116" b="-12333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C0BDCA6-B5CF-6DA1-8341-3F030E026507}"/>
              </a:ext>
            </a:extLst>
          </p:cNvPr>
          <p:cNvSpPr/>
          <p:nvPr/>
        </p:nvSpPr>
        <p:spPr>
          <a:xfrm>
            <a:off x="16662699" y="452694"/>
            <a:ext cx="1336945" cy="361654"/>
          </a:xfrm>
          <a:custGeom>
            <a:avLst/>
            <a:gdLst/>
            <a:ahLst/>
            <a:cxnLst/>
            <a:rect l="l" t="t" r="r" b="b"/>
            <a:pathLst>
              <a:path w="1336945" h="361654">
                <a:moveTo>
                  <a:pt x="0" y="0"/>
                </a:moveTo>
                <a:lnTo>
                  <a:pt x="1336945" y="0"/>
                </a:lnTo>
                <a:lnTo>
                  <a:pt x="1336945" y="361654"/>
                </a:lnTo>
                <a:lnTo>
                  <a:pt x="0" y="3616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E750ED1-530A-07A8-C333-884B27DC0A47}"/>
              </a:ext>
            </a:extLst>
          </p:cNvPr>
          <p:cNvSpPr/>
          <p:nvPr/>
        </p:nvSpPr>
        <p:spPr>
          <a:xfrm>
            <a:off x="14954672" y="403727"/>
            <a:ext cx="1564512" cy="459588"/>
          </a:xfrm>
          <a:custGeom>
            <a:avLst/>
            <a:gdLst/>
            <a:ahLst/>
            <a:cxnLst/>
            <a:rect l="l" t="t" r="r" b="b"/>
            <a:pathLst>
              <a:path w="1564512" h="459588">
                <a:moveTo>
                  <a:pt x="0" y="0"/>
                </a:moveTo>
                <a:lnTo>
                  <a:pt x="1564512" y="0"/>
                </a:lnTo>
                <a:lnTo>
                  <a:pt x="1564512" y="459588"/>
                </a:lnTo>
                <a:lnTo>
                  <a:pt x="0" y="459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26" b="-226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Kotak Teks 7">
            <a:extLst>
              <a:ext uri="{FF2B5EF4-FFF2-40B4-BE49-F238E27FC236}">
                <a16:creationId xmlns:a16="http://schemas.microsoft.com/office/drawing/2014/main" id="{FD79EAAB-7A32-C274-7EBB-64DAA8E26BCE}"/>
              </a:ext>
            </a:extLst>
          </p:cNvPr>
          <p:cNvSpPr txBox="1"/>
          <p:nvPr/>
        </p:nvSpPr>
        <p:spPr>
          <a:xfrm>
            <a:off x="1193090" y="1943100"/>
            <a:ext cx="15901819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Pemikiran-pemikiran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</a:t>
            </a:r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d-ID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Jaman </a:t>
            </a:r>
            <a:r>
              <a:rPr lang="id-ID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Romawi</a:t>
            </a:r>
            <a:endParaRPr lang="id-ID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keahlian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bangsa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Romawi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lebih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pada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praktek-praktek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penyelenggaraan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pemerintahan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 (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praktek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kenegaraan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) 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Walaupun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dasar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berpikir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dalam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prakteknya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mendapatkan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Bangsa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Yunani,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tetapi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pandangan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terhadap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relasi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masyarakat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pada masa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Romawi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ini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berbeda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Seperti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telah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dijelaskan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sebelumnya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, pada masa Yunani Kuno (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dalam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pemikiran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ahli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pikir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Yunani), negara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itu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identik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masyarakat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Artinya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bersatu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masyarakat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. 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Namun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, 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bangsa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Romawi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justru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memisahkan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masyarkat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membedakan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secara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tegas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pengertian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pengertian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Masyarakat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algn="just"/>
            <a:endParaRPr lang="id-ID" sz="2400" b="1" dirty="0"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Negara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bagi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orang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Romawi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merupakan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badan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hukum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sehingga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dapat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bertindak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suatu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waktu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dapat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berhadapan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masyarakat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. 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Penguasa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dianggap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sebagai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perwujudan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kemauan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negara. Rakyat dan negara masing-masing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memiliki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hak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kepentingan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sendiri-sendiri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. 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Artinya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kepentingan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individu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mendapat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pengakuan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serta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diakui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dijunjung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tinggi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. Oleh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karena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itu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paham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pemikirannya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mengarah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pada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individualisme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bukan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universalisme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seperti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paham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dianut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pemikir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pada masa Yunani Kuno</a:t>
            </a:r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d-ID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733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FE48F-91B8-3A3C-B581-FEAD2ACC2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668372E-E897-947A-8F1C-729A3CF3CCF7}"/>
              </a:ext>
            </a:extLst>
          </p:cNvPr>
          <p:cNvSpPr/>
          <p:nvPr/>
        </p:nvSpPr>
        <p:spPr>
          <a:xfrm>
            <a:off x="241182" y="272872"/>
            <a:ext cx="764250" cy="784403"/>
          </a:xfrm>
          <a:custGeom>
            <a:avLst/>
            <a:gdLst/>
            <a:ahLst/>
            <a:cxnLst/>
            <a:rect l="l" t="t" r="r" b="b"/>
            <a:pathLst>
              <a:path w="764250" h="784403">
                <a:moveTo>
                  <a:pt x="0" y="0"/>
                </a:moveTo>
                <a:lnTo>
                  <a:pt x="764250" y="0"/>
                </a:lnTo>
                <a:lnTo>
                  <a:pt x="764250" y="784403"/>
                </a:lnTo>
                <a:lnTo>
                  <a:pt x="0" y="7844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445" r="-46209" b="-2811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3E6CEFE-E9F7-CA49-6E7E-A01299980AFC}"/>
              </a:ext>
            </a:extLst>
          </p:cNvPr>
          <p:cNvSpPr/>
          <p:nvPr/>
        </p:nvSpPr>
        <p:spPr>
          <a:xfrm>
            <a:off x="1098968" y="275344"/>
            <a:ext cx="745627" cy="781931"/>
          </a:xfrm>
          <a:custGeom>
            <a:avLst/>
            <a:gdLst/>
            <a:ahLst/>
            <a:cxnLst/>
            <a:rect l="l" t="t" r="r" b="b"/>
            <a:pathLst>
              <a:path w="745627" h="781931">
                <a:moveTo>
                  <a:pt x="0" y="0"/>
                </a:moveTo>
                <a:lnTo>
                  <a:pt x="745628" y="0"/>
                </a:lnTo>
                <a:lnTo>
                  <a:pt x="745628" y="781931"/>
                </a:lnTo>
                <a:lnTo>
                  <a:pt x="0" y="7819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725" t="-10526" r="-14116" b="-12333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ACDB399E-D45B-9053-47EE-3694554A09D2}"/>
              </a:ext>
            </a:extLst>
          </p:cNvPr>
          <p:cNvSpPr/>
          <p:nvPr/>
        </p:nvSpPr>
        <p:spPr>
          <a:xfrm>
            <a:off x="16662699" y="452694"/>
            <a:ext cx="1336945" cy="361654"/>
          </a:xfrm>
          <a:custGeom>
            <a:avLst/>
            <a:gdLst/>
            <a:ahLst/>
            <a:cxnLst/>
            <a:rect l="l" t="t" r="r" b="b"/>
            <a:pathLst>
              <a:path w="1336945" h="361654">
                <a:moveTo>
                  <a:pt x="0" y="0"/>
                </a:moveTo>
                <a:lnTo>
                  <a:pt x="1336945" y="0"/>
                </a:lnTo>
                <a:lnTo>
                  <a:pt x="1336945" y="361654"/>
                </a:lnTo>
                <a:lnTo>
                  <a:pt x="0" y="3616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A283563-4E2D-B951-8281-11DD9B45C9D8}"/>
              </a:ext>
            </a:extLst>
          </p:cNvPr>
          <p:cNvSpPr/>
          <p:nvPr/>
        </p:nvSpPr>
        <p:spPr>
          <a:xfrm>
            <a:off x="14954672" y="403727"/>
            <a:ext cx="1564512" cy="459588"/>
          </a:xfrm>
          <a:custGeom>
            <a:avLst/>
            <a:gdLst/>
            <a:ahLst/>
            <a:cxnLst/>
            <a:rect l="l" t="t" r="r" b="b"/>
            <a:pathLst>
              <a:path w="1564512" h="459588">
                <a:moveTo>
                  <a:pt x="0" y="0"/>
                </a:moveTo>
                <a:lnTo>
                  <a:pt x="1564512" y="0"/>
                </a:lnTo>
                <a:lnTo>
                  <a:pt x="1564512" y="459588"/>
                </a:lnTo>
                <a:lnTo>
                  <a:pt x="0" y="459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26" b="-226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Kotak Teks 7">
            <a:extLst>
              <a:ext uri="{FF2B5EF4-FFF2-40B4-BE49-F238E27FC236}">
                <a16:creationId xmlns:a16="http://schemas.microsoft.com/office/drawing/2014/main" id="{0ACE5D36-CE90-0378-3642-DD9B35234483}"/>
              </a:ext>
            </a:extLst>
          </p:cNvPr>
          <p:cNvSpPr txBox="1"/>
          <p:nvPr/>
        </p:nvSpPr>
        <p:spPr>
          <a:xfrm>
            <a:off x="475938" y="895972"/>
            <a:ext cx="16186761" cy="869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Pemikiran-pemikiran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</a:t>
            </a:r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Jaman 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Klasik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Pertengahan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Dalam Dunia Islam</a:t>
            </a:r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Abi Rabi’ </a:t>
            </a:r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lvl="0" algn="just"/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memiliki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kesamaan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para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pemikir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masa Yunani Kuno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tentang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inikhususnya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terkait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maksud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pembentukan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ditujukan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untuk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memenuhi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kebutuhan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alaminya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tidak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mungkin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dapat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dilakukan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sendiri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tanpa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bantuan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lain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lvl="0" algn="just"/>
            <a:endParaRPr lang="id-ID" sz="2400" dirty="0"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Farabi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lvl="0" algn="just"/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adanya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pengaruh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pemikiran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Platodan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Aristoteles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jelas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memiliki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pendapat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sama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mengenai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asal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mula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tumbuhnya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kota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atau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dimulai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adanya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kecenderungan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alami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dimiliki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manusia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untuk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hidup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bermasyarakat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. Hal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ini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terkait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kodratnya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manusia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sebagai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mahluk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sosial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tidak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mampu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memenuhi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segala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kebutuhannya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sendiri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selain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bantuan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atau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kerjasama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pihak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lain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lvl="0" algn="just"/>
            <a:endParaRPr lang="id-ID" sz="2400" dirty="0"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Ibnu Khaldun. </a:t>
            </a:r>
            <a:endParaRPr lang="id-ID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/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Menurutnya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organisasi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kemasyarakatan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oleh para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ahli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filsafat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disebut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“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kota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”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atau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“negara”, 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keberadaannya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merupakan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suatu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keharusan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bagi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hidup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manusia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karena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manusia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adalah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makhluk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sosial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atau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politik.Setelah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organisasi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kemasyarakatan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terbentuk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makamasyarakat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memerlukan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seseorang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mampu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mempengaruhi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orang lain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menjadi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penengah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pemisah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apabila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ada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pertentangan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di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antara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anggota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masyarakat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. 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Seseorang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dimaksud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tersebut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menurut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Ibnu Khaldun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adalah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raja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atau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kepala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bnu Khaldun, Sang Ulama Multidisipliner – ColorMag General News">
            <a:extLst>
              <a:ext uri="{FF2B5EF4-FFF2-40B4-BE49-F238E27FC236}">
                <a16:creationId xmlns:a16="http://schemas.microsoft.com/office/drawing/2014/main" id="{371CE25F-7A93-85FF-A9BE-678ABE9CB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1253" y="979715"/>
            <a:ext cx="2303706" cy="227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bnu al-Arabi, Ahli Tafsir dari Sevilla - Islami[dot]co">
            <a:extLst>
              <a:ext uri="{FF2B5EF4-FFF2-40B4-BE49-F238E27FC236}">
                <a16:creationId xmlns:a16="http://schemas.microsoft.com/office/drawing/2014/main" id="{FD4DF2E1-320C-C5C2-4B42-88FEFDD75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979715"/>
            <a:ext cx="2303706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elihat Kembali Pemikiran Al-Farabi, serta Implikasi Filosofisnya di Dunia  Islam dan Barat">
            <a:extLst>
              <a:ext uri="{FF2B5EF4-FFF2-40B4-BE49-F238E27FC236}">
                <a16:creationId xmlns:a16="http://schemas.microsoft.com/office/drawing/2014/main" id="{A9EFBAEF-9DD7-9D90-665D-11788356D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798" y="1012372"/>
            <a:ext cx="2626163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236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27552-286D-7C45-A2A9-361C8D62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A3BA319-3476-9969-9AD4-C82A9D5BDB03}"/>
              </a:ext>
            </a:extLst>
          </p:cNvPr>
          <p:cNvSpPr/>
          <p:nvPr/>
        </p:nvSpPr>
        <p:spPr>
          <a:xfrm>
            <a:off x="241182" y="272872"/>
            <a:ext cx="764250" cy="784403"/>
          </a:xfrm>
          <a:custGeom>
            <a:avLst/>
            <a:gdLst/>
            <a:ahLst/>
            <a:cxnLst/>
            <a:rect l="l" t="t" r="r" b="b"/>
            <a:pathLst>
              <a:path w="764250" h="784403">
                <a:moveTo>
                  <a:pt x="0" y="0"/>
                </a:moveTo>
                <a:lnTo>
                  <a:pt x="764250" y="0"/>
                </a:lnTo>
                <a:lnTo>
                  <a:pt x="764250" y="784403"/>
                </a:lnTo>
                <a:lnTo>
                  <a:pt x="0" y="7844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445" r="-46209" b="-2811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1F357BE-1E3F-1EA3-6AE5-C9A6111FAE0C}"/>
              </a:ext>
            </a:extLst>
          </p:cNvPr>
          <p:cNvSpPr/>
          <p:nvPr/>
        </p:nvSpPr>
        <p:spPr>
          <a:xfrm>
            <a:off x="1098968" y="275344"/>
            <a:ext cx="745627" cy="781931"/>
          </a:xfrm>
          <a:custGeom>
            <a:avLst/>
            <a:gdLst/>
            <a:ahLst/>
            <a:cxnLst/>
            <a:rect l="l" t="t" r="r" b="b"/>
            <a:pathLst>
              <a:path w="745627" h="781931">
                <a:moveTo>
                  <a:pt x="0" y="0"/>
                </a:moveTo>
                <a:lnTo>
                  <a:pt x="745628" y="0"/>
                </a:lnTo>
                <a:lnTo>
                  <a:pt x="745628" y="781931"/>
                </a:lnTo>
                <a:lnTo>
                  <a:pt x="0" y="7819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725" t="-10526" r="-14116" b="-12333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1F2201F7-B197-C32C-5FF3-BF0B9D29D179}"/>
              </a:ext>
            </a:extLst>
          </p:cNvPr>
          <p:cNvSpPr/>
          <p:nvPr/>
        </p:nvSpPr>
        <p:spPr>
          <a:xfrm>
            <a:off x="16662699" y="452694"/>
            <a:ext cx="1336945" cy="361654"/>
          </a:xfrm>
          <a:custGeom>
            <a:avLst/>
            <a:gdLst/>
            <a:ahLst/>
            <a:cxnLst/>
            <a:rect l="l" t="t" r="r" b="b"/>
            <a:pathLst>
              <a:path w="1336945" h="361654">
                <a:moveTo>
                  <a:pt x="0" y="0"/>
                </a:moveTo>
                <a:lnTo>
                  <a:pt x="1336945" y="0"/>
                </a:lnTo>
                <a:lnTo>
                  <a:pt x="1336945" y="361654"/>
                </a:lnTo>
                <a:lnTo>
                  <a:pt x="0" y="3616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0C0595C-DDEB-676B-DD52-04DC3169E8DE}"/>
              </a:ext>
            </a:extLst>
          </p:cNvPr>
          <p:cNvSpPr/>
          <p:nvPr/>
        </p:nvSpPr>
        <p:spPr>
          <a:xfrm>
            <a:off x="14954672" y="403727"/>
            <a:ext cx="1564512" cy="459588"/>
          </a:xfrm>
          <a:custGeom>
            <a:avLst/>
            <a:gdLst/>
            <a:ahLst/>
            <a:cxnLst/>
            <a:rect l="l" t="t" r="r" b="b"/>
            <a:pathLst>
              <a:path w="1564512" h="459588">
                <a:moveTo>
                  <a:pt x="0" y="0"/>
                </a:moveTo>
                <a:lnTo>
                  <a:pt x="1564512" y="0"/>
                </a:lnTo>
                <a:lnTo>
                  <a:pt x="1564512" y="459588"/>
                </a:lnTo>
                <a:lnTo>
                  <a:pt x="0" y="459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26" b="-226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Kotak Teks 7">
            <a:extLst>
              <a:ext uri="{FF2B5EF4-FFF2-40B4-BE49-F238E27FC236}">
                <a16:creationId xmlns:a16="http://schemas.microsoft.com/office/drawing/2014/main" id="{513BD54A-48FE-769F-33BF-DC9D60953A9C}"/>
              </a:ext>
            </a:extLst>
          </p:cNvPr>
          <p:cNvSpPr txBox="1"/>
          <p:nvPr/>
        </p:nvSpPr>
        <p:spPr>
          <a:xfrm>
            <a:off x="1115297" y="1333500"/>
            <a:ext cx="15901819" cy="6683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Teori-teori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</a:t>
            </a:r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d-ID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erspektif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evolusi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tipologi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pentahapan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dikembangkan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Elman Service, Sanderson (1993)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tahapan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evolusi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politik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terbentuknya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negara.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Keempat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tahap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kumpulan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(band),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suku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(tribe),chiefdom,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negara </a:t>
            </a:r>
            <a:r>
              <a:rPr lang="en-US" sz="2400" i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(state).</a:t>
            </a:r>
            <a:endParaRPr lang="id-ID" sz="2400" i="1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Teori 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Sosiologis</a:t>
            </a:r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Teori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ini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mendasarkan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pada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hakekat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manusia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sebagai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makhluk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sosial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rasional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akal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pikirannya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berusaha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mencari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menemukan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bentuk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organisasi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atau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asosiasi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dapat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memenuhi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kebutuhan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hidup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manusia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mewujudkan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tujuan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hidupnya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. 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Awalnya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hanya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membentuk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suatu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institusi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atau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pranata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sosial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kemudian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jumlahnya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terus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bertambah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berkembang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jenis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macamnya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, 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hingga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membentuk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asosiasi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kehidupan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manusia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sekarang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disebut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endParaRPr lang="id-ID" sz="2400" dirty="0"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Teori 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Organis</a:t>
            </a:r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Sesuai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nama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teorinya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menjadikan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organisme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sebagai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dasarnya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maka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 pun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dianggap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sebagai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suatu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organisme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hidup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memilki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kehidupan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sendiri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komponen-komponen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pembentuknya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seperti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individu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manusia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diibaratkan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sebagai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sel.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790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tak Teks 1">
            <a:extLst>
              <a:ext uri="{FF2B5EF4-FFF2-40B4-BE49-F238E27FC236}">
                <a16:creationId xmlns:a16="http://schemas.microsoft.com/office/drawing/2014/main" id="{4E3EF85B-6C71-D96F-89B6-96CD43F32EC3}"/>
              </a:ext>
            </a:extLst>
          </p:cNvPr>
          <p:cNvSpPr txBox="1"/>
          <p:nvPr/>
        </p:nvSpPr>
        <p:spPr>
          <a:xfrm>
            <a:off x="9040586" y="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 err="1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Tinjauan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Konseptual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</a:t>
            </a:r>
            <a:endParaRPr lang="id-ID" sz="3600" dirty="0">
              <a:effectLst/>
              <a:latin typeface="Britannic Bold" panose="020B0903060703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51238202-A3E6-AB47-D35B-A1A898ACC37E}"/>
              </a:ext>
            </a:extLst>
          </p:cNvPr>
          <p:cNvSpPr txBox="1"/>
          <p:nvPr/>
        </p:nvSpPr>
        <p:spPr>
          <a:xfrm>
            <a:off x="3429000" y="1175657"/>
            <a:ext cx="141459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/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Asal Mula Negara</a:t>
            </a:r>
            <a:endParaRPr lang="id-ID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Untuk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membahas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asal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mula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negara, Sanderson (1993)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merujuk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pada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pembahasan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Morton Fried (1967)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menjelaskannya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melalui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pembedaan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antara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negara </a:t>
            </a:r>
            <a:r>
              <a:rPr lang="en-US" sz="2400" i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pristine (</a:t>
            </a:r>
            <a:r>
              <a:rPr lang="en-US" sz="2400" i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pristin</a:t>
            </a:r>
            <a:r>
              <a:rPr lang="en-US" sz="2400" i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state)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dan negara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sekunder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.</a:t>
            </a:r>
            <a:r>
              <a:rPr lang="id-ID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id-ID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A3BB1DB9-B2EC-DF9C-3579-95FD4830A8F4}"/>
              </a:ext>
            </a:extLst>
          </p:cNvPr>
          <p:cNvSpPr txBox="1"/>
          <p:nvPr/>
        </p:nvSpPr>
        <p:spPr>
          <a:xfrm>
            <a:off x="560614" y="2604890"/>
            <a:ext cx="17014372" cy="6501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24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Batasan konseptual negara</a:t>
            </a:r>
          </a:p>
          <a:p>
            <a:pPr lvl="0" algn="just">
              <a:lnSpc>
                <a:spcPct val="150000"/>
              </a:lnSpc>
            </a:pP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J.K 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Bluntschi</a:t>
            </a:r>
            <a:endParaRPr lang="id-ID" sz="2400" b="1" dirty="0"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2400" i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state is a combination of men in the form of government and governed on a definite territory, united together into a moral organized masculine personality or, more shortly, the state is the </a:t>
            </a:r>
            <a:r>
              <a:rPr lang="en-US" sz="2400" i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polically</a:t>
            </a:r>
            <a:r>
              <a:rPr lang="en-US" sz="2400" i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organized national person of </a:t>
            </a:r>
            <a:r>
              <a:rPr lang="en-US" sz="2400" i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definete</a:t>
            </a:r>
            <a:r>
              <a:rPr lang="en-US" sz="2400" i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country 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(negara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gabungan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asosiasi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diperintah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dipersatukan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moral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pribadi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terorganisir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singkat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lagi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negara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pribadi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nasional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negeri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terorganisirsecara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politis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Earl L. Shoup</a:t>
            </a:r>
            <a:endParaRPr lang="id-ID" sz="2400" b="1" dirty="0"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2400" i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state is a community of human beings occupying a definite territory, possessing an authoritative agency called government and independent in laws and government of all outside agencies 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(negara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mendiami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badan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kekuasaan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soal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perundang-undangan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pemerintahan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bebas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badan di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luarnya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970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tak Teks 1">
            <a:extLst>
              <a:ext uri="{FF2B5EF4-FFF2-40B4-BE49-F238E27FC236}">
                <a16:creationId xmlns:a16="http://schemas.microsoft.com/office/drawing/2014/main" id="{908B8D67-0B92-D771-47F9-6B533FA1FB65}"/>
              </a:ext>
            </a:extLst>
          </p:cNvPr>
          <p:cNvSpPr txBox="1"/>
          <p:nvPr/>
        </p:nvSpPr>
        <p:spPr>
          <a:xfrm>
            <a:off x="1066800" y="7239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latin typeface="Book Antiqua" panose="02040602050305030304" pitchFamily="18" charset="0"/>
              </a:rPr>
              <a:t>Tujuan Negara</a:t>
            </a:r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1BC183BE-8BA4-159E-D4E2-B0C1D5A9E977}"/>
              </a:ext>
            </a:extLst>
          </p:cNvPr>
          <p:cNvSpPr txBox="1"/>
          <p:nvPr/>
        </p:nvSpPr>
        <p:spPr>
          <a:xfrm>
            <a:off x="2667000" y="2791446"/>
            <a:ext cx="13411200" cy="4704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Affandi (1986:233)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mengidentifikasi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kebutuhan-kebutuhan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paling fundamental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pemenuhannya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negara,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terpeliharanya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keamanan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ketertiban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mempertahankan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eksistensi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orang-orang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bekerjasma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mendirikan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serangan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bertujuan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mengganggu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ataupun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menghancurkan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kelangsungan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tercapainya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kemakmuran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materriil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ekonomis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kesejahteraan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mental—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psikologis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kolektif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terselenggaranya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keadilan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di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215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1182" y="272872"/>
            <a:ext cx="764250" cy="784403"/>
          </a:xfrm>
          <a:custGeom>
            <a:avLst/>
            <a:gdLst/>
            <a:ahLst/>
            <a:cxnLst/>
            <a:rect l="l" t="t" r="r" b="b"/>
            <a:pathLst>
              <a:path w="764250" h="784403">
                <a:moveTo>
                  <a:pt x="0" y="0"/>
                </a:moveTo>
                <a:lnTo>
                  <a:pt x="764250" y="0"/>
                </a:lnTo>
                <a:lnTo>
                  <a:pt x="764250" y="784403"/>
                </a:lnTo>
                <a:lnTo>
                  <a:pt x="0" y="7844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445" r="-46209" b="-2811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98968" y="275344"/>
            <a:ext cx="745627" cy="781931"/>
          </a:xfrm>
          <a:custGeom>
            <a:avLst/>
            <a:gdLst/>
            <a:ahLst/>
            <a:cxnLst/>
            <a:rect l="l" t="t" r="r" b="b"/>
            <a:pathLst>
              <a:path w="745627" h="781931">
                <a:moveTo>
                  <a:pt x="0" y="0"/>
                </a:moveTo>
                <a:lnTo>
                  <a:pt x="745628" y="0"/>
                </a:lnTo>
                <a:lnTo>
                  <a:pt x="745628" y="781931"/>
                </a:lnTo>
                <a:lnTo>
                  <a:pt x="0" y="7819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725" t="-10526" r="-14116" b="-12333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6662699" y="452694"/>
            <a:ext cx="1336945" cy="361654"/>
          </a:xfrm>
          <a:custGeom>
            <a:avLst/>
            <a:gdLst/>
            <a:ahLst/>
            <a:cxnLst/>
            <a:rect l="l" t="t" r="r" b="b"/>
            <a:pathLst>
              <a:path w="1336945" h="361654">
                <a:moveTo>
                  <a:pt x="0" y="0"/>
                </a:moveTo>
                <a:lnTo>
                  <a:pt x="1336945" y="0"/>
                </a:lnTo>
                <a:lnTo>
                  <a:pt x="1336945" y="361654"/>
                </a:lnTo>
                <a:lnTo>
                  <a:pt x="0" y="3616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4954672" y="403727"/>
            <a:ext cx="1564512" cy="459588"/>
          </a:xfrm>
          <a:custGeom>
            <a:avLst/>
            <a:gdLst/>
            <a:ahLst/>
            <a:cxnLst/>
            <a:rect l="l" t="t" r="r" b="b"/>
            <a:pathLst>
              <a:path w="1564512" h="459588">
                <a:moveTo>
                  <a:pt x="0" y="0"/>
                </a:moveTo>
                <a:lnTo>
                  <a:pt x="1564512" y="0"/>
                </a:lnTo>
                <a:lnTo>
                  <a:pt x="1564512" y="459588"/>
                </a:lnTo>
                <a:lnTo>
                  <a:pt x="0" y="459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26" b="-226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TextBox 7"/>
          <p:cNvSpPr txBox="1"/>
          <p:nvPr/>
        </p:nvSpPr>
        <p:spPr>
          <a:xfrm>
            <a:off x="0" y="3305639"/>
            <a:ext cx="18288000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Terima Kasih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1245</TotalTime>
  <Words>968</Words>
  <Application>Microsoft Office PowerPoint</Application>
  <PresentationFormat>Custom</PresentationFormat>
  <Paragraphs>63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Calibri</vt:lpstr>
      <vt:lpstr>Arial</vt:lpstr>
      <vt:lpstr>Canva Sans Bold</vt:lpstr>
      <vt:lpstr>Britannic Bold</vt:lpstr>
      <vt:lpstr>Gill Sans MT</vt:lpstr>
      <vt:lpstr>Broadway</vt:lpstr>
      <vt:lpstr>Book Antiqua</vt:lpstr>
      <vt:lpstr>Times New Roman</vt:lpstr>
      <vt:lpstr>Calibri (body)</vt:lpstr>
      <vt:lpstr>Galeri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JUDUL MATERI</dc:title>
  <dc:creator>Iyep Saefulrahman</dc:creator>
  <cp:lastModifiedBy>gita khuzaimah</cp:lastModifiedBy>
  <cp:revision>12</cp:revision>
  <dcterms:created xsi:type="dcterms:W3CDTF">2006-08-16T00:00:00Z</dcterms:created>
  <dcterms:modified xsi:type="dcterms:W3CDTF">2025-08-21T11:41:02Z</dcterms:modified>
  <dc:identifier>DAGry4PE1OA</dc:identifier>
</cp:coreProperties>
</file>