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sldIdLst>
    <p:sldId id="256" r:id="rId2"/>
    <p:sldId id="257" r:id="rId3"/>
    <p:sldId id="259" r:id="rId4"/>
    <p:sldId id="260" r:id="rId5"/>
    <p:sldId id="261" r:id="rId6"/>
    <p:sldId id="262" r:id="rId7"/>
    <p:sldId id="263" r:id="rId8"/>
    <p:sldId id="258" r:id="rId9"/>
  </p:sldIdLst>
  <p:sldSz cx="18288000" cy="10287000"/>
  <p:notesSz cx="6858000" cy="9144000"/>
  <p:embeddedFontLst>
    <p:embeddedFont>
      <p:font typeface="Book Antiqua" panose="02040602050305030304" pitchFamily="18" charset="0"/>
      <p:regular r:id="rId10"/>
      <p:bold r:id="rId11"/>
      <p:italic r:id="rId12"/>
      <p:boldItalic r:id="rId13"/>
    </p:embeddedFont>
    <p:embeddedFont>
      <p:font typeface="Bookman Old Style" panose="02050604050505020204" pitchFamily="18" charset="0"/>
      <p:regular r:id="rId14"/>
      <p:bold r:id="rId15"/>
      <p:italic r:id="rId16"/>
      <p:boldItalic r:id="rId17"/>
    </p:embeddedFont>
    <p:embeddedFont>
      <p:font typeface="Britannic Bold" panose="020B0903060703020204" pitchFamily="34" charset="0"/>
      <p:regular r:id="rId18"/>
    </p:embeddedFont>
    <p:embeddedFont>
      <p:font typeface="Broadway" panose="04040905080B02020502" pitchFamily="82" charset="0"/>
      <p:regular r:id="rId19"/>
    </p:embeddedFont>
    <p:embeddedFont>
      <p:font typeface="Canva Sans Bold" panose="020B0604020202020204" charset="0"/>
      <p:regular r:id="rId20"/>
    </p:embeddedFont>
    <p:embeddedFont>
      <p:font typeface="Gill Sans MT" panose="020B0502020104020203" pitchFamily="34" charset="0"/>
      <p:regular r:id="rId21"/>
      <p:bold r:id="rId22"/>
      <p:italic r:id="rId23"/>
      <p:boldItalic r:id="rId2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Gaya Medium 2 - Akse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Gaya Medium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447" autoAdjust="0"/>
  </p:normalViewPr>
  <p:slideViewPr>
    <p:cSldViewPr>
      <p:cViewPr varScale="1">
        <p:scale>
          <a:sx n="23" d="100"/>
          <a:sy n="23" d="100"/>
        </p:scale>
        <p:origin x="68" y="4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font" Target="fonts/font14.fntdata"/><Relationship Id="rId28" Type="http://schemas.openxmlformats.org/officeDocument/2006/relationships/tableStyles" Target="tableStyle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5.fntdata"/><Relationship Id="rId22" Type="http://schemas.openxmlformats.org/officeDocument/2006/relationships/font" Target="fonts/font13.fntdata"/><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Judul">
    <p:spTree>
      <p:nvGrpSpPr>
        <p:cNvPr id="1" name=""/>
        <p:cNvGrpSpPr/>
        <p:nvPr/>
      </p:nvGrpSpPr>
      <p:grpSpPr>
        <a:xfrm>
          <a:off x="0" y="0"/>
          <a:ext cx="0" cy="0"/>
          <a:chOff x="0" y="0"/>
          <a:chExt cx="0" cy="0"/>
        </a:xfrm>
      </p:grpSpPr>
      <p:sp>
        <p:nvSpPr>
          <p:cNvPr id="2" name="Title 1"/>
          <p:cNvSpPr>
            <a:spLocks noGrp="1"/>
          </p:cNvSpPr>
          <p:nvPr>
            <p:ph type="ctrTitle"/>
          </p:nvPr>
        </p:nvSpPr>
        <p:spPr>
          <a:xfrm>
            <a:off x="3626669" y="1203448"/>
            <a:ext cx="12955610" cy="3812147"/>
          </a:xfrm>
        </p:spPr>
        <p:txBody>
          <a:bodyPr bIns="0" anchor="b">
            <a:normAutofit/>
          </a:bodyPr>
          <a:lstStyle>
            <a:lvl1pPr algn="l">
              <a:defRPr sz="9900"/>
            </a:lvl1pPr>
          </a:lstStyle>
          <a:p>
            <a:r>
              <a:rPr lang="id-ID"/>
              <a:t>Klik untuk mengedit gaya judul Master</a:t>
            </a:r>
            <a:endParaRPr lang="en-US" dirty="0"/>
          </a:p>
        </p:txBody>
      </p:sp>
      <p:sp>
        <p:nvSpPr>
          <p:cNvPr id="3" name="Subtitle 2"/>
          <p:cNvSpPr>
            <a:spLocks noGrp="1"/>
          </p:cNvSpPr>
          <p:nvPr>
            <p:ph type="subTitle" idx="1"/>
          </p:nvPr>
        </p:nvSpPr>
        <p:spPr>
          <a:xfrm>
            <a:off x="3626670" y="5296807"/>
            <a:ext cx="12955608" cy="1466432"/>
          </a:xfrm>
        </p:spPr>
        <p:txBody>
          <a:bodyPr tIns="91440" bIns="91440">
            <a:normAutofit/>
          </a:bodyPr>
          <a:lstStyle>
            <a:lvl1pPr marL="0" indent="0" algn="l">
              <a:buNone/>
              <a:defRPr sz="2700" b="0" cap="all" baseline="0">
                <a:solidFill>
                  <a:schemeClr val="tx1"/>
                </a:solidFill>
              </a:defRPr>
            </a:lvl1pPr>
            <a:lvl2pPr marL="685800" indent="0" algn="ctr">
              <a:buNone/>
              <a:defRPr sz="27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id-ID"/>
              <a:t>Klik untuk mengedit gaya subjudul Master</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8/22/2025</a:t>
            </a:fld>
            <a:endParaRPr lang="en-US"/>
          </a:p>
        </p:txBody>
      </p:sp>
      <p:sp>
        <p:nvSpPr>
          <p:cNvPr id="5" name="Footer Placeholder 4"/>
          <p:cNvSpPr>
            <a:spLocks noGrp="1"/>
          </p:cNvSpPr>
          <p:nvPr>
            <p:ph type="ftr" sz="quarter" idx="11"/>
          </p:nvPr>
        </p:nvSpPr>
        <p:spPr>
          <a:xfrm>
            <a:off x="3624751" y="493961"/>
            <a:ext cx="7460873" cy="463802"/>
          </a:xfrm>
        </p:spPr>
        <p:txBody>
          <a:bodyPr/>
          <a:lstStyle/>
          <a:p>
            <a:endParaRPr lang="en-US"/>
          </a:p>
        </p:txBody>
      </p:sp>
      <p:sp>
        <p:nvSpPr>
          <p:cNvPr id="6" name="Slide Number Placeholder 5"/>
          <p:cNvSpPr>
            <a:spLocks noGrp="1"/>
          </p:cNvSpPr>
          <p:nvPr>
            <p:ph type="sldNum" sz="quarter" idx="12"/>
          </p:nvPr>
        </p:nvSpPr>
        <p:spPr>
          <a:xfrm>
            <a:off x="2156497" y="1198460"/>
            <a:ext cx="1216529" cy="755367"/>
          </a:xfrm>
        </p:spPr>
        <p:txBody>
          <a:bodyPr/>
          <a:lstStyle/>
          <a:p>
            <a:fld id="{B6F15528-21DE-4FAA-801E-634DDDAF4B2B}" type="slidenum">
              <a:rPr lang="en-US" smtClean="0"/>
              <a:pPr/>
              <a:t>‹#›</a:t>
            </a:fld>
            <a:endParaRPr lang="en-US"/>
          </a:p>
        </p:txBody>
      </p:sp>
      <p:cxnSp>
        <p:nvCxnSpPr>
          <p:cNvPr id="15" name="Straight Connector 14"/>
          <p:cNvCxnSpPr/>
          <p:nvPr/>
        </p:nvCxnSpPr>
        <p:spPr>
          <a:xfrm>
            <a:off x="3626670" y="5292813"/>
            <a:ext cx="12955608"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48729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Judul dan Teks Vertik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Vertical Text Placeholder 2"/>
          <p:cNvSpPr>
            <a:spLocks noGrp="1"/>
          </p:cNvSpPr>
          <p:nvPr>
            <p:ph type="body" orient="vert" idx="1"/>
          </p:nvPr>
        </p:nvSpPr>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26" name="Straight Connector 25"/>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7995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Judul Vertikal dan Tek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158667" y="1198460"/>
            <a:ext cx="2423613" cy="6989834"/>
          </a:xfrm>
        </p:spPr>
        <p:txBody>
          <a:bodyPr vert="eaVert"/>
          <a:lstStyle>
            <a:lvl1pPr algn="l">
              <a:defRPr/>
            </a:lvl1pPr>
          </a:lstStyle>
          <a:p>
            <a:r>
              <a:rPr lang="id-ID"/>
              <a:t>Klik untuk mengedit gaya judul Master</a:t>
            </a:r>
            <a:endParaRPr lang="en-US" dirty="0"/>
          </a:p>
        </p:txBody>
      </p:sp>
      <p:sp>
        <p:nvSpPr>
          <p:cNvPr id="3" name="Vertical Text Placeholder 2"/>
          <p:cNvSpPr>
            <a:spLocks noGrp="1"/>
          </p:cNvSpPr>
          <p:nvPr>
            <p:ph type="body" orient="vert" idx="1"/>
          </p:nvPr>
        </p:nvSpPr>
        <p:spPr>
          <a:xfrm>
            <a:off x="2167008" y="1198460"/>
            <a:ext cx="11743245" cy="6989834"/>
          </a:xfrm>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14158667" y="1198460"/>
            <a:ext cx="0" cy="6989834"/>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0376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udul dan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idx="1"/>
          </p:nvPr>
        </p:nvSpPr>
        <p:spPr/>
        <p:txBody>
          <a:bodyPr ancho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33" name="Straight Connector 32"/>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86309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eader Bagian">
    <p:spTree>
      <p:nvGrpSpPr>
        <p:cNvPr id="1" name=""/>
        <p:cNvGrpSpPr/>
        <p:nvPr/>
      </p:nvGrpSpPr>
      <p:grpSpPr>
        <a:xfrm>
          <a:off x="0" y="0"/>
          <a:ext cx="0" cy="0"/>
          <a:chOff x="0" y="0"/>
          <a:chExt cx="0" cy="0"/>
        </a:xfrm>
      </p:grpSpPr>
      <p:sp>
        <p:nvSpPr>
          <p:cNvPr id="2" name="Title 1"/>
          <p:cNvSpPr>
            <a:spLocks noGrp="1"/>
          </p:cNvSpPr>
          <p:nvPr>
            <p:ph type="title"/>
          </p:nvPr>
        </p:nvSpPr>
        <p:spPr>
          <a:xfrm>
            <a:off x="2181359" y="2634195"/>
            <a:ext cx="12964731" cy="2831925"/>
          </a:xfrm>
        </p:spPr>
        <p:txBody>
          <a:bodyPr anchor="b">
            <a:normAutofit/>
          </a:bodyPr>
          <a:lstStyle>
            <a:lvl1pPr algn="l">
              <a:defRPr sz="5400"/>
            </a:lvl1pPr>
          </a:lstStyle>
          <a:p>
            <a:r>
              <a:rPr lang="id-ID"/>
              <a:t>Klik untuk mengedit gaya judul Master</a:t>
            </a:r>
            <a:endParaRPr lang="en-US" dirty="0"/>
          </a:p>
        </p:txBody>
      </p:sp>
      <p:sp>
        <p:nvSpPr>
          <p:cNvPr id="3" name="Text Placeholder 2"/>
          <p:cNvSpPr>
            <a:spLocks noGrp="1"/>
          </p:cNvSpPr>
          <p:nvPr>
            <p:ph type="body" idx="1"/>
          </p:nvPr>
        </p:nvSpPr>
        <p:spPr>
          <a:xfrm>
            <a:off x="2181359" y="5709293"/>
            <a:ext cx="12945669" cy="1519394"/>
          </a:xfrm>
        </p:spPr>
        <p:txBody>
          <a:bodyPr tIns="91440">
            <a:normAutofit/>
          </a:bodyPr>
          <a:lstStyle>
            <a:lvl1pPr marL="0" indent="0" algn="l">
              <a:buNone/>
              <a:defRPr sz="2700">
                <a:solidFill>
                  <a:schemeClr val="tx1"/>
                </a:solidFill>
              </a:defRPr>
            </a:lvl1pPr>
            <a:lvl2pPr marL="685800" indent="0">
              <a:buNone/>
              <a:defRPr sz="27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1D8BD707-D9CF-40AE-B4C6-C98DA3205C09}"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2181359" y="5707478"/>
            <a:ext cx="12945669"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33842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 Konten">
    <p:spTree>
      <p:nvGrpSpPr>
        <p:cNvPr id="1" name=""/>
        <p:cNvGrpSpPr/>
        <p:nvPr/>
      </p:nvGrpSpPr>
      <p:grpSpPr>
        <a:xfrm>
          <a:off x="0" y="0"/>
          <a:ext cx="0" cy="0"/>
          <a:chOff x="0" y="0"/>
          <a:chExt cx="0" cy="0"/>
        </a:xfrm>
      </p:grpSpPr>
      <p:sp>
        <p:nvSpPr>
          <p:cNvPr id="2" name="Title 1"/>
          <p:cNvSpPr>
            <a:spLocks noGrp="1"/>
          </p:cNvSpPr>
          <p:nvPr>
            <p:ph type="title"/>
          </p:nvPr>
        </p:nvSpPr>
        <p:spPr>
          <a:xfrm>
            <a:off x="2173826" y="1207334"/>
            <a:ext cx="14408453" cy="1588958"/>
          </a:xfrm>
        </p:spPr>
        <p:txBody>
          <a:bodyPr/>
          <a:lstStyle/>
          <a:p>
            <a:r>
              <a:rPr lang="id-ID"/>
              <a:t>Klik untuk mengedit gaya judul Master</a:t>
            </a:r>
            <a:endParaRPr lang="en-US" dirty="0"/>
          </a:p>
        </p:txBody>
      </p:sp>
      <p:sp>
        <p:nvSpPr>
          <p:cNvPr id="3" name="Content Placeholder 2"/>
          <p:cNvSpPr>
            <a:spLocks noGrp="1"/>
          </p:cNvSpPr>
          <p:nvPr>
            <p:ph sz="half" idx="1"/>
          </p:nvPr>
        </p:nvSpPr>
        <p:spPr>
          <a:xfrm>
            <a:off x="2170997" y="3016318"/>
            <a:ext cx="6967728" cy="5172893"/>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Content Placeholder 3"/>
          <p:cNvSpPr>
            <a:spLocks noGrp="1"/>
          </p:cNvSpPr>
          <p:nvPr>
            <p:ph sz="half" idx="2"/>
          </p:nvPr>
        </p:nvSpPr>
        <p:spPr>
          <a:xfrm>
            <a:off x="9620657" y="3026015"/>
            <a:ext cx="6967728" cy="5162280"/>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35" name="Straight Connector 34"/>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17638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erbandingan">
    <p:spTree>
      <p:nvGrpSpPr>
        <p:cNvPr id="1" name=""/>
        <p:cNvGrpSpPr/>
        <p:nvPr/>
      </p:nvGrpSpPr>
      <p:grpSpPr>
        <a:xfrm>
          <a:off x="0" y="0"/>
          <a:ext cx="0" cy="0"/>
          <a:chOff x="0" y="0"/>
          <a:chExt cx="0" cy="0"/>
        </a:xfrm>
      </p:grpSpPr>
      <p:sp>
        <p:nvSpPr>
          <p:cNvPr id="2" name="Title 1"/>
          <p:cNvSpPr>
            <a:spLocks noGrp="1"/>
          </p:cNvSpPr>
          <p:nvPr>
            <p:ph type="title"/>
          </p:nvPr>
        </p:nvSpPr>
        <p:spPr>
          <a:xfrm>
            <a:off x="2170787" y="1206245"/>
            <a:ext cx="14411492" cy="1584479"/>
          </a:xfrm>
        </p:spPr>
        <p:txBody>
          <a:bodyPr/>
          <a:lstStyle/>
          <a:p>
            <a:r>
              <a:rPr lang="id-ID"/>
              <a:t>Klik untuk mengedit gaya judul Master</a:t>
            </a:r>
            <a:endParaRPr lang="en-US" dirty="0"/>
          </a:p>
        </p:txBody>
      </p:sp>
      <p:sp>
        <p:nvSpPr>
          <p:cNvPr id="3" name="Text Placeholder 2"/>
          <p:cNvSpPr>
            <a:spLocks noGrp="1"/>
          </p:cNvSpPr>
          <p:nvPr>
            <p:ph type="body" idx="1"/>
          </p:nvPr>
        </p:nvSpPr>
        <p:spPr>
          <a:xfrm>
            <a:off x="2170787" y="3029324"/>
            <a:ext cx="6967728" cy="1202915"/>
          </a:xfrm>
        </p:spPr>
        <p:txBody>
          <a:bodyPr anchor="b">
            <a:normAutofit/>
          </a:bodyPr>
          <a:lstStyle>
            <a:lvl1pPr marL="0" indent="0">
              <a:lnSpc>
                <a:spcPct val="100000"/>
              </a:lnSpc>
              <a:buNone/>
              <a:defRPr sz="3300" b="0" cap="all" baseline="0">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id-ID"/>
              <a:t>Klik untuk edit gaya teks Master</a:t>
            </a:r>
          </a:p>
        </p:txBody>
      </p:sp>
      <p:sp>
        <p:nvSpPr>
          <p:cNvPr id="4" name="Content Placeholder 3"/>
          <p:cNvSpPr>
            <a:spLocks noGrp="1"/>
          </p:cNvSpPr>
          <p:nvPr>
            <p:ph sz="half" idx="2"/>
          </p:nvPr>
        </p:nvSpPr>
        <p:spPr>
          <a:xfrm>
            <a:off x="2170787" y="4236404"/>
            <a:ext cx="6967728" cy="3966686"/>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Text Placeholder 4"/>
          <p:cNvSpPr>
            <a:spLocks noGrp="1"/>
          </p:cNvSpPr>
          <p:nvPr>
            <p:ph type="body" sz="quarter" idx="3"/>
          </p:nvPr>
        </p:nvSpPr>
        <p:spPr>
          <a:xfrm>
            <a:off x="9618543" y="3034505"/>
            <a:ext cx="6967728" cy="1203356"/>
          </a:xfrm>
        </p:spPr>
        <p:txBody>
          <a:bodyPr anchor="b">
            <a:normAutofit/>
          </a:bodyPr>
          <a:lstStyle>
            <a:lvl1pPr marL="0" indent="0">
              <a:lnSpc>
                <a:spcPct val="100000"/>
              </a:lnSpc>
              <a:buNone/>
              <a:defRPr sz="3300" b="0" cap="all" baseline="0">
                <a:solidFill>
                  <a:schemeClr val="accent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id-ID"/>
              <a:t>Klik untuk edit gaya teks Master</a:t>
            </a:r>
          </a:p>
        </p:txBody>
      </p:sp>
      <p:sp>
        <p:nvSpPr>
          <p:cNvPr id="6" name="Content Placeholder 5"/>
          <p:cNvSpPr>
            <a:spLocks noGrp="1"/>
          </p:cNvSpPr>
          <p:nvPr>
            <p:ph sz="quarter" idx="4"/>
          </p:nvPr>
        </p:nvSpPr>
        <p:spPr>
          <a:xfrm>
            <a:off x="9618543" y="4232237"/>
            <a:ext cx="6967728" cy="3956057"/>
          </a:xfrm>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8/22/2025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29" name="Straight Connector 28"/>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53963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udul S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8/22/2025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cxnSp>
        <p:nvCxnSpPr>
          <p:cNvPr id="25" name="Straight Connector 24"/>
          <p:cNvCxnSpPr/>
          <p:nvPr/>
        </p:nvCxnSpPr>
        <p:spPr>
          <a:xfrm>
            <a:off x="2180844" y="2770632"/>
            <a:ext cx="1441128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15005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Koson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85759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onten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2167007" y="1198460"/>
            <a:ext cx="4909649" cy="3370676"/>
          </a:xfrm>
        </p:spPr>
        <p:txBody>
          <a:bodyPr anchor="b">
            <a:normAutofit/>
          </a:bodyPr>
          <a:lstStyle>
            <a:lvl1pPr algn="l">
              <a:defRPr sz="3600"/>
            </a:lvl1pPr>
          </a:lstStyle>
          <a:p>
            <a:r>
              <a:rPr lang="id-ID"/>
              <a:t>Klik untuk mengedit gaya judul Master</a:t>
            </a:r>
            <a:endParaRPr lang="en-US" dirty="0"/>
          </a:p>
        </p:txBody>
      </p:sp>
      <p:sp>
        <p:nvSpPr>
          <p:cNvPr id="3" name="Content Placeholder 2"/>
          <p:cNvSpPr>
            <a:spLocks noGrp="1"/>
          </p:cNvSpPr>
          <p:nvPr>
            <p:ph idx="1"/>
          </p:nvPr>
        </p:nvSpPr>
        <p:spPr>
          <a:xfrm>
            <a:off x="7565571" y="1198461"/>
            <a:ext cx="9018705" cy="6988239"/>
          </a:xfrm>
        </p:spPr>
        <p:txBody>
          <a:bodyPr anchor="ct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Text Placeholder 3"/>
          <p:cNvSpPr>
            <a:spLocks noGrp="1"/>
          </p:cNvSpPr>
          <p:nvPr>
            <p:ph type="body" sz="half" idx="2"/>
          </p:nvPr>
        </p:nvSpPr>
        <p:spPr>
          <a:xfrm>
            <a:off x="2167007" y="4808237"/>
            <a:ext cx="4912520" cy="3372272"/>
          </a:xfrm>
        </p:spPr>
        <p:txBody>
          <a:bodyPr/>
          <a:lstStyle>
            <a:lvl1pPr marL="0" indent="0" algn="l">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id-ID"/>
              <a:t>Klik untuk edit gaya teks Master</a:t>
            </a:r>
          </a:p>
        </p:txBody>
      </p:sp>
      <p:sp>
        <p:nvSpPr>
          <p:cNvPr id="5" name="Date Placeholder 4"/>
          <p:cNvSpPr>
            <a:spLocks noGrp="1"/>
          </p:cNvSpPr>
          <p:nvPr>
            <p:ph type="dt" sz="half" idx="10"/>
          </p:nvPr>
        </p:nvSpPr>
        <p:spPr/>
        <p:txBody>
          <a:bodyPr/>
          <a:lstStyle/>
          <a:p>
            <a:fld id="{1D8BD707-D9CF-40AE-B4C6-C98DA3205C09}"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17" name="Straight Connector 16"/>
          <p:cNvCxnSpPr/>
          <p:nvPr/>
        </p:nvCxnSpPr>
        <p:spPr>
          <a:xfrm>
            <a:off x="2172420" y="4808237"/>
            <a:ext cx="490423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98177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Gambar dengan Keterangan">
    <p:spTree>
      <p:nvGrpSpPr>
        <p:cNvPr id="1" name=""/>
        <p:cNvGrpSpPr/>
        <p:nvPr/>
      </p:nvGrpSpPr>
      <p:grpSpPr>
        <a:xfrm>
          <a:off x="0" y="0"/>
          <a:ext cx="0" cy="0"/>
          <a:chOff x="0" y="0"/>
          <a:chExt cx="0" cy="0"/>
        </a:xfrm>
      </p:grpSpPr>
      <p:grpSp>
        <p:nvGrpSpPr>
          <p:cNvPr id="8" name="Group 7"/>
          <p:cNvGrpSpPr/>
          <p:nvPr/>
        </p:nvGrpSpPr>
        <p:grpSpPr>
          <a:xfrm>
            <a:off x="11216081" y="723256"/>
            <a:ext cx="6111800" cy="7723652"/>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2176809" y="1694270"/>
            <a:ext cx="8298492" cy="2745876"/>
          </a:xfrm>
        </p:spPr>
        <p:txBody>
          <a:bodyPr anchor="b">
            <a:normAutofit/>
          </a:bodyPr>
          <a:lstStyle>
            <a:lvl1pPr>
              <a:defRPr sz="480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12186584" y="1683814"/>
            <a:ext cx="4186757" cy="5799491"/>
          </a:xfrm>
          <a:solidFill>
            <a:schemeClr val="bg1">
              <a:lumMod val="85000"/>
            </a:schemeClr>
          </a:solidFill>
          <a:ln w="9525" cap="sq">
            <a:noFill/>
            <a:miter lim="800000"/>
          </a:ln>
          <a:effectLst/>
        </p:spPr>
        <p:txBody>
          <a:bodyPr anchor="t"/>
          <a:lstStyle>
            <a:lvl1pPr marL="0" indent="0" algn="ctr">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id-ID"/>
              <a:t>Klik ikon untuk menambahkan gambar</a:t>
            </a:r>
            <a:endParaRPr lang="en-US" dirty="0"/>
          </a:p>
        </p:txBody>
      </p:sp>
      <p:sp>
        <p:nvSpPr>
          <p:cNvPr id="4" name="Text Placeholder 3"/>
          <p:cNvSpPr>
            <a:spLocks noGrp="1"/>
          </p:cNvSpPr>
          <p:nvPr>
            <p:ph type="body" sz="half" idx="2"/>
          </p:nvPr>
        </p:nvSpPr>
        <p:spPr>
          <a:xfrm>
            <a:off x="2175494" y="4718988"/>
            <a:ext cx="8286606" cy="3005613"/>
          </a:xfrm>
        </p:spPr>
        <p:txBody>
          <a:bodyPr>
            <a:normAutofit/>
          </a:bodyPr>
          <a:lstStyle>
            <a:lvl1pPr marL="0" indent="0" algn="l">
              <a:buNone/>
              <a:defRPr sz="27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id-ID"/>
              <a:t>Klik untuk edit gaya teks Master</a:t>
            </a:r>
          </a:p>
        </p:txBody>
      </p:sp>
      <p:sp>
        <p:nvSpPr>
          <p:cNvPr id="5" name="Date Placeholder 4"/>
          <p:cNvSpPr>
            <a:spLocks noGrp="1"/>
          </p:cNvSpPr>
          <p:nvPr>
            <p:ph type="dt" sz="half" idx="10"/>
          </p:nvPr>
        </p:nvSpPr>
        <p:spPr>
          <a:xfrm>
            <a:off x="2171074" y="8204785"/>
            <a:ext cx="8291027" cy="480185"/>
          </a:xfrm>
        </p:spPr>
        <p:txBody>
          <a:bodyPr/>
          <a:lstStyle>
            <a:lvl1pPr algn="l">
              <a:defRPr/>
            </a:lvl1pPr>
          </a:lstStyle>
          <a:p>
            <a:fld id="{1D8BD707-D9CF-40AE-B4C6-C98DA3205C09}" type="datetimeFigureOut">
              <a:rPr lang="en-US" smtClean="0"/>
              <a:pPr/>
              <a:t>8/22/2025</a:t>
            </a:fld>
            <a:endParaRPr lang="en-US"/>
          </a:p>
        </p:txBody>
      </p:sp>
      <p:sp>
        <p:nvSpPr>
          <p:cNvPr id="6" name="Footer Placeholder 5"/>
          <p:cNvSpPr>
            <a:spLocks noGrp="1"/>
          </p:cNvSpPr>
          <p:nvPr>
            <p:ph type="ftr" sz="quarter" idx="11"/>
          </p:nvPr>
        </p:nvSpPr>
        <p:spPr>
          <a:xfrm>
            <a:off x="2171073" y="477961"/>
            <a:ext cx="8311506" cy="481397"/>
          </a:xfrm>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31" name="Straight Connector 30"/>
          <p:cNvCxnSpPr/>
          <p:nvPr/>
        </p:nvCxnSpPr>
        <p:spPr>
          <a:xfrm>
            <a:off x="2171074" y="4715408"/>
            <a:ext cx="8291027"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19828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3029215"/>
            <a:ext cx="18288000" cy="6158912"/>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9189720"/>
            <a:ext cx="18288000" cy="1114425"/>
          </a:xfrm>
          <a:prstGeom prst="rect">
            <a:avLst/>
          </a:prstGeom>
        </p:spPr>
      </p:pic>
      <p:sp>
        <p:nvSpPr>
          <p:cNvPr id="2" name="Title Placeholder 1"/>
          <p:cNvSpPr>
            <a:spLocks noGrp="1"/>
          </p:cNvSpPr>
          <p:nvPr>
            <p:ph type="title"/>
          </p:nvPr>
        </p:nvSpPr>
        <p:spPr>
          <a:xfrm>
            <a:off x="2177369" y="1206779"/>
            <a:ext cx="14404913" cy="1573853"/>
          </a:xfrm>
          <a:prstGeom prst="rect">
            <a:avLst/>
          </a:prstGeom>
        </p:spPr>
        <p:txBody>
          <a:bodyPr vert="horz" lIns="91440" tIns="45720" rIns="91440" bIns="45720" rtlCol="0" anchor="t">
            <a:normAutofit/>
          </a:bodyPr>
          <a:lstStyle/>
          <a:p>
            <a:r>
              <a:rPr lang="id-ID"/>
              <a:t>Klik untuk mengedit gaya judul Master</a:t>
            </a:r>
            <a:endParaRPr lang="en-US" dirty="0"/>
          </a:p>
        </p:txBody>
      </p:sp>
      <p:sp>
        <p:nvSpPr>
          <p:cNvPr id="3" name="Text Placeholder 2"/>
          <p:cNvSpPr>
            <a:spLocks noGrp="1"/>
          </p:cNvSpPr>
          <p:nvPr>
            <p:ph type="body" idx="1"/>
          </p:nvPr>
        </p:nvSpPr>
        <p:spPr>
          <a:xfrm>
            <a:off x="2177369" y="3023599"/>
            <a:ext cx="14404913" cy="5175920"/>
          </a:xfrm>
          <a:prstGeom prst="rect">
            <a:avLst/>
          </a:prstGeom>
        </p:spPr>
        <p:txBody>
          <a:bodyPr vert="horz" lIns="91440" tIns="45720" rIns="91440" bIns="45720" rtlCol="0">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2"/>
          </p:nvPr>
        </p:nvSpPr>
        <p:spPr>
          <a:xfrm>
            <a:off x="11331208" y="495555"/>
            <a:ext cx="5251073" cy="463802"/>
          </a:xfrm>
          <a:prstGeom prst="rect">
            <a:avLst/>
          </a:prstGeom>
        </p:spPr>
        <p:txBody>
          <a:bodyPr vert="horz" lIns="91440" tIns="45720" rIns="91440" bIns="45720" rtlCol="0" anchor="ctr"/>
          <a:lstStyle>
            <a:lvl1pPr algn="r">
              <a:defRPr sz="1500">
                <a:solidFill>
                  <a:schemeClr val="tx1">
                    <a:tint val="75000"/>
                  </a:schemeClr>
                </a:solidFill>
              </a:defRPr>
            </a:lvl1pPr>
          </a:lstStyle>
          <a:p>
            <a:fld id="{1D8BD707-D9CF-40AE-B4C6-C98DA3205C09}" type="datetimeFigureOut">
              <a:rPr lang="en-US" smtClean="0"/>
              <a:pPr/>
              <a:t>8/22/2025</a:t>
            </a:fld>
            <a:endParaRPr lang="en-US"/>
          </a:p>
        </p:txBody>
      </p:sp>
      <p:sp>
        <p:nvSpPr>
          <p:cNvPr id="5" name="Footer Placeholder 4"/>
          <p:cNvSpPr>
            <a:spLocks noGrp="1"/>
          </p:cNvSpPr>
          <p:nvPr>
            <p:ph type="ftr" sz="quarter" idx="3"/>
          </p:nvPr>
        </p:nvSpPr>
        <p:spPr>
          <a:xfrm>
            <a:off x="2177369" y="493961"/>
            <a:ext cx="8908254" cy="463802"/>
          </a:xfrm>
          <a:prstGeom prst="rect">
            <a:avLst/>
          </a:prstGeom>
        </p:spPr>
        <p:txBody>
          <a:bodyPr vert="horz" lIns="91440" tIns="45720" rIns="91440" bIns="45720" rtlCol="0" anchor="ctr"/>
          <a:lstStyle>
            <a:lvl1pPr algn="l">
              <a:defRPr sz="15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20091" y="1198460"/>
            <a:ext cx="1216529" cy="755367"/>
          </a:xfrm>
          <a:prstGeom prst="rect">
            <a:avLst/>
          </a:prstGeom>
        </p:spPr>
        <p:txBody>
          <a:bodyPr vert="horz" lIns="91440" tIns="45720" rIns="91440" bIns="45720" rtlCol="0" anchor="t"/>
          <a:lstStyle>
            <a:lvl1pPr algn="r">
              <a:defRPr sz="4200">
                <a:solidFill>
                  <a:schemeClr val="accent1"/>
                </a:solidFill>
              </a:defRPr>
            </a:lvl1pPr>
          </a:lstStyle>
          <a:p>
            <a:fld id="{B6F15528-21DE-4FAA-801E-634DDDAF4B2B}" type="slidenum">
              <a:rPr lang="en-US" smtClean="0"/>
              <a:pPr/>
              <a:t>‹#›</a:t>
            </a:fld>
            <a:endParaRPr lang="en-US"/>
          </a:p>
        </p:txBody>
      </p:sp>
      <p:cxnSp>
        <p:nvCxnSpPr>
          <p:cNvPr id="10" name="Straight Connector 9"/>
          <p:cNvCxnSpPr/>
          <p:nvPr/>
        </p:nvCxnSpPr>
        <p:spPr>
          <a:xfrm>
            <a:off x="0" y="9192620"/>
            <a:ext cx="18288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27505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4800" b="0" i="0" kern="1200" cap="all">
          <a:solidFill>
            <a:schemeClr val="tx1"/>
          </a:solidFill>
          <a:effectLst/>
          <a:latin typeface="+mj-lt"/>
          <a:ea typeface="+mj-ea"/>
          <a:cs typeface="+mj-cs"/>
        </a:defRPr>
      </a:lvl1pPr>
    </p:titleStyle>
    <p:bodyStyle>
      <a:lvl1pPr marL="342900" indent="-342900" algn="l" defTabSz="1371600" rtl="0" eaLnBrk="1" latinLnBrk="0" hangingPunct="1">
        <a:lnSpc>
          <a:spcPct val="120000"/>
        </a:lnSpc>
        <a:spcBef>
          <a:spcPts val="1500"/>
        </a:spcBef>
        <a:buClr>
          <a:schemeClr val="accent1"/>
        </a:buClr>
        <a:buSzPct val="100000"/>
        <a:buFont typeface="Arial" panose="020B0604020202020204" pitchFamily="34" charset="0"/>
        <a:buChar char="•"/>
        <a:defRPr sz="3000" kern="1200">
          <a:solidFill>
            <a:schemeClr val="tx1"/>
          </a:solidFill>
          <a:effectLst/>
          <a:latin typeface="+mn-lt"/>
          <a:ea typeface="+mn-ea"/>
          <a:cs typeface="+mn-cs"/>
        </a:defRPr>
      </a:lvl1pPr>
      <a:lvl2pPr marL="10287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2700" kern="1200" cap="none" baseline="0">
          <a:solidFill>
            <a:schemeClr val="tx1"/>
          </a:solidFill>
          <a:effectLst/>
          <a:latin typeface="+mn-lt"/>
          <a:ea typeface="+mn-ea"/>
          <a:cs typeface="+mn-cs"/>
        </a:defRPr>
      </a:lvl2pPr>
      <a:lvl3pPr marL="17145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2400" kern="1200">
          <a:solidFill>
            <a:schemeClr val="tx1"/>
          </a:solidFill>
          <a:effectLst/>
          <a:latin typeface="+mn-lt"/>
          <a:ea typeface="+mn-ea"/>
          <a:cs typeface="+mn-cs"/>
        </a:defRPr>
      </a:lvl3pPr>
      <a:lvl4pPr marL="24003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2100" kern="1200" cap="none" baseline="0">
          <a:solidFill>
            <a:schemeClr val="tx1"/>
          </a:solidFill>
          <a:effectLst/>
          <a:latin typeface="+mn-lt"/>
          <a:ea typeface="+mn-ea"/>
          <a:cs typeface="+mn-cs"/>
        </a:defRPr>
      </a:lvl4pPr>
      <a:lvl5pPr marL="30861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a:solidFill>
            <a:schemeClr val="tx1"/>
          </a:solidFill>
          <a:effectLst/>
          <a:latin typeface="+mn-lt"/>
          <a:ea typeface="+mn-ea"/>
          <a:cs typeface="+mn-cs"/>
        </a:defRPr>
      </a:lvl5pPr>
      <a:lvl6pPr marL="37719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a:solidFill>
            <a:schemeClr val="tx1"/>
          </a:solidFill>
          <a:effectLst/>
          <a:latin typeface="+mn-lt"/>
          <a:ea typeface="+mn-ea"/>
          <a:cs typeface="+mn-cs"/>
        </a:defRPr>
      </a:lvl6pPr>
      <a:lvl7pPr marL="44577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a:solidFill>
            <a:schemeClr val="tx1"/>
          </a:solidFill>
          <a:effectLst/>
          <a:latin typeface="+mn-lt"/>
          <a:ea typeface="+mn-ea"/>
          <a:cs typeface="+mn-cs"/>
        </a:defRPr>
      </a:lvl7pPr>
      <a:lvl8pPr marL="51435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baseline="0">
          <a:solidFill>
            <a:schemeClr val="tx1"/>
          </a:solidFill>
          <a:effectLst/>
          <a:latin typeface="+mn-lt"/>
          <a:ea typeface="+mn-ea"/>
          <a:cs typeface="+mn-cs"/>
        </a:defRPr>
      </a:lvl8pPr>
      <a:lvl9pPr marL="5829300" indent="-342900" algn="l" defTabSz="1371600" rtl="0" eaLnBrk="1" latinLnBrk="0" hangingPunct="1">
        <a:lnSpc>
          <a:spcPct val="120000"/>
        </a:lnSpc>
        <a:spcBef>
          <a:spcPts val="750"/>
        </a:spcBef>
        <a:buClr>
          <a:schemeClr val="accent1"/>
        </a:buClr>
        <a:buSzPct val="100000"/>
        <a:buFont typeface="Arial" panose="020B0604020202020204" pitchFamily="34" charset="0"/>
        <a:buChar char="•"/>
        <a:defRPr sz="1800" kern="1200" baseline="0">
          <a:solidFill>
            <a:schemeClr val="tx1"/>
          </a:solidFill>
          <a:effectLst/>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Freeform 2"/>
          <p:cNvSpPr/>
          <p:nvPr/>
        </p:nvSpPr>
        <p:spPr>
          <a:xfrm>
            <a:off x="241182" y="272872"/>
            <a:ext cx="1435218" cy="1594028"/>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3"/>
            <a:stretch>
              <a:fillRect l="-47445" r="-46209" b="-28115"/>
            </a:stretch>
          </a:blipFill>
        </p:spPr>
        <p:txBody>
          <a:bodyPr/>
          <a:lstStyle/>
          <a:p>
            <a:endParaRPr lang="en-ID"/>
          </a:p>
        </p:txBody>
      </p:sp>
      <p:sp>
        <p:nvSpPr>
          <p:cNvPr id="3" name="Freeform 3"/>
          <p:cNvSpPr/>
          <p:nvPr/>
        </p:nvSpPr>
        <p:spPr>
          <a:xfrm>
            <a:off x="1649186" y="452694"/>
            <a:ext cx="2711032" cy="1384033"/>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4"/>
            <a:stretch>
              <a:fillRect l="-14725" t="-10526" r="-14116" b="-12333"/>
            </a:stretch>
          </a:blipFill>
        </p:spPr>
        <p:txBody>
          <a:bodyPr/>
          <a:lstStyle/>
          <a:p>
            <a:endParaRPr lang="en-ID"/>
          </a:p>
        </p:txBody>
      </p:sp>
      <p:sp>
        <p:nvSpPr>
          <p:cNvPr id="4" name="Freeform 4"/>
          <p:cNvSpPr/>
          <p:nvPr/>
        </p:nvSpPr>
        <p:spPr>
          <a:xfrm>
            <a:off x="16383001" y="452693"/>
            <a:ext cx="1616644" cy="1367703"/>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5"/>
            <a:stretch>
              <a:fillRect/>
            </a:stretch>
          </a:blipFill>
        </p:spPr>
        <p:txBody>
          <a:bodyPr/>
          <a:lstStyle/>
          <a:p>
            <a:endParaRPr lang="en-ID"/>
          </a:p>
        </p:txBody>
      </p:sp>
      <p:sp>
        <p:nvSpPr>
          <p:cNvPr id="6" name="Freeform 6"/>
          <p:cNvSpPr/>
          <p:nvPr/>
        </p:nvSpPr>
        <p:spPr>
          <a:xfrm>
            <a:off x="13716000" y="436365"/>
            <a:ext cx="2193584" cy="1384032"/>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6"/>
            <a:stretch>
              <a:fillRect t="-226" b="-226"/>
            </a:stretch>
          </a:blipFill>
        </p:spPr>
        <p:txBody>
          <a:bodyPr/>
          <a:lstStyle/>
          <a:p>
            <a:endParaRPr lang="en-ID"/>
          </a:p>
        </p:txBody>
      </p:sp>
      <p:sp>
        <p:nvSpPr>
          <p:cNvPr id="7" name="TextBox 7"/>
          <p:cNvSpPr txBox="1"/>
          <p:nvPr/>
        </p:nvSpPr>
        <p:spPr>
          <a:xfrm>
            <a:off x="2993816" y="2897463"/>
            <a:ext cx="13182600" cy="1384033"/>
          </a:xfrm>
          <a:prstGeom prst="rect">
            <a:avLst/>
          </a:prstGeom>
        </p:spPr>
        <p:style>
          <a:lnRef idx="0">
            <a:schemeClr val="dk1"/>
          </a:lnRef>
          <a:fillRef idx="3">
            <a:schemeClr val="dk1"/>
          </a:fillRef>
          <a:effectRef idx="3">
            <a:schemeClr val="dk1"/>
          </a:effectRef>
          <a:fontRef idx="minor">
            <a:schemeClr val="lt1"/>
          </a:fontRef>
        </p:style>
        <p:txBody>
          <a:bodyPr wrap="square" lIns="0" tIns="0" rIns="0" bIns="0" rtlCol="0" anchor="t">
            <a:spAutoFit/>
          </a:bodyPr>
          <a:lstStyle/>
          <a:p>
            <a:pPr algn="ctr">
              <a:lnSpc>
                <a:spcPts val="12880"/>
              </a:lnSpc>
            </a:pPr>
            <a:r>
              <a:rPr lang="id-ID" sz="4800" b="1" dirty="0">
                <a:solidFill>
                  <a:schemeClr val="bg1"/>
                </a:solidFill>
                <a:latin typeface="Broadway" panose="04040905080B02020502" pitchFamily="82" charset="0"/>
                <a:ea typeface="Canva Sans Bold"/>
                <a:cs typeface="Canva Sans Bold"/>
                <a:sym typeface="Canva Sans Bold"/>
              </a:rPr>
              <a:t>Pengantar Sosiologi Pemerintahan</a:t>
            </a:r>
            <a:endParaRPr lang="en-US" sz="4800" b="1" dirty="0">
              <a:solidFill>
                <a:schemeClr val="bg1"/>
              </a:solidFill>
              <a:latin typeface="Broadway" panose="04040905080B02020502" pitchFamily="82" charset="0"/>
              <a:ea typeface="Canva Sans Bold"/>
              <a:cs typeface="Canva Sans Bold"/>
              <a:sym typeface="Canva Sans Bold"/>
            </a:endParaRPr>
          </a:p>
        </p:txBody>
      </p:sp>
      <p:sp>
        <p:nvSpPr>
          <p:cNvPr id="9" name="TextBox 5">
            <a:extLst>
              <a:ext uri="{FF2B5EF4-FFF2-40B4-BE49-F238E27FC236}">
                <a16:creationId xmlns:a16="http://schemas.microsoft.com/office/drawing/2014/main" id="{A9CA0E2A-3D09-C5A1-87EA-FB37FE361AAA}"/>
              </a:ext>
            </a:extLst>
          </p:cNvPr>
          <p:cNvSpPr txBox="1"/>
          <p:nvPr/>
        </p:nvSpPr>
        <p:spPr>
          <a:xfrm>
            <a:off x="10896600" y="6038161"/>
            <a:ext cx="7391400" cy="954107"/>
          </a:xfrm>
          <a:prstGeom prst="rect">
            <a:avLst/>
          </a:prstGeom>
          <a:noFill/>
        </p:spPr>
        <p:txBody>
          <a:bodyPr wrap="square" rtlCol="0">
            <a:spAutoFit/>
          </a:bodyPr>
          <a:lstStyle>
            <a:defPPr>
              <a:defRPr lang="en-US"/>
            </a:defPPr>
            <a:lvl1pPr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1pPr>
            <a:lvl2pPr marL="4572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2pPr>
            <a:lvl3pPr marL="9144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3pPr>
            <a:lvl4pPr marL="13716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4pPr>
            <a:lvl5pPr marL="1828800" algn="l" rtl="0" fontAlgn="base">
              <a:spcBef>
                <a:spcPct val="0"/>
              </a:spcBef>
              <a:spcAft>
                <a:spcPct val="0"/>
              </a:spcAft>
              <a:defRPr sz="4200" kern="1200">
                <a:solidFill>
                  <a:srgbClr val="000000"/>
                </a:solidFill>
                <a:latin typeface="Gill Sans"/>
                <a:ea typeface="ヒラギノ角ゴ ProN W3"/>
                <a:cs typeface="ヒラギノ角ゴ ProN W3"/>
                <a:sym typeface="Gill Sans"/>
              </a:defRPr>
            </a:lvl5pPr>
            <a:lvl6pPr marL="2286000" algn="l" defTabSz="914400" rtl="0" eaLnBrk="1" latinLnBrk="0" hangingPunct="1">
              <a:defRPr sz="4200" kern="1200">
                <a:solidFill>
                  <a:srgbClr val="000000"/>
                </a:solidFill>
                <a:latin typeface="Gill Sans"/>
                <a:ea typeface="ヒラギノ角ゴ ProN W3"/>
                <a:cs typeface="ヒラギノ角ゴ ProN W3"/>
                <a:sym typeface="Gill Sans"/>
              </a:defRPr>
            </a:lvl6pPr>
            <a:lvl7pPr marL="2743200" algn="l" defTabSz="914400" rtl="0" eaLnBrk="1" latinLnBrk="0" hangingPunct="1">
              <a:defRPr sz="4200" kern="1200">
                <a:solidFill>
                  <a:srgbClr val="000000"/>
                </a:solidFill>
                <a:latin typeface="Gill Sans"/>
                <a:ea typeface="ヒラギノ角ゴ ProN W3"/>
                <a:cs typeface="ヒラギノ角ゴ ProN W3"/>
                <a:sym typeface="Gill Sans"/>
              </a:defRPr>
            </a:lvl7pPr>
            <a:lvl8pPr marL="3200400" algn="l" defTabSz="914400" rtl="0" eaLnBrk="1" latinLnBrk="0" hangingPunct="1">
              <a:defRPr sz="4200" kern="1200">
                <a:solidFill>
                  <a:srgbClr val="000000"/>
                </a:solidFill>
                <a:latin typeface="Gill Sans"/>
                <a:ea typeface="ヒラギノ角ゴ ProN W3"/>
                <a:cs typeface="ヒラギノ角ゴ ProN W3"/>
                <a:sym typeface="Gill Sans"/>
              </a:defRPr>
            </a:lvl8pPr>
            <a:lvl9pPr marL="3657600" algn="l" defTabSz="914400" rtl="0" eaLnBrk="1" latinLnBrk="0" hangingPunct="1">
              <a:defRPr sz="4200" kern="1200">
                <a:solidFill>
                  <a:srgbClr val="000000"/>
                </a:solidFill>
                <a:latin typeface="Gill Sans"/>
                <a:ea typeface="ヒラギノ角ゴ ProN W3"/>
                <a:cs typeface="ヒラギノ角ゴ ProN W3"/>
                <a:sym typeface="Gill Sans"/>
              </a:defRPr>
            </a:lvl9pPr>
          </a:lstStyle>
          <a:p>
            <a:pPr algn="just"/>
            <a:r>
              <a:rPr lang="en-US" sz="2800" b="1" dirty="0" err="1">
                <a:solidFill>
                  <a:srgbClr val="1C1683"/>
                </a:solidFill>
                <a:latin typeface="Calibri (body)"/>
                <a:cs typeface="Calibri (body)"/>
              </a:rPr>
              <a:t>Penulis</a:t>
            </a:r>
            <a:r>
              <a:rPr lang="en-US" sz="2800" b="1" dirty="0">
                <a:solidFill>
                  <a:srgbClr val="1C1683"/>
                </a:solidFill>
                <a:latin typeface="Calibri (body)"/>
                <a:cs typeface="Calibri (body)"/>
              </a:rPr>
              <a:t>: I</a:t>
            </a:r>
            <a:r>
              <a:rPr lang="id-ID" sz="2800" b="1" dirty="0" err="1">
                <a:solidFill>
                  <a:srgbClr val="1C1683"/>
                </a:solidFill>
                <a:latin typeface="Calibri (body)"/>
                <a:cs typeface="Calibri (body)"/>
              </a:rPr>
              <a:t>yep</a:t>
            </a:r>
            <a:r>
              <a:rPr lang="id-ID" sz="2800" b="1" dirty="0">
                <a:solidFill>
                  <a:srgbClr val="1C1683"/>
                </a:solidFill>
                <a:latin typeface="Calibri (body)"/>
                <a:cs typeface="Calibri (body)"/>
              </a:rPr>
              <a:t> Saefulrahman, S.IP.,</a:t>
            </a:r>
            <a:r>
              <a:rPr lang="id-ID" sz="2800" b="1" dirty="0" err="1">
                <a:solidFill>
                  <a:srgbClr val="1C1683"/>
                </a:solidFill>
                <a:latin typeface="Calibri (body)"/>
                <a:cs typeface="Calibri (body)"/>
              </a:rPr>
              <a:t>M.Si</a:t>
            </a:r>
            <a:endParaRPr lang="en-US" sz="2800" b="1" dirty="0">
              <a:solidFill>
                <a:srgbClr val="1C1683"/>
              </a:solidFill>
              <a:latin typeface="Calibri (body)"/>
              <a:cs typeface="Calibri (body)"/>
            </a:endParaRPr>
          </a:p>
          <a:p>
            <a:pPr algn="just"/>
            <a:r>
              <a:rPr lang="en-US" sz="2800" b="1" dirty="0">
                <a:solidFill>
                  <a:srgbClr val="1C1683"/>
                </a:solidFill>
                <a:latin typeface="Calibri (body)"/>
                <a:cs typeface="Calibri (body)"/>
              </a:rPr>
              <a:t>Email: s</a:t>
            </a:r>
            <a:r>
              <a:rPr lang="id-ID" sz="2800" b="1" dirty="0">
                <a:solidFill>
                  <a:srgbClr val="1C1683"/>
                </a:solidFill>
                <a:latin typeface="Calibri (body)"/>
                <a:cs typeface="Calibri (body)"/>
              </a:rPr>
              <a:t>ef73rahman@gmail</a:t>
            </a:r>
            <a:r>
              <a:rPr lang="id-ID" sz="2800" b="1">
                <a:solidFill>
                  <a:srgbClr val="1C1683"/>
                </a:solidFill>
                <a:latin typeface="Calibri (body)"/>
                <a:cs typeface="Calibri (body)"/>
              </a:rPr>
              <a:t>.com</a:t>
            </a:r>
            <a:endParaRPr lang="en-US" sz="2800" b="1" dirty="0">
              <a:solidFill>
                <a:srgbClr val="1C1683"/>
              </a:solidFill>
              <a:latin typeface="Calibri (body)"/>
              <a:cs typeface="Calibri (body)"/>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5" name="Kotak Teks 4">
            <a:extLst>
              <a:ext uri="{FF2B5EF4-FFF2-40B4-BE49-F238E27FC236}">
                <a16:creationId xmlns:a16="http://schemas.microsoft.com/office/drawing/2014/main" id="{DD9B97A6-3169-0C70-9C2C-3BECA54A7485}"/>
              </a:ext>
            </a:extLst>
          </p:cNvPr>
          <p:cNvSpPr txBox="1"/>
          <p:nvPr/>
        </p:nvSpPr>
        <p:spPr>
          <a:xfrm>
            <a:off x="3352800" y="403727"/>
            <a:ext cx="7924800" cy="1200329"/>
          </a:xfrm>
          <a:prstGeom prst="rect">
            <a:avLst/>
          </a:prstGeom>
          <a:noFill/>
        </p:spPr>
        <p:txBody>
          <a:bodyPr wrap="square" rtlCol="0">
            <a:spAutoFit/>
          </a:bodyPr>
          <a:lstStyle/>
          <a:p>
            <a:r>
              <a:rPr lang="id-ID" sz="3600" dirty="0" err="1">
                <a:latin typeface="Britannic Bold" panose="020B0903060703020204" pitchFamily="34" charset="0"/>
              </a:rPr>
              <a:t>Urgensitas</a:t>
            </a:r>
            <a:r>
              <a:rPr lang="id-ID" sz="3600" dirty="0">
                <a:latin typeface="Britannic Bold" panose="020B0903060703020204" pitchFamily="34" charset="0"/>
              </a:rPr>
              <a:t> Sosiologi </a:t>
            </a:r>
          </a:p>
          <a:p>
            <a:r>
              <a:rPr lang="id-ID" sz="3600" dirty="0">
                <a:latin typeface="Britannic Bold" panose="020B0903060703020204" pitchFamily="34" charset="0"/>
              </a:rPr>
              <a:t>Dalam Mengkaji Pemerintahan </a:t>
            </a:r>
          </a:p>
        </p:txBody>
      </p:sp>
      <p:sp>
        <p:nvSpPr>
          <p:cNvPr id="8" name="Kotak Teks 7">
            <a:extLst>
              <a:ext uri="{FF2B5EF4-FFF2-40B4-BE49-F238E27FC236}">
                <a16:creationId xmlns:a16="http://schemas.microsoft.com/office/drawing/2014/main" id="{CA43A05A-2946-92EB-6B4B-D5001CC9ED10}"/>
              </a:ext>
            </a:extLst>
          </p:cNvPr>
          <p:cNvSpPr txBox="1"/>
          <p:nvPr/>
        </p:nvSpPr>
        <p:spPr>
          <a:xfrm>
            <a:off x="5867400" y="2400300"/>
            <a:ext cx="10515600" cy="6001643"/>
          </a:xfrm>
          <a:prstGeom prst="rect">
            <a:avLst/>
          </a:prstGeom>
          <a:noFill/>
        </p:spPr>
        <p:txBody>
          <a:bodyPr wrap="square" rtlCol="0">
            <a:spAutoFit/>
          </a:bodyPr>
          <a:lstStyle/>
          <a:p>
            <a:pPr algn="just"/>
            <a:r>
              <a:rPr lang="id-ID" sz="3200" dirty="0">
                <a:effectLst/>
                <a:latin typeface="Calibri" panose="020F0502020204030204" pitchFamily="34" charset="0"/>
                <a:ea typeface="Calibri" panose="020F0502020204030204" pitchFamily="34" charset="0"/>
                <a:cs typeface="Calibri" panose="020F0502020204030204" pitchFamily="34" charset="0"/>
              </a:rPr>
              <a:t>Pandangan </a:t>
            </a:r>
            <a:r>
              <a:rPr lang="id-ID" sz="3200" dirty="0" err="1">
                <a:effectLst/>
                <a:latin typeface="Calibri" panose="020F0502020204030204" pitchFamily="34" charset="0"/>
                <a:ea typeface="Calibri" panose="020F0502020204030204" pitchFamily="34" charset="0"/>
                <a:cs typeface="Calibri" panose="020F0502020204030204" pitchFamily="34" charset="0"/>
              </a:rPr>
              <a:t>Kerlinger</a:t>
            </a:r>
            <a:r>
              <a:rPr lang="id-ID" sz="3200" dirty="0">
                <a:effectLst/>
                <a:latin typeface="Calibri" panose="020F0502020204030204" pitchFamily="34" charset="0"/>
                <a:ea typeface="Calibri" panose="020F0502020204030204" pitchFamily="34" charset="0"/>
                <a:cs typeface="Calibri" panose="020F0502020204030204" pitchFamily="34" charset="0"/>
              </a:rPr>
              <a:t> (2000)  terhadap sosiologi:</a:t>
            </a:r>
          </a:p>
          <a:p>
            <a:pPr algn="just"/>
            <a:endParaRPr lang="id-ID" sz="3200" dirty="0">
              <a:latin typeface="Calibri" panose="020F0502020204030204" pitchFamily="34" charset="0"/>
              <a:ea typeface="Calibri" panose="020F0502020204030204" pitchFamily="34" charset="0"/>
              <a:cs typeface="Calibri" panose="020F0502020204030204" pitchFamily="34" charset="0"/>
            </a:endParaRPr>
          </a:p>
          <a:p>
            <a:pPr algn="just"/>
            <a:r>
              <a:rPr lang="id-ID" sz="3200" dirty="0">
                <a:effectLst/>
                <a:latin typeface="Calibri" panose="020F0502020204030204" pitchFamily="34" charset="0"/>
                <a:ea typeface="Calibri" panose="020F0502020204030204" pitchFamily="34" charset="0"/>
                <a:cs typeface="Calibri" panose="020F0502020204030204" pitchFamily="34" charset="0"/>
              </a:rPr>
              <a:t>tidak hanya bersifat statis tetapi sekaligus dinamis.  Dengan terus dilakukan pengkajian pada berbagai gejala sosial yang melahirkan </a:t>
            </a:r>
            <a:r>
              <a:rPr lang="id-ID" sz="3200" dirty="0" err="1">
                <a:effectLst/>
                <a:latin typeface="Calibri" panose="020F0502020204030204" pitchFamily="34" charset="0"/>
                <a:ea typeface="Calibri" panose="020F0502020204030204" pitchFamily="34" charset="0"/>
                <a:cs typeface="Calibri" panose="020F0502020204030204" pitchFamily="34" charset="0"/>
              </a:rPr>
              <a:t>bebagai</a:t>
            </a:r>
            <a:r>
              <a:rPr lang="id-ID" sz="3200" dirty="0">
                <a:effectLst/>
                <a:latin typeface="Calibri" panose="020F0502020204030204" pitchFamily="34" charset="0"/>
                <a:ea typeface="Calibri" panose="020F0502020204030204" pitchFamily="34" charset="0"/>
                <a:cs typeface="Calibri" panose="020F0502020204030204" pitchFamily="34" charset="0"/>
              </a:rPr>
              <a:t> konsep sosial oleh para sosiolognya,  kematangan dan kemandirian sosiologi  sebagai suatu ilmu tidak perlu </a:t>
            </a:r>
            <a:r>
              <a:rPr lang="id-ID" sz="3200" dirty="0" err="1">
                <a:effectLst/>
                <a:latin typeface="Calibri" panose="020F0502020204030204" pitchFamily="34" charset="0"/>
                <a:ea typeface="Calibri" panose="020F0502020204030204" pitchFamily="34" charset="0"/>
                <a:cs typeface="Calibri" panose="020F0502020204030204" pitchFamily="34" charset="0"/>
              </a:rPr>
              <a:t>diragkan</a:t>
            </a:r>
            <a:r>
              <a:rPr lang="id-ID" sz="3200" dirty="0">
                <a:effectLst/>
                <a:latin typeface="Calibri" panose="020F0502020204030204" pitchFamily="34" charset="0"/>
                <a:ea typeface="Calibri" panose="020F0502020204030204" pitchFamily="34" charset="0"/>
                <a:cs typeface="Calibri" panose="020F0502020204030204" pitchFamily="34" charset="0"/>
              </a:rPr>
              <a:t> lagi. Dalam </a:t>
            </a:r>
            <a:r>
              <a:rPr lang="id-ID" sz="3200" dirty="0" err="1">
                <a:effectLst/>
                <a:latin typeface="Calibri" panose="020F0502020204030204" pitchFamily="34" charset="0"/>
                <a:ea typeface="Calibri" panose="020F0502020204030204" pitchFamily="34" charset="0"/>
                <a:cs typeface="Calibri" panose="020F0502020204030204" pitchFamily="34" charset="0"/>
              </a:rPr>
              <a:t>khasanah</a:t>
            </a:r>
            <a:r>
              <a:rPr lang="id-ID" sz="3200" dirty="0">
                <a:effectLst/>
                <a:latin typeface="Calibri" panose="020F0502020204030204" pitchFamily="34" charset="0"/>
                <a:ea typeface="Calibri" panose="020F0502020204030204" pitchFamily="34" charset="0"/>
                <a:cs typeface="Calibri" panose="020F0502020204030204" pitchFamily="34" charset="0"/>
              </a:rPr>
              <a:t> ilmu pengetahuan, khususnya pada rumpun ilmu-ilmu sosial, </a:t>
            </a:r>
            <a:r>
              <a:rPr lang="id-ID" sz="3200" b="1" dirty="0">
                <a:effectLst/>
                <a:latin typeface="Calibri" panose="020F0502020204030204" pitchFamily="34" charset="0"/>
                <a:ea typeface="Calibri" panose="020F0502020204030204" pitchFamily="34" charset="0"/>
                <a:cs typeface="Calibri" panose="020F0502020204030204" pitchFamily="34" charset="0"/>
              </a:rPr>
              <a:t>sosiologi</a:t>
            </a:r>
            <a:r>
              <a:rPr lang="id-ID" sz="3200" dirty="0">
                <a:effectLst/>
                <a:latin typeface="Calibri" panose="020F0502020204030204" pitchFamily="34" charset="0"/>
                <a:ea typeface="Calibri" panose="020F0502020204030204" pitchFamily="34" charset="0"/>
                <a:cs typeface="Calibri" panose="020F0502020204030204" pitchFamily="34" charset="0"/>
              </a:rPr>
              <a:t> bersama ilmu-ilmu lainnya menjadi </a:t>
            </a:r>
            <a:r>
              <a:rPr lang="id-ID" sz="3200" b="1" dirty="0">
                <a:effectLst/>
                <a:latin typeface="Calibri" panose="020F0502020204030204" pitchFamily="34" charset="0"/>
                <a:ea typeface="Calibri" panose="020F0502020204030204" pitchFamily="34" charset="0"/>
                <a:cs typeface="Calibri" panose="020F0502020204030204" pitchFamily="34" charset="0"/>
              </a:rPr>
              <a:t>salah satu cara pandang atau perspektif terhadap realitas sosial, termasuk dalam mengkaji pemerintahan.</a:t>
            </a:r>
          </a:p>
          <a:p>
            <a:pPr algn="just"/>
            <a:r>
              <a:rPr lang="id-ID" sz="3200" dirty="0">
                <a:latin typeface="Calibri" panose="020F0502020204030204" pitchFamily="34" charset="0"/>
                <a:ea typeface="Calibri" panose="020F0502020204030204" pitchFamily="34" charset="0"/>
                <a:cs typeface="Calibri" panose="020F0502020204030204" pitchFamily="34" charset="0"/>
              </a:rPr>
              <a:t>, </a:t>
            </a:r>
          </a:p>
        </p:txBody>
      </p:sp>
      <p:pic>
        <p:nvPicPr>
          <p:cNvPr id="1026" name="Picture 2" descr="30 jun 1966 año - Fred Nichols Kerlinger identifica tipos de diseños  cuantitativos y fortalece el enfoque respectivo (Cinta de tiempo)">
            <a:extLst>
              <a:ext uri="{FF2B5EF4-FFF2-40B4-BE49-F238E27FC236}">
                <a16:creationId xmlns:a16="http://schemas.microsoft.com/office/drawing/2014/main" id="{FF31E54C-598E-D2B4-8B5D-251DE04353F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7000" y="2628900"/>
            <a:ext cx="2956968" cy="49820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500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Kotak Teks 1">
            <a:extLst>
              <a:ext uri="{FF2B5EF4-FFF2-40B4-BE49-F238E27FC236}">
                <a16:creationId xmlns:a16="http://schemas.microsoft.com/office/drawing/2014/main" id="{E387200F-7BCB-454B-865C-720978F49F74}"/>
              </a:ext>
            </a:extLst>
          </p:cNvPr>
          <p:cNvSpPr txBox="1"/>
          <p:nvPr/>
        </p:nvSpPr>
        <p:spPr>
          <a:xfrm>
            <a:off x="3505200" y="452735"/>
            <a:ext cx="11049000" cy="646331"/>
          </a:xfrm>
          <a:prstGeom prst="rect">
            <a:avLst/>
          </a:prstGeom>
          <a:noFill/>
        </p:spPr>
        <p:txBody>
          <a:bodyPr wrap="square" rtlCol="0">
            <a:spAutoFit/>
          </a:bodyPr>
          <a:lstStyle/>
          <a:p>
            <a:pPr algn="ctr"/>
            <a:r>
              <a:rPr lang="id-ID" sz="3600" dirty="0">
                <a:latin typeface="Britannic Bold" panose="020B0903060703020204" pitchFamily="34" charset="0"/>
              </a:rPr>
              <a:t>Titik Bidik Bersama Ilmu Pemerintahan dan Sosiologi</a:t>
            </a:r>
          </a:p>
        </p:txBody>
      </p:sp>
      <p:sp>
        <p:nvSpPr>
          <p:cNvPr id="3" name="Kotak Teks 2">
            <a:extLst>
              <a:ext uri="{FF2B5EF4-FFF2-40B4-BE49-F238E27FC236}">
                <a16:creationId xmlns:a16="http://schemas.microsoft.com/office/drawing/2014/main" id="{E05ABF25-6C84-E3B3-83AD-D3AD6721DEE4}"/>
              </a:ext>
            </a:extLst>
          </p:cNvPr>
          <p:cNvSpPr txBox="1"/>
          <p:nvPr/>
        </p:nvSpPr>
        <p:spPr>
          <a:xfrm>
            <a:off x="1338404" y="3870366"/>
            <a:ext cx="15120796" cy="830997"/>
          </a:xfrm>
          <a:prstGeom prst="rect">
            <a:avLst/>
          </a:prstGeom>
          <a:noFill/>
        </p:spPr>
        <p:txBody>
          <a:bodyPr wrap="square" rtlCol="0">
            <a:spAutoFit/>
          </a:bodyPr>
          <a:lstStyle/>
          <a:p>
            <a:pPr algn="ctr"/>
            <a:r>
              <a:rPr lang="id-ID" sz="2400" b="1" dirty="0">
                <a:latin typeface="Bookman Old Style" panose="02050604050505020204" pitchFamily="18" charset="0"/>
              </a:rPr>
              <a:t>B</a:t>
            </a:r>
          </a:p>
          <a:p>
            <a:pPr algn="ctr"/>
            <a:r>
              <a:rPr lang="id-ID" sz="2400" b="1" dirty="0">
                <a:latin typeface="Bookman Old Style" panose="02050604050505020204" pitchFamily="18" charset="0"/>
              </a:rPr>
              <a:t>SASARAN POKOK</a:t>
            </a:r>
          </a:p>
        </p:txBody>
      </p:sp>
      <p:pic>
        <p:nvPicPr>
          <p:cNvPr id="5" name="Gambar 4">
            <a:extLst>
              <a:ext uri="{FF2B5EF4-FFF2-40B4-BE49-F238E27FC236}">
                <a16:creationId xmlns:a16="http://schemas.microsoft.com/office/drawing/2014/main" id="{3C68FA40-AC8D-765B-F793-74602ACFC5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2567" y="4723629"/>
            <a:ext cx="9067800" cy="4680155"/>
          </a:xfrm>
          <a:prstGeom prst="rect">
            <a:avLst/>
          </a:prstGeom>
        </p:spPr>
      </p:pic>
      <p:pic>
        <p:nvPicPr>
          <p:cNvPr id="7" name="Gambar 6">
            <a:extLst>
              <a:ext uri="{FF2B5EF4-FFF2-40B4-BE49-F238E27FC236}">
                <a16:creationId xmlns:a16="http://schemas.microsoft.com/office/drawing/2014/main" id="{54D2D155-BCFA-53CE-4C9E-980FA58810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2200" y="2488168"/>
            <a:ext cx="5488534" cy="1359932"/>
          </a:xfrm>
          <a:prstGeom prst="rect">
            <a:avLst/>
          </a:prstGeom>
        </p:spPr>
      </p:pic>
      <p:pic>
        <p:nvPicPr>
          <p:cNvPr id="9" name="Gambar 8">
            <a:extLst>
              <a:ext uri="{FF2B5EF4-FFF2-40B4-BE49-F238E27FC236}">
                <a16:creationId xmlns:a16="http://schemas.microsoft.com/office/drawing/2014/main" id="{6A1C91F2-F848-6F0D-294F-C35E50FF3E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20408" y="2514393"/>
            <a:ext cx="371192" cy="1145266"/>
          </a:xfrm>
          <a:prstGeom prst="rect">
            <a:avLst/>
          </a:prstGeom>
        </p:spPr>
      </p:pic>
      <p:sp>
        <p:nvSpPr>
          <p:cNvPr id="10" name="Kotak Teks 9">
            <a:extLst>
              <a:ext uri="{FF2B5EF4-FFF2-40B4-BE49-F238E27FC236}">
                <a16:creationId xmlns:a16="http://schemas.microsoft.com/office/drawing/2014/main" id="{0AE8161C-E96D-EC1F-CD7A-53837415993A}"/>
              </a:ext>
            </a:extLst>
          </p:cNvPr>
          <p:cNvSpPr txBox="1"/>
          <p:nvPr/>
        </p:nvSpPr>
        <p:spPr>
          <a:xfrm>
            <a:off x="5965102" y="1293317"/>
            <a:ext cx="5867400" cy="954107"/>
          </a:xfrm>
          <a:prstGeom prst="rect">
            <a:avLst/>
          </a:prstGeom>
          <a:noFill/>
        </p:spPr>
        <p:txBody>
          <a:bodyPr wrap="square" rtlCol="0">
            <a:spAutoFit/>
          </a:bodyPr>
          <a:lstStyle/>
          <a:p>
            <a:pPr algn="ctr"/>
            <a:r>
              <a:rPr lang="id-ID" sz="2800" b="1" dirty="0">
                <a:latin typeface="Bookman Old Style" panose="02050604050505020204" pitchFamily="18" charset="0"/>
              </a:rPr>
              <a:t>A</a:t>
            </a:r>
          </a:p>
          <a:p>
            <a:pPr algn="ctr"/>
            <a:r>
              <a:rPr lang="id-ID" sz="2800" b="1" dirty="0">
                <a:latin typeface="Bookman Old Style" panose="02050604050505020204" pitchFamily="18" charset="0"/>
              </a:rPr>
              <a:t>Sasaran Ilmu Pengetahuan</a:t>
            </a:r>
          </a:p>
        </p:txBody>
      </p:sp>
    </p:spTree>
    <p:extLst>
      <p:ext uri="{BB962C8B-B14F-4D97-AF65-F5344CB8AC3E}">
        <p14:creationId xmlns:p14="http://schemas.microsoft.com/office/powerpoint/2010/main" val="864186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tak Teks 1">
            <a:extLst>
              <a:ext uri="{FF2B5EF4-FFF2-40B4-BE49-F238E27FC236}">
                <a16:creationId xmlns:a16="http://schemas.microsoft.com/office/drawing/2014/main" id="{4E3EF85B-6C71-D96F-89B6-96CD43F32EC3}"/>
              </a:ext>
            </a:extLst>
          </p:cNvPr>
          <p:cNvSpPr txBox="1"/>
          <p:nvPr/>
        </p:nvSpPr>
        <p:spPr>
          <a:xfrm>
            <a:off x="10210800" y="114300"/>
            <a:ext cx="7543800" cy="1754326"/>
          </a:xfrm>
          <a:prstGeom prst="rect">
            <a:avLst/>
          </a:prstGeom>
          <a:noFill/>
        </p:spPr>
        <p:txBody>
          <a:bodyPr wrap="square" rtlCol="0">
            <a:spAutoFit/>
          </a:bodyPr>
          <a:lstStyle/>
          <a:p>
            <a:pPr algn="r"/>
            <a:r>
              <a:rPr lang="id-ID" sz="3600" dirty="0">
                <a:latin typeface="Britannic Bold" panose="020B0903060703020204" pitchFamily="34" charset="0"/>
              </a:rPr>
              <a:t>Beberapa Konsep Dasar Sosiologi yang erat kaitannya dengan Ilmu Pemerintahan</a:t>
            </a:r>
          </a:p>
        </p:txBody>
      </p:sp>
      <p:sp>
        <p:nvSpPr>
          <p:cNvPr id="4" name="Kotak Teks 3">
            <a:extLst>
              <a:ext uri="{FF2B5EF4-FFF2-40B4-BE49-F238E27FC236}">
                <a16:creationId xmlns:a16="http://schemas.microsoft.com/office/drawing/2014/main" id="{51238202-A3E6-AB47-D35B-A1A898ACC37E}"/>
              </a:ext>
            </a:extLst>
          </p:cNvPr>
          <p:cNvSpPr txBox="1"/>
          <p:nvPr/>
        </p:nvSpPr>
        <p:spPr>
          <a:xfrm>
            <a:off x="560614" y="1714500"/>
            <a:ext cx="9802586" cy="2308324"/>
          </a:xfrm>
          <a:prstGeom prst="rect">
            <a:avLst/>
          </a:prstGeom>
          <a:noFill/>
        </p:spPr>
        <p:txBody>
          <a:bodyPr wrap="square">
            <a:spAutoFit/>
          </a:bodyPr>
          <a:lstStyle/>
          <a:p>
            <a:r>
              <a:rPr lang="id-ID"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Struktur Sosial</a:t>
            </a:r>
          </a:p>
          <a:p>
            <a:r>
              <a:rPr lang="id-ID"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Konsep ini </a:t>
            </a:r>
            <a:r>
              <a:rPr lang="id-ID" sz="24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seringkali</a:t>
            </a:r>
            <a:r>
              <a:rPr lang="id-ID"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digunakan untuk menjelaskan relasi yang terbangun dalam kehidupan sosial manusia dengan masyarakat, antara masyarakat dengan lingkungannya, masyarakat dengan pemimpinnya atau pemerintahnya dan lain-lain. </a:t>
            </a:r>
          </a:p>
          <a:p>
            <a:r>
              <a:rPr lang="id-ID"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id-ID" sz="2400" dirty="0">
              <a:latin typeface="Calibri" panose="020F0502020204030204" pitchFamily="34" charset="0"/>
              <a:ea typeface="Calibri" panose="020F0502020204030204" pitchFamily="34" charset="0"/>
              <a:cs typeface="Calibri" panose="020F0502020204030204" pitchFamily="34" charset="0"/>
            </a:endParaRPr>
          </a:p>
        </p:txBody>
      </p:sp>
      <p:sp>
        <p:nvSpPr>
          <p:cNvPr id="6" name="Kotak Teks 5">
            <a:extLst>
              <a:ext uri="{FF2B5EF4-FFF2-40B4-BE49-F238E27FC236}">
                <a16:creationId xmlns:a16="http://schemas.microsoft.com/office/drawing/2014/main" id="{A3BB1DB9-B2EC-DF9C-3579-95FD4830A8F4}"/>
              </a:ext>
            </a:extLst>
          </p:cNvPr>
          <p:cNvSpPr txBox="1"/>
          <p:nvPr/>
        </p:nvSpPr>
        <p:spPr>
          <a:xfrm>
            <a:off x="5181600" y="4127190"/>
            <a:ext cx="12393386" cy="2308324"/>
          </a:xfrm>
          <a:prstGeom prst="rect">
            <a:avLst/>
          </a:prstGeom>
          <a:noFill/>
        </p:spPr>
        <p:txBody>
          <a:bodyPr wrap="square">
            <a:spAutoFit/>
          </a:bodyPr>
          <a:lstStyle/>
          <a:p>
            <a:pPr algn="r"/>
            <a:r>
              <a:rPr lang="id-ID" sz="2400" b="1" dirty="0">
                <a:effectLst/>
                <a:latin typeface="Calibri" panose="020F0502020204030204" pitchFamily="34" charset="0"/>
                <a:ea typeface="Calibri" panose="020F0502020204030204" pitchFamily="34" charset="0"/>
                <a:cs typeface="Calibri" panose="020F0502020204030204" pitchFamily="34" charset="0"/>
              </a:rPr>
              <a:t>Stratifikasi Sosial</a:t>
            </a:r>
          </a:p>
          <a:p>
            <a:pPr algn="r"/>
            <a:r>
              <a:rPr lang="id-ID" sz="2400" dirty="0">
                <a:effectLst/>
                <a:latin typeface="Calibri" panose="020F0502020204030204" pitchFamily="34" charset="0"/>
                <a:ea typeface="Calibri" panose="020F0502020204030204" pitchFamily="34" charset="0"/>
                <a:cs typeface="Calibri" panose="020F0502020204030204" pitchFamily="34" charset="0"/>
              </a:rPr>
              <a:t>Konsep ini pun begitu erat kaitannya dengan ilmu pemerintahan sehingga dapat juga dijadikan sebagai landasan konseptual dan teoritis untuk menjelaskan gejala, fakta, dan realitas pemerintahan. Sebagai contoh yaitu adanya </a:t>
            </a:r>
            <a:r>
              <a:rPr lang="id-ID" sz="2400" dirty="0" err="1">
                <a:effectLst/>
                <a:latin typeface="Calibri" panose="020F0502020204030204" pitchFamily="34" charset="0"/>
                <a:ea typeface="Calibri" panose="020F0502020204030204" pitchFamily="34" charset="0"/>
                <a:cs typeface="Calibri" panose="020F0502020204030204" pitchFamily="34" charset="0"/>
              </a:rPr>
              <a:t>pememimpin</a:t>
            </a:r>
            <a:r>
              <a:rPr lang="id-ID" sz="2400" dirty="0">
                <a:effectLst/>
                <a:latin typeface="Calibri" panose="020F0502020204030204" pitchFamily="34" charset="0"/>
                <a:ea typeface="Calibri" panose="020F0502020204030204" pitchFamily="34" charset="0"/>
                <a:cs typeface="Calibri" panose="020F0502020204030204" pitchFamily="34" charset="0"/>
              </a:rPr>
              <a:t> dan yang dipimpin, adanya pemerintah dan yang diperintah, adanya kelas </a:t>
            </a:r>
            <a:r>
              <a:rPr lang="id-ID" sz="2400" dirty="0" err="1">
                <a:effectLst/>
                <a:latin typeface="Calibri" panose="020F0502020204030204" pitchFamily="34" charset="0"/>
                <a:ea typeface="Calibri" panose="020F0502020204030204" pitchFamily="34" charset="0"/>
                <a:cs typeface="Calibri" panose="020F0502020204030204" pitchFamily="34" charset="0"/>
              </a:rPr>
              <a:t>elit</a:t>
            </a:r>
            <a:r>
              <a:rPr lang="id-ID" sz="2400" dirty="0">
                <a:effectLst/>
                <a:latin typeface="Calibri" panose="020F0502020204030204" pitchFamily="34" charset="0"/>
                <a:ea typeface="Calibri" panose="020F0502020204030204" pitchFamily="34" charset="0"/>
                <a:cs typeface="Calibri" panose="020F0502020204030204" pitchFamily="34" charset="0"/>
              </a:rPr>
              <a:t> dan kelas </a:t>
            </a:r>
            <a:r>
              <a:rPr lang="id-ID" sz="2400" dirty="0" err="1">
                <a:effectLst/>
                <a:latin typeface="Calibri" panose="020F0502020204030204" pitchFamily="34" charset="0"/>
                <a:ea typeface="Calibri" panose="020F0502020204030204" pitchFamily="34" charset="0"/>
                <a:cs typeface="Calibri" panose="020F0502020204030204" pitchFamily="34" charset="0"/>
              </a:rPr>
              <a:t>masssa</a:t>
            </a:r>
            <a:r>
              <a:rPr lang="id-ID" sz="2400" dirty="0">
                <a:effectLst/>
                <a:latin typeface="Calibri" panose="020F0502020204030204" pitchFamily="34" charset="0"/>
                <a:ea typeface="Calibri" panose="020F0502020204030204" pitchFamily="34" charset="0"/>
                <a:cs typeface="Calibri" panose="020F0502020204030204" pitchFamily="34" charset="0"/>
              </a:rPr>
              <a:t>, </a:t>
            </a:r>
            <a:r>
              <a:rPr lang="id-ID" sz="2400" i="1" dirty="0" err="1">
                <a:effectLst/>
                <a:latin typeface="Calibri" panose="020F0502020204030204" pitchFamily="34" charset="0"/>
                <a:ea typeface="Calibri" panose="020F0502020204030204" pitchFamily="34" charset="0"/>
                <a:cs typeface="Calibri" panose="020F0502020204030204" pitchFamily="34" charset="0"/>
              </a:rPr>
              <a:t>governing</a:t>
            </a:r>
            <a:r>
              <a:rPr lang="id-ID" sz="2400" i="1" dirty="0">
                <a:effectLst/>
                <a:latin typeface="Calibri" panose="020F0502020204030204" pitchFamily="34" charset="0"/>
                <a:ea typeface="Calibri" panose="020F0502020204030204" pitchFamily="34" charset="0"/>
                <a:cs typeface="Calibri" panose="020F0502020204030204" pitchFamily="34" charset="0"/>
              </a:rPr>
              <a:t> elite </a:t>
            </a:r>
            <a:r>
              <a:rPr lang="id-ID" sz="2400" dirty="0">
                <a:effectLst/>
                <a:latin typeface="Calibri" panose="020F0502020204030204" pitchFamily="34" charset="0"/>
                <a:ea typeface="Calibri" panose="020F0502020204030204" pitchFamily="34" charset="0"/>
                <a:cs typeface="Calibri" panose="020F0502020204030204" pitchFamily="34" charset="0"/>
              </a:rPr>
              <a:t>dan </a:t>
            </a:r>
            <a:r>
              <a:rPr lang="id-ID" sz="2400" i="1" dirty="0">
                <a:effectLst/>
                <a:latin typeface="Calibri" panose="020F0502020204030204" pitchFamily="34" charset="0"/>
                <a:ea typeface="Calibri" panose="020F0502020204030204" pitchFamily="34" charset="0"/>
                <a:cs typeface="Calibri" panose="020F0502020204030204" pitchFamily="34" charset="0"/>
              </a:rPr>
              <a:t>non </a:t>
            </a:r>
            <a:r>
              <a:rPr lang="id-ID" sz="2400" i="1" dirty="0" err="1">
                <a:effectLst/>
                <a:latin typeface="Calibri" panose="020F0502020204030204" pitchFamily="34" charset="0"/>
                <a:ea typeface="Calibri" panose="020F0502020204030204" pitchFamily="34" charset="0"/>
                <a:cs typeface="Calibri" panose="020F0502020204030204" pitchFamily="34" charset="0"/>
              </a:rPr>
              <a:t>governing</a:t>
            </a:r>
            <a:r>
              <a:rPr lang="id-ID" sz="2400" i="1" dirty="0">
                <a:effectLst/>
                <a:latin typeface="Calibri" panose="020F0502020204030204" pitchFamily="34" charset="0"/>
                <a:ea typeface="Calibri" panose="020F0502020204030204" pitchFamily="34" charset="0"/>
                <a:cs typeface="Calibri" panose="020F0502020204030204" pitchFamily="34" charset="0"/>
              </a:rPr>
              <a:t> elite</a:t>
            </a:r>
            <a:r>
              <a:rPr lang="id-ID" sz="2400" dirty="0">
                <a:effectLst/>
                <a:latin typeface="Calibri" panose="020F0502020204030204" pitchFamily="34" charset="0"/>
                <a:ea typeface="Calibri" panose="020F0502020204030204" pitchFamily="34" charset="0"/>
                <a:cs typeface="Calibri" panose="020F0502020204030204" pitchFamily="34" charset="0"/>
              </a:rPr>
              <a:t> </a:t>
            </a:r>
          </a:p>
          <a:p>
            <a:pPr algn="r"/>
            <a:r>
              <a:rPr lang="id-ID" sz="2400" dirty="0">
                <a:effectLst/>
                <a:latin typeface="Calibri" panose="020F0502020204030204" pitchFamily="34" charset="0"/>
                <a:ea typeface="Calibri" panose="020F0502020204030204" pitchFamily="34" charset="0"/>
                <a:cs typeface="Calibri" panose="020F0502020204030204" pitchFamily="34" charset="0"/>
              </a:rPr>
              <a:t>seperti </a:t>
            </a:r>
            <a:r>
              <a:rPr lang="id-ID" sz="2400" dirty="0" err="1">
                <a:effectLst/>
                <a:latin typeface="Calibri" panose="020F0502020204030204" pitchFamily="34" charset="0"/>
                <a:ea typeface="Calibri" panose="020F0502020204030204" pitchFamily="34" charset="0"/>
                <a:cs typeface="Calibri" panose="020F0502020204030204" pitchFamily="34" charset="0"/>
              </a:rPr>
              <a:t>dikemukan</a:t>
            </a:r>
            <a:r>
              <a:rPr lang="id-ID" sz="2400" dirty="0">
                <a:effectLst/>
                <a:latin typeface="Calibri" panose="020F0502020204030204" pitchFamily="34" charset="0"/>
                <a:ea typeface="Calibri" panose="020F0502020204030204" pitchFamily="34" charset="0"/>
                <a:cs typeface="Calibri" panose="020F0502020204030204" pitchFamily="34" charset="0"/>
              </a:rPr>
              <a:t> oleh </a:t>
            </a:r>
            <a:r>
              <a:rPr lang="id-ID" sz="2400" dirty="0" err="1">
                <a:effectLst/>
                <a:latin typeface="Calibri" panose="020F0502020204030204" pitchFamily="34" charset="0"/>
                <a:ea typeface="Calibri" panose="020F0502020204030204" pitchFamily="34" charset="0"/>
                <a:cs typeface="Calibri" panose="020F0502020204030204" pitchFamily="34" charset="0"/>
              </a:rPr>
              <a:t>Pareto</a:t>
            </a:r>
            <a:r>
              <a:rPr lang="id-ID" sz="2400" dirty="0">
                <a:effectLst/>
                <a:latin typeface="Calibri" panose="020F0502020204030204" pitchFamily="34" charset="0"/>
                <a:ea typeface="Calibri" panose="020F0502020204030204" pitchFamily="34" charset="0"/>
                <a:cs typeface="Calibri" panose="020F0502020204030204" pitchFamily="34" charset="0"/>
              </a:rPr>
              <a:t> dan </a:t>
            </a:r>
            <a:r>
              <a:rPr lang="id-ID" sz="2400" dirty="0" err="1">
                <a:effectLst/>
                <a:latin typeface="Calibri" panose="020F0502020204030204" pitchFamily="34" charset="0"/>
                <a:ea typeface="Calibri" panose="020F0502020204030204" pitchFamily="34" charset="0"/>
                <a:cs typeface="Calibri" panose="020F0502020204030204" pitchFamily="34" charset="0"/>
              </a:rPr>
              <a:t>Mosca</a:t>
            </a:r>
            <a:endParaRPr lang="id-ID" sz="2400" dirty="0">
              <a:latin typeface="Calibri" panose="020F0502020204030204" pitchFamily="34" charset="0"/>
              <a:ea typeface="Calibri" panose="020F0502020204030204" pitchFamily="34" charset="0"/>
              <a:cs typeface="Calibri" panose="020F0502020204030204" pitchFamily="34" charset="0"/>
            </a:endParaRPr>
          </a:p>
        </p:txBody>
      </p:sp>
      <p:sp>
        <p:nvSpPr>
          <p:cNvPr id="8" name="Kotak Teks 7">
            <a:extLst>
              <a:ext uri="{FF2B5EF4-FFF2-40B4-BE49-F238E27FC236}">
                <a16:creationId xmlns:a16="http://schemas.microsoft.com/office/drawing/2014/main" id="{42254507-381C-C495-4716-FFB7F526223D}"/>
              </a:ext>
            </a:extLst>
          </p:cNvPr>
          <p:cNvSpPr txBox="1"/>
          <p:nvPr/>
        </p:nvSpPr>
        <p:spPr>
          <a:xfrm>
            <a:off x="685800" y="6416576"/>
            <a:ext cx="15125700" cy="1938992"/>
          </a:xfrm>
          <a:prstGeom prst="rect">
            <a:avLst/>
          </a:prstGeom>
          <a:noFill/>
        </p:spPr>
        <p:txBody>
          <a:bodyPr wrap="square">
            <a:spAutoFit/>
          </a:bodyPr>
          <a:lstStyle/>
          <a:p>
            <a:r>
              <a:rPr lang="id-ID" sz="2400" b="1" dirty="0">
                <a:effectLst/>
                <a:latin typeface="Calibri" panose="020F0502020204030204" pitchFamily="34" charset="0"/>
                <a:ea typeface="Calibri" panose="020F0502020204030204" pitchFamily="34" charset="0"/>
                <a:cs typeface="Calibri" panose="020F0502020204030204" pitchFamily="34" charset="0"/>
              </a:rPr>
              <a:t>Kekuasaan dan Kewenangan</a:t>
            </a:r>
          </a:p>
          <a:p>
            <a:r>
              <a:rPr lang="id-ID" sz="2400" dirty="0">
                <a:effectLst/>
                <a:latin typeface="Calibri" panose="020F0502020204030204" pitchFamily="34" charset="0"/>
                <a:ea typeface="Calibri" panose="020F0502020204030204" pitchFamily="34" charset="0"/>
                <a:cs typeface="Calibri" panose="020F0502020204030204" pitchFamily="34" charset="0"/>
              </a:rPr>
              <a:t>Dalam kaitannya dengan ilmu pemerintahan, konsep kekuasaan ini dapat dilihat pada adanya pemerintah dan yang diperintah. Pemerintah menjadi pihak yang berkuasa,  bahkan tidak hanya sebatas itu karena kekuasaan yang dimiliki pemerintah adalah kekuasaan formal atau kewenangan. Kekuasaan seperti ini memiliki “derajat paksaan” yang lebih luas karena adanya pengakuan dari yang diperintah sebagai pihak yang dikuasai</a:t>
            </a:r>
            <a:endParaRPr lang="id-ID" sz="2400" dirty="0">
              <a:latin typeface="Calibri" panose="020F0502020204030204" pitchFamily="34" charset="0"/>
              <a:ea typeface="Calibri" panose="020F0502020204030204" pitchFamily="34" charset="0"/>
              <a:cs typeface="Calibri" panose="020F0502020204030204" pitchFamily="34" charset="0"/>
            </a:endParaRPr>
          </a:p>
        </p:txBody>
      </p:sp>
      <p:pic>
        <p:nvPicPr>
          <p:cNvPr id="2050" name="Picture 2" descr="Stratifikasi Sosial: Arti, Dasar, dan Jenisnya - Kompas.com">
            <a:extLst>
              <a:ext uri="{FF2B5EF4-FFF2-40B4-BE49-F238E27FC236}">
                <a16:creationId xmlns:a16="http://schemas.microsoft.com/office/drawing/2014/main" id="{38217730-E4D5-7255-CC59-26F553809E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4083866"/>
            <a:ext cx="2971800" cy="239497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truktur Sosial - Materi Sosiologi Kelas 11">
            <a:extLst>
              <a:ext uri="{FF2B5EF4-FFF2-40B4-BE49-F238E27FC236}">
                <a16:creationId xmlns:a16="http://schemas.microsoft.com/office/drawing/2014/main" id="{753BEE35-57D1-766F-254E-0025C48467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89029" y="2055707"/>
            <a:ext cx="2266950" cy="2019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1970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otak Teks 1">
            <a:extLst>
              <a:ext uri="{FF2B5EF4-FFF2-40B4-BE49-F238E27FC236}">
                <a16:creationId xmlns:a16="http://schemas.microsoft.com/office/drawing/2014/main" id="{908B8D67-0B92-D771-47F9-6B533FA1FB65}"/>
              </a:ext>
            </a:extLst>
          </p:cNvPr>
          <p:cNvSpPr txBox="1"/>
          <p:nvPr/>
        </p:nvSpPr>
        <p:spPr>
          <a:xfrm>
            <a:off x="1066800" y="723900"/>
            <a:ext cx="6781800" cy="1200329"/>
          </a:xfrm>
          <a:prstGeom prst="rect">
            <a:avLst/>
          </a:prstGeom>
          <a:noFill/>
        </p:spPr>
        <p:txBody>
          <a:bodyPr wrap="square" rtlCol="0">
            <a:spAutoFit/>
          </a:bodyPr>
          <a:lstStyle/>
          <a:p>
            <a:r>
              <a:rPr lang="id-ID" sz="3600" dirty="0">
                <a:latin typeface="Britannic Bold" panose="020B0903060703020204" pitchFamily="34" charset="0"/>
              </a:rPr>
              <a:t>Batasan Konseptual Sosiologi Pemerintahan</a:t>
            </a:r>
          </a:p>
        </p:txBody>
      </p:sp>
      <p:sp>
        <p:nvSpPr>
          <p:cNvPr id="4" name="Kotak Teks 3">
            <a:extLst>
              <a:ext uri="{FF2B5EF4-FFF2-40B4-BE49-F238E27FC236}">
                <a16:creationId xmlns:a16="http://schemas.microsoft.com/office/drawing/2014/main" id="{1BC183BE-8BA4-159E-D4E2-B0C1D5A9E977}"/>
              </a:ext>
            </a:extLst>
          </p:cNvPr>
          <p:cNvSpPr txBox="1"/>
          <p:nvPr/>
        </p:nvSpPr>
        <p:spPr>
          <a:xfrm>
            <a:off x="2590800" y="3057843"/>
            <a:ext cx="12573000" cy="3785652"/>
          </a:xfrm>
          <a:prstGeom prst="rect">
            <a:avLst/>
          </a:prstGeom>
          <a:noFill/>
        </p:spPr>
        <p:txBody>
          <a:bodyPr wrap="square">
            <a:spAutoFit/>
          </a:bodyPr>
          <a:lstStyle/>
          <a:p>
            <a:pPr algn="ctr"/>
            <a:r>
              <a:rPr lang="id-ID" sz="2400" dirty="0">
                <a:effectLst/>
                <a:latin typeface="Calibri" panose="020F0502020204030204" pitchFamily="34" charset="0"/>
                <a:ea typeface="Calibri" panose="020F0502020204030204" pitchFamily="34" charset="0"/>
                <a:cs typeface="Calibri" panose="020F0502020204030204" pitchFamily="34" charset="0"/>
              </a:rPr>
              <a:t>sosiologi pemerintahan dapat dimaknai sebagai </a:t>
            </a:r>
          </a:p>
          <a:p>
            <a:pPr algn="ctr"/>
            <a:endParaRPr lang="id-ID" sz="2400" dirty="0">
              <a:latin typeface="Calibri" panose="020F0502020204030204" pitchFamily="34" charset="0"/>
              <a:ea typeface="Calibri" panose="020F0502020204030204" pitchFamily="34" charset="0"/>
              <a:cs typeface="Calibri" panose="020F0502020204030204" pitchFamily="34" charset="0"/>
            </a:endParaRPr>
          </a:p>
          <a:p>
            <a:pPr algn="ctr"/>
            <a:endParaRPr lang="id-ID" sz="2400" dirty="0">
              <a:effectLst/>
              <a:latin typeface="Calibri" panose="020F0502020204030204" pitchFamily="34" charset="0"/>
              <a:ea typeface="Calibri" panose="020F0502020204030204" pitchFamily="34" charset="0"/>
              <a:cs typeface="Calibri" panose="020F0502020204030204" pitchFamily="34" charset="0"/>
            </a:endParaRPr>
          </a:p>
          <a:p>
            <a:pPr algn="ctr"/>
            <a:r>
              <a:rPr lang="id-ID" sz="2400" b="1" dirty="0">
                <a:effectLst/>
                <a:latin typeface="Calibri" panose="020F0502020204030204" pitchFamily="34" charset="0"/>
                <a:ea typeface="Calibri" panose="020F0502020204030204" pitchFamily="34" charset="0"/>
                <a:cs typeface="Calibri" panose="020F0502020204030204" pitchFamily="34" charset="0"/>
              </a:rPr>
              <a:t>studi yang menggunakan perspektif sosiologis untuk menganalisis gejala-gejala pemerintahan</a:t>
            </a:r>
          </a:p>
          <a:p>
            <a:pPr algn="ctr"/>
            <a:endParaRPr lang="id-ID" sz="2400" b="1" dirty="0">
              <a:latin typeface="Calibri" panose="020F0502020204030204" pitchFamily="34" charset="0"/>
              <a:ea typeface="Calibri" panose="020F0502020204030204" pitchFamily="34" charset="0"/>
              <a:cs typeface="Calibri" panose="020F0502020204030204" pitchFamily="34" charset="0"/>
            </a:endParaRPr>
          </a:p>
          <a:p>
            <a:pPr algn="ctr"/>
            <a:endParaRPr lang="id-ID" sz="2400" dirty="0">
              <a:latin typeface="Calibri" panose="020F0502020204030204" pitchFamily="34" charset="0"/>
              <a:ea typeface="Calibri" panose="020F0502020204030204" pitchFamily="34" charset="0"/>
              <a:cs typeface="Calibri" panose="020F0502020204030204" pitchFamily="34" charset="0"/>
            </a:endParaRPr>
          </a:p>
          <a:p>
            <a:pPr algn="ctr"/>
            <a:r>
              <a:rPr lang="id-ID" sz="2400" b="1" dirty="0">
                <a:effectLst/>
                <a:latin typeface="Calibri" panose="020F0502020204030204" pitchFamily="34" charset="0"/>
                <a:ea typeface="Calibri" panose="020F0502020204030204" pitchFamily="34" charset="0"/>
                <a:cs typeface="Calibri" panose="020F0502020204030204" pitchFamily="34" charset="0"/>
              </a:rPr>
              <a:t>studi yang mempelajari gejala-gejala pemerintahan (berupa semua aktivitas, kegiatan, dan tindakan  yang dilakukan atau tidak dilakukan oleh pemerintah yang dapat berpengaruh secara langsung atau tidak langsung pada masyarakat sebagai pihak yang diperintah dalam suatu negara) secara sosiologis</a:t>
            </a:r>
            <a:endParaRPr lang="id-ID"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17215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otak Teks 2">
            <a:extLst>
              <a:ext uri="{FF2B5EF4-FFF2-40B4-BE49-F238E27FC236}">
                <a16:creationId xmlns:a16="http://schemas.microsoft.com/office/drawing/2014/main" id="{0102380C-6D20-16DE-9ADA-A19F98E0A5E8}"/>
              </a:ext>
            </a:extLst>
          </p:cNvPr>
          <p:cNvSpPr txBox="1"/>
          <p:nvPr/>
        </p:nvSpPr>
        <p:spPr>
          <a:xfrm>
            <a:off x="2133600" y="1485900"/>
            <a:ext cx="14020800" cy="6993966"/>
          </a:xfrm>
          <a:prstGeom prst="rect">
            <a:avLst/>
          </a:prstGeom>
          <a:noFill/>
        </p:spPr>
        <p:txBody>
          <a:bodyPr wrap="square">
            <a:spAutoFit/>
          </a:bodyPr>
          <a:lstStyle/>
          <a:p>
            <a:pPr marL="342900" lvl="0" indent="-342900" algn="just">
              <a:lnSpc>
                <a:spcPct val="115000"/>
              </a:lnSpc>
              <a:buFont typeface="+mj-lt"/>
              <a:buAutoNum type="arabicPeriod"/>
            </a:pPr>
            <a:r>
              <a:rPr lang="id-ID" sz="2400" dirty="0">
                <a:effectLst/>
                <a:latin typeface="Book Antiqua" panose="02040602050305030304" pitchFamily="18" charset="0"/>
                <a:ea typeface="Calibri" panose="020F0502020204030204" pitchFamily="34" charset="0"/>
                <a:cs typeface="Times New Roman" panose="02020603050405020304" pitchFamily="18" charset="0"/>
              </a:rPr>
              <a:t>Negara serta </a:t>
            </a:r>
            <a:r>
              <a:rPr lang="id-ID" sz="2400" dirty="0">
                <a:effectLst/>
                <a:latin typeface="Calibri" panose="020F0502020204030204" pitchFamily="34" charset="0"/>
                <a:ea typeface="Calibri" panose="020F0502020204030204" pitchFamily="34" charset="0"/>
                <a:cs typeface="Calibri" panose="020F0502020204030204" pitchFamily="34" charset="0"/>
              </a:rPr>
              <a:t>Relasinya</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dengan Pemerintah dan Masyarakat:  Pemikiran dan Teori-teori tentang Negara serta Tinjauan Konseptual tentang Negara </a:t>
            </a:r>
          </a:p>
          <a:p>
            <a:pPr marL="342900" lvl="0" indent="-342900" algn="just">
              <a:lnSpc>
                <a:spcPct val="115000"/>
              </a:lnSpc>
              <a:buFont typeface="+mj-lt"/>
              <a:buAutoNum type="arabicPeriod"/>
            </a:pPr>
            <a:r>
              <a:rPr lang="id-ID" sz="2400" dirty="0">
                <a:effectLst/>
                <a:latin typeface="Book Antiqua" panose="02040602050305030304" pitchFamily="18" charset="0"/>
                <a:ea typeface="Calibri" panose="020F0502020204030204" pitchFamily="34" charset="0"/>
                <a:cs typeface="Times New Roman" panose="02020603050405020304" pitchFamily="18" charset="0"/>
              </a:rPr>
              <a:t>Teori Pembentukan Pemerintahan,  Tinjauan Konseptual tentang Pemerintah, Pemerintah dan Yang diperintah, Sistem dan Struktur Pemerintahan</a:t>
            </a:r>
          </a:p>
          <a:p>
            <a:pPr marL="342900" lvl="0" indent="-342900" algn="just">
              <a:lnSpc>
                <a:spcPct val="115000"/>
              </a:lnSpc>
              <a:buFont typeface="+mj-lt"/>
              <a:buAutoNum type="arabicPeriod"/>
            </a:pPr>
            <a:r>
              <a:rPr lang="id-ID" sz="2400" dirty="0">
                <a:effectLst/>
                <a:latin typeface="Book Antiqua" panose="02040602050305030304" pitchFamily="18" charset="0"/>
                <a:ea typeface="Calibri" panose="020F0502020204030204" pitchFamily="34" charset="0"/>
                <a:cs typeface="Times New Roman" panose="02020603050405020304" pitchFamily="18" charset="0"/>
              </a:rPr>
              <a:t>Masyarakat dan Stratifikasi Sosial, Modal Sosial dalam Masyarakat, Partisipasi Masyarakat Dalam Tata Kelola Pemerintahan</a:t>
            </a:r>
          </a:p>
          <a:p>
            <a:pPr marL="342900" lvl="0" indent="-342900" algn="just">
              <a:lnSpc>
                <a:spcPct val="115000"/>
              </a:lnSpc>
              <a:buFont typeface="+mj-lt"/>
              <a:buAutoNum type="arabicPeriod"/>
            </a:pPr>
            <a:r>
              <a:rPr lang="id-ID" sz="2400" dirty="0">
                <a:effectLst/>
                <a:latin typeface="Book Antiqua" panose="02040602050305030304" pitchFamily="18" charset="0"/>
                <a:ea typeface="Calibri" panose="020F0502020204030204" pitchFamily="34" charset="0"/>
                <a:cs typeface="Times New Roman" panose="02020603050405020304" pitchFamily="18" charset="0"/>
              </a:rPr>
              <a:t>Konsep dan Teori Kekuasaan, Kekuasaan dan Kewenangan Pemerintah, Pembagian kekuasaan Pemerintahan</a:t>
            </a:r>
          </a:p>
          <a:p>
            <a:pPr marL="342900" lvl="0" indent="-342900" algn="just">
              <a:lnSpc>
                <a:spcPct val="115000"/>
              </a:lnSpc>
              <a:buFont typeface="+mj-lt"/>
              <a:buAutoNum type="arabicPeriod"/>
            </a:pPr>
            <a:r>
              <a:rPr lang="id-ID" sz="2400" dirty="0">
                <a:effectLst/>
                <a:latin typeface="Book Antiqua" panose="02040602050305030304" pitchFamily="18" charset="0"/>
                <a:ea typeface="Calibri" panose="020F0502020204030204" pitchFamily="34" charset="0"/>
                <a:cs typeface="Times New Roman" panose="02020603050405020304" pitchFamily="18" charset="0"/>
              </a:rPr>
              <a:t>Membangun Relasi Pusat—Daerah, Urgensi Pemerintahan Daerah, Relasi Pusat—Daerah Dalam Tata Kelola Pemerintahan </a:t>
            </a:r>
          </a:p>
          <a:p>
            <a:pPr marL="342900" lvl="0" indent="-342900" algn="just">
              <a:lnSpc>
                <a:spcPct val="115000"/>
              </a:lnSpc>
              <a:buFont typeface="+mj-lt"/>
              <a:buAutoNum type="arabicPeriod"/>
            </a:pPr>
            <a:r>
              <a:rPr lang="id-ID" sz="2400" dirty="0">
                <a:effectLst/>
                <a:latin typeface="Book Antiqua" panose="02040602050305030304" pitchFamily="18" charset="0"/>
                <a:ea typeface="Calibri" panose="020F0502020204030204" pitchFamily="34" charset="0"/>
                <a:cs typeface="Times New Roman" panose="02020603050405020304" pitchFamily="18" charset="0"/>
              </a:rPr>
              <a:t>Tinjauan Konseptual tentang Organisasi dan Kelembagaan, Organisasi dan Kelembagaan dalam Ranah Pemerintahan, Birokrasi Pemerintahan dan Perubahan Sosial</a:t>
            </a:r>
          </a:p>
          <a:p>
            <a:pPr marL="342900" lvl="0" indent="-342900" algn="just">
              <a:lnSpc>
                <a:spcPct val="115000"/>
              </a:lnSpc>
              <a:spcAft>
                <a:spcPts val="1000"/>
              </a:spcAft>
              <a:buFont typeface="+mj-lt"/>
              <a:buAutoNum type="arabicPeriod"/>
            </a:pPr>
            <a:r>
              <a:rPr lang="id-ID" sz="2400" dirty="0">
                <a:effectLst/>
                <a:latin typeface="Book Antiqua" panose="02040602050305030304" pitchFamily="18" charset="0"/>
                <a:ea typeface="Calibri" panose="020F0502020204030204" pitchFamily="34" charset="0"/>
                <a:cs typeface="Times New Roman" panose="02020603050405020304" pitchFamily="18" charset="0"/>
              </a:rPr>
              <a:t>Hakekat Kepemimpinan, Kepemimpinan Dalam Perspektif Sosial dan </a:t>
            </a:r>
            <a:r>
              <a:rPr lang="id-ID" sz="2400" dirty="0" err="1">
                <a:effectLst/>
                <a:latin typeface="Book Antiqua" panose="02040602050305030304" pitchFamily="18" charset="0"/>
                <a:ea typeface="Calibri" panose="020F0502020204030204" pitchFamily="34" charset="0"/>
                <a:cs typeface="Times New Roman" panose="02020603050405020304" pitchFamily="18" charset="0"/>
              </a:rPr>
              <a:t>Pemerintahan.Kepemimpinan</a:t>
            </a:r>
            <a:r>
              <a:rPr lang="id-ID" sz="2400" dirty="0">
                <a:effectLst/>
                <a:latin typeface="Book Antiqua" panose="02040602050305030304" pitchFamily="18" charset="0"/>
                <a:ea typeface="Calibri" panose="020F0502020204030204" pitchFamily="34" charset="0"/>
                <a:cs typeface="Times New Roman" panose="02020603050405020304" pitchFamily="18" charset="0"/>
              </a:rPr>
              <a:t> Pemerintahan dan Perubahan Sosial</a:t>
            </a:r>
          </a:p>
          <a:p>
            <a:pPr marL="342900" lvl="0" indent="-342900" algn="just">
              <a:lnSpc>
                <a:spcPct val="115000"/>
              </a:lnSpc>
              <a:spcAft>
                <a:spcPts val="1000"/>
              </a:spcAft>
              <a:buFont typeface="+mj-lt"/>
              <a:buAutoNum type="arabicPeriod"/>
            </a:pPr>
            <a:r>
              <a:rPr lang="id-ID" sz="2400" dirty="0">
                <a:effectLst/>
                <a:latin typeface="Book Antiqua" panose="02040602050305030304" pitchFamily="18" charset="0"/>
                <a:ea typeface="Calibri" panose="020F0502020204030204" pitchFamily="34" charset="0"/>
              </a:rPr>
              <a:t>Tinjauan Teoritis tentang Perubahan Sosial, Dinamika Pemerintahan Sebagai Bagian Perubahan Sosial, dan Tindakan Pemerintah Sebagai </a:t>
            </a:r>
            <a:r>
              <a:rPr lang="id-ID" sz="2400" dirty="0" err="1">
                <a:effectLst/>
                <a:latin typeface="Book Antiqua" panose="02040602050305030304" pitchFamily="18" charset="0"/>
                <a:ea typeface="Calibri" panose="020F0502020204030204" pitchFamily="34" charset="0"/>
              </a:rPr>
              <a:t>Respon</a:t>
            </a:r>
            <a:r>
              <a:rPr lang="id-ID" sz="2400" dirty="0">
                <a:effectLst/>
                <a:latin typeface="Book Antiqua" panose="02040602050305030304" pitchFamily="18" charset="0"/>
                <a:ea typeface="Calibri" panose="020F0502020204030204" pitchFamily="34" charset="0"/>
              </a:rPr>
              <a:t> Atas Perubahan Sosial</a:t>
            </a:r>
            <a:endParaRPr lang="id-ID" sz="2400" dirty="0">
              <a:latin typeface="Book Antiqua" panose="02040602050305030304" pitchFamily="18" charset="0"/>
            </a:endParaRPr>
          </a:p>
        </p:txBody>
      </p:sp>
      <p:sp>
        <p:nvSpPr>
          <p:cNvPr id="4" name="Kotak Teks 3">
            <a:extLst>
              <a:ext uri="{FF2B5EF4-FFF2-40B4-BE49-F238E27FC236}">
                <a16:creationId xmlns:a16="http://schemas.microsoft.com/office/drawing/2014/main" id="{DA500056-61E6-CD95-9CCF-AE89D1F105CB}"/>
              </a:ext>
            </a:extLst>
          </p:cNvPr>
          <p:cNvSpPr txBox="1"/>
          <p:nvPr/>
        </p:nvSpPr>
        <p:spPr>
          <a:xfrm>
            <a:off x="6324600" y="99422"/>
            <a:ext cx="6096000" cy="1200329"/>
          </a:xfrm>
          <a:prstGeom prst="rect">
            <a:avLst/>
          </a:prstGeom>
          <a:noFill/>
        </p:spPr>
        <p:txBody>
          <a:bodyPr wrap="square" rtlCol="0">
            <a:spAutoFit/>
          </a:bodyPr>
          <a:lstStyle/>
          <a:p>
            <a:pPr algn="ctr"/>
            <a:r>
              <a:rPr lang="id-ID" sz="3600" dirty="0">
                <a:latin typeface="Britannic Bold" panose="020B0903060703020204" pitchFamily="34" charset="0"/>
              </a:rPr>
              <a:t>Ruang Lingkup </a:t>
            </a:r>
          </a:p>
          <a:p>
            <a:pPr algn="ctr"/>
            <a:r>
              <a:rPr lang="id-ID" sz="3600" dirty="0">
                <a:latin typeface="Britannic Bold" panose="020B0903060703020204" pitchFamily="34" charset="0"/>
              </a:rPr>
              <a:t>Sosiologi </a:t>
            </a:r>
            <a:r>
              <a:rPr lang="id-ID" sz="3600" dirty="0" err="1">
                <a:latin typeface="Britannic Bold" panose="020B0903060703020204" pitchFamily="34" charset="0"/>
              </a:rPr>
              <a:t>Pemerintahanm</a:t>
            </a:r>
            <a:endParaRPr lang="id-ID" sz="3600" dirty="0">
              <a:latin typeface="Britannic Bold" panose="020B0903060703020204" pitchFamily="34" charset="0"/>
            </a:endParaRPr>
          </a:p>
        </p:txBody>
      </p:sp>
    </p:spTree>
    <p:extLst>
      <p:ext uri="{BB962C8B-B14F-4D97-AF65-F5344CB8AC3E}">
        <p14:creationId xmlns:p14="http://schemas.microsoft.com/office/powerpoint/2010/main" val="3945451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otak Teks 2">
            <a:extLst>
              <a:ext uri="{FF2B5EF4-FFF2-40B4-BE49-F238E27FC236}">
                <a16:creationId xmlns:a16="http://schemas.microsoft.com/office/drawing/2014/main" id="{04AA9C91-F7B5-8B43-A784-87853933FFE0}"/>
              </a:ext>
            </a:extLst>
          </p:cNvPr>
          <p:cNvSpPr txBox="1"/>
          <p:nvPr/>
        </p:nvSpPr>
        <p:spPr>
          <a:xfrm>
            <a:off x="9323614" y="3314700"/>
            <a:ext cx="8120743" cy="2308324"/>
          </a:xfrm>
          <a:prstGeom prst="rect">
            <a:avLst/>
          </a:prstGeom>
          <a:noFill/>
        </p:spPr>
        <p:txBody>
          <a:bodyPr wrap="square">
            <a:spAutoFit/>
          </a:bodyPr>
          <a:lstStyle/>
          <a:p>
            <a:pPr algn="r">
              <a:buNone/>
            </a:pPr>
            <a:r>
              <a:rPr lang="id-ID" sz="3600" b="1"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RAGAM PENELITIAN SOSIOLOGI PEMERINTAHAN:</a:t>
            </a:r>
            <a:endParaRPr lang="id-ID" sz="3600" dirty="0">
              <a:effectLst/>
              <a:latin typeface="Britannic Bold" panose="020B0903060703020204" pitchFamily="34" charset="0"/>
              <a:ea typeface="Calibri" panose="020F0502020204030204" pitchFamily="34" charset="0"/>
              <a:cs typeface="Times New Roman" panose="02020603050405020304" pitchFamily="18" charset="0"/>
            </a:endParaRPr>
          </a:p>
          <a:p>
            <a:pPr algn="r"/>
            <a:r>
              <a:rPr lang="id-ID" sz="36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Pendekatan, </a:t>
            </a:r>
            <a:r>
              <a:rPr lang="id-ID" sz="3600" dirty="0" err="1">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ParadigmaIlmu</a:t>
            </a:r>
            <a:r>
              <a:rPr lang="id-ID" sz="3600" dirty="0">
                <a:solidFill>
                  <a:srgbClr val="000000"/>
                </a:solidFill>
                <a:effectLst/>
                <a:latin typeface="Britannic Bold" panose="020B0903060703020204" pitchFamily="34" charset="0"/>
                <a:ea typeface="Calibri" panose="020F0502020204030204" pitchFamily="34" charset="0"/>
                <a:cs typeface="Times New Roman" panose="02020603050405020304" pitchFamily="18" charset="0"/>
              </a:rPr>
              <a:t>, dan Ragam Paradigma Penelitian</a:t>
            </a:r>
            <a:endParaRPr lang="id-ID" sz="3600" dirty="0">
              <a:effectLst/>
              <a:latin typeface="Britannic Bold" panose="020B0903060703020204" pitchFamily="34" charset="0"/>
              <a:ea typeface="Calibri" panose="020F0502020204030204" pitchFamily="34" charset="0"/>
              <a:cs typeface="Times New Roman" panose="02020603050405020304" pitchFamily="18" charset="0"/>
            </a:endParaRPr>
          </a:p>
        </p:txBody>
      </p:sp>
      <p:graphicFrame>
        <p:nvGraphicFramePr>
          <p:cNvPr id="4" name="Tabel 3">
            <a:extLst>
              <a:ext uri="{FF2B5EF4-FFF2-40B4-BE49-F238E27FC236}">
                <a16:creationId xmlns:a16="http://schemas.microsoft.com/office/drawing/2014/main" id="{58E75084-0E65-D9CA-77DA-503FAD9CBBFE}"/>
              </a:ext>
            </a:extLst>
          </p:cNvPr>
          <p:cNvGraphicFramePr>
            <a:graphicFrameLocks noGrp="1"/>
          </p:cNvGraphicFramePr>
          <p:nvPr>
            <p:extLst>
              <p:ext uri="{D42A27DB-BD31-4B8C-83A1-F6EECF244321}">
                <p14:modId xmlns:p14="http://schemas.microsoft.com/office/powerpoint/2010/main" val="3358656211"/>
              </p:ext>
            </p:extLst>
          </p:nvPr>
        </p:nvGraphicFramePr>
        <p:xfrm>
          <a:off x="704850" y="4610100"/>
          <a:ext cx="8458200" cy="3657600"/>
        </p:xfrm>
        <a:graphic>
          <a:graphicData uri="http://schemas.openxmlformats.org/drawingml/2006/table">
            <a:tbl>
              <a:tblPr firstRow="1" firstCol="1" bandRow="1">
                <a:tableStyleId>{073A0DAA-6AF3-43AB-8588-CEC1D06C72B9}</a:tableStyleId>
              </a:tblPr>
              <a:tblGrid>
                <a:gridCol w="2818708">
                  <a:extLst>
                    <a:ext uri="{9D8B030D-6E8A-4147-A177-3AD203B41FA5}">
                      <a16:colId xmlns:a16="http://schemas.microsoft.com/office/drawing/2014/main" val="268897261"/>
                    </a:ext>
                  </a:extLst>
                </a:gridCol>
                <a:gridCol w="2819746">
                  <a:extLst>
                    <a:ext uri="{9D8B030D-6E8A-4147-A177-3AD203B41FA5}">
                      <a16:colId xmlns:a16="http://schemas.microsoft.com/office/drawing/2014/main" val="1022810627"/>
                    </a:ext>
                  </a:extLst>
                </a:gridCol>
                <a:gridCol w="2819746">
                  <a:extLst>
                    <a:ext uri="{9D8B030D-6E8A-4147-A177-3AD203B41FA5}">
                      <a16:colId xmlns:a16="http://schemas.microsoft.com/office/drawing/2014/main" val="818813873"/>
                    </a:ext>
                  </a:extLst>
                </a:gridCol>
              </a:tblGrid>
              <a:tr h="457200">
                <a:tc rowSpan="2">
                  <a:txBody>
                    <a:bodyPr/>
                    <a:lstStyle/>
                    <a:p>
                      <a:pPr algn="ctr">
                        <a:lnSpc>
                          <a:spcPct val="100000"/>
                        </a:lnSpc>
                        <a:spcAft>
                          <a:spcPts val="0"/>
                        </a:spcAft>
                        <a:buNone/>
                        <a:tabLst>
                          <a:tab pos="540385" algn="l"/>
                        </a:tabLst>
                      </a:pPr>
                      <a:r>
                        <a:rPr lang="en-ID" sz="2400" dirty="0" err="1">
                          <a:effectLst/>
                        </a:rPr>
                        <a:t>Pendekatan</a:t>
                      </a:r>
                      <a:r>
                        <a:rPr lang="en-ID" sz="2400" dirty="0">
                          <a:effectLst/>
                        </a:rPr>
                        <a:t> Dalam </a:t>
                      </a:r>
                      <a:r>
                        <a:rPr lang="en-ID" sz="2400" dirty="0" err="1">
                          <a:effectLst/>
                        </a:rPr>
                        <a:t>Sosiologi</a:t>
                      </a:r>
                      <a:r>
                        <a:rPr lang="en-ID" sz="2400" dirty="0">
                          <a:effectLst/>
                        </a:rPr>
                        <a:t> </a:t>
                      </a:r>
                      <a:r>
                        <a:rPr lang="en-ID" sz="2400" dirty="0" err="1">
                          <a:effectLst/>
                        </a:rPr>
                        <a:t>Pemerintahan</a:t>
                      </a: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lnSpc>
                          <a:spcPct val="100000"/>
                        </a:lnSpc>
                        <a:spcAft>
                          <a:spcPts val="0"/>
                        </a:spcAft>
                        <a:buNone/>
                        <a:tabLst>
                          <a:tab pos="540385" algn="l"/>
                        </a:tabLst>
                      </a:pPr>
                      <a:r>
                        <a:rPr lang="en-ID" sz="2400" dirty="0" err="1">
                          <a:effectLst/>
                        </a:rPr>
                        <a:t>Pendekatan</a:t>
                      </a:r>
                      <a:endParaRPr lang="id-ID" sz="2400" dirty="0">
                        <a:effectLst/>
                      </a:endParaRPr>
                    </a:p>
                    <a:p>
                      <a:pPr algn="ctr">
                        <a:lnSpc>
                          <a:spcPct val="100000"/>
                        </a:lnSpc>
                        <a:spcAft>
                          <a:spcPts val="0"/>
                        </a:spcAft>
                        <a:buNone/>
                        <a:tabLst>
                          <a:tab pos="540385" algn="l"/>
                        </a:tabLst>
                      </a:pPr>
                      <a:r>
                        <a:rPr lang="en-ID" sz="2400" dirty="0" err="1">
                          <a:effectLst/>
                        </a:rPr>
                        <a:t>Terhadap</a:t>
                      </a:r>
                      <a:r>
                        <a:rPr lang="en-ID" sz="2400" dirty="0">
                          <a:effectLst/>
                        </a:rPr>
                        <a:t> </a:t>
                      </a:r>
                      <a:r>
                        <a:rPr lang="en-ID" sz="2400" dirty="0" err="1">
                          <a:effectLst/>
                        </a:rPr>
                        <a:t>Kebenaran</a:t>
                      </a: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id-ID"/>
                    </a:p>
                  </a:txBody>
                  <a:tcPr/>
                </a:tc>
                <a:extLst>
                  <a:ext uri="{0D108BD9-81ED-4DB2-BD59-A6C34878D82A}">
                    <a16:rowId xmlns:a16="http://schemas.microsoft.com/office/drawing/2014/main" val="1176138150"/>
                  </a:ext>
                </a:extLst>
              </a:tr>
              <a:tr h="228600">
                <a:tc vMerge="1">
                  <a:txBody>
                    <a:bodyPr/>
                    <a:lstStyle/>
                    <a:p>
                      <a:endParaRPr lang="id-ID"/>
                    </a:p>
                  </a:txBody>
                  <a:tcPr/>
                </a:tc>
                <a:tc>
                  <a:txBody>
                    <a:bodyPr/>
                    <a:lstStyle/>
                    <a:p>
                      <a:pPr algn="ctr">
                        <a:lnSpc>
                          <a:spcPct val="100000"/>
                        </a:lnSpc>
                        <a:spcAft>
                          <a:spcPts val="0"/>
                        </a:spcAft>
                        <a:buNone/>
                        <a:tabLst>
                          <a:tab pos="540385" algn="l"/>
                        </a:tabLst>
                      </a:pPr>
                      <a:r>
                        <a:rPr lang="en-ID" sz="2400">
                          <a:effectLst/>
                        </a:rPr>
                        <a:t>Objektivitas</a:t>
                      </a:r>
                      <a:endParaRPr lang="id-ID" sz="2400">
                        <a:effectLst/>
                      </a:endParaRPr>
                    </a:p>
                    <a:p>
                      <a:pPr algn="ctr">
                        <a:lnSpc>
                          <a:spcPct val="100000"/>
                        </a:lnSpc>
                        <a:spcAft>
                          <a:spcPts val="0"/>
                        </a:spcAft>
                        <a:buNone/>
                        <a:tabLst>
                          <a:tab pos="540385" algn="l"/>
                        </a:tabLst>
                      </a:pPr>
                      <a:r>
                        <a:rPr lang="en-ID" sz="2400">
                          <a:effectLst/>
                        </a:rPr>
                        <a:t>(Kuantitatif)</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buNone/>
                        <a:tabLst>
                          <a:tab pos="540385" algn="l"/>
                        </a:tabLst>
                      </a:pPr>
                      <a:r>
                        <a:rPr lang="en-ID" sz="2400">
                          <a:effectLst/>
                        </a:rPr>
                        <a:t>Subjektivitas</a:t>
                      </a:r>
                      <a:endParaRPr lang="id-ID" sz="2400">
                        <a:effectLst/>
                      </a:endParaRPr>
                    </a:p>
                    <a:p>
                      <a:pPr algn="ctr">
                        <a:lnSpc>
                          <a:spcPct val="100000"/>
                        </a:lnSpc>
                        <a:spcAft>
                          <a:spcPts val="0"/>
                        </a:spcAft>
                        <a:buNone/>
                        <a:tabLst>
                          <a:tab pos="540385" algn="l"/>
                        </a:tabLst>
                      </a:pPr>
                      <a:r>
                        <a:rPr lang="en-ID" sz="2400">
                          <a:effectLst/>
                        </a:rPr>
                        <a:t>(Kualitatif)</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17179162"/>
                  </a:ext>
                </a:extLst>
              </a:tr>
              <a:tr h="300221">
                <a:tc>
                  <a:txBody>
                    <a:bodyPr/>
                    <a:lstStyle/>
                    <a:p>
                      <a:pPr algn="just">
                        <a:lnSpc>
                          <a:spcPct val="100000"/>
                        </a:lnSpc>
                        <a:spcAft>
                          <a:spcPts val="0"/>
                        </a:spcAft>
                        <a:buNone/>
                        <a:tabLst>
                          <a:tab pos="540385" algn="l"/>
                        </a:tabLst>
                      </a:pPr>
                      <a:r>
                        <a:rPr lang="en-ID" sz="2400">
                          <a:effectLst/>
                        </a:rPr>
                        <a:t>Sejarah</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buNone/>
                        <a:tabLst>
                          <a:tab pos="540385" algn="l"/>
                        </a:tabLst>
                      </a:pPr>
                      <a:r>
                        <a:rPr lang="en-ID" sz="2400">
                          <a:effectLst/>
                        </a:rPr>
                        <a:t>x</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buNone/>
                        <a:tabLst>
                          <a:tab pos="540385" algn="l"/>
                        </a:tabLst>
                      </a:pPr>
                      <a:r>
                        <a:rPr lang="en-ID" sz="2400">
                          <a:effectLst/>
                        </a:rPr>
                        <a:t>V</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13917837"/>
                  </a:ext>
                </a:extLst>
              </a:tr>
              <a:tr h="300221">
                <a:tc>
                  <a:txBody>
                    <a:bodyPr/>
                    <a:lstStyle/>
                    <a:p>
                      <a:pPr algn="just">
                        <a:lnSpc>
                          <a:spcPct val="100000"/>
                        </a:lnSpc>
                        <a:spcAft>
                          <a:spcPts val="0"/>
                        </a:spcAft>
                        <a:buNone/>
                        <a:tabLst>
                          <a:tab pos="540385" algn="l"/>
                        </a:tabLst>
                      </a:pPr>
                      <a:r>
                        <a:rPr lang="en-ID" sz="2400">
                          <a:effectLst/>
                        </a:rPr>
                        <a:t>Perilaku</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buNone/>
                        <a:tabLst>
                          <a:tab pos="540385" algn="l"/>
                        </a:tabLst>
                      </a:pPr>
                      <a:r>
                        <a:rPr lang="en-ID" sz="2400">
                          <a:effectLst/>
                        </a:rPr>
                        <a:t>v</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buNone/>
                        <a:tabLst>
                          <a:tab pos="540385" algn="l"/>
                        </a:tabLst>
                      </a:pPr>
                      <a:r>
                        <a:rPr lang="en-ID" sz="2400">
                          <a:effectLst/>
                        </a:rPr>
                        <a:t>V</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41273348"/>
                  </a:ext>
                </a:extLst>
              </a:tr>
              <a:tr h="300221">
                <a:tc>
                  <a:txBody>
                    <a:bodyPr/>
                    <a:lstStyle/>
                    <a:p>
                      <a:pPr algn="just">
                        <a:lnSpc>
                          <a:spcPct val="100000"/>
                        </a:lnSpc>
                        <a:spcAft>
                          <a:spcPts val="0"/>
                        </a:spcAft>
                        <a:buNone/>
                        <a:tabLst>
                          <a:tab pos="540385" algn="l"/>
                        </a:tabLst>
                      </a:pPr>
                      <a:r>
                        <a:rPr lang="en-ID" sz="2400">
                          <a:effectLst/>
                        </a:rPr>
                        <a:t>Kelembagaan</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buNone/>
                        <a:tabLst>
                          <a:tab pos="540385" algn="l"/>
                        </a:tabLst>
                      </a:pPr>
                      <a:r>
                        <a:rPr lang="en-ID" sz="2400">
                          <a:effectLst/>
                        </a:rPr>
                        <a:t>v</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buNone/>
                        <a:tabLst>
                          <a:tab pos="540385" algn="l"/>
                        </a:tabLst>
                      </a:pPr>
                      <a:r>
                        <a:rPr lang="en-ID" sz="2400">
                          <a:effectLst/>
                        </a:rPr>
                        <a:t>V</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15648681"/>
                  </a:ext>
                </a:extLst>
              </a:tr>
              <a:tr h="300221">
                <a:tc>
                  <a:txBody>
                    <a:bodyPr/>
                    <a:lstStyle/>
                    <a:p>
                      <a:pPr algn="just">
                        <a:lnSpc>
                          <a:spcPct val="100000"/>
                        </a:lnSpc>
                        <a:spcAft>
                          <a:spcPts val="0"/>
                        </a:spcAft>
                        <a:buNone/>
                        <a:tabLst>
                          <a:tab pos="540385" algn="l"/>
                        </a:tabLst>
                      </a:pPr>
                      <a:r>
                        <a:rPr lang="en-ID" sz="2400">
                          <a:effectLst/>
                        </a:rPr>
                        <a:t>Struktural</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buNone/>
                        <a:tabLst>
                          <a:tab pos="540385" algn="l"/>
                        </a:tabLst>
                      </a:pPr>
                      <a:r>
                        <a:rPr lang="en-ID" sz="2400">
                          <a:effectLst/>
                        </a:rPr>
                        <a:t>x</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buNone/>
                        <a:tabLst>
                          <a:tab pos="540385" algn="l"/>
                        </a:tabLst>
                      </a:pPr>
                      <a:r>
                        <a:rPr lang="en-ID" sz="2400">
                          <a:effectLst/>
                        </a:rPr>
                        <a:t>V</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83420594"/>
                  </a:ext>
                </a:extLst>
              </a:tr>
              <a:tr h="300221">
                <a:tc>
                  <a:txBody>
                    <a:bodyPr/>
                    <a:lstStyle/>
                    <a:p>
                      <a:pPr algn="just">
                        <a:lnSpc>
                          <a:spcPct val="100000"/>
                        </a:lnSpc>
                        <a:spcAft>
                          <a:spcPts val="0"/>
                        </a:spcAft>
                        <a:buNone/>
                        <a:tabLst>
                          <a:tab pos="540385" algn="l"/>
                        </a:tabLst>
                      </a:pPr>
                      <a:r>
                        <a:rPr lang="en-ID" sz="2400">
                          <a:effectLst/>
                        </a:rPr>
                        <a:t>Pembangunan</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buNone/>
                        <a:tabLst>
                          <a:tab pos="540385" algn="l"/>
                        </a:tabLst>
                      </a:pPr>
                      <a:r>
                        <a:rPr lang="en-ID" sz="2400">
                          <a:effectLst/>
                        </a:rPr>
                        <a:t>v</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buNone/>
                        <a:tabLst>
                          <a:tab pos="540385" algn="l"/>
                        </a:tabLst>
                      </a:pPr>
                      <a:r>
                        <a:rPr lang="en-ID" sz="2400">
                          <a:effectLst/>
                        </a:rPr>
                        <a:t>V</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7869256"/>
                  </a:ext>
                </a:extLst>
              </a:tr>
              <a:tr h="300221">
                <a:tc>
                  <a:txBody>
                    <a:bodyPr/>
                    <a:lstStyle/>
                    <a:p>
                      <a:pPr algn="just">
                        <a:lnSpc>
                          <a:spcPct val="100000"/>
                        </a:lnSpc>
                        <a:spcAft>
                          <a:spcPts val="0"/>
                        </a:spcAft>
                        <a:buNone/>
                        <a:tabLst>
                          <a:tab pos="540385" algn="l"/>
                        </a:tabLst>
                      </a:pPr>
                      <a:r>
                        <a:rPr lang="en-ID" sz="2400">
                          <a:effectLst/>
                        </a:rPr>
                        <a:t>Sistem</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buNone/>
                        <a:tabLst>
                          <a:tab pos="540385" algn="l"/>
                        </a:tabLst>
                      </a:pPr>
                      <a:r>
                        <a:rPr lang="en-ID" sz="2400">
                          <a:effectLst/>
                        </a:rPr>
                        <a:t>x</a:t>
                      </a:r>
                      <a:endParaRPr lang="id-ID" sz="240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buNone/>
                        <a:tabLst>
                          <a:tab pos="540385" algn="l"/>
                        </a:tabLst>
                      </a:pPr>
                      <a:r>
                        <a:rPr lang="en-ID" sz="2400" dirty="0">
                          <a:effectLst/>
                        </a:rPr>
                        <a:t>V</a:t>
                      </a:r>
                      <a:endParaRPr lang="id-ID" sz="2400" dirty="0">
                        <a:effectLst/>
                        <a:latin typeface="Book Antiqua" panose="0204060205030503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9599818"/>
                  </a:ext>
                </a:extLst>
              </a:tr>
            </a:tbl>
          </a:graphicData>
        </a:graphic>
      </p:graphicFrame>
      <p:sp>
        <p:nvSpPr>
          <p:cNvPr id="6" name="Kotak Teks 5">
            <a:extLst>
              <a:ext uri="{FF2B5EF4-FFF2-40B4-BE49-F238E27FC236}">
                <a16:creationId xmlns:a16="http://schemas.microsoft.com/office/drawing/2014/main" id="{FB13F774-DC0C-902D-3B41-CB1B1A0332F3}"/>
              </a:ext>
            </a:extLst>
          </p:cNvPr>
          <p:cNvSpPr txBox="1"/>
          <p:nvPr/>
        </p:nvSpPr>
        <p:spPr>
          <a:xfrm>
            <a:off x="838200" y="1485900"/>
            <a:ext cx="8305800" cy="1938992"/>
          </a:xfrm>
          <a:prstGeom prst="rect">
            <a:avLst/>
          </a:prstGeom>
          <a:solidFill>
            <a:schemeClr val="tx1"/>
          </a:solidFill>
          <a:ln>
            <a:solidFill>
              <a:srgbClr val="00B050"/>
            </a:solidFill>
          </a:ln>
        </p:spPr>
        <p:style>
          <a:lnRef idx="1">
            <a:schemeClr val="accent4"/>
          </a:lnRef>
          <a:fillRef idx="3">
            <a:schemeClr val="accent4"/>
          </a:fillRef>
          <a:effectRef idx="2">
            <a:schemeClr val="accent4"/>
          </a:effectRef>
          <a:fontRef idx="minor">
            <a:schemeClr val="lt1"/>
          </a:fontRef>
        </p:style>
        <p:txBody>
          <a:bodyPr wrap="square">
            <a:spAutoFit/>
          </a:bodyPr>
          <a:lstStyle/>
          <a:p>
            <a:pPr lvl="0" algn="ctr">
              <a:tabLst>
                <a:tab pos="540385" algn="l"/>
              </a:tabLst>
            </a:pPr>
            <a:r>
              <a:rPr lang="id-ID" sz="2400" b="1"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t>Ragam Paradigma Penelitian</a:t>
            </a:r>
            <a:endParaRPr lang="id-ID" sz="2400"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endParaRPr>
          </a:p>
          <a:p>
            <a:pPr marL="1600200" lvl="3" indent="-228600" algn="just">
              <a:buFont typeface="+mj-lt"/>
              <a:buAutoNum type="alphaUcPeriod"/>
              <a:tabLst>
                <a:tab pos="540385" algn="l"/>
              </a:tabLst>
            </a:pPr>
            <a:r>
              <a:rPr lang="id-ID" sz="2400" b="1"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t>Paradigma Positivisme</a:t>
            </a:r>
          </a:p>
          <a:p>
            <a:pPr marL="1600200" lvl="3" indent="-228600" algn="just">
              <a:buFont typeface="+mj-lt"/>
              <a:buAutoNum type="alphaUcPeriod"/>
              <a:tabLst>
                <a:tab pos="540385" algn="l"/>
              </a:tabLst>
            </a:pPr>
            <a:r>
              <a:rPr lang="id-ID" sz="2400" b="1" dirty="0" err="1">
                <a:solidFill>
                  <a:schemeClr val="bg1"/>
                </a:solidFill>
                <a:latin typeface="Book Antiqua" panose="02040602050305030304" pitchFamily="18" charset="0"/>
                <a:ea typeface="Calibri" panose="020F0502020204030204" pitchFamily="34" charset="0"/>
                <a:cs typeface="Times New Roman" panose="02020603050405020304" pitchFamily="18" charset="0"/>
              </a:rPr>
              <a:t>Post</a:t>
            </a:r>
            <a:r>
              <a:rPr lang="id-ID" sz="2400" b="1" dirty="0">
                <a:solidFill>
                  <a:schemeClr val="bg1"/>
                </a:solidFill>
                <a:latin typeface="Book Antiqua" panose="02040602050305030304" pitchFamily="18" charset="0"/>
                <a:ea typeface="Calibri" panose="020F0502020204030204" pitchFamily="34" charset="0"/>
                <a:cs typeface="Times New Roman" panose="02020603050405020304" pitchFamily="18" charset="0"/>
              </a:rPr>
              <a:t> </a:t>
            </a:r>
            <a:r>
              <a:rPr lang="id-ID" sz="2400" b="1" dirty="0" err="1">
                <a:solidFill>
                  <a:schemeClr val="bg1"/>
                </a:solidFill>
                <a:latin typeface="Book Antiqua" panose="02040602050305030304" pitchFamily="18" charset="0"/>
                <a:ea typeface="Calibri" panose="020F0502020204030204" pitchFamily="34" charset="0"/>
                <a:cs typeface="Times New Roman" panose="02020603050405020304" pitchFamily="18" charset="0"/>
              </a:rPr>
              <a:t>Positisme</a:t>
            </a:r>
            <a:endParaRPr lang="id-ID" sz="2400" b="1" dirty="0">
              <a:solidFill>
                <a:schemeClr val="bg1"/>
              </a:solidFill>
              <a:latin typeface="Book Antiqua" panose="02040602050305030304" pitchFamily="18" charset="0"/>
              <a:ea typeface="Calibri" panose="020F0502020204030204" pitchFamily="34" charset="0"/>
              <a:cs typeface="Times New Roman" panose="02020603050405020304" pitchFamily="18" charset="0"/>
            </a:endParaRPr>
          </a:p>
          <a:p>
            <a:pPr marL="1600200" lvl="3" indent="-228600" algn="just">
              <a:buFont typeface="+mj-lt"/>
              <a:buAutoNum type="alphaUcPeriod"/>
              <a:tabLst>
                <a:tab pos="540385" algn="l"/>
              </a:tabLst>
            </a:pPr>
            <a:r>
              <a:rPr lang="id-ID" sz="2400" b="1"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t>Teori Kritis/</a:t>
            </a:r>
            <a:r>
              <a:rPr lang="id-ID" sz="2400" b="1" i="1" dirty="0" err="1">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t>Critical</a:t>
            </a:r>
            <a:r>
              <a:rPr lang="id-ID" sz="2400" b="1" i="1"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t> </a:t>
            </a:r>
            <a:r>
              <a:rPr lang="id-ID" sz="2400" b="1" i="1" dirty="0" err="1">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t>Theory</a:t>
            </a:r>
            <a:endParaRPr lang="id-ID" sz="2400"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endParaRPr>
          </a:p>
          <a:p>
            <a:pPr marL="1600200" lvl="3" indent="-228600" algn="just">
              <a:buFont typeface="+mj-lt"/>
              <a:buAutoNum type="alphaUcPeriod"/>
              <a:tabLst>
                <a:tab pos="540385" algn="l"/>
              </a:tabLst>
            </a:pPr>
            <a:r>
              <a:rPr lang="id-ID" sz="2400" b="1"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t>Konstruktivisme (</a:t>
            </a:r>
            <a:r>
              <a:rPr lang="id-ID" sz="2400" b="1" dirty="0" err="1">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t>Yvonna</a:t>
            </a:r>
            <a:r>
              <a:rPr lang="id-ID" sz="2400" b="1"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rPr>
              <a:t> S. Lincoln)</a:t>
            </a:r>
            <a:endParaRPr lang="id-ID" sz="2400" dirty="0">
              <a:solidFill>
                <a:schemeClr val="bg1"/>
              </a:solidFill>
              <a:effectLst/>
              <a:latin typeface="Book Antiqua" panose="0204060205030503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3177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1182" y="272872"/>
            <a:ext cx="764250" cy="784403"/>
          </a:xfrm>
          <a:custGeom>
            <a:avLst/>
            <a:gdLst/>
            <a:ahLst/>
            <a:cxnLst/>
            <a:rect l="l" t="t" r="r" b="b"/>
            <a:pathLst>
              <a:path w="764250" h="784403">
                <a:moveTo>
                  <a:pt x="0" y="0"/>
                </a:moveTo>
                <a:lnTo>
                  <a:pt x="764250" y="0"/>
                </a:lnTo>
                <a:lnTo>
                  <a:pt x="764250" y="784403"/>
                </a:lnTo>
                <a:lnTo>
                  <a:pt x="0" y="784403"/>
                </a:lnTo>
                <a:lnTo>
                  <a:pt x="0" y="0"/>
                </a:lnTo>
                <a:close/>
              </a:path>
            </a:pathLst>
          </a:custGeom>
          <a:blipFill>
            <a:blip r:embed="rId2"/>
            <a:stretch>
              <a:fillRect l="-47445" r="-46209" b="-28115"/>
            </a:stretch>
          </a:blipFill>
        </p:spPr>
        <p:txBody>
          <a:bodyPr/>
          <a:lstStyle/>
          <a:p>
            <a:endParaRPr lang="en-ID"/>
          </a:p>
        </p:txBody>
      </p:sp>
      <p:sp>
        <p:nvSpPr>
          <p:cNvPr id="3" name="Freeform 3"/>
          <p:cNvSpPr/>
          <p:nvPr/>
        </p:nvSpPr>
        <p:spPr>
          <a:xfrm>
            <a:off x="1098968" y="275344"/>
            <a:ext cx="745627" cy="781931"/>
          </a:xfrm>
          <a:custGeom>
            <a:avLst/>
            <a:gdLst/>
            <a:ahLst/>
            <a:cxnLst/>
            <a:rect l="l" t="t" r="r" b="b"/>
            <a:pathLst>
              <a:path w="745627" h="781931">
                <a:moveTo>
                  <a:pt x="0" y="0"/>
                </a:moveTo>
                <a:lnTo>
                  <a:pt x="745628" y="0"/>
                </a:lnTo>
                <a:lnTo>
                  <a:pt x="745628" y="781931"/>
                </a:lnTo>
                <a:lnTo>
                  <a:pt x="0" y="781931"/>
                </a:lnTo>
                <a:lnTo>
                  <a:pt x="0" y="0"/>
                </a:lnTo>
                <a:close/>
              </a:path>
            </a:pathLst>
          </a:custGeom>
          <a:blipFill>
            <a:blip r:embed="rId3"/>
            <a:stretch>
              <a:fillRect l="-14725" t="-10526" r="-14116" b="-12333"/>
            </a:stretch>
          </a:blipFill>
        </p:spPr>
        <p:txBody>
          <a:bodyPr/>
          <a:lstStyle/>
          <a:p>
            <a:endParaRPr lang="en-ID"/>
          </a:p>
        </p:txBody>
      </p:sp>
      <p:sp>
        <p:nvSpPr>
          <p:cNvPr id="4" name="Freeform 4"/>
          <p:cNvSpPr/>
          <p:nvPr/>
        </p:nvSpPr>
        <p:spPr>
          <a:xfrm>
            <a:off x="16662699" y="452694"/>
            <a:ext cx="1336945" cy="361654"/>
          </a:xfrm>
          <a:custGeom>
            <a:avLst/>
            <a:gdLst/>
            <a:ahLst/>
            <a:cxnLst/>
            <a:rect l="l" t="t" r="r" b="b"/>
            <a:pathLst>
              <a:path w="1336945" h="361654">
                <a:moveTo>
                  <a:pt x="0" y="0"/>
                </a:moveTo>
                <a:lnTo>
                  <a:pt x="1336945" y="0"/>
                </a:lnTo>
                <a:lnTo>
                  <a:pt x="1336945" y="361654"/>
                </a:lnTo>
                <a:lnTo>
                  <a:pt x="0" y="361654"/>
                </a:lnTo>
                <a:lnTo>
                  <a:pt x="0" y="0"/>
                </a:lnTo>
                <a:close/>
              </a:path>
            </a:pathLst>
          </a:custGeom>
          <a:blipFill>
            <a:blip r:embed="rId4"/>
            <a:stretch>
              <a:fillRect/>
            </a:stretch>
          </a:blipFill>
        </p:spPr>
        <p:txBody>
          <a:bodyPr/>
          <a:lstStyle/>
          <a:p>
            <a:endParaRPr lang="en-ID"/>
          </a:p>
        </p:txBody>
      </p:sp>
      <p:sp>
        <p:nvSpPr>
          <p:cNvPr id="6" name="Freeform 6"/>
          <p:cNvSpPr/>
          <p:nvPr/>
        </p:nvSpPr>
        <p:spPr>
          <a:xfrm>
            <a:off x="14954672" y="403727"/>
            <a:ext cx="1564512" cy="459588"/>
          </a:xfrm>
          <a:custGeom>
            <a:avLst/>
            <a:gdLst/>
            <a:ahLst/>
            <a:cxnLst/>
            <a:rect l="l" t="t" r="r" b="b"/>
            <a:pathLst>
              <a:path w="1564512" h="459588">
                <a:moveTo>
                  <a:pt x="0" y="0"/>
                </a:moveTo>
                <a:lnTo>
                  <a:pt x="1564512" y="0"/>
                </a:lnTo>
                <a:lnTo>
                  <a:pt x="1564512" y="459588"/>
                </a:lnTo>
                <a:lnTo>
                  <a:pt x="0" y="459588"/>
                </a:lnTo>
                <a:lnTo>
                  <a:pt x="0" y="0"/>
                </a:lnTo>
                <a:close/>
              </a:path>
            </a:pathLst>
          </a:custGeom>
          <a:blipFill>
            <a:blip r:embed="rId5"/>
            <a:stretch>
              <a:fillRect t="-226" b="-226"/>
            </a:stretch>
          </a:blipFill>
        </p:spPr>
        <p:txBody>
          <a:bodyPr/>
          <a:lstStyle/>
          <a:p>
            <a:endParaRPr lang="en-ID"/>
          </a:p>
        </p:txBody>
      </p:sp>
      <p:sp>
        <p:nvSpPr>
          <p:cNvPr id="7" name="TextBox 7"/>
          <p:cNvSpPr txBox="1"/>
          <p:nvPr/>
        </p:nvSpPr>
        <p:spPr>
          <a:xfrm>
            <a:off x="0" y="3305639"/>
            <a:ext cx="18288000" cy="1566544"/>
          </a:xfrm>
          <a:prstGeom prst="rect">
            <a:avLst/>
          </a:prstGeom>
        </p:spPr>
        <p:txBody>
          <a:bodyPr wrap="square" lIns="0" tIns="0" rIns="0" bIns="0" rtlCol="0" anchor="t">
            <a:spAutoFit/>
          </a:bodyPr>
          <a:lstStyle/>
          <a:p>
            <a:pPr algn="ctr">
              <a:lnSpc>
                <a:spcPts val="12880"/>
              </a:lnSpc>
            </a:pPr>
            <a:r>
              <a:rPr lang="en-US" sz="9200" b="1" dirty="0">
                <a:solidFill>
                  <a:srgbClr val="000000"/>
                </a:solidFill>
                <a:latin typeface="Canva Sans Bold"/>
                <a:ea typeface="Canva Sans Bold"/>
                <a:cs typeface="Canva Sans Bold"/>
                <a:sym typeface="Canva Sans Bold"/>
              </a:rPr>
              <a:t>Terima Kasih</a:t>
            </a:r>
          </a:p>
        </p:txBody>
      </p:sp>
    </p:spTree>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79</TotalTime>
  <Words>558</Words>
  <Application>Microsoft Office PowerPoint</Application>
  <PresentationFormat>Custom</PresentationFormat>
  <Paragraphs>74</Paragraphs>
  <Slides>8</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vt:i4>
      </vt:variant>
    </vt:vector>
  </HeadingPairs>
  <TitlesOfParts>
    <vt:vector size="18" baseType="lpstr">
      <vt:lpstr>Broadway</vt:lpstr>
      <vt:lpstr>Canva Sans Bold</vt:lpstr>
      <vt:lpstr>Calibri (body)</vt:lpstr>
      <vt:lpstr>Book Antiqua</vt:lpstr>
      <vt:lpstr>Calibri</vt:lpstr>
      <vt:lpstr>Arial</vt:lpstr>
      <vt:lpstr>Britannic Bold</vt:lpstr>
      <vt:lpstr>Gill Sans MT</vt:lpstr>
      <vt:lpstr>Bookman Old Style</vt:lpstr>
      <vt:lpstr>Galeri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JUDUL MATERI</dc:title>
  <dc:creator>Iyep Saefulrahman</dc:creator>
  <cp:lastModifiedBy>gita khuzaimah</cp:lastModifiedBy>
  <cp:revision>9</cp:revision>
  <dcterms:created xsi:type="dcterms:W3CDTF">2006-08-16T00:00:00Z</dcterms:created>
  <dcterms:modified xsi:type="dcterms:W3CDTF">2025-08-21T23:08:34Z</dcterms:modified>
  <dc:identifier>DAGry4PE1OA</dc:identifier>
</cp:coreProperties>
</file>