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6" r:id="rId2"/>
    <p:sldId id="257" r:id="rId3"/>
    <p:sldId id="264" r:id="rId4"/>
    <p:sldId id="265" r:id="rId5"/>
    <p:sldId id="266" r:id="rId6"/>
    <p:sldId id="260" r:id="rId7"/>
    <p:sldId id="261" r:id="rId8"/>
    <p:sldId id="267" r:id="rId9"/>
    <p:sldId id="268" r:id="rId10"/>
    <p:sldId id="269" r:id="rId11"/>
    <p:sldId id="270" r:id="rId12"/>
    <p:sldId id="271" r:id="rId13"/>
    <p:sldId id="272" r:id="rId14"/>
    <p:sldId id="258" r:id="rId15"/>
  </p:sldIdLst>
  <p:sldSz cx="18288000" cy="10287000"/>
  <p:notesSz cx="6858000" cy="9144000"/>
  <p:embeddedFontLst>
    <p:embeddedFont>
      <p:font typeface="Book Antiqua" panose="02040602050305030304" pitchFamily="18" charset="0"/>
      <p:regular r:id="rId16"/>
      <p:bold r:id="rId17"/>
      <p:italic r:id="rId18"/>
      <p:boldItalic r:id="rId19"/>
    </p:embeddedFont>
    <p:embeddedFont>
      <p:font typeface="Britannic Bold" panose="020B0903060703020204" pitchFamily="34" charset="0"/>
      <p:regular r:id="rId20"/>
    </p:embeddedFont>
    <p:embeddedFont>
      <p:font typeface="Broadway" panose="04040905080B02020502" pitchFamily="82" charset="0"/>
      <p:regular r:id="rId21"/>
    </p:embeddedFont>
    <p:embeddedFont>
      <p:font typeface="Canva Sans Bold" panose="020B0604020202020204" charset="0"/>
      <p:regular r:id="rId22"/>
    </p:embeddedFont>
    <p:embeddedFont>
      <p:font typeface="Gill Sans MT" panose="020B0502020104020203" pitchFamily="34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Gaya Medium 2 - Akse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Gaya Medium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Tanpa Gaya, Tanpa Kis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Gaya Teran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447" autoAdjust="0"/>
  </p:normalViewPr>
  <p:slideViewPr>
    <p:cSldViewPr>
      <p:cViewPr varScale="1">
        <p:scale>
          <a:sx n="39" d="100"/>
          <a:sy n="39" d="100"/>
        </p:scale>
        <p:origin x="8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26669" y="1203448"/>
            <a:ext cx="12955610" cy="3812147"/>
          </a:xfrm>
        </p:spPr>
        <p:txBody>
          <a:bodyPr bIns="0" anchor="b">
            <a:normAutofit/>
          </a:bodyPr>
          <a:lstStyle>
            <a:lvl1pPr algn="l">
              <a:defRPr sz="99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26670" y="5296807"/>
            <a:ext cx="12955608" cy="1466432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2700" b="0" cap="all" baseline="0">
                <a:solidFill>
                  <a:schemeClr val="tx1"/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4751" y="493961"/>
            <a:ext cx="7460873" cy="463802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56497" y="1198460"/>
            <a:ext cx="1216529" cy="755367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3626670" y="5292813"/>
            <a:ext cx="1295560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8729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995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158667" y="1198460"/>
            <a:ext cx="2423613" cy="698983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7008" y="1198460"/>
            <a:ext cx="11743245" cy="6989834"/>
          </a:xfrm>
        </p:spPr>
        <p:txBody>
          <a:bodyPr vert="eaVer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158667" y="1198460"/>
            <a:ext cx="0" cy="6989834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7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30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1359" y="2634195"/>
            <a:ext cx="12964731" cy="2831925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1359" y="5709293"/>
            <a:ext cx="12945669" cy="1519394"/>
          </a:xfrm>
        </p:spPr>
        <p:txBody>
          <a:bodyPr tIns="91440">
            <a:normAutofit/>
          </a:bodyPr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1359" y="5707478"/>
            <a:ext cx="1294566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842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3826" y="1207334"/>
            <a:ext cx="14408453" cy="1588958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0997" y="3016318"/>
            <a:ext cx="6967728" cy="5172893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20657" y="3026015"/>
            <a:ext cx="6967728" cy="516228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638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0787" y="1206245"/>
            <a:ext cx="14411492" cy="1584479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787" y="3029324"/>
            <a:ext cx="6967728" cy="1202915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787" y="4236404"/>
            <a:ext cx="6967728" cy="3966686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618543" y="3034505"/>
            <a:ext cx="6967728" cy="1203356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3300" b="0" cap="all" baseline="0">
                <a:solidFill>
                  <a:schemeClr val="accent1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618543" y="4232237"/>
            <a:ext cx="6967728" cy="3956057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963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2180844" y="2770632"/>
            <a:ext cx="144112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00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5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007" y="1198460"/>
            <a:ext cx="4909649" cy="3370676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65571" y="1198461"/>
            <a:ext cx="9018705" cy="6988239"/>
          </a:xfrm>
        </p:spPr>
        <p:txBody>
          <a:bodyPr anchor="ctr"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67007" y="4808237"/>
            <a:ext cx="4912520" cy="3372272"/>
          </a:xfrm>
        </p:spPr>
        <p:txBody>
          <a:bodyPr/>
          <a:lstStyle>
            <a:lvl1pPr marL="0" indent="0" algn="l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2172420" y="4808237"/>
            <a:ext cx="490423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177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216081" y="723256"/>
            <a:ext cx="6111800" cy="7723652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809" y="1694270"/>
            <a:ext cx="8298492" cy="27458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186584" y="1683814"/>
            <a:ext cx="4186757" cy="5799491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75494" y="4718988"/>
            <a:ext cx="8286606" cy="3005613"/>
          </a:xfrm>
        </p:spPr>
        <p:txBody>
          <a:bodyPr>
            <a:normAutofit/>
          </a:bodyPr>
          <a:lstStyle>
            <a:lvl1pPr marL="0" indent="0" algn="l">
              <a:buNone/>
              <a:defRPr sz="27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71074" y="8204785"/>
            <a:ext cx="8291027" cy="480185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71073" y="477961"/>
            <a:ext cx="8311506" cy="48139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2171074" y="4715408"/>
            <a:ext cx="8291027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82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029215"/>
            <a:ext cx="18288000" cy="6158912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9189720"/>
            <a:ext cx="18288000" cy="11144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7369" y="1206779"/>
            <a:ext cx="14404913" cy="15738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7369" y="3023599"/>
            <a:ext cx="14404913" cy="517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331208" y="495555"/>
            <a:ext cx="5251073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7369" y="493961"/>
            <a:ext cx="8908254" cy="463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0091" y="1198460"/>
            <a:ext cx="1216529" cy="75536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42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9192620"/>
            <a:ext cx="18288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2750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48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120000"/>
        </a:lnSpc>
        <a:spcBef>
          <a:spcPts val="1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3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7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1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182" y="272872"/>
            <a:ext cx="1435218" cy="1594028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649186" y="452694"/>
            <a:ext cx="2711032" cy="1384033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383001" y="452693"/>
            <a:ext cx="1616644" cy="1367703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3716000" y="436365"/>
            <a:ext cx="2193584" cy="1384032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2993816" y="2897463"/>
            <a:ext cx="13182600" cy="135062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3600" b="1" dirty="0">
                <a:effectLst/>
                <a:latin typeface="Broadway" panose="04040905080B020205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3600" b="1" dirty="0">
                <a:effectLst/>
                <a:latin typeface="Broadway" panose="04040905080B020205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EORI PEMBENTUKAN SISTEM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id-ID" sz="3600" b="1" dirty="0">
                <a:effectLst/>
                <a:latin typeface="Broadway" panose="04040905080B02020502" pitchFamily="8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STRUKTUR PEMERINTAHAN</a:t>
            </a:r>
            <a:endParaRPr lang="en-US" sz="3600" b="1" dirty="0">
              <a:solidFill>
                <a:schemeClr val="bg1"/>
              </a:solidFill>
              <a:latin typeface="Broadway" panose="04040905080B02020502" pitchFamily="82" charset="0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A9CA0E2A-3D09-C5A1-87EA-FB37FE361AAA}"/>
              </a:ext>
            </a:extLst>
          </p:cNvPr>
          <p:cNvSpPr txBox="1"/>
          <p:nvPr/>
        </p:nvSpPr>
        <p:spPr>
          <a:xfrm>
            <a:off x="10896600" y="6038161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5pPr>
            <a:lvl6pPr marL="22860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6pPr>
            <a:lvl7pPr marL="27432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7pPr>
            <a:lvl8pPr marL="32004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8pPr>
            <a:lvl9pPr marL="3657600" algn="l" defTabSz="914400" rtl="0" eaLnBrk="1" latinLnBrk="0" hangingPunct="1">
              <a:defRPr sz="4200" kern="1200">
                <a:solidFill>
                  <a:srgbClr val="000000"/>
                </a:solidFill>
                <a:latin typeface="Gill Sans"/>
                <a:ea typeface="ヒラギノ角ゴ ProN W3"/>
                <a:cs typeface="ヒラギノ角ゴ ProN W3"/>
                <a:sym typeface="Gill Sans"/>
              </a:defRPr>
            </a:lvl9pPr>
          </a:lstStyle>
          <a:p>
            <a:pPr algn="just"/>
            <a:r>
              <a:rPr lang="en-US" sz="2800" b="1" dirty="0" err="1">
                <a:solidFill>
                  <a:srgbClr val="1C1683"/>
                </a:solidFill>
                <a:latin typeface="Calibri (body)"/>
                <a:cs typeface="Calibri (body)"/>
              </a:rPr>
              <a:t>Penulis</a:t>
            </a:r>
            <a:r>
              <a:rPr lang="en-US" sz="2800" b="1" dirty="0">
                <a:solidFill>
                  <a:srgbClr val="1C1683"/>
                </a:solidFill>
                <a:latin typeface="Calibri (body)"/>
                <a:cs typeface="Calibri (body)"/>
              </a:rPr>
              <a:t>: I</a:t>
            </a:r>
            <a:r>
              <a:rPr lang="id-ID" sz="2800" b="1" dirty="0" err="1">
                <a:solidFill>
                  <a:srgbClr val="1C1683"/>
                </a:solidFill>
                <a:latin typeface="Calibri (body)"/>
                <a:cs typeface="Calibri (body)"/>
              </a:rPr>
              <a:t>yep</a:t>
            </a:r>
            <a:r>
              <a:rPr lang="id-ID" sz="2800" b="1" dirty="0">
                <a:solidFill>
                  <a:srgbClr val="1C1683"/>
                </a:solidFill>
                <a:latin typeface="Calibri (body)"/>
                <a:cs typeface="Calibri (body)"/>
              </a:rPr>
              <a:t> Saefulrahman, S.IP.,</a:t>
            </a:r>
            <a:r>
              <a:rPr lang="id-ID" sz="2800" b="1" dirty="0" err="1">
                <a:solidFill>
                  <a:srgbClr val="1C1683"/>
                </a:solidFill>
                <a:latin typeface="Calibri (body)"/>
                <a:cs typeface="Calibri (body)"/>
              </a:rPr>
              <a:t>M.Si</a:t>
            </a:r>
            <a:endParaRPr lang="en-US" sz="2800" b="1" dirty="0">
              <a:solidFill>
                <a:srgbClr val="1C1683"/>
              </a:solidFill>
              <a:latin typeface="Calibri (body)"/>
              <a:cs typeface="Calibri (body)"/>
            </a:endParaRPr>
          </a:p>
          <a:p>
            <a:pPr algn="just"/>
            <a:r>
              <a:rPr lang="en-US" sz="2800" b="1" dirty="0">
                <a:solidFill>
                  <a:srgbClr val="1C1683"/>
                </a:solidFill>
                <a:latin typeface="Calibri (body)"/>
                <a:cs typeface="Calibri (body)"/>
              </a:rPr>
              <a:t>Email: s</a:t>
            </a:r>
            <a:r>
              <a:rPr lang="id-ID" sz="2800" b="1" dirty="0">
                <a:solidFill>
                  <a:srgbClr val="1C1683"/>
                </a:solidFill>
                <a:latin typeface="Calibri (body)"/>
                <a:cs typeface="Calibri (body)"/>
              </a:rPr>
              <a:t>ef73rahman@gmail</a:t>
            </a:r>
            <a:r>
              <a:rPr lang="id-ID" sz="2800" b="1">
                <a:solidFill>
                  <a:srgbClr val="1C1683"/>
                </a:solidFill>
                <a:latin typeface="Calibri (body)"/>
                <a:cs typeface="Calibri (body)"/>
              </a:rPr>
              <a:t>.com</a:t>
            </a:r>
            <a:endParaRPr lang="en-US" sz="2800" b="1" dirty="0">
              <a:solidFill>
                <a:srgbClr val="1C1683"/>
              </a:solidFill>
              <a:latin typeface="Calibri (body)"/>
              <a:cs typeface="Calibri (body)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B9026D6F-8C3D-9B43-C0CD-A0B705F1473A}"/>
              </a:ext>
            </a:extLst>
          </p:cNvPr>
          <p:cNvSpPr txBox="1"/>
          <p:nvPr/>
        </p:nvSpPr>
        <p:spPr>
          <a:xfrm>
            <a:off x="990600" y="2512010"/>
            <a:ext cx="7239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Matriks.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matriks disusun berdasarkan anggapan dasar bahwa produk organisasi sedemikian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diversifikatifnya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sehingga kepada setiap lini-produksi diberikan otonomi untuk melakukan 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fungsi bisnis: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buat, jual, dan beli. Tetapi jika masing-masing lini-produksi dibiarkan berjalan sendiri­-sendiri, dikhawatirkan terjadi ketidakseimbangan, ketidakselarasan, dan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ketidakserasian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antarlini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Oleh karena itu, 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fungsi korporat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diperlukan, guna mengkoordinasikan semua lini, agar tercipta dan terpelihara adanya keseimbangan, keselarasan, dan keserasian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antarlini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satu pihak, dan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sound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competitiveness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antarlini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pihak lain. </a:t>
            </a:r>
            <a:endParaRPr lang="id-ID" sz="2400" dirty="0">
              <a:latin typeface="Book Antiqua" panose="02040602050305030304" pitchFamily="18" charset="0"/>
            </a:endParaRPr>
          </a:p>
        </p:txBody>
      </p:sp>
      <p:pic>
        <p:nvPicPr>
          <p:cNvPr id="4" name="Picture 16">
            <a:extLst>
              <a:ext uri="{FF2B5EF4-FFF2-40B4-BE49-F238E27FC236}">
                <a16:creationId xmlns:a16="http://schemas.microsoft.com/office/drawing/2014/main" id="{2215FBF3-8334-DFE3-7056-422D148531E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2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2512009"/>
            <a:ext cx="7772400" cy="52629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0403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7A790-CB66-C320-B6C0-99AB8A569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tak Teks 5">
            <a:extLst>
              <a:ext uri="{FF2B5EF4-FFF2-40B4-BE49-F238E27FC236}">
                <a16:creationId xmlns:a16="http://schemas.microsoft.com/office/drawing/2014/main" id="{163E34D4-E5C8-CBE3-8ACE-375B5A6BA49B}"/>
              </a:ext>
            </a:extLst>
          </p:cNvPr>
          <p:cNvSpPr txBox="1"/>
          <p:nvPr/>
        </p:nvSpPr>
        <p:spPr>
          <a:xfrm>
            <a:off x="1752600" y="647700"/>
            <a:ext cx="14782800" cy="82176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/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Pembentukan dan Penyelenggaraan Sistem Pemerintahan 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t"/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Supaya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equitable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welfare,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tersusun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berjalan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menurut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hukum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(systems law).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karakteristik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penting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sehubungan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id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di antaranya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 fontAlgn="t">
              <a:buFont typeface="+mj-lt"/>
              <a:buAutoNum type="arabicPeriod"/>
            </a:pP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Keseluruhan dunia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empirik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 terdiri dari berbagai komponen (elemen, unsur) yang berbeda-beda, yang satu berhubungan dengan yang lain menurut cara tertentu sedemikian rupa, sehingga jika yang satu berubah, yang lain juga (seharusnya) berubah, kecuali diintervensi oleh kekuatan lain atau kehendak manusia</a:t>
            </a:r>
          </a:p>
          <a:p>
            <a:pPr marL="342900" indent="-342900" algn="just" fontAlgn="t">
              <a:buFont typeface="+mj-lt"/>
              <a:buAutoNum type="arabicPeriod"/>
            </a:pP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sebuah sistem berada di dalam suatu sistem yang lebih besar, atau </a:t>
            </a:r>
            <a:r>
              <a:rPr lang="id-ID" sz="2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berinterface</a:t>
            </a:r>
            <a:r>
              <a:rPr lang="id-ID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 sebuah sistem lain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t">
              <a:buFont typeface="+mj-lt"/>
              <a:buAutoNum type="arabicPeriod"/>
            </a:pP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hubungan antar sistem/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subsistem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/sistem lain dan hubungan antar komponen bersifat dinamik,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masuk dari lingkungan sebagai sumber dan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output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keluar ke dalam lingkungan sebagai sasaran, terus-menerus</a:t>
            </a:r>
          </a:p>
          <a:p>
            <a:pPr marL="342900" indent="-342900" algn="just" fontAlgn="t">
              <a:buFont typeface="+mj-lt"/>
              <a:buAutoNum type="arabicPeriod"/>
            </a:pP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dinamika tiap sistem/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subsistem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berada di bawah kontrol sistem/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subsistem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lain, sedemikian rupa, sehingga tiada dinamika tanpa kontrol</a:t>
            </a:r>
            <a:endParaRPr lang="id-ID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 fontAlgn="t">
              <a:buFont typeface="+mj-lt"/>
              <a:buAutoNum type="arabicPeriod"/>
            </a:pP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intervensi (buatan) manusia dengan tujuan tertentu, mengubah atau membatasi sumber atau sasaran, besaran atau kekuatan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input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dari nol sampai tak tertentu, dari yang satu ke yang lain, sehingga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output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sistem dan hubungan antar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sistern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subsistem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 sistem lain pada gilirannya berbeda dengan </a:t>
            </a:r>
            <a:r>
              <a:rPr lang="id-ID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output</a:t>
            </a:r>
            <a:r>
              <a:rPr lang="id-ID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yang berjalan tanpa intervensi</a:t>
            </a:r>
          </a:p>
          <a:p>
            <a:pPr algn="just" fontAlgn="t"/>
            <a:endParaRPr lang="id-ID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/>
            <a:endParaRPr lang="id-ID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t"/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mengubah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sakit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bagaimana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Terlebih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dahulu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dikaji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faktor-faktor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mempengaruhi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terbentuknya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pembentukan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bersangkutan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(sufficient factors)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tiga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subkulturnya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sejarah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memori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geografik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kondisi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ekologik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sumberdaya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politik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so</a:t>
            </a:r>
            <a:r>
              <a:rPr lang="id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ial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dan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kearifan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lo</a:t>
            </a:r>
            <a:r>
              <a:rPr lang="id-ID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Weltanschauung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851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Kotak Teks 11">
            <a:extLst>
              <a:ext uri="{FF2B5EF4-FFF2-40B4-BE49-F238E27FC236}">
                <a16:creationId xmlns:a16="http://schemas.microsoft.com/office/drawing/2014/main" id="{5CA293BB-0AA7-CE3C-0E56-9FD56D68F7AE}"/>
              </a:ext>
            </a:extLst>
          </p:cNvPr>
          <p:cNvSpPr txBox="1"/>
          <p:nvPr/>
        </p:nvSpPr>
        <p:spPr>
          <a:xfrm>
            <a:off x="838200" y="876300"/>
            <a:ext cx="15011400" cy="667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>
              <a:lnSpc>
                <a:spcPct val="150000"/>
              </a:lnSpc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Sistem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</a:t>
            </a:r>
            <a:r>
              <a:rPr lang="id-ID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tahan</a:t>
            </a:r>
            <a:endParaRPr lang="id-ID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0">
              <a:lnSpc>
                <a:spcPct val="150000"/>
              </a:lnSpc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Monarchi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terbagi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sz="24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eaLnBrk="0">
              <a:lnSpc>
                <a:spcPct val="150000"/>
              </a:lnSpc>
              <a:buFont typeface="+mj-lt"/>
              <a:buAutoNum type="alphaLcPeriod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Monarchi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Konstitusional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Belanda,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Muangthai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Inggris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 algn="just" eaLnBrk="0">
              <a:lnSpc>
                <a:spcPct val="150000"/>
              </a:lnSpc>
              <a:buFont typeface="+mj-lt"/>
              <a:buAutoNum type="alphaLcPeriod"/>
            </a:pP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Monarchi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Absolut,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kerajaan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kekuasaannya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terbatas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seperti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Perancis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yang pada zaman Louis XIV, Roma pada zaman Nero, Arab Saudi pada zaman Raja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Sa'ud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0">
              <a:lnSpc>
                <a:spcPct val="150000"/>
              </a:lnSpc>
            </a:pP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terbagi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>
              <a:lnSpc>
                <a:spcPct val="150000"/>
              </a:lnSpc>
              <a:buFont typeface="+mj-lt"/>
              <a:buAutoNum type="alphaL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Konstitusional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 mana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dibatasi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pemerintahannya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UUD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hak-hak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>
              <a:lnSpc>
                <a:spcPct val="150000"/>
              </a:lnSpc>
              <a:buFont typeface="+mj-lt"/>
              <a:buAutoNum type="alphaL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 Absolut di mana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dibatasi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UUD yang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memuat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hak-hak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asasi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Jadi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pemerintahan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kediktatoran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contoh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Republik Rakyat Cina, Republik Rakyat Cuba, Republik Rakyat Vietnam,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Republik­republik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Komunis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Eropa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Timur.</a:t>
            </a:r>
            <a:endParaRPr lang="id-ID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806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3">
            <a:extLst>
              <a:ext uri="{FF2B5EF4-FFF2-40B4-BE49-F238E27FC236}">
                <a16:creationId xmlns:a16="http://schemas.microsoft.com/office/drawing/2014/main" id="{978C324F-8B82-B881-F075-6E73A5A5522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539355" y="3138804"/>
            <a:ext cx="0" cy="1"/>
          </a:xfrm>
          <a:prstGeom prst="line">
            <a:avLst/>
          </a:prstGeom>
          <a:noFill/>
          <a:ln w="3048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12">
            <a:extLst>
              <a:ext uri="{FF2B5EF4-FFF2-40B4-BE49-F238E27FC236}">
                <a16:creationId xmlns:a16="http://schemas.microsoft.com/office/drawing/2014/main" id="{E0B4FD29-D673-5EDF-01CD-75CFCD266D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685210"/>
            <a:ext cx="11734799" cy="575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>
              <a:lnSpc>
                <a:spcPct val="150000"/>
              </a:lnSpc>
              <a:spcBef>
                <a:spcPts val="540"/>
              </a:spcBef>
            </a:pPr>
            <a:r>
              <a:rPr lang="id-ID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istem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bermacam-macam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yaitu</a:t>
            </a: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id-ID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  <a:buSzPts val="1200"/>
            </a:pPr>
            <a:r>
              <a:rPr lang="id-ID" sz="32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A.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Demokrasi</a:t>
            </a:r>
            <a:endParaRPr lang="id-ID" sz="3200" spc="-55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  <a:buSzPts val="1200"/>
            </a:pPr>
            <a:r>
              <a:rPr lang="id-ID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B. 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Timokrasi</a:t>
            </a:r>
            <a:endParaRPr lang="id-ID" sz="3200" spc="-55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  <a:buSzPts val="1200"/>
            </a:pPr>
            <a:r>
              <a:rPr lang="id-ID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C. 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Oligasi</a:t>
            </a:r>
            <a:endParaRPr lang="id-ID" sz="3200" spc="-55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  <a:buSzPts val="1200"/>
            </a:pPr>
            <a:r>
              <a:rPr lang="id-ID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D. 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Anarchi</a:t>
            </a:r>
            <a:endParaRPr lang="id-ID" sz="3200" spc="-55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  <a:buSzPts val="1200"/>
            </a:pPr>
            <a:r>
              <a:rPr lang="id-ID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E. 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Pemerintahan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Tirani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atau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</a:t>
            </a:r>
            <a:r>
              <a:rPr lang="id-ID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</a:t>
            </a:r>
            <a:r>
              <a:rPr lang="en-US" sz="3200" spc="-55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3200" spc="-55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Kediktatoran</a:t>
            </a:r>
            <a:endParaRPr lang="id-ID" sz="3200" spc="-55" dirty="0"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  <a:buSzPts val="1200"/>
            </a:pPr>
            <a:r>
              <a:rPr lang="id-ID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F.  Sistem </a:t>
            </a:r>
            <a:r>
              <a:rPr lang="id-ID" sz="32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Pemerintallan</a:t>
            </a:r>
            <a:r>
              <a:rPr lang="id-ID" sz="32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Aristokrasi</a:t>
            </a:r>
            <a:endParaRPr kumimoji="0" lang="id-ID" altLang="id-ID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id-ID" altLang="id-ID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6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7" name="TextBox 7"/>
          <p:cNvSpPr txBox="1"/>
          <p:nvPr/>
        </p:nvSpPr>
        <p:spPr>
          <a:xfrm>
            <a:off x="0" y="3305639"/>
            <a:ext cx="18288000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Terima Kasih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/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/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/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DD9B97A6-3169-0C70-9C2C-3BECA54A7485}"/>
              </a:ext>
            </a:extLst>
          </p:cNvPr>
          <p:cNvSpPr txBox="1"/>
          <p:nvPr/>
        </p:nvSpPr>
        <p:spPr>
          <a:xfrm>
            <a:off x="8226383" y="814348"/>
            <a:ext cx="8436316" cy="157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id-ID" sz="40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Teori Sistem 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id-ID" sz="40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Fungsional Struktural</a:t>
            </a:r>
            <a:endParaRPr lang="id-ID" sz="4000" dirty="0">
              <a:effectLst/>
              <a:latin typeface="Britannic Bold" panose="020B09030607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CA43A05A-2946-92EB-6B4B-D5001CC9ED10}"/>
              </a:ext>
            </a:extLst>
          </p:cNvPr>
          <p:cNvSpPr txBox="1"/>
          <p:nvPr/>
        </p:nvSpPr>
        <p:spPr>
          <a:xfrm>
            <a:off x="1493552" y="2748796"/>
            <a:ext cx="15901819" cy="5208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id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eori</a:t>
            </a:r>
            <a:r>
              <a:rPr lang="id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Sistem</a:t>
            </a:r>
          </a:p>
          <a:p>
            <a:pPr algn="just"/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menurut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Anatol Rapoport 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(1966, 1968)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adalah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seperangkat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entitas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saling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berkaitan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dikoneksikan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oleh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peri­laku</a:t>
            </a:r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dan </a:t>
            </a:r>
            <a:r>
              <a:rPr lang="en-US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sejarah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Secara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spesifik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menyatakan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bahwa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harus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memenuhi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kriteria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berikut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: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marL="342900" lvl="0" indent="-342900" eaLnBrk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spesifikasi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­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diidentifikasi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paling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­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orang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spesifikasi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hubungan-hubungan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di­identifikasi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eaLnBrk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Hubungan-hubungan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berimplikasi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lain.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eaLnBrk="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ter­tentu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berimplikasi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(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kemungkinan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jejaring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(Rapoport, 1966,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hlm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129-130).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4E177-6FB9-724A-E6B9-E844C4173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589C8E6-5A00-FE2F-93D1-BAB8BCA1AF74}"/>
              </a:ext>
            </a:extLst>
          </p:cNvPr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A2AE0E1-42EE-2259-0B96-3069ADFB3A08}"/>
              </a:ext>
            </a:extLst>
          </p:cNvPr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C0BDCA6-B5CF-6DA1-8341-3F030E026507}"/>
              </a:ext>
            </a:extLst>
          </p:cNvPr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E750ED1-530A-07A8-C333-884B27DC0A47}"/>
              </a:ext>
            </a:extLst>
          </p:cNvPr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FD79EAAB-7A32-C274-7EBB-64DAA8E26BCE}"/>
              </a:ext>
            </a:extLst>
          </p:cNvPr>
          <p:cNvSpPr txBox="1"/>
          <p:nvPr/>
        </p:nvSpPr>
        <p:spPr>
          <a:xfrm>
            <a:off x="2590800" y="1988790"/>
            <a:ext cx="1392061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Easton (1966), </a:t>
            </a:r>
          </a:p>
          <a:p>
            <a:pPr algn="just"/>
            <a:endParaRPr lang="id-ID" sz="2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 sistem memberi jalan dalam menentukan dampak ba­nyak pengaruh lingkungan yang beragam ter­hadap suatu sistem. Dengan cara ini, adalah mungkin untuk mereduksi tekanan pada sistem dan melakukan tindakan yang tepat. Melalui penggunaan konsep masukan (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input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dan ke­luaran (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output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variasi pengaruh yang terlalu banyak dapat dikurangi menjadi sejumlah in­dikator yang dapat dikelola. Pembedaan antara satu sistem politik dengan sistem yang lain akan memberikan kemungkinan untuk menginterpre­tasikan perilaku dalam lingkungan sebagai per­tukaran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exchanges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 transaksi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antarsistem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politik. Easton menggunakan istilah pertukaran untuk merujuk kepada "hubungan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mutual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antara sistem politik dengan sistem-sistem yang lain di lingkungan". Istilah transaksi diguna­kan untuk "menekankan gerakan efek satu arah, dari sistem lingkungan ke sistem politik, atau sebaliknya, tanpa mempertimbangkan perilaku reaktif dari sistem yang lain</a:t>
            </a:r>
            <a:endParaRPr lang="id-ID" sz="24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33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FFE48F-91B8-3A3C-B581-FEAD2ACC2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668372E-E897-947A-8F1C-729A3CF3CCF7}"/>
              </a:ext>
            </a:extLst>
          </p:cNvPr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3E6CEFE-E9F7-CA49-6E7E-A01299980AFC}"/>
              </a:ext>
            </a:extLst>
          </p:cNvPr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DB399E-D45B-9053-47EE-3694554A09D2}"/>
              </a:ext>
            </a:extLst>
          </p:cNvPr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A283563-4E2D-B951-8281-11DD9B45C9D8}"/>
              </a:ext>
            </a:extLst>
          </p:cNvPr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0ACE5D36-CE90-0378-3642-DD9B35234483}"/>
              </a:ext>
            </a:extLst>
          </p:cNvPr>
          <p:cNvSpPr txBox="1"/>
          <p:nvPr/>
        </p:nvSpPr>
        <p:spPr>
          <a:xfrm>
            <a:off x="1115297" y="2476500"/>
            <a:ext cx="159018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/>
            <a:r>
              <a:rPr lang="id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FUNGSIONALISME STRUKTURAL</a:t>
            </a:r>
          </a:p>
          <a:p>
            <a:pPr lvl="0" eaLnBrk="0"/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Istilah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 fungsional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 struk­tural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diterapkan pada berbagai macam pendekat­an (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Cancian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1968;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Merton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1968).</a:t>
            </a:r>
          </a:p>
          <a:p>
            <a:pPr>
              <a:buNone/>
            </a:pPr>
            <a:endParaRPr lang="id-ID" sz="2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persamaa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yang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menghubungkan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fungsionalisme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denga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Susser (1992)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menulis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bahw</a:t>
            </a:r>
            <a:r>
              <a:rPr lang="id-ID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keduanya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fokus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input-output,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keduanya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memandang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sistem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sebagai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pendorong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terjadinya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keseimbangan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, dan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keduanya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melihat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pada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umpan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balik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dalam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analisis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mereka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Namun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fungsionalism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secara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signifikan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juga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memiliki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perbedaan</a:t>
            </a:r>
            <a:r>
              <a:rPr lang="en-US" sz="2400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Sebagian besar pendekatan fungsional me­miliki satu unsur kesamaan: "minat untuk meng­hubungkan satu bagian dari suatu masyarakat atau sistem sosial dengan bagian atau aspek lain dari keseluruhan" (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Cancian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1968, hlm. 29)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236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27552-286D-7C45-A2A9-361C8D62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A3BA319-3476-9969-9AD4-C82A9D5BDB03}"/>
              </a:ext>
            </a:extLst>
          </p:cNvPr>
          <p:cNvSpPr/>
          <p:nvPr/>
        </p:nvSpPr>
        <p:spPr>
          <a:xfrm>
            <a:off x="241182" y="272872"/>
            <a:ext cx="764250" cy="784403"/>
          </a:xfrm>
          <a:custGeom>
            <a:avLst/>
            <a:gdLst/>
            <a:ahLst/>
            <a:cxnLst/>
            <a:rect l="l" t="t" r="r" b="b"/>
            <a:pathLst>
              <a:path w="764250" h="784403">
                <a:moveTo>
                  <a:pt x="0" y="0"/>
                </a:moveTo>
                <a:lnTo>
                  <a:pt x="764250" y="0"/>
                </a:lnTo>
                <a:lnTo>
                  <a:pt x="764250" y="784403"/>
                </a:lnTo>
                <a:lnTo>
                  <a:pt x="0" y="78440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445" r="-46209" b="-28115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1F357BE-1E3F-1EA3-6AE5-C9A6111FAE0C}"/>
              </a:ext>
            </a:extLst>
          </p:cNvPr>
          <p:cNvSpPr/>
          <p:nvPr/>
        </p:nvSpPr>
        <p:spPr>
          <a:xfrm>
            <a:off x="1098968" y="275344"/>
            <a:ext cx="745627" cy="781931"/>
          </a:xfrm>
          <a:custGeom>
            <a:avLst/>
            <a:gdLst/>
            <a:ahLst/>
            <a:cxnLst/>
            <a:rect l="l" t="t" r="r" b="b"/>
            <a:pathLst>
              <a:path w="745627" h="781931">
                <a:moveTo>
                  <a:pt x="0" y="0"/>
                </a:moveTo>
                <a:lnTo>
                  <a:pt x="745628" y="0"/>
                </a:lnTo>
                <a:lnTo>
                  <a:pt x="745628" y="781931"/>
                </a:lnTo>
                <a:lnTo>
                  <a:pt x="0" y="78193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4725" t="-10526" r="-14116" b="-12333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F2201F7-B197-C32C-5FF3-BF0B9D29D179}"/>
              </a:ext>
            </a:extLst>
          </p:cNvPr>
          <p:cNvSpPr/>
          <p:nvPr/>
        </p:nvSpPr>
        <p:spPr>
          <a:xfrm>
            <a:off x="16662699" y="452694"/>
            <a:ext cx="1336945" cy="361654"/>
          </a:xfrm>
          <a:custGeom>
            <a:avLst/>
            <a:gdLst/>
            <a:ahLst/>
            <a:cxnLst/>
            <a:rect l="l" t="t" r="r" b="b"/>
            <a:pathLst>
              <a:path w="1336945" h="361654">
                <a:moveTo>
                  <a:pt x="0" y="0"/>
                </a:moveTo>
                <a:lnTo>
                  <a:pt x="1336945" y="0"/>
                </a:lnTo>
                <a:lnTo>
                  <a:pt x="1336945" y="361654"/>
                </a:lnTo>
                <a:lnTo>
                  <a:pt x="0" y="3616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0C0595C-DDEB-676B-DD52-04DC3169E8DE}"/>
              </a:ext>
            </a:extLst>
          </p:cNvPr>
          <p:cNvSpPr/>
          <p:nvPr/>
        </p:nvSpPr>
        <p:spPr>
          <a:xfrm>
            <a:off x="14954672" y="403727"/>
            <a:ext cx="1564512" cy="459588"/>
          </a:xfrm>
          <a:custGeom>
            <a:avLst/>
            <a:gdLst/>
            <a:ahLst/>
            <a:cxnLst/>
            <a:rect l="l" t="t" r="r" b="b"/>
            <a:pathLst>
              <a:path w="1564512" h="459588">
                <a:moveTo>
                  <a:pt x="0" y="0"/>
                </a:moveTo>
                <a:lnTo>
                  <a:pt x="1564512" y="0"/>
                </a:lnTo>
                <a:lnTo>
                  <a:pt x="1564512" y="459588"/>
                </a:lnTo>
                <a:lnTo>
                  <a:pt x="0" y="4595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26" b="-226"/>
            </a:stretch>
          </a:blipFill>
        </p:spPr>
        <p:txBody>
          <a:bodyPr/>
          <a:lstStyle/>
          <a:p>
            <a:endParaRPr lang="en-ID"/>
          </a:p>
        </p:txBody>
      </p:sp>
      <p:sp>
        <p:nvSpPr>
          <p:cNvPr id="8" name="Kotak Teks 7">
            <a:extLst>
              <a:ext uri="{FF2B5EF4-FFF2-40B4-BE49-F238E27FC236}">
                <a16:creationId xmlns:a16="http://schemas.microsoft.com/office/drawing/2014/main" id="{513BD54A-48FE-769F-33BF-DC9D60953A9C}"/>
              </a:ext>
            </a:extLst>
          </p:cNvPr>
          <p:cNvSpPr txBox="1"/>
          <p:nvPr/>
        </p:nvSpPr>
        <p:spPr>
          <a:xfrm>
            <a:off x="2438400" y="1714500"/>
            <a:ext cx="139446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Tiga tipe fungsionalisme dalam pendekatan ini,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dan sebagian besar analisis fungsional mengan­dung ketiganya.</a:t>
            </a:r>
          </a:p>
          <a:p>
            <a:pPr algn="just"/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pertama didasarkan atas konsep-konsep dan asumsi-asumsi sosiologi; </a:t>
            </a:r>
          </a:p>
          <a:p>
            <a:pPr algn="just"/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kedua, didasarkan pada asumsi bahwa pola­-pola sosial akan mempertahankan sistem sosial yang lebih besar; ketiga, didasarkan pada "model sistem yang mengatur dan menyeim­bangkan dirinya sendiri.</a:t>
            </a:r>
          </a:p>
          <a:p>
            <a:pPr algn="just"/>
            <a:endParaRPr lang="id-ID" sz="2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b="1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ua tipe analisis fungsional: </a:t>
            </a:r>
          </a:p>
          <a:p>
            <a:pPr algn="just"/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 fungsional tradisional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adalah yang paling banyak digunakan. Analisis fungsional tradisional didasarkan pada premis bahwa semua pola sosial bekerja untuk mempertahankan inte­grasi dan adaptasi dari sistem yang lebih besar. </a:t>
            </a:r>
          </a:p>
          <a:p>
            <a:pPr algn="just"/>
            <a:endParaRPr lang="id-ID" sz="2400" dirty="0">
              <a:latin typeface="Book Antiqua" panose="020406020503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Analisis fungsional formal disebut formal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karena analisis ini tidak mencakup orientasi teoretis atau hipotesis substantif mengenai pe­ristiwa atau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kejadian.Analisis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ini mempelajari hubungan antar-elemen. Analisis ini berbeda dengan analisis tradisional karena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proponen­proponennya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menentang atribut-atribut "inte­grasi" dan "adaptasi" dan lebih memilih meng­kaji fungsi-fungsi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feedback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atau penyeimbangan dalam sistem.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79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tak Teks 1">
            <a:extLst>
              <a:ext uri="{FF2B5EF4-FFF2-40B4-BE49-F238E27FC236}">
                <a16:creationId xmlns:a16="http://schemas.microsoft.com/office/drawing/2014/main" id="{4E3EF85B-6C71-D96F-89B6-96CD43F32EC3}"/>
              </a:ext>
            </a:extLst>
          </p:cNvPr>
          <p:cNvSpPr txBox="1"/>
          <p:nvPr/>
        </p:nvSpPr>
        <p:spPr>
          <a:xfrm>
            <a:off x="9040586" y="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Tinjauan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Konseptual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3600" b="1" dirty="0">
                <a:effectLst/>
                <a:latin typeface="Britannic Bold" panose="020B09030607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</a:t>
            </a:r>
            <a:endParaRPr lang="id-ID" sz="3600" dirty="0">
              <a:effectLst/>
              <a:latin typeface="Britannic Bold" panose="020B0903060703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A3BB1DB9-B2EC-DF9C-3579-95FD4830A8F4}"/>
              </a:ext>
            </a:extLst>
          </p:cNvPr>
          <p:cNvSpPr txBox="1"/>
          <p:nvPr/>
        </p:nvSpPr>
        <p:spPr>
          <a:xfrm>
            <a:off x="838200" y="1181100"/>
            <a:ext cx="165354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</a:t>
            </a:r>
            <a:r>
              <a:rPr lang="id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EORI PEMBENTUKAN STRUKTUR</a:t>
            </a:r>
          </a:p>
          <a:p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Organisasi pemerintahan adalah organisasi formal. Struktur organisasinya pun, formal. Begitu sebuah organisasi formal terbentuk, di dalamnya secara spontan terbentuk pula organisasi informal, yaitu "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network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personal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relations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not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established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required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formal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arising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spontaneously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associate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another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," (Keith Davis dan John W.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Newstrom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Human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Organizational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1985, 559). Sudah barang tentu, jika ada organisasi informal, ada pula struktur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informal.Definisi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perilaku keorganisasian, yaitu "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application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within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sudah tepat. 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Kotak Teks 9">
            <a:extLst>
              <a:ext uri="{FF2B5EF4-FFF2-40B4-BE49-F238E27FC236}">
                <a16:creationId xmlns:a16="http://schemas.microsoft.com/office/drawing/2014/main" id="{DBB12E7E-D6E2-D3B5-8612-511FBA197343}"/>
              </a:ext>
            </a:extLst>
          </p:cNvPr>
          <p:cNvSpPr txBox="1"/>
          <p:nvPr/>
        </p:nvSpPr>
        <p:spPr>
          <a:xfrm>
            <a:off x="838200" y="4735643"/>
            <a:ext cx="16535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d-ID" sz="2400" dirty="0"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etiap organisasi memiliki dua macam struktur: 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formal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 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informal.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defines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task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allocated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reports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whom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formal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coordinating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mechanisms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interaction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patterns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folowed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," demikian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Robbins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berbicara tentang 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formal.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yang dimaksud adalah apa yang oleh John H. Jackson,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Cyril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P. Morgan dan Joseph G. P.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Paolillo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sebut "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internal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organizations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dalam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Theory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Macro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Perspective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(1986,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hlm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109). Bila ada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internal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tentu ada juga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external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 struktur yang menghubungkan suatu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dengan organisasi-organisasi lain atau organisasi lain yang lebih besar yang meliputi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tersebut. Kata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itu sendiri berasal dari Latin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struere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together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yaitu cam yang menunjukkan bagaimana berbagai hal dihubungkan (berhubungan) satu dengan yang lain yang menjadi sebuah satuan yang dapat diamati</a:t>
            </a:r>
            <a:endParaRPr lang="id-ID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970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tak Teks 1">
            <a:extLst>
              <a:ext uri="{FF2B5EF4-FFF2-40B4-BE49-F238E27FC236}">
                <a16:creationId xmlns:a16="http://schemas.microsoft.com/office/drawing/2014/main" id="{908B8D67-0B92-D771-47F9-6B533FA1FB65}"/>
              </a:ext>
            </a:extLst>
          </p:cNvPr>
          <p:cNvSpPr txBox="1"/>
          <p:nvPr/>
        </p:nvSpPr>
        <p:spPr>
          <a:xfrm>
            <a:off x="10896600" y="800100"/>
            <a:ext cx="6781800" cy="141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  <a:buNone/>
            </a:pPr>
            <a:r>
              <a:rPr lang="id-ID" sz="3600" b="1" dirty="0" err="1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</a:t>
            </a:r>
            <a:r>
              <a:rPr lang="en-ID" sz="3600" b="1" dirty="0" err="1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rkembangan</a:t>
            </a:r>
            <a:r>
              <a:rPr lang="en-ID" sz="3600" b="1" dirty="0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b="1" dirty="0" err="1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</a:t>
            </a:r>
            <a:r>
              <a:rPr lang="en-ID" sz="3600" b="1" dirty="0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(al) </a:t>
            </a:r>
            <a:endParaRPr lang="id-ID" sz="3600" dirty="0"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r>
              <a:rPr lang="en-ID" sz="3600" b="1" dirty="0" err="1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Oganisasi</a:t>
            </a:r>
            <a:r>
              <a:rPr lang="en-ID" sz="3600" b="1" dirty="0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3600" b="1" dirty="0" err="1">
                <a:effectLst/>
                <a:latin typeface="Britannic Bold" panose="020B09030607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Pemerintahan</a:t>
            </a:r>
            <a:endParaRPr lang="id-ID" sz="3600" dirty="0">
              <a:effectLst/>
              <a:latin typeface="Britannic Bold" panose="020B09030607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304E5B60-8AE2-590C-8444-C4644538465A}"/>
              </a:ext>
            </a:extLst>
          </p:cNvPr>
          <p:cNvSpPr txBox="1"/>
          <p:nvPr/>
        </p:nvSpPr>
        <p:spPr>
          <a:xfrm>
            <a:off x="838200" y="2324100"/>
            <a:ext cx="7620000" cy="4469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>
              <a:lnSpc>
                <a:spcPct val="150000"/>
              </a:lnSpc>
            </a:pP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Tahap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Perkembangan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Struktr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Organisasi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</a:pPr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</a:pP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Sederhana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Simple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sederhana bersifat horizontal, terbentuk berdasarkan kesepakatan bersama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antarwarga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yang terlibat, didorong oleh kesadaran akan keterbatasan-diri, saling membutuhkan,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kerjasama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atau pertukaran, guna mencapai kondisi saling menguntungkan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Gambar 7">
            <a:extLst>
              <a:ext uri="{FF2B5EF4-FFF2-40B4-BE49-F238E27FC236}">
                <a16:creationId xmlns:a16="http://schemas.microsoft.com/office/drawing/2014/main" id="{9CC84BA4-6F5E-1227-2B2A-5EEA75893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983" y="3045994"/>
            <a:ext cx="8358366" cy="3390937"/>
          </a:xfrm>
          <a:prstGeom prst="rect">
            <a:avLst/>
          </a:prstGeom>
        </p:spPr>
      </p:pic>
      <p:cxnSp>
        <p:nvCxnSpPr>
          <p:cNvPr id="10" name="Konektor Panah Lurus 9">
            <a:extLst>
              <a:ext uri="{FF2B5EF4-FFF2-40B4-BE49-F238E27FC236}">
                <a16:creationId xmlns:a16="http://schemas.microsoft.com/office/drawing/2014/main" id="{3E30C730-0952-1DAE-C0AF-EF600E53B455}"/>
              </a:ext>
            </a:extLst>
          </p:cNvPr>
          <p:cNvCxnSpPr/>
          <p:nvPr/>
        </p:nvCxnSpPr>
        <p:spPr>
          <a:xfrm>
            <a:off x="11658600" y="4076700"/>
            <a:ext cx="3505200" cy="0"/>
          </a:xfrm>
          <a:prstGeom prst="straightConnector1">
            <a:avLst/>
          </a:prstGeom>
          <a:ln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Konektor Lurus 11">
            <a:extLst>
              <a:ext uri="{FF2B5EF4-FFF2-40B4-BE49-F238E27FC236}">
                <a16:creationId xmlns:a16="http://schemas.microsoft.com/office/drawing/2014/main" id="{D2E0EEE4-F1C7-107F-2ADE-5B25AE05F9A5}"/>
              </a:ext>
            </a:extLst>
          </p:cNvPr>
          <p:cNvCxnSpPr/>
          <p:nvPr/>
        </p:nvCxnSpPr>
        <p:spPr>
          <a:xfrm>
            <a:off x="11293929" y="4509955"/>
            <a:ext cx="0" cy="119415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Konektor Lurus 12">
            <a:extLst>
              <a:ext uri="{FF2B5EF4-FFF2-40B4-BE49-F238E27FC236}">
                <a16:creationId xmlns:a16="http://schemas.microsoft.com/office/drawing/2014/main" id="{0D144A1E-1470-867C-D4EA-C9C32A4F271B}"/>
              </a:ext>
            </a:extLst>
          </p:cNvPr>
          <p:cNvCxnSpPr/>
          <p:nvPr/>
        </p:nvCxnSpPr>
        <p:spPr>
          <a:xfrm>
            <a:off x="15544800" y="4509955"/>
            <a:ext cx="0" cy="1194158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215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494F0-FB66-F46C-94A7-2F84F2D08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tak Teks 5">
            <a:extLst>
              <a:ext uri="{FF2B5EF4-FFF2-40B4-BE49-F238E27FC236}">
                <a16:creationId xmlns:a16="http://schemas.microsoft.com/office/drawing/2014/main" id="{42B1D3EF-D5D6-19B0-AB82-D67D3FC58392}"/>
              </a:ext>
            </a:extLst>
          </p:cNvPr>
          <p:cNvSpPr txBox="1"/>
          <p:nvPr/>
        </p:nvSpPr>
        <p:spPr>
          <a:xfrm>
            <a:off x="838200" y="2324100"/>
            <a:ext cx="7620000" cy="50236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>
              <a:lnSpc>
                <a:spcPct val="150000"/>
              </a:lnSpc>
            </a:pP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Tahap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Perkembangan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Struktr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Organisasi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</a:pPr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</a:pP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Lini 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(Line </a:t>
            </a:r>
            <a:r>
              <a:rPr lang="id-ID" sz="24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Structure</a:t>
            </a:r>
            <a:r>
              <a:rPr lang="id-ID" sz="24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 di antara pihak pertama dengan pihak kedua muncul pihak ketiga, organisasi rawan.-menjadi </a:t>
            </a:r>
            <a:r>
              <a:rPr lang="id-ID" sz="2400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konflik.</a:t>
            </a:r>
            <a:r>
              <a:rPr lang="id-ID" sz="2400" b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Konflik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adalah kondisi yang timbul tatkala seseorang langsung ataupun tidak langsung menghalangi atau menghambat usaha orang lain untuk mencapai tujuan yang sama secara tidak sah 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49">
            <a:extLst>
              <a:ext uri="{FF2B5EF4-FFF2-40B4-BE49-F238E27FC236}">
                <a16:creationId xmlns:a16="http://schemas.microsoft.com/office/drawing/2014/main" id="{E4BC358A-F7CD-6BAA-F930-E48C708E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981" y="3009900"/>
            <a:ext cx="9094834" cy="43378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7127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7A790-CB66-C320-B6C0-99AB8A569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otak Teks 5">
            <a:extLst>
              <a:ext uri="{FF2B5EF4-FFF2-40B4-BE49-F238E27FC236}">
                <a16:creationId xmlns:a16="http://schemas.microsoft.com/office/drawing/2014/main" id="{163E34D4-E5C8-CBE3-8ACE-375B5A6BA49B}"/>
              </a:ext>
            </a:extLst>
          </p:cNvPr>
          <p:cNvSpPr txBox="1"/>
          <p:nvPr/>
        </p:nvSpPr>
        <p:spPr>
          <a:xfrm>
            <a:off x="914400" y="2322600"/>
            <a:ext cx="7620000" cy="391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eaLnBrk="0">
              <a:lnSpc>
                <a:spcPct val="150000"/>
              </a:lnSpc>
            </a:pP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Tahap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Perkembangan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Struktr</a:t>
            </a:r>
            <a:r>
              <a:rPr lang="en-ID" sz="2400" b="1" dirty="0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 </a:t>
            </a:r>
            <a:r>
              <a:rPr lang="en-ID" sz="2400" b="1" dirty="0" err="1">
                <a:effectLst/>
                <a:latin typeface="Book Antiqua" panose="02040602050305030304" pitchFamily="18" charset="0"/>
                <a:ea typeface="Times New Roman" panose="02020603050405020304" pitchFamily="18" charset="0"/>
              </a:rPr>
              <a:t>Organisasi</a:t>
            </a:r>
            <a:endParaRPr lang="id-ID" sz="2400" b="1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</a:pPr>
            <a:endParaRPr lang="id-ID" sz="2400" b="1" dirty="0">
              <a:latin typeface="Book Antiqua" panose="02040602050305030304" pitchFamily="18" charset="0"/>
              <a:ea typeface="Times New Roman" panose="02020603050405020304" pitchFamily="18" charset="0"/>
            </a:endParaRPr>
          </a:p>
          <a:p>
            <a:pPr lvl="0" algn="just" eaLnBrk="0">
              <a:lnSpc>
                <a:spcPct val="150000"/>
              </a:lnSpc>
            </a:pP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 Lini dan Staf. 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Jika unsur B pada Gambar 3.8 membesar, dan pengambilan keputusan memerlukan manajemen informasi objektif dan profesional, bebas dari kepentingan pribadi K, diperlukan lembaga organisasional lain, yang disebut </a:t>
            </a:r>
            <a:r>
              <a:rPr lang="id-ID" sz="2400" b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staf </a:t>
            </a:r>
            <a:r>
              <a:rPr lang="id-ID" sz="24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(S).</a:t>
            </a:r>
            <a:endParaRPr lang="id-ID" sz="2400" dirty="0">
              <a:effectLst/>
              <a:latin typeface="Book Antiqua" panose="0204060205030503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8220E3D0-646C-69BC-287A-DD2728CD4D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478303"/>
              </p:ext>
            </p:extLst>
          </p:nvPr>
        </p:nvGraphicFramePr>
        <p:xfrm>
          <a:off x="10210800" y="2396690"/>
          <a:ext cx="6934200" cy="3609065"/>
        </p:xfrm>
        <a:graphic>
          <a:graphicData uri="http://schemas.openxmlformats.org/drawingml/2006/table">
            <a:tbl>
              <a:tblPr firstRow="1" firstCol="1" bandRow="1">
                <a:tableStyleId>{616DA210-FB5B-4158-B5E0-FEB733F419BA}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202933984"/>
                    </a:ext>
                  </a:extLst>
                </a:gridCol>
                <a:gridCol w="1526655">
                  <a:extLst>
                    <a:ext uri="{9D8B030D-6E8A-4147-A177-3AD203B41FA5}">
                      <a16:colId xmlns:a16="http://schemas.microsoft.com/office/drawing/2014/main" val="1752804976"/>
                    </a:ext>
                  </a:extLst>
                </a:gridCol>
                <a:gridCol w="1978545">
                  <a:extLst>
                    <a:ext uri="{9D8B030D-6E8A-4147-A177-3AD203B41FA5}">
                      <a16:colId xmlns:a16="http://schemas.microsoft.com/office/drawing/2014/main" val="212357203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64344210"/>
                    </a:ext>
                  </a:extLst>
                </a:gridCol>
              </a:tblGrid>
              <a:tr h="499308"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alter ego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8986645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supervisory 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0787732"/>
                  </a:ext>
                </a:extLst>
              </a:tr>
              <a:tr h="499308"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advisory 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659997"/>
                  </a:ext>
                </a:extLst>
              </a:tr>
              <a:tr h="998617"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>
                          <a:effectLst/>
                          <a:latin typeface="Book Antiqua" panose="02040602050305030304" pitchFamily="18" charset="0"/>
                        </a:rPr>
                        <a:t>informatif </a:t>
                      </a:r>
                      <a:endParaRPr lang="id-ID" sz="240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 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78528971"/>
                  </a:ext>
                </a:extLst>
              </a:tr>
              <a:tr h="1112524">
                <a:tc gridSpan="2">
                  <a:txBody>
                    <a:bodyPr/>
                    <a:lstStyle/>
                    <a:p>
                      <a:pPr algn="ctr" eaLnBrk="0">
                        <a:buNone/>
                      </a:pPr>
                      <a:r>
                        <a:rPr lang="en-US" sz="2400" b="1">
                          <a:effectLst/>
                          <a:latin typeface="Book Antiqua" panose="02040602050305030304" pitchFamily="18" charset="0"/>
                        </a:rPr>
                        <a:t>Sebelum decision making</a:t>
                      </a:r>
                      <a:endParaRPr lang="id-ID" sz="2400" b="1">
                        <a:effectLst/>
                        <a:latin typeface="Book Antiqua" panose="0204060205030503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2400" b="1" dirty="0" err="1">
                          <a:effectLst/>
                          <a:latin typeface="Book Antiqua" panose="02040602050305030304" pitchFamily="18" charset="0"/>
                        </a:rPr>
                        <a:t>Sepanjang</a:t>
                      </a:r>
                      <a:r>
                        <a:rPr lang="en-US" sz="2400" b="1" dirty="0">
                          <a:effectLst/>
                          <a:latin typeface="Book Antiqua" panose="02040602050305030304" pitchFamily="18" charset="0"/>
                        </a:rPr>
                        <a:t> decision implementation</a:t>
                      </a:r>
                      <a:endParaRPr lang="id-ID" sz="2400" b="1" dirty="0">
                        <a:effectLst/>
                        <a:latin typeface="Book Antiqua" panose="0204060205030503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5126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293282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2171</TotalTime>
  <Words>1591</Words>
  <Application>Microsoft Office PowerPoint</Application>
  <PresentationFormat>Custom</PresentationFormat>
  <Paragraphs>91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Calibri</vt:lpstr>
      <vt:lpstr>Arial</vt:lpstr>
      <vt:lpstr>Canva Sans Bold</vt:lpstr>
      <vt:lpstr>Britannic Bold</vt:lpstr>
      <vt:lpstr>Gill Sans MT</vt:lpstr>
      <vt:lpstr>Broadway</vt:lpstr>
      <vt:lpstr>Book Antiqua</vt:lpstr>
      <vt:lpstr>Times New Roman</vt:lpstr>
      <vt:lpstr>Calibri (body)</vt:lpstr>
      <vt:lpstr>Galeri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JUDUL MATERI</dc:title>
  <dc:creator>Iyep Saefulrahman</dc:creator>
  <cp:lastModifiedBy>gita khuzaimah</cp:lastModifiedBy>
  <cp:revision>17</cp:revision>
  <dcterms:created xsi:type="dcterms:W3CDTF">2006-08-16T00:00:00Z</dcterms:created>
  <dcterms:modified xsi:type="dcterms:W3CDTF">2025-08-21T11:48:37Z</dcterms:modified>
  <dc:identifier>DAGry4PE1OA</dc:identifier>
</cp:coreProperties>
</file>