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64" r:id="rId4"/>
    <p:sldId id="265" r:id="rId5"/>
    <p:sldId id="266" r:id="rId6"/>
    <p:sldId id="260" r:id="rId7"/>
    <p:sldId id="271" r:id="rId8"/>
    <p:sldId id="261" r:id="rId9"/>
    <p:sldId id="267" r:id="rId10"/>
    <p:sldId id="268" r:id="rId11"/>
    <p:sldId id="269" r:id="rId12"/>
    <p:sldId id="258" r:id="rId13"/>
  </p:sldIdLst>
  <p:sldSz cx="18288000" cy="10287000"/>
  <p:notesSz cx="6858000" cy="9144000"/>
  <p:embeddedFontLst>
    <p:embeddedFont>
      <p:font typeface="Bodoni MT" panose="02070603080606020203" pitchFamily="18" charset="0"/>
      <p:regular r:id="rId14"/>
      <p:bold r:id="rId15"/>
      <p:italic r:id="rId16"/>
      <p:boldItalic r:id="rId17"/>
    </p:embeddedFont>
    <p:embeddedFont>
      <p:font typeface="Bodoni MT Black" panose="02070A03080606020203" pitchFamily="18" charset="0"/>
      <p:bold r:id="rId18"/>
      <p:boldItalic r:id="rId19"/>
    </p:embeddedFont>
    <p:embeddedFont>
      <p:font typeface="Book Antiqua" panose="02040602050305030304" pitchFamily="18" charset="0"/>
      <p:regular r:id="rId20"/>
      <p:bold r:id="rId21"/>
      <p:italic r:id="rId22"/>
      <p:boldItalic r:id="rId23"/>
    </p:embeddedFont>
    <p:embeddedFont>
      <p:font typeface="Britannic Bold" panose="020B0903060703020204" pitchFamily="34" charset="0"/>
      <p:regular r:id="rId24"/>
    </p:embeddedFont>
    <p:embeddedFont>
      <p:font typeface="Canva Sans Bold" panose="020B0604020202020204" charset="0"/>
      <p:regular r:id="rId25"/>
    </p:embeddedFont>
    <p:embeddedFont>
      <p:font typeface="Gill Sans MT" panose="020B0502020104020203" pitchFamily="34" charset="0"/>
      <p:regular r:id="rId26"/>
      <p:bold r:id="rId27"/>
      <p:italic r:id="rId28"/>
      <p:bold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Gaya Medium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Tanpa Gaya, Tanpa Kis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Gaya Teran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27F97BB-C833-4FB7-BDE5-3F7075034690}" styleName="Gaya Tema 2 - Akse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47" autoAdjust="0"/>
  </p:normalViewPr>
  <p:slideViewPr>
    <p:cSldViewPr>
      <p:cViewPr varScale="1">
        <p:scale>
          <a:sx n="39" d="100"/>
          <a:sy n="39" d="100"/>
        </p:scale>
        <p:origin x="86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3626669" y="1203448"/>
            <a:ext cx="12955610" cy="3812147"/>
          </a:xfrm>
        </p:spPr>
        <p:txBody>
          <a:bodyPr bIns="0" anchor="b">
            <a:normAutofit/>
          </a:bodyPr>
          <a:lstStyle>
            <a:lvl1pPr algn="l">
              <a:defRPr sz="9900"/>
            </a:lvl1pPr>
          </a:lstStyle>
          <a:p>
            <a:r>
              <a:rPr lang="id-ID"/>
              <a:t>Klik untuk mengedit gaya judul Master</a:t>
            </a:r>
            <a:endParaRPr lang="en-US" dirty="0"/>
          </a:p>
        </p:txBody>
      </p:sp>
      <p:sp>
        <p:nvSpPr>
          <p:cNvPr id="3" name="Subtitle 2"/>
          <p:cNvSpPr>
            <a:spLocks noGrp="1"/>
          </p:cNvSpPr>
          <p:nvPr>
            <p:ph type="subTitle" idx="1"/>
          </p:nvPr>
        </p:nvSpPr>
        <p:spPr>
          <a:xfrm>
            <a:off x="3626670" y="5296807"/>
            <a:ext cx="12955608" cy="1466432"/>
          </a:xfrm>
        </p:spPr>
        <p:txBody>
          <a:bodyPr tIns="91440" bIns="91440">
            <a:normAutofit/>
          </a:bodyPr>
          <a:lstStyle>
            <a:lvl1pPr marL="0" indent="0" algn="l">
              <a:buNone/>
              <a:defRPr sz="2700" b="0" cap="all" baseline="0">
                <a:solidFill>
                  <a:schemeClr val="tx1"/>
                </a:solidFill>
              </a:defRPr>
            </a:lvl1pPr>
            <a:lvl2pPr marL="685800" indent="0" algn="ctr">
              <a:buNone/>
              <a:defRPr sz="27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a:xfrm>
            <a:off x="3624751" y="493961"/>
            <a:ext cx="7460873" cy="463802"/>
          </a:xfrm>
        </p:spPr>
        <p:txBody>
          <a:bodyPr/>
          <a:lstStyle/>
          <a:p>
            <a:endParaRPr lang="en-US"/>
          </a:p>
        </p:txBody>
      </p:sp>
      <p:sp>
        <p:nvSpPr>
          <p:cNvPr id="6" name="Slide Number Placeholder 5"/>
          <p:cNvSpPr>
            <a:spLocks noGrp="1"/>
          </p:cNvSpPr>
          <p:nvPr>
            <p:ph type="sldNum" sz="quarter" idx="12"/>
          </p:nvPr>
        </p:nvSpPr>
        <p:spPr>
          <a:xfrm>
            <a:off x="2156497" y="1198460"/>
            <a:ext cx="1216529" cy="755367"/>
          </a:xfrm>
        </p:spPr>
        <p:txBody>
          <a:bodyPr/>
          <a:lstStyle/>
          <a:p>
            <a:fld id="{B6F15528-21DE-4FAA-801E-634DDDAF4B2B}" type="slidenum">
              <a:rPr lang="en-US" smtClean="0"/>
              <a:pPr/>
              <a:t>‹#›</a:t>
            </a:fld>
            <a:endParaRPr lang="en-US"/>
          </a:p>
        </p:txBody>
      </p:sp>
      <p:cxnSp>
        <p:nvCxnSpPr>
          <p:cNvPr id="15" name="Straight Connector 14"/>
          <p:cNvCxnSpPr/>
          <p:nvPr/>
        </p:nvCxnSpPr>
        <p:spPr>
          <a:xfrm>
            <a:off x="3626670" y="5292813"/>
            <a:ext cx="1295560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872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26" name="Straight Connector 25"/>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995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58667" y="1198460"/>
            <a:ext cx="2423613" cy="6989834"/>
          </a:xfrm>
        </p:spPr>
        <p:txBody>
          <a:bodyPr vert="eaVert"/>
          <a:lstStyle>
            <a:lvl1pPr algn="l">
              <a:defRPr/>
            </a:lvl1pPr>
          </a:lstStyle>
          <a:p>
            <a:r>
              <a:rPr lang="id-ID"/>
              <a:t>Klik untuk mengedit gaya judul Master</a:t>
            </a:r>
            <a:endParaRPr lang="en-US" dirty="0"/>
          </a:p>
        </p:txBody>
      </p:sp>
      <p:sp>
        <p:nvSpPr>
          <p:cNvPr id="3" name="Vertical Text Placeholder 2"/>
          <p:cNvSpPr>
            <a:spLocks noGrp="1"/>
          </p:cNvSpPr>
          <p:nvPr>
            <p:ph type="body" orient="vert" idx="1"/>
          </p:nvPr>
        </p:nvSpPr>
        <p:spPr>
          <a:xfrm>
            <a:off x="2167008" y="1198460"/>
            <a:ext cx="11743245" cy="698983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4158667" y="1198460"/>
            <a:ext cx="0" cy="6989834"/>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37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ncho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30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2181359" y="2634195"/>
            <a:ext cx="12964731" cy="2831925"/>
          </a:xfrm>
        </p:spPr>
        <p:txBody>
          <a:bodyPr anchor="b">
            <a:normAutofit/>
          </a:bodyPr>
          <a:lstStyle>
            <a:lvl1pPr algn="l">
              <a:defRPr sz="5400"/>
            </a:lvl1pPr>
          </a:lstStyle>
          <a:p>
            <a:r>
              <a:rPr lang="id-ID"/>
              <a:t>Klik untuk mengedit gaya judul Master</a:t>
            </a:r>
            <a:endParaRPr lang="en-US" dirty="0"/>
          </a:p>
        </p:txBody>
      </p:sp>
      <p:sp>
        <p:nvSpPr>
          <p:cNvPr id="3" name="Text Placeholder 2"/>
          <p:cNvSpPr>
            <a:spLocks noGrp="1"/>
          </p:cNvSpPr>
          <p:nvPr>
            <p:ph type="body" idx="1"/>
          </p:nvPr>
        </p:nvSpPr>
        <p:spPr>
          <a:xfrm>
            <a:off x="2181359" y="5709293"/>
            <a:ext cx="12945669" cy="1519394"/>
          </a:xfrm>
        </p:spPr>
        <p:txBody>
          <a:bodyPr tIns="91440">
            <a:normAutofit/>
          </a:bodyPr>
          <a:lstStyle>
            <a:lvl1pPr marL="0" indent="0" algn="l">
              <a:buNone/>
              <a:defRPr sz="2700">
                <a:solidFill>
                  <a:schemeClr val="tx1"/>
                </a:solidFill>
              </a:defRPr>
            </a:lvl1pPr>
            <a:lvl2pPr marL="685800" indent="0">
              <a:buNone/>
              <a:defRPr sz="27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2181359" y="5707478"/>
            <a:ext cx="1294566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384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a:xfrm>
            <a:off x="2173826" y="1207334"/>
            <a:ext cx="14408453" cy="1588958"/>
          </a:xfrm>
        </p:spPr>
        <p:txBody>
          <a:bodyPr/>
          <a:lstStyle/>
          <a:p>
            <a:r>
              <a:rPr lang="id-ID"/>
              <a:t>Klik untuk mengedit gaya judul Master</a:t>
            </a:r>
            <a:endParaRPr lang="en-US" dirty="0"/>
          </a:p>
        </p:txBody>
      </p:sp>
      <p:sp>
        <p:nvSpPr>
          <p:cNvPr id="3" name="Content Placeholder 2"/>
          <p:cNvSpPr>
            <a:spLocks noGrp="1"/>
          </p:cNvSpPr>
          <p:nvPr>
            <p:ph sz="half" idx="1"/>
          </p:nvPr>
        </p:nvSpPr>
        <p:spPr>
          <a:xfrm>
            <a:off x="2170997" y="3016318"/>
            <a:ext cx="6967728" cy="5172893"/>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9620657" y="3026015"/>
            <a:ext cx="6967728" cy="516228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5" name="Straight Connector 3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763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a:xfrm>
            <a:off x="2170787" y="1206245"/>
            <a:ext cx="14411492" cy="1584479"/>
          </a:xfrm>
        </p:spPr>
        <p:txBody>
          <a:bodyPr/>
          <a:lstStyle/>
          <a:p>
            <a:r>
              <a:rPr lang="id-ID"/>
              <a:t>Klik untuk mengedit gaya judul Master</a:t>
            </a:r>
            <a:endParaRPr lang="en-US" dirty="0"/>
          </a:p>
        </p:txBody>
      </p:sp>
      <p:sp>
        <p:nvSpPr>
          <p:cNvPr id="3" name="Text Placeholder 2"/>
          <p:cNvSpPr>
            <a:spLocks noGrp="1"/>
          </p:cNvSpPr>
          <p:nvPr>
            <p:ph type="body" idx="1"/>
          </p:nvPr>
        </p:nvSpPr>
        <p:spPr>
          <a:xfrm>
            <a:off x="2170787" y="3029324"/>
            <a:ext cx="6967728" cy="1202915"/>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4" name="Content Placeholder 3"/>
          <p:cNvSpPr>
            <a:spLocks noGrp="1"/>
          </p:cNvSpPr>
          <p:nvPr>
            <p:ph sz="half" idx="2"/>
          </p:nvPr>
        </p:nvSpPr>
        <p:spPr>
          <a:xfrm>
            <a:off x="2170787" y="4236404"/>
            <a:ext cx="6967728" cy="3966686"/>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9618543" y="3034505"/>
            <a:ext cx="6967728" cy="1203356"/>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6" name="Content Placeholder 5"/>
          <p:cNvSpPr>
            <a:spLocks noGrp="1"/>
          </p:cNvSpPr>
          <p:nvPr>
            <p:ph sz="quarter" idx="4"/>
          </p:nvPr>
        </p:nvSpPr>
        <p:spPr>
          <a:xfrm>
            <a:off x="9618543" y="4232237"/>
            <a:ext cx="6967728" cy="395605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29" name="Straight Connector 28"/>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3963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25" name="Straight Connector 2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500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75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2167007" y="1198460"/>
            <a:ext cx="4909649" cy="3370676"/>
          </a:xfrm>
        </p:spPr>
        <p:txBody>
          <a:bodyPr anchor="b">
            <a:normAutofit/>
          </a:bodyPr>
          <a:lstStyle>
            <a:lvl1pPr algn="l">
              <a:defRPr sz="3600"/>
            </a:lvl1pPr>
          </a:lstStyle>
          <a:p>
            <a:r>
              <a:rPr lang="id-ID"/>
              <a:t>Klik untuk mengedit gaya judul Master</a:t>
            </a:r>
            <a:endParaRPr lang="en-US" dirty="0"/>
          </a:p>
        </p:txBody>
      </p:sp>
      <p:sp>
        <p:nvSpPr>
          <p:cNvPr id="3" name="Content Placeholder 2"/>
          <p:cNvSpPr>
            <a:spLocks noGrp="1"/>
          </p:cNvSpPr>
          <p:nvPr>
            <p:ph idx="1"/>
          </p:nvPr>
        </p:nvSpPr>
        <p:spPr>
          <a:xfrm>
            <a:off x="7565571" y="1198461"/>
            <a:ext cx="9018705" cy="6988239"/>
          </a:xfrm>
        </p:spPr>
        <p:txBody>
          <a:bodyPr anchor="ct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2167007" y="4808237"/>
            <a:ext cx="4912520" cy="3372272"/>
          </a:xfrm>
        </p:spPr>
        <p:txBody>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p:txBody>
          <a:body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2172420" y="4808237"/>
            <a:ext cx="49042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817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grpSp>
        <p:nvGrpSpPr>
          <p:cNvPr id="8" name="Group 7"/>
          <p:cNvGrpSpPr/>
          <p:nvPr/>
        </p:nvGrpSpPr>
        <p:grpSpPr>
          <a:xfrm>
            <a:off x="11216081" y="723256"/>
            <a:ext cx="6111800" cy="7723652"/>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2176809" y="1694270"/>
            <a:ext cx="8298492" cy="2745876"/>
          </a:xfrm>
        </p:spPr>
        <p:txBody>
          <a:bodyPr anchor="b">
            <a:normAutofit/>
          </a:bodyPr>
          <a:lstStyle>
            <a:lvl1pPr>
              <a:defRPr sz="48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2186584" y="1683814"/>
            <a:ext cx="4186757" cy="5799491"/>
          </a:xfrm>
          <a:solidFill>
            <a:schemeClr val="bg1">
              <a:lumMod val="85000"/>
            </a:schemeClr>
          </a:solidFill>
          <a:ln w="9525" cap="sq">
            <a:noFill/>
            <a:miter lim="800000"/>
          </a:ln>
          <a:effectLst/>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id-ID"/>
              <a:t>Klik ikon untuk menambahkan gambar</a:t>
            </a:r>
            <a:endParaRPr lang="en-US" dirty="0"/>
          </a:p>
        </p:txBody>
      </p:sp>
      <p:sp>
        <p:nvSpPr>
          <p:cNvPr id="4" name="Text Placeholder 3"/>
          <p:cNvSpPr>
            <a:spLocks noGrp="1"/>
          </p:cNvSpPr>
          <p:nvPr>
            <p:ph type="body" sz="half" idx="2"/>
          </p:nvPr>
        </p:nvSpPr>
        <p:spPr>
          <a:xfrm>
            <a:off x="2175494" y="4718988"/>
            <a:ext cx="8286606" cy="3005613"/>
          </a:xfrm>
        </p:spPr>
        <p:txBody>
          <a:bodyPr>
            <a:normAutofit/>
          </a:bodyPr>
          <a:lstStyle>
            <a:lvl1pPr marL="0" indent="0" algn="l">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a:xfrm>
            <a:off x="2171074" y="8204785"/>
            <a:ext cx="8291027" cy="480185"/>
          </a:xfrm>
        </p:spPr>
        <p:txBody>
          <a:bodyPr/>
          <a:lstStyle>
            <a:lvl1pPr algn="l">
              <a:defRPr/>
            </a:lvl1p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a:xfrm>
            <a:off x="2171073" y="477961"/>
            <a:ext cx="8311506" cy="481397"/>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2171074" y="4715408"/>
            <a:ext cx="829102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98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3029215"/>
            <a:ext cx="18288000" cy="61589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9189720"/>
            <a:ext cx="18288000" cy="1114425"/>
          </a:xfrm>
          <a:prstGeom prst="rect">
            <a:avLst/>
          </a:prstGeom>
        </p:spPr>
      </p:pic>
      <p:sp>
        <p:nvSpPr>
          <p:cNvPr id="2" name="Title Placeholder 1"/>
          <p:cNvSpPr>
            <a:spLocks noGrp="1"/>
          </p:cNvSpPr>
          <p:nvPr>
            <p:ph type="title"/>
          </p:nvPr>
        </p:nvSpPr>
        <p:spPr>
          <a:xfrm>
            <a:off x="2177369" y="1206779"/>
            <a:ext cx="14404913" cy="1573853"/>
          </a:xfrm>
          <a:prstGeom prst="rect">
            <a:avLst/>
          </a:prstGeom>
        </p:spPr>
        <p:txBody>
          <a:bodyPr vert="horz" lIns="91440" tIns="45720" rIns="91440" bIns="45720" rtlCol="0" anchor="t">
            <a:normAutofit/>
          </a:bodyPr>
          <a:lstStyle/>
          <a:p>
            <a:r>
              <a:rPr lang="id-ID"/>
              <a:t>Klik untuk mengedit gaya judul Master</a:t>
            </a:r>
            <a:endParaRPr lang="en-US" dirty="0"/>
          </a:p>
        </p:txBody>
      </p:sp>
      <p:sp>
        <p:nvSpPr>
          <p:cNvPr id="3" name="Text Placeholder 2"/>
          <p:cNvSpPr>
            <a:spLocks noGrp="1"/>
          </p:cNvSpPr>
          <p:nvPr>
            <p:ph type="body" idx="1"/>
          </p:nvPr>
        </p:nvSpPr>
        <p:spPr>
          <a:xfrm>
            <a:off x="2177369" y="3023599"/>
            <a:ext cx="14404913" cy="517592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1331208" y="495555"/>
            <a:ext cx="5251073" cy="463802"/>
          </a:xfrm>
          <a:prstGeom prst="rect">
            <a:avLst/>
          </a:prstGeom>
        </p:spPr>
        <p:txBody>
          <a:bodyPr vert="horz" lIns="91440" tIns="45720" rIns="91440" bIns="45720" rtlCol="0" anchor="ctr"/>
          <a:lstStyle>
            <a:lvl1pPr algn="r">
              <a:defRPr sz="1500">
                <a:solidFill>
                  <a:schemeClr val="tx1">
                    <a:tint val="75000"/>
                  </a:schemeClr>
                </a:solidFill>
              </a:defRPr>
            </a:lvl1pPr>
          </a:lstStyle>
          <a:p>
            <a:fld id="{1D8BD707-D9CF-40AE-B4C6-C98DA3205C09}" type="datetimeFigureOut">
              <a:rPr lang="en-US" smtClean="0"/>
              <a:pPr/>
              <a:t>8/21/2025</a:t>
            </a:fld>
            <a:endParaRPr lang="en-US"/>
          </a:p>
        </p:txBody>
      </p:sp>
      <p:sp>
        <p:nvSpPr>
          <p:cNvPr id="5" name="Footer Placeholder 4"/>
          <p:cNvSpPr>
            <a:spLocks noGrp="1"/>
          </p:cNvSpPr>
          <p:nvPr>
            <p:ph type="ftr" sz="quarter" idx="3"/>
          </p:nvPr>
        </p:nvSpPr>
        <p:spPr>
          <a:xfrm>
            <a:off x="2177369" y="493961"/>
            <a:ext cx="8908254" cy="463802"/>
          </a:xfrm>
          <a:prstGeom prst="rect">
            <a:avLst/>
          </a:prstGeom>
        </p:spPr>
        <p:txBody>
          <a:bodyPr vert="horz" lIns="91440" tIns="45720" rIns="91440" bIns="45720" rtlCol="0" anchor="ctr"/>
          <a:lstStyle>
            <a:lvl1pPr algn="l">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0091" y="1198460"/>
            <a:ext cx="1216529" cy="755367"/>
          </a:xfrm>
          <a:prstGeom prst="rect">
            <a:avLst/>
          </a:prstGeom>
        </p:spPr>
        <p:txBody>
          <a:bodyPr vert="horz" lIns="91440" tIns="45720" rIns="91440" bIns="45720" rtlCol="0" anchor="t"/>
          <a:lstStyle>
            <a:lvl1pPr algn="r">
              <a:defRPr sz="4200">
                <a:solidFill>
                  <a:schemeClr val="accent1"/>
                </a:solidFill>
              </a:defRPr>
            </a:lvl1pPr>
          </a:lstStyle>
          <a:p>
            <a:fld id="{B6F15528-21DE-4FAA-801E-634DDDAF4B2B}" type="slidenum">
              <a:rPr lang="en-US" smtClean="0"/>
              <a:pPr/>
              <a:t>‹#›</a:t>
            </a:fld>
            <a:endParaRPr lang="en-US"/>
          </a:p>
        </p:txBody>
      </p:sp>
      <p:cxnSp>
        <p:nvCxnSpPr>
          <p:cNvPr id="10" name="Straight Connector 9"/>
          <p:cNvCxnSpPr/>
          <p:nvPr/>
        </p:nvCxnSpPr>
        <p:spPr>
          <a:xfrm>
            <a:off x="0" y="9192620"/>
            <a:ext cx="18288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750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4800" b="0" i="0" kern="1200" cap="all">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accent1"/>
        </a:buClr>
        <a:buSzPct val="100000"/>
        <a:buFont typeface="Arial" panose="020B0604020202020204" pitchFamily="34" charset="0"/>
        <a:buChar char="•"/>
        <a:defRPr sz="3000" kern="120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700" kern="1200" cap="none"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400" kern="120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100" kern="1200" cap="none"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Freeform 2"/>
          <p:cNvSpPr/>
          <p:nvPr/>
        </p:nvSpPr>
        <p:spPr>
          <a:xfrm>
            <a:off x="241182" y="272872"/>
            <a:ext cx="1435218" cy="1594028"/>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3"/>
            <a:stretch>
              <a:fillRect l="-47445" r="-46209" b="-28115"/>
            </a:stretch>
          </a:blipFill>
        </p:spPr>
        <p:txBody>
          <a:bodyPr/>
          <a:lstStyle/>
          <a:p>
            <a:endParaRPr lang="en-ID"/>
          </a:p>
        </p:txBody>
      </p:sp>
      <p:sp>
        <p:nvSpPr>
          <p:cNvPr id="3" name="Freeform 3"/>
          <p:cNvSpPr/>
          <p:nvPr/>
        </p:nvSpPr>
        <p:spPr>
          <a:xfrm>
            <a:off x="1649186" y="452694"/>
            <a:ext cx="2711032" cy="1384033"/>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4"/>
            <a:stretch>
              <a:fillRect l="-14725" t="-10526" r="-14116" b="-12333"/>
            </a:stretch>
          </a:blipFill>
        </p:spPr>
        <p:txBody>
          <a:bodyPr/>
          <a:lstStyle/>
          <a:p>
            <a:endParaRPr lang="en-ID"/>
          </a:p>
        </p:txBody>
      </p:sp>
      <p:sp>
        <p:nvSpPr>
          <p:cNvPr id="4" name="Freeform 4"/>
          <p:cNvSpPr/>
          <p:nvPr/>
        </p:nvSpPr>
        <p:spPr>
          <a:xfrm>
            <a:off x="16383001" y="452693"/>
            <a:ext cx="1616644" cy="1367703"/>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5"/>
            <a:stretch>
              <a:fillRect/>
            </a:stretch>
          </a:blipFill>
        </p:spPr>
        <p:txBody>
          <a:bodyPr/>
          <a:lstStyle/>
          <a:p>
            <a:endParaRPr lang="en-ID"/>
          </a:p>
        </p:txBody>
      </p:sp>
      <p:sp>
        <p:nvSpPr>
          <p:cNvPr id="6" name="Freeform 6"/>
          <p:cNvSpPr/>
          <p:nvPr/>
        </p:nvSpPr>
        <p:spPr>
          <a:xfrm>
            <a:off x="13716000" y="436365"/>
            <a:ext cx="2193584" cy="1384032"/>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6"/>
            <a:stretch>
              <a:fillRect t="-226" b="-226"/>
            </a:stretch>
          </a:blipFill>
        </p:spPr>
        <p:txBody>
          <a:bodyPr/>
          <a:lstStyle/>
          <a:p>
            <a:endParaRPr lang="en-ID"/>
          </a:p>
        </p:txBody>
      </p:sp>
      <p:sp>
        <p:nvSpPr>
          <p:cNvPr id="7" name="TextBox 7"/>
          <p:cNvSpPr txBox="1"/>
          <p:nvPr/>
        </p:nvSpPr>
        <p:spPr>
          <a:xfrm>
            <a:off x="3200401" y="2933700"/>
            <a:ext cx="13182600" cy="984885"/>
          </a:xfrm>
          <a:prstGeom prst="rect">
            <a:avLst/>
          </a:prstGeom>
        </p:spPr>
        <p:style>
          <a:lnRef idx="0">
            <a:schemeClr val="dk1"/>
          </a:lnRef>
          <a:fillRef idx="3">
            <a:schemeClr val="dk1"/>
          </a:fillRef>
          <a:effectRef idx="3">
            <a:schemeClr val="dk1"/>
          </a:effectRef>
          <a:fontRef idx="minor">
            <a:schemeClr val="lt1"/>
          </a:fontRef>
        </p:style>
        <p:txBody>
          <a:bodyPr wrap="square" lIns="0" tIns="0" rIns="0" bIns="0" rtlCol="0" anchor="t">
            <a:spAutoFit/>
          </a:bodyPr>
          <a:lstStyle/>
          <a:p>
            <a:pPr algn="r"/>
            <a:r>
              <a:rPr lang="en-ID" sz="3200" b="1" dirty="0">
                <a:latin typeface="Britannic Bold" panose="020B0903060703020204" pitchFamily="34" charset="0"/>
              </a:rPr>
              <a:t>KEKUASAAN DAN KEWENANGAN</a:t>
            </a:r>
            <a:endParaRPr lang="id-ID" sz="3200" dirty="0">
              <a:latin typeface="Britannic Bold" panose="020B0903060703020204" pitchFamily="34" charset="0"/>
            </a:endParaRPr>
          </a:p>
          <a:p>
            <a:pPr algn="r"/>
            <a:r>
              <a:rPr lang="en-ID" sz="3200" b="1" dirty="0">
                <a:latin typeface="Britannic Bold" panose="020B0903060703020204" pitchFamily="34" charset="0"/>
              </a:rPr>
              <a:t>PEMERINTAHAN</a:t>
            </a:r>
            <a:endParaRPr lang="id-ID" sz="32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9" name="TextBox 5">
            <a:extLst>
              <a:ext uri="{FF2B5EF4-FFF2-40B4-BE49-F238E27FC236}">
                <a16:creationId xmlns:a16="http://schemas.microsoft.com/office/drawing/2014/main" id="{A9CA0E2A-3D09-C5A1-87EA-FB37FE361AAA}"/>
              </a:ext>
            </a:extLst>
          </p:cNvPr>
          <p:cNvSpPr txBox="1"/>
          <p:nvPr/>
        </p:nvSpPr>
        <p:spPr>
          <a:xfrm>
            <a:off x="10896600" y="6038161"/>
            <a:ext cx="7391400" cy="954107"/>
          </a:xfrm>
          <a:prstGeom prst="rect">
            <a:avLst/>
          </a:prstGeom>
          <a:noFill/>
        </p:spPr>
        <p:txBody>
          <a:bodyPr wrap="square" rtlCol="0">
            <a:spAutoFit/>
          </a:bodyPr>
          <a:ls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a:lstStyle>
          <a:p>
            <a:pPr algn="just"/>
            <a:r>
              <a:rPr lang="en-US" sz="2800" b="1" dirty="0" err="1">
                <a:solidFill>
                  <a:srgbClr val="1C1683"/>
                </a:solidFill>
                <a:latin typeface="Calibri (body)"/>
                <a:cs typeface="Calibri (body)"/>
              </a:rPr>
              <a:t>Penulis</a:t>
            </a:r>
            <a:r>
              <a:rPr lang="en-US" sz="2800" b="1" dirty="0">
                <a:solidFill>
                  <a:srgbClr val="1C1683"/>
                </a:solidFill>
                <a:latin typeface="Calibri (body)"/>
                <a:cs typeface="Calibri (body)"/>
              </a:rPr>
              <a:t>: I</a:t>
            </a:r>
            <a:r>
              <a:rPr lang="id-ID" sz="2800" b="1" dirty="0" err="1">
                <a:solidFill>
                  <a:srgbClr val="1C1683"/>
                </a:solidFill>
                <a:latin typeface="Calibri (body)"/>
                <a:cs typeface="Calibri (body)"/>
              </a:rPr>
              <a:t>yep</a:t>
            </a:r>
            <a:r>
              <a:rPr lang="id-ID" sz="2800" b="1" dirty="0">
                <a:solidFill>
                  <a:srgbClr val="1C1683"/>
                </a:solidFill>
                <a:latin typeface="Calibri (body)"/>
                <a:cs typeface="Calibri (body)"/>
              </a:rPr>
              <a:t> Saefulrahman, S.IP.,</a:t>
            </a:r>
            <a:r>
              <a:rPr lang="id-ID" sz="2800" b="1" dirty="0" err="1">
                <a:solidFill>
                  <a:srgbClr val="1C1683"/>
                </a:solidFill>
                <a:latin typeface="Calibri (body)"/>
                <a:cs typeface="Calibri (body)"/>
              </a:rPr>
              <a:t>M.Si</a:t>
            </a:r>
            <a:endParaRPr lang="en-US" sz="2800" b="1" dirty="0">
              <a:solidFill>
                <a:srgbClr val="1C1683"/>
              </a:solidFill>
              <a:latin typeface="Calibri (body)"/>
              <a:cs typeface="Calibri (body)"/>
            </a:endParaRPr>
          </a:p>
          <a:p>
            <a:pPr algn="just"/>
            <a:r>
              <a:rPr lang="en-US" sz="2800" b="1" dirty="0">
                <a:solidFill>
                  <a:srgbClr val="1C1683"/>
                </a:solidFill>
                <a:latin typeface="Calibri (body)"/>
                <a:cs typeface="Calibri (body)"/>
              </a:rPr>
              <a:t>Email: s</a:t>
            </a:r>
            <a:r>
              <a:rPr lang="id-ID" sz="2800" b="1" dirty="0">
                <a:solidFill>
                  <a:srgbClr val="1C1683"/>
                </a:solidFill>
                <a:latin typeface="Calibri (body)"/>
                <a:cs typeface="Calibri (body)"/>
              </a:rPr>
              <a:t>ef73rahman@gmail</a:t>
            </a:r>
            <a:r>
              <a:rPr lang="id-ID" sz="2800" b="1">
                <a:solidFill>
                  <a:srgbClr val="1C1683"/>
                </a:solidFill>
                <a:latin typeface="Calibri (body)"/>
                <a:cs typeface="Calibri (body)"/>
              </a:rPr>
              <a:t>.com</a:t>
            </a:r>
            <a:endParaRPr lang="en-US" sz="2800" b="1" dirty="0">
              <a:solidFill>
                <a:srgbClr val="1C1683"/>
              </a:solidFill>
              <a:latin typeface="Calibri (body)"/>
              <a:cs typeface="Calibri (bod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7A790-CB66-C320-B6C0-99AB8A56988E}"/>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163E34D4-E5C8-CBE3-8ACE-375B5A6BA49B}"/>
              </a:ext>
            </a:extLst>
          </p:cNvPr>
          <p:cNvSpPr txBox="1"/>
          <p:nvPr/>
        </p:nvSpPr>
        <p:spPr>
          <a:xfrm>
            <a:off x="1524000" y="1790700"/>
            <a:ext cx="15544800" cy="6124754"/>
          </a:xfrm>
          <a:prstGeom prst="rect">
            <a:avLst/>
          </a:prstGeom>
          <a:noFill/>
        </p:spPr>
        <p:txBody>
          <a:bodyPr wrap="square">
            <a:spAutoFit/>
          </a:bodyPr>
          <a:lstStyle/>
          <a:p>
            <a:pPr fontAlgn="t"/>
            <a:r>
              <a:rPr lang="id-ID" sz="2800" dirty="0">
                <a:latin typeface="Times New Roman" panose="02020603050405020304" pitchFamily="18" charset="0"/>
                <a:cs typeface="Times New Roman" panose="02020603050405020304" pitchFamily="18" charset="0"/>
              </a:rPr>
              <a:t>Dari sebuah janji, lahir hak dan kewajiban, baik searah (bersegi-tunggal, </a:t>
            </a:r>
            <a:r>
              <a:rPr lang="id-ID" sz="2800" i="1" dirty="0" err="1">
                <a:latin typeface="Times New Roman" panose="02020603050405020304" pitchFamily="18" charset="0"/>
                <a:cs typeface="Times New Roman" panose="02020603050405020304" pitchFamily="18" charset="0"/>
              </a:rPr>
              <a:t>eenzijdige</a:t>
            </a:r>
            <a:r>
              <a:rPr lang="id-ID" sz="2800" i="1" dirty="0">
                <a:latin typeface="Times New Roman" panose="02020603050405020304" pitchFamily="18" charset="0"/>
                <a:cs typeface="Times New Roman" panose="02020603050405020304" pitchFamily="18" charset="0"/>
              </a:rPr>
              <a:t> </a:t>
            </a:r>
            <a:r>
              <a:rPr lang="id-ID" sz="2800" i="1" dirty="0" err="1">
                <a:latin typeface="Times New Roman" panose="02020603050405020304" pitchFamily="18" charset="0"/>
                <a:cs typeface="Times New Roman" panose="02020603050405020304" pitchFamily="18" charset="0"/>
              </a:rPr>
              <a:t>overeenkomst</a:t>
            </a:r>
            <a:r>
              <a:rPr lang="id-ID" sz="2800" i="1" dirty="0">
                <a:latin typeface="Times New Roman" panose="02020603050405020304" pitchFamily="18" charset="0"/>
                <a:cs typeface="Times New Roman" panose="02020603050405020304" pitchFamily="18" charset="0"/>
              </a:rPr>
              <a:t>) </a:t>
            </a:r>
            <a:r>
              <a:rPr lang="id-ID" sz="2800" dirty="0">
                <a:latin typeface="Times New Roman" panose="02020603050405020304" pitchFamily="18" charset="0"/>
                <a:cs typeface="Times New Roman" panose="02020603050405020304" pitchFamily="18" charset="0"/>
              </a:rPr>
              <a:t>maupun bolak-balik </a:t>
            </a:r>
            <a:r>
              <a:rPr lang="id-ID" sz="2800" i="1" dirty="0">
                <a:latin typeface="Times New Roman" panose="02020603050405020304" pitchFamily="18" charset="0"/>
                <a:cs typeface="Times New Roman" panose="02020603050405020304" pitchFamily="18" charset="0"/>
              </a:rPr>
              <a:t>(</a:t>
            </a:r>
            <a:r>
              <a:rPr lang="id-ID" sz="2800" i="1" dirty="0" err="1">
                <a:latin typeface="Times New Roman" panose="02020603050405020304" pitchFamily="18" charset="0"/>
                <a:cs typeface="Times New Roman" panose="02020603050405020304" pitchFamily="18" charset="0"/>
              </a:rPr>
              <a:t>tweezijdige</a:t>
            </a:r>
            <a:r>
              <a:rPr lang="id-ID" sz="2800" i="1" dirty="0">
                <a:latin typeface="Times New Roman" panose="02020603050405020304" pitchFamily="18" charset="0"/>
                <a:cs typeface="Times New Roman" panose="02020603050405020304" pitchFamily="18" charset="0"/>
              </a:rPr>
              <a:t> </a:t>
            </a:r>
            <a:r>
              <a:rPr lang="id-ID" sz="2800" i="1" dirty="0" err="1">
                <a:latin typeface="Times New Roman" panose="02020603050405020304" pitchFamily="18" charset="0"/>
                <a:cs typeface="Times New Roman" panose="02020603050405020304" pitchFamily="18" charset="0"/>
              </a:rPr>
              <a:t>overeenkomst</a:t>
            </a:r>
            <a:r>
              <a:rPr lang="id-ID" sz="2800" i="1" dirty="0">
                <a:latin typeface="Times New Roman" panose="02020603050405020304" pitchFamily="18" charset="0"/>
                <a:cs typeface="Times New Roman" panose="02020603050405020304" pitchFamily="18" charset="0"/>
              </a:rPr>
              <a:t>).</a:t>
            </a:r>
            <a:r>
              <a:rPr lang="id-ID" sz="2800" dirty="0">
                <a:latin typeface="Times New Roman" panose="02020603050405020304" pitchFamily="18" charset="0"/>
                <a:cs typeface="Times New Roman" panose="02020603050405020304" pitchFamily="18" charset="0"/>
              </a:rPr>
              <a:t>Juga dari sebuah status, lahir kewajiban di satu pihak, dan hak di pihak lain. Misalnya status yang disebut dalam ungkapan </a:t>
            </a:r>
            <a:r>
              <a:rPr lang="id-ID" sz="2800" i="1" dirty="0" err="1">
                <a:latin typeface="Times New Roman" panose="02020603050405020304" pitchFamily="18" charset="0"/>
                <a:cs typeface="Times New Roman" panose="02020603050405020304" pitchFamily="18" charset="0"/>
              </a:rPr>
              <a:t>noblesse</a:t>
            </a:r>
            <a:r>
              <a:rPr lang="id-ID" sz="2800" i="1" dirty="0">
                <a:latin typeface="Times New Roman" panose="02020603050405020304" pitchFamily="18" charset="0"/>
                <a:cs typeface="Times New Roman" panose="02020603050405020304" pitchFamily="18" charset="0"/>
              </a:rPr>
              <a:t> </a:t>
            </a:r>
            <a:r>
              <a:rPr lang="id-ID" sz="2800" i="1" dirty="0" err="1">
                <a:latin typeface="Times New Roman" panose="02020603050405020304" pitchFamily="18" charset="0"/>
                <a:cs typeface="Times New Roman" panose="02020603050405020304" pitchFamily="18" charset="0"/>
              </a:rPr>
              <a:t>oblige</a:t>
            </a:r>
            <a:r>
              <a:rPr lang="id-ID" sz="2800" i="1" dirty="0">
                <a:latin typeface="Times New Roman" panose="02020603050405020304" pitchFamily="18" charset="0"/>
                <a:cs typeface="Times New Roman" panose="02020603050405020304" pitchFamily="18" charset="0"/>
              </a:rPr>
              <a:t>, </a:t>
            </a:r>
            <a:r>
              <a:rPr lang="id-ID" sz="2800" i="1" dirty="0" err="1">
                <a:latin typeface="Times New Roman" panose="02020603050405020304" pitchFamily="18" charset="0"/>
                <a:cs typeface="Times New Roman" panose="02020603050405020304" pitchFamily="18" charset="0"/>
              </a:rPr>
              <a:t>nobility</a:t>
            </a:r>
            <a:r>
              <a:rPr lang="id-ID" sz="2800" i="1" dirty="0">
                <a:latin typeface="Times New Roman" panose="02020603050405020304" pitchFamily="18" charset="0"/>
                <a:cs typeface="Times New Roman" panose="02020603050405020304" pitchFamily="18" charset="0"/>
              </a:rPr>
              <a:t> </a:t>
            </a:r>
            <a:r>
              <a:rPr lang="id-ID" sz="2800" i="1" dirty="0" err="1">
                <a:latin typeface="Times New Roman" panose="02020603050405020304" pitchFamily="18" charset="0"/>
                <a:cs typeface="Times New Roman" panose="02020603050405020304" pitchFamily="18" charset="0"/>
              </a:rPr>
              <a:t>obliges,</a:t>
            </a:r>
            <a:r>
              <a:rPr lang="id-ID" sz="2800" dirty="0" err="1">
                <a:latin typeface="Times New Roman" panose="02020603050405020304" pitchFamily="18" charset="0"/>
                <a:cs typeface="Times New Roman" panose="02020603050405020304" pitchFamily="18" charset="0"/>
              </a:rPr>
              <a:t>yaitu</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the</a:t>
            </a:r>
            <a:r>
              <a:rPr lang="id-ID" sz="2800" dirty="0">
                <a:latin typeface="Times New Roman" panose="02020603050405020304" pitchFamily="18" charset="0"/>
                <a:cs typeface="Times New Roman" panose="02020603050405020304" pitchFamily="18" charset="0"/>
              </a:rPr>
              <a:t> moral </a:t>
            </a:r>
            <a:r>
              <a:rPr lang="id-ID" sz="2800" dirty="0" err="1">
                <a:latin typeface="Times New Roman" panose="02020603050405020304" pitchFamily="18" charset="0"/>
                <a:cs typeface="Times New Roman" panose="02020603050405020304" pitchFamily="18" charset="0"/>
              </a:rPr>
              <a:t>obligation</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of</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the</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rich</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or</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highborn</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to</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display</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honorable</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or</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charitable</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conduct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fontAlgn="t"/>
            <a:endParaRPr lang="id-ID" sz="2800" dirty="0">
              <a:latin typeface="Times New Roman" panose="02020603050405020304" pitchFamily="18" charset="0"/>
              <a:ea typeface="Times New Roman" panose="02020603050405020304" pitchFamily="18" charset="0"/>
              <a:cs typeface="Times New Roman" panose="02020603050405020304" pitchFamily="18" charset="0"/>
            </a:endParaRPr>
          </a:p>
          <a:p>
            <a:pPr fontAlgn="t"/>
            <a:r>
              <a:rPr lang="id-ID" sz="2800" dirty="0">
                <a:latin typeface="Times New Roman" panose="02020603050405020304" pitchFamily="18" charset="0"/>
                <a:cs typeface="Times New Roman" panose="02020603050405020304" pitchFamily="18" charset="0"/>
              </a:rPr>
              <a:t>Janji wajib dipenuhi (penuh, total, lengkap, sempurna), ditepati (tepat, persis) dan ditunaikan (tunai, bukan hutang, sebab "</a:t>
            </a:r>
            <a:r>
              <a:rPr lang="id-ID" sz="2800" dirty="0" err="1">
                <a:latin typeface="Times New Roman" panose="02020603050405020304" pitchFamily="18" charset="0"/>
                <a:cs typeface="Times New Roman" panose="02020603050405020304" pitchFamily="18" charset="0"/>
              </a:rPr>
              <a:t>the</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stomach</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doesn't</a:t>
            </a:r>
            <a:r>
              <a:rPr lang="id-ID" sz="2800" dirty="0">
                <a:latin typeface="Times New Roman" panose="02020603050405020304" pitchFamily="18" charset="0"/>
                <a:cs typeface="Times New Roman" panose="02020603050405020304" pitchFamily="18" charset="0"/>
              </a:rPr>
              <a:t> </a:t>
            </a:r>
            <a:r>
              <a:rPr lang="id-ID" sz="2800" dirty="0" err="1">
                <a:latin typeface="Times New Roman" panose="02020603050405020304" pitchFamily="18" charset="0"/>
                <a:cs typeface="Times New Roman" panose="02020603050405020304" pitchFamily="18" charset="0"/>
              </a:rPr>
              <a:t>wait</a:t>
            </a:r>
            <a:r>
              <a:rPr lang="id-ID" sz="2800" dirty="0">
                <a:latin typeface="Times New Roman" panose="02020603050405020304" pitchFamily="18" charset="0"/>
                <a:cs typeface="Times New Roman" panose="02020603050405020304" pitchFamily="18" charset="0"/>
              </a:rPr>
              <a:t>")</a:t>
            </a:r>
          </a:p>
          <a:p>
            <a:pPr fontAlgn="t"/>
            <a:endParaRPr lang="id-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fontAlgn="t"/>
            <a:r>
              <a:rPr lang="id-ID" sz="2800" dirty="0"/>
              <a:t>Janji dianggap (telah) ditunaikan jika proses </a:t>
            </a:r>
            <a:r>
              <a:rPr lang="id-ID" sz="2800" dirty="0" err="1"/>
              <a:t>penepatan</a:t>
            </a:r>
            <a:r>
              <a:rPr lang="id-ID" sz="2800" dirty="0"/>
              <a:t> janji itu yaitu pemerintahan dapat dipertanggungjawabkan kepada pihak yang diperintah (konsumer) Lembaga yang menandai akseptabilitas pertanggungjawaban adalah lembaga yang </a:t>
            </a:r>
            <a:r>
              <a:rPr lang="id-ID" sz="2800" dirty="0" err="1"/>
              <a:t>disebtit</a:t>
            </a:r>
            <a:r>
              <a:rPr lang="id-ID" sz="2800" dirty="0"/>
              <a:t> mosi percaya, dan sebaliknya mosi tidak percaya</a:t>
            </a:r>
          </a:p>
          <a:p>
            <a:pPr fontAlgn="t"/>
            <a:endParaRPr lang="id-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fontAlgn="t"/>
            <a:r>
              <a:rPr lang="id-ID" sz="2800" dirty="0"/>
              <a:t>Pemerintahan yang </a:t>
            </a:r>
            <a:r>
              <a:rPr lang="id-ID" sz="2800" i="1" dirty="0" err="1"/>
              <a:t>legitimate</a:t>
            </a:r>
            <a:r>
              <a:rPr lang="id-ID" sz="2800" i="1" dirty="0"/>
              <a:t> </a:t>
            </a:r>
            <a:r>
              <a:rPr lang="id-ID" sz="2800" dirty="0"/>
              <a:t>adalah pemerintahan yang ternyata mampu membuktikan janjinya melalui pertanggungjawaban yang dapat diterima oleh yang-diperintah pada tingkat tertentu</a:t>
            </a:r>
            <a:endParaRPr lang="id-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2293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Kotak Teks 7">
            <a:extLst>
              <a:ext uri="{FF2B5EF4-FFF2-40B4-BE49-F238E27FC236}">
                <a16:creationId xmlns:a16="http://schemas.microsoft.com/office/drawing/2014/main" id="{7843D5F9-476D-7FB4-18DD-1D698917506A}"/>
              </a:ext>
            </a:extLst>
          </p:cNvPr>
          <p:cNvSpPr txBox="1"/>
          <p:nvPr/>
        </p:nvSpPr>
        <p:spPr>
          <a:xfrm>
            <a:off x="838200" y="876300"/>
            <a:ext cx="5486400" cy="523220"/>
          </a:xfrm>
          <a:prstGeom prst="rect">
            <a:avLst/>
          </a:prstGeom>
          <a:noFill/>
        </p:spPr>
        <p:txBody>
          <a:bodyPr wrap="square" rtlCol="0">
            <a:spAutoFit/>
          </a:bodyPr>
          <a:lstStyle/>
          <a:p>
            <a:r>
              <a:rPr lang="id-ID" sz="2800" b="1" dirty="0">
                <a:latin typeface="Times New Roman" panose="02020603050405020304" pitchFamily="18" charset="0"/>
                <a:cs typeface="Times New Roman" panose="02020603050405020304" pitchFamily="18" charset="0"/>
              </a:rPr>
              <a:t>Tanggung Jawab</a:t>
            </a:r>
          </a:p>
        </p:txBody>
      </p:sp>
      <p:sp>
        <p:nvSpPr>
          <p:cNvPr id="10" name="Kotak Teks 9">
            <a:extLst>
              <a:ext uri="{FF2B5EF4-FFF2-40B4-BE49-F238E27FC236}">
                <a16:creationId xmlns:a16="http://schemas.microsoft.com/office/drawing/2014/main" id="{6AC6F539-DC9E-B59B-FC62-2A836E34F091}"/>
              </a:ext>
            </a:extLst>
          </p:cNvPr>
          <p:cNvSpPr txBox="1"/>
          <p:nvPr/>
        </p:nvSpPr>
        <p:spPr>
          <a:xfrm>
            <a:off x="1371600" y="1714500"/>
            <a:ext cx="15904029" cy="2677656"/>
          </a:xfrm>
          <a:prstGeom prst="rect">
            <a:avLst/>
          </a:prstGeom>
          <a:noFill/>
        </p:spPr>
        <p:txBody>
          <a:bodyPr wrap="square">
            <a:spAutoFit/>
          </a:bodyPr>
          <a:lstStyle/>
          <a:p>
            <a:r>
              <a:rPr lang="id-ID" sz="2400" i="1" spc="-40" dirty="0" err="1">
                <a:effectLst/>
                <a:latin typeface="Times New Roman" panose="02020603050405020304" pitchFamily="18" charset="0"/>
                <a:ea typeface="Calibri" panose="020F0502020204030204" pitchFamily="34" charset="0"/>
                <a:cs typeface="Times New Roman" panose="02020603050405020304" pitchFamily="18" charset="0"/>
              </a:rPr>
              <a:t>Responsibility</a:t>
            </a:r>
            <a:r>
              <a:rPr lang="id-ID" sz="2400"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40" dirty="0">
                <a:effectLst/>
                <a:latin typeface="Times New Roman" panose="02020603050405020304" pitchFamily="18" charset="0"/>
                <a:ea typeface="Calibri" panose="020F0502020204030204" pitchFamily="34" charset="0"/>
                <a:cs typeface="Times New Roman" panose="02020603050405020304" pitchFamily="18" charset="0"/>
              </a:rPr>
              <a:t>(tanggung jawab) berasal dari akar kata Latin </a:t>
            </a:r>
            <a:r>
              <a:rPr lang="id-ID" sz="2400" i="1" spc="-40" dirty="0">
                <a:effectLst/>
                <a:latin typeface="Times New Roman" panose="02020603050405020304" pitchFamily="18" charset="0"/>
                <a:ea typeface="Calibri" panose="020F0502020204030204" pitchFamily="34" charset="0"/>
                <a:cs typeface="Times New Roman" panose="02020603050405020304" pitchFamily="18" charset="0"/>
              </a:rPr>
              <a:t>respons(</a:t>
            </a:r>
            <a:r>
              <a:rPr lang="id-ID" sz="2400" i="1" spc="-4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id-ID" sz="2400"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25" dirty="0">
                <a:effectLst/>
                <a:latin typeface="Times New Roman" panose="02020603050405020304" pitchFamily="18" charset="0"/>
                <a:ea typeface="Calibri" panose="020F0502020204030204" pitchFamily="34" charset="0"/>
                <a:cs typeface="Times New Roman" panose="02020603050405020304" pitchFamily="18" charset="0"/>
              </a:rPr>
              <a:t>Kata ini berkaitan dengan kata Latin lainnya </a:t>
            </a:r>
            <a:r>
              <a:rPr lang="id-ID" sz="2400" i="1" spc="-25" dirty="0" err="1">
                <a:effectLst/>
                <a:latin typeface="Times New Roman" panose="02020603050405020304" pitchFamily="18" charset="0"/>
                <a:ea typeface="Calibri" panose="020F0502020204030204" pitchFamily="34" charset="0"/>
                <a:cs typeface="Times New Roman" panose="02020603050405020304" pitchFamily="18" charset="0"/>
              </a:rPr>
              <a:t>respondere</a:t>
            </a:r>
            <a:r>
              <a:rPr lang="id-ID" sz="2400" i="1" spc="-2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spc="-25"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id-ID" sz="2400" i="1" spc="-2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spc="-25" dirty="0" err="1">
                <a:effectLst/>
                <a:latin typeface="Times New Roman" panose="02020603050405020304" pitchFamily="18" charset="0"/>
                <a:ea typeface="Calibri" panose="020F0502020204030204" pitchFamily="34" charset="0"/>
                <a:cs typeface="Times New Roman" panose="02020603050405020304" pitchFamily="18" charset="0"/>
              </a:rPr>
              <a:t>respond</a:t>
            </a:r>
            <a:r>
              <a:rPr lang="id-ID" sz="2400" i="1" spc="-2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25" dirty="0">
                <a:effectLst/>
                <a:latin typeface="Times New Roman" panose="02020603050405020304" pitchFamily="18" charset="0"/>
                <a:ea typeface="Calibri" panose="020F0502020204030204" pitchFamily="34" charset="0"/>
                <a:cs typeface="Times New Roman" panose="02020603050405020304" pitchFamily="18" charset="0"/>
              </a:rPr>
              <a:t>dan </a:t>
            </a:r>
            <a:r>
              <a:rPr lang="id-ID" sz="2400" i="1" spc="-45" dirty="0" err="1">
                <a:effectLst/>
                <a:latin typeface="Times New Roman" panose="02020603050405020304" pitchFamily="18" charset="0"/>
                <a:ea typeface="Calibri" panose="020F0502020204030204" pitchFamily="34" charset="0"/>
                <a:cs typeface="Times New Roman" panose="02020603050405020304" pitchFamily="18" charset="0"/>
              </a:rPr>
              <a:t>spondere</a:t>
            </a:r>
            <a:r>
              <a:rPr lang="id-ID" sz="2400" i="1"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spc="-45"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id-ID" sz="2400" i="1"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spc="-45" dirty="0" err="1">
                <a:effectLst/>
                <a:latin typeface="Times New Roman" panose="02020603050405020304" pitchFamily="18" charset="0"/>
                <a:ea typeface="Calibri" panose="020F0502020204030204" pitchFamily="34" charset="0"/>
                <a:cs typeface="Times New Roman" panose="02020603050405020304" pitchFamily="18" charset="0"/>
              </a:rPr>
              <a:t>pledge</a:t>
            </a:r>
            <a:r>
              <a:rPr lang="id-ID" sz="2400" i="1"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i="1" spc="-45" dirty="0" err="1">
                <a:effectLst/>
                <a:latin typeface="Times New Roman" panose="02020603050405020304" pitchFamily="18" charset="0"/>
                <a:ea typeface="Calibri" panose="020F0502020204030204" pitchFamily="34" charset="0"/>
                <a:cs typeface="Times New Roman" panose="02020603050405020304" pitchFamily="18" charset="0"/>
              </a:rPr>
              <a:t>promise.Responsible</a:t>
            </a:r>
            <a:r>
              <a:rPr lang="id-ID" sz="2400" i="1"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45" dirty="0">
                <a:effectLst/>
                <a:latin typeface="Times New Roman" panose="02020603050405020304" pitchFamily="18" charset="0"/>
                <a:ea typeface="Calibri" panose="020F0502020204030204" pitchFamily="34" charset="0"/>
                <a:cs typeface="Times New Roman" panose="02020603050405020304" pitchFamily="18" charset="0"/>
              </a:rPr>
              <a:t>berarti "</a:t>
            </a:r>
            <a:r>
              <a:rPr lang="id-ID" sz="2400" spc="-45" dirty="0" err="1">
                <a:effectLst/>
                <a:latin typeface="Times New Roman" panose="02020603050405020304" pitchFamily="18" charset="0"/>
                <a:ea typeface="Calibri" panose="020F0502020204030204" pitchFamily="34" charset="0"/>
                <a:cs typeface="Times New Roman" panose="02020603050405020304" pitchFamily="18" charset="0"/>
              </a:rPr>
              <a:t>answerable</a:t>
            </a:r>
            <a:r>
              <a:rPr lang="id-ID" sz="24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45"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id-ID" sz="24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45" dirty="0" err="1">
                <a:effectLst/>
                <a:latin typeface="Times New Roman" panose="02020603050405020304" pitchFamily="18" charset="0"/>
                <a:ea typeface="Calibri" panose="020F0502020204030204" pitchFamily="34" charset="0"/>
                <a:cs typeface="Times New Roman" panose="02020603050405020304" pitchFamily="18" charset="0"/>
              </a:rPr>
              <a:t>accountable</a:t>
            </a:r>
            <a:r>
              <a:rPr lang="id-ID" sz="24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as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within</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power</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control</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i="1" spc="-15" dirty="0" err="1">
                <a:effectLst/>
                <a:latin typeface="Times New Roman" panose="02020603050405020304" pitchFamily="18" charset="0"/>
                <a:ea typeface="Calibri" panose="020F0502020204030204" pitchFamily="34" charset="0"/>
                <a:cs typeface="Times New Roman" panose="02020603050405020304" pitchFamily="18" charset="0"/>
              </a:rPr>
              <a:t>Responsibility</a:t>
            </a:r>
            <a:r>
              <a:rPr lang="id-ID" sz="2400" i="1"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berarti "</a:t>
            </a:r>
            <a:r>
              <a:rPr lang="id-ID" sz="2400" spc="-15"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id-ID" sz="24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state</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fact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being</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responsible</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dan "a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particular</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burden</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obligation</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20" dirty="0" err="1">
                <a:effectLst/>
                <a:latin typeface="Times New Roman" panose="02020603050405020304" pitchFamily="18" charset="0"/>
                <a:ea typeface="Calibri" panose="020F0502020204030204" pitchFamily="34" charset="0"/>
                <a:cs typeface="Times New Roman" panose="02020603050405020304" pitchFamily="18" charset="0"/>
              </a:rPr>
              <a:t>upon</a:t>
            </a:r>
            <a:r>
              <a:rPr lang="id-ID" sz="2400" spc="20" dirty="0">
                <a:effectLst/>
                <a:latin typeface="Times New Roman" panose="02020603050405020304" pitchFamily="18" charset="0"/>
                <a:ea typeface="Calibri" panose="020F0502020204030204" pitchFamily="34" charset="0"/>
                <a:cs typeface="Times New Roman" panose="02020603050405020304" pitchFamily="18" charset="0"/>
              </a:rPr>
              <a:t> a person </a:t>
            </a:r>
            <a:r>
              <a:rPr lang="id-ID" sz="2400" spc="20" dirty="0" err="1">
                <a:effectLst/>
                <a:latin typeface="Times New Roman" panose="02020603050405020304" pitchFamily="18" charset="0"/>
                <a:ea typeface="Calibri" panose="020F0502020204030204" pitchFamily="34" charset="0"/>
                <a:cs typeface="Times New Roman" panose="02020603050405020304" pitchFamily="18" charset="0"/>
              </a:rPr>
              <a:t>who</a:t>
            </a:r>
            <a:r>
              <a:rPr lang="id-ID" sz="24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2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id-ID" sz="24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spc="20" dirty="0" err="1">
                <a:effectLst/>
                <a:latin typeface="Times New Roman" panose="02020603050405020304" pitchFamily="18" charset="0"/>
                <a:ea typeface="Calibri" panose="020F0502020204030204" pitchFamily="34" charset="0"/>
                <a:cs typeface="Times New Roman" panose="02020603050405020304" pitchFamily="18" charset="0"/>
              </a:rPr>
              <a:t>responsible</a:t>
            </a:r>
            <a:r>
              <a:rPr lang="id-ID" sz="2400" spc="2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id-ID" sz="2400" spc="20" dirty="0">
              <a:latin typeface="Times New Roman" panose="02020603050405020304" pitchFamily="18" charset="0"/>
              <a:ea typeface="Calibri" panose="020F0502020204030204" pitchFamily="34" charset="0"/>
              <a:cs typeface="Times New Roman" panose="02020603050405020304" pitchFamily="18" charset="0"/>
            </a:endParaRPr>
          </a:p>
          <a:p>
            <a:r>
              <a:rPr lang="id-ID" sz="2400" dirty="0"/>
              <a:t>Tanggung jawab merupakan salah satu mata rantai, dan mata rantai terpenting, yang menghubungkan perintah, janji </a:t>
            </a:r>
            <a:r>
              <a:rPr lang="id-ID" sz="2400" i="1" dirty="0"/>
              <a:t>(</a:t>
            </a:r>
            <a:r>
              <a:rPr lang="id-ID" sz="2400" i="1" dirty="0" err="1"/>
              <a:t>commitment</a:t>
            </a:r>
            <a:r>
              <a:rPr lang="id-ID" sz="2400" i="1" dirty="0"/>
              <a:t>), </a:t>
            </a:r>
            <a:r>
              <a:rPr lang="id-ID" sz="2400" dirty="0"/>
              <a:t>dan status, dengan percaya dalam hubungan pemerintahan</a:t>
            </a:r>
            <a:endParaRPr lang="id-ID" sz="2400" dirty="0">
              <a:latin typeface="Times New Roman" panose="02020603050405020304" pitchFamily="18" charset="0"/>
              <a:cs typeface="Times New Roman" panose="02020603050405020304" pitchFamily="18" charset="0"/>
            </a:endParaRPr>
          </a:p>
        </p:txBody>
      </p:sp>
      <p:sp>
        <p:nvSpPr>
          <p:cNvPr id="13" name="Kotak Teks 12">
            <a:extLst>
              <a:ext uri="{FF2B5EF4-FFF2-40B4-BE49-F238E27FC236}">
                <a16:creationId xmlns:a16="http://schemas.microsoft.com/office/drawing/2014/main" id="{DD08601C-2166-0FE9-4B25-D2B936CE77EF}"/>
              </a:ext>
            </a:extLst>
          </p:cNvPr>
          <p:cNvSpPr txBox="1"/>
          <p:nvPr/>
        </p:nvSpPr>
        <p:spPr>
          <a:xfrm>
            <a:off x="7924800" y="5571679"/>
            <a:ext cx="9152164" cy="2308324"/>
          </a:xfrm>
          <a:prstGeom prst="rect">
            <a:avLst/>
          </a:prstGeom>
          <a:noFill/>
        </p:spPr>
        <p:txBody>
          <a:bodyPr wrap="square">
            <a:spAutoFit/>
          </a:bodyPr>
          <a:lstStyle/>
          <a:p>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responsilibity</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itu sebagai satu di antara tiga tahap pemikiran tentang peran sosial perusahaan di dalam masyarakat.</a:t>
            </a:r>
          </a:p>
          <a:p>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r>
              <a:rPr lang="id-ID" sz="2400" dirty="0">
                <a:latin typeface="Times New Roman" panose="02020603050405020304" pitchFamily="18" charset="0"/>
                <a:cs typeface="Times New Roman" panose="02020603050405020304" pitchFamily="18" charset="0"/>
              </a:rPr>
              <a:t>Tahap pertama </a:t>
            </a:r>
            <a:r>
              <a:rPr lang="id-ID" sz="2400" i="1" dirty="0" err="1">
                <a:latin typeface="Times New Roman" panose="02020603050405020304" pitchFamily="18" charset="0"/>
                <a:cs typeface="Times New Roman" panose="02020603050405020304" pitchFamily="18" charset="0"/>
              </a:rPr>
              <a:t>largely</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defensive</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social</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obligation</a:t>
            </a:r>
            <a:r>
              <a:rPr lang="id-ID" sz="2400" i="1" dirty="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tahap kedua </a:t>
            </a:r>
            <a:r>
              <a:rPr lang="id-ID" sz="2400" i="1" dirty="0" err="1">
                <a:latin typeface="Times New Roman" panose="02020603050405020304" pitchFamily="18" charset="0"/>
                <a:cs typeface="Times New Roman" panose="02020603050405020304" pitchFamily="18" charset="0"/>
              </a:rPr>
              <a:t>somewhat</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more</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reactive</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social</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responsibility</a:t>
            </a:r>
            <a:r>
              <a:rPr lang="id-ID" sz="2400" i="1" dirty="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dan tahap ketiga </a:t>
            </a:r>
            <a:r>
              <a:rPr lang="id-ID" sz="2400" i="1" dirty="0" err="1">
                <a:latin typeface="Times New Roman" panose="02020603050405020304" pitchFamily="18" charset="0"/>
                <a:cs typeface="Times New Roman" panose="02020603050405020304" pitchFamily="18" charset="0"/>
              </a:rPr>
              <a:t>anticipatory</a:t>
            </a:r>
            <a:r>
              <a:rPr lang="id-ID" sz="2400" i="1" dirty="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dan </a:t>
            </a:r>
            <a:r>
              <a:rPr lang="id-ID" sz="2400" i="1" dirty="0" err="1">
                <a:latin typeface="Times New Roman" panose="02020603050405020304" pitchFamily="18" charset="0"/>
                <a:cs typeface="Times New Roman" panose="02020603050405020304" pitchFamily="18" charset="0"/>
              </a:rPr>
              <a:t>preventive</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social</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responsiveness</a:t>
            </a:r>
            <a:r>
              <a:rPr lang="id-ID" sz="2400" i="1" dirty="0">
                <a:latin typeface="Times New Roman" panose="02020603050405020304" pitchFamily="18" charset="0"/>
                <a:cs typeface="Times New Roman" panose="02020603050405020304" pitchFamily="18" charset="0"/>
              </a:rPr>
              <a:t>).</a:t>
            </a:r>
            <a:endParaRPr lang="id-ID" sz="2400" dirty="0">
              <a:latin typeface="Times New Roman" panose="02020603050405020304" pitchFamily="18" charset="0"/>
              <a:cs typeface="Times New Roman" panose="02020603050405020304" pitchFamily="18" charset="0"/>
            </a:endParaRPr>
          </a:p>
        </p:txBody>
      </p:sp>
      <p:sp>
        <p:nvSpPr>
          <p:cNvPr id="15" name="Kotak Teks 14">
            <a:extLst>
              <a:ext uri="{FF2B5EF4-FFF2-40B4-BE49-F238E27FC236}">
                <a16:creationId xmlns:a16="http://schemas.microsoft.com/office/drawing/2014/main" id="{4060DDB3-ABA8-313E-B598-A620BB7C2520}"/>
              </a:ext>
            </a:extLst>
          </p:cNvPr>
          <p:cNvSpPr txBox="1"/>
          <p:nvPr/>
        </p:nvSpPr>
        <p:spPr>
          <a:xfrm>
            <a:off x="1371600" y="5571679"/>
            <a:ext cx="4114800" cy="2677656"/>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ctr"/>
            <a:r>
              <a:rPr lang="id-ID" sz="2400" spc="10" dirty="0" err="1">
                <a:effectLst/>
                <a:latin typeface="Bodoni MT Black" panose="02070A03080606020203" pitchFamily="18" charset="0"/>
                <a:ea typeface="Calibri" panose="020F0502020204030204" pitchFamily="34" charset="0"/>
                <a:cs typeface="Times New Roman" panose="02020603050405020304" pitchFamily="18" charset="0"/>
              </a:rPr>
              <a:t>Spiro</a:t>
            </a:r>
            <a:r>
              <a:rPr lang="id-ID" sz="2400" spc="10" dirty="0">
                <a:effectLst/>
                <a:latin typeface="Bodoni MT Black" panose="02070A03080606020203" pitchFamily="18" charset="0"/>
                <a:ea typeface="Calibri" panose="020F0502020204030204" pitchFamily="34" charset="0"/>
                <a:cs typeface="Times New Roman" panose="02020603050405020304" pitchFamily="18" charset="0"/>
              </a:rPr>
              <a:t>, </a:t>
            </a:r>
            <a:r>
              <a:rPr lang="id-ID" sz="2400" i="1" spc="10" dirty="0" err="1">
                <a:effectLst/>
                <a:latin typeface="Bodoni MT Black" panose="02070A03080606020203" pitchFamily="18" charset="0"/>
                <a:ea typeface="Calibri" panose="020F0502020204030204" pitchFamily="34" charset="0"/>
                <a:cs typeface="Times New Roman" panose="02020603050405020304" pitchFamily="18" charset="0"/>
              </a:rPr>
              <a:t>responsibility</a:t>
            </a:r>
            <a:r>
              <a:rPr lang="id-ID" sz="2400" i="1" spc="10" dirty="0">
                <a:effectLst/>
                <a:latin typeface="Bodoni MT Black" panose="02070A03080606020203" pitchFamily="18" charset="0"/>
                <a:ea typeface="Calibri" panose="020F0502020204030204" pitchFamily="34" charset="0"/>
                <a:cs typeface="Times New Roman" panose="02020603050405020304" pitchFamily="18" charset="0"/>
              </a:rPr>
              <a:t> </a:t>
            </a:r>
            <a:r>
              <a:rPr lang="id-ID" sz="2400" spc="10" dirty="0">
                <a:effectLst/>
                <a:latin typeface="Bodoni MT Black" panose="02070A03080606020203" pitchFamily="18" charset="0"/>
                <a:ea typeface="Calibri" panose="020F0502020204030204" pitchFamily="34" charset="0"/>
                <a:cs typeface="Times New Roman" panose="02020603050405020304" pitchFamily="18" charset="0"/>
              </a:rPr>
              <a:t>dapat diartikan sebagai </a:t>
            </a:r>
            <a:r>
              <a:rPr lang="id-ID" sz="2400" i="1" spc="10" dirty="0" err="1">
                <a:effectLst/>
                <a:latin typeface="Bodoni MT Black" panose="02070A03080606020203" pitchFamily="18" charset="0"/>
                <a:ea typeface="Calibri" panose="020F0502020204030204" pitchFamily="34" charset="0"/>
                <a:cs typeface="Times New Roman" panose="02020603050405020304" pitchFamily="18" charset="0"/>
              </a:rPr>
              <a:t>accountability</a:t>
            </a:r>
            <a:r>
              <a:rPr lang="id-ID" sz="2400" i="1" spc="10" dirty="0">
                <a:effectLst/>
                <a:latin typeface="Bodoni MT Black" panose="02070A03080606020203" pitchFamily="18" charset="0"/>
                <a:ea typeface="Calibri" panose="020F0502020204030204" pitchFamily="34" charset="0"/>
                <a:cs typeface="Times New Roman" panose="02020603050405020304" pitchFamily="18" charset="0"/>
              </a:rPr>
              <a:t> </a:t>
            </a:r>
            <a:r>
              <a:rPr lang="id-ID" sz="2400" spc="-20" dirty="0">
                <a:effectLst/>
                <a:latin typeface="Bodoni MT Black" panose="02070A03080606020203" pitchFamily="18" charset="0"/>
                <a:ea typeface="Calibri" panose="020F0502020204030204" pitchFamily="34" charset="0"/>
                <a:cs typeface="Times New Roman" panose="02020603050405020304" pitchFamily="18" charset="0"/>
              </a:rPr>
              <a:t>(perhitungan), sebagai </a:t>
            </a:r>
            <a:r>
              <a:rPr lang="id-ID" sz="2400" i="1" spc="-20" dirty="0" err="1">
                <a:effectLst/>
                <a:latin typeface="Bodoni MT Black" panose="02070A03080606020203" pitchFamily="18" charset="0"/>
                <a:ea typeface="Calibri" panose="020F0502020204030204" pitchFamily="34" charset="0"/>
                <a:cs typeface="Times New Roman" panose="02020603050405020304" pitchFamily="18" charset="0"/>
              </a:rPr>
              <a:t>obligation</a:t>
            </a:r>
            <a:r>
              <a:rPr lang="id-ID" sz="2400" i="1" spc="-20" dirty="0">
                <a:effectLst/>
                <a:latin typeface="Bodoni MT Black" panose="02070A03080606020203" pitchFamily="18" charset="0"/>
                <a:ea typeface="Calibri" panose="020F0502020204030204" pitchFamily="34" charset="0"/>
                <a:cs typeface="Times New Roman" panose="02020603050405020304" pitchFamily="18" charset="0"/>
              </a:rPr>
              <a:t> </a:t>
            </a:r>
            <a:r>
              <a:rPr lang="id-ID" sz="2400" spc="-20" dirty="0">
                <a:effectLst/>
                <a:latin typeface="Bodoni MT Black" panose="02070A03080606020203" pitchFamily="18" charset="0"/>
                <a:ea typeface="Calibri" panose="020F0502020204030204" pitchFamily="34" charset="0"/>
                <a:cs typeface="Times New Roman" panose="02020603050405020304" pitchFamily="18" charset="0"/>
              </a:rPr>
              <a:t>(kewajiban), dan sebagai </a:t>
            </a:r>
            <a:r>
              <a:rPr lang="id-ID" sz="2400" i="1" spc="-20" dirty="0" err="1">
                <a:effectLst/>
                <a:latin typeface="Bodoni MT Black" panose="02070A03080606020203" pitchFamily="18" charset="0"/>
                <a:ea typeface="Calibri" panose="020F0502020204030204" pitchFamily="34" charset="0"/>
                <a:cs typeface="Times New Roman" panose="02020603050405020304" pitchFamily="18" charset="0"/>
              </a:rPr>
              <a:t>cause</a:t>
            </a:r>
            <a:r>
              <a:rPr lang="id-ID" sz="2400" b="1" i="1" spc="-20" dirty="0">
                <a:effectLst/>
                <a:latin typeface="Bodoni MT Black" panose="02070A03080606020203" pitchFamily="18" charset="0"/>
                <a:ea typeface="Calibri" panose="020F0502020204030204" pitchFamily="34" charset="0"/>
                <a:cs typeface="Times New Roman" panose="02020603050405020304" pitchFamily="18" charset="0"/>
              </a:rPr>
              <a:t> </a:t>
            </a:r>
            <a:r>
              <a:rPr lang="id-ID" sz="2400" spc="-20" dirty="0">
                <a:effectLst/>
                <a:latin typeface="Bodoni MT Black" panose="02070A03080606020203" pitchFamily="18" charset="0"/>
                <a:ea typeface="Calibri" panose="020F0502020204030204" pitchFamily="34" charset="0"/>
                <a:cs typeface="Times New Roman" panose="02020603050405020304" pitchFamily="18" charset="0"/>
              </a:rPr>
              <a:t>(penggerak, </a:t>
            </a:r>
            <a:r>
              <a:rPr lang="id-ID" sz="2400" i="1" spc="5" dirty="0" err="1">
                <a:effectLst/>
                <a:latin typeface="Bodoni MT Black" panose="02070A03080606020203" pitchFamily="18" charset="0"/>
                <a:ea typeface="Calibri" panose="020F0502020204030204" pitchFamily="34" charset="0"/>
                <a:cs typeface="Times New Roman" panose="02020603050405020304" pitchFamily="18" charset="0"/>
              </a:rPr>
              <a:t>acts</a:t>
            </a:r>
            <a:r>
              <a:rPr lang="id-ID" sz="2400" i="1" spc="5" dirty="0">
                <a:effectLst/>
                <a:latin typeface="Bodoni MT Black" panose="02070A03080606020203" pitchFamily="18" charset="0"/>
                <a:ea typeface="Calibri" panose="020F0502020204030204" pitchFamily="34" charset="0"/>
                <a:cs typeface="Times New Roman" panose="02020603050405020304" pitchFamily="18" charset="0"/>
              </a:rPr>
              <a:t>). </a:t>
            </a:r>
            <a:endParaRPr lang="id-ID" sz="2400" dirty="0">
              <a:latin typeface="Bodoni MT Black" panose="02070A03080606020203" pitchFamily="18" charset="0"/>
            </a:endParaRPr>
          </a:p>
        </p:txBody>
      </p:sp>
    </p:spTree>
    <p:extLst>
      <p:ext uri="{BB962C8B-B14F-4D97-AF65-F5344CB8AC3E}">
        <p14:creationId xmlns:p14="http://schemas.microsoft.com/office/powerpoint/2010/main" val="3970403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7" name="TextBox 7"/>
          <p:cNvSpPr txBox="1"/>
          <p:nvPr/>
        </p:nvSpPr>
        <p:spPr>
          <a:xfrm>
            <a:off x="0" y="3305639"/>
            <a:ext cx="18288000" cy="1566544"/>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Terima 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5" name="Kotak Teks 4">
            <a:extLst>
              <a:ext uri="{FF2B5EF4-FFF2-40B4-BE49-F238E27FC236}">
                <a16:creationId xmlns:a16="http://schemas.microsoft.com/office/drawing/2014/main" id="{DD9B97A6-3169-0C70-9C2C-3BECA54A7485}"/>
              </a:ext>
            </a:extLst>
          </p:cNvPr>
          <p:cNvSpPr txBox="1"/>
          <p:nvPr/>
        </p:nvSpPr>
        <p:spPr>
          <a:xfrm>
            <a:off x="9109246" y="946969"/>
            <a:ext cx="8436316" cy="646331"/>
          </a:xfrm>
          <a:prstGeom prst="rect">
            <a:avLst/>
          </a:prstGeom>
          <a:noFill/>
        </p:spPr>
        <p:txBody>
          <a:bodyPr wrap="square" rtlCol="0">
            <a:spAutoFit/>
          </a:bodyPr>
          <a:lstStyle/>
          <a:p>
            <a:pPr algn="r">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Rekonstruksi Kekuasaan</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9" name="Kotak Teks 8">
            <a:extLst>
              <a:ext uri="{FF2B5EF4-FFF2-40B4-BE49-F238E27FC236}">
                <a16:creationId xmlns:a16="http://schemas.microsoft.com/office/drawing/2014/main" id="{F6542409-46AE-C0B8-5A5A-99BCB38EB837}"/>
              </a:ext>
            </a:extLst>
          </p:cNvPr>
          <p:cNvSpPr txBox="1"/>
          <p:nvPr/>
        </p:nvSpPr>
        <p:spPr>
          <a:xfrm>
            <a:off x="762000" y="2583570"/>
            <a:ext cx="10195968" cy="2308324"/>
          </a:xfrm>
          <a:prstGeom prst="rect">
            <a:avLst/>
          </a:prstGeom>
          <a:noFill/>
        </p:spPr>
        <p:txBody>
          <a:bodyPr wrap="square">
            <a:spAutoFit/>
          </a:bodyPr>
          <a:lstStyle/>
          <a:p>
            <a:pPr lvl="0" algn="just"/>
            <a:r>
              <a:rPr lang="id-ID" sz="2400" dirty="0">
                <a:latin typeface="Times New Roman" panose="02020603050405020304" pitchFamily="18" charset="0"/>
                <a:cs typeface="Times New Roman" panose="02020603050405020304" pitchFamily="18" charset="0"/>
              </a:rPr>
              <a:t>Dalam</a:t>
            </a:r>
            <a:r>
              <a:rPr lang="id-ID" sz="2400" dirty="0"/>
              <a:t> sistem yang di sebut negara atau bangsa harus terdapat tiga unsur, elemen, atau komponen: (1) konstitusi (yang memuat dasar, tujuan, dan cara/ alat mencapainya), (2) usaha (usaha mencapai tujuan, implementasi konstitusi guna melindungi hak dan memenuhi kebutuhan manusia dan masyarakat), dan (3) kontrol untuk menjamin kelancaran usaha, mengevaluasi proses dan hasil, dan </a:t>
            </a:r>
            <a:r>
              <a:rPr lang="id-ID" sz="2400" dirty="0" err="1"/>
              <a:t>menyampaikan</a:t>
            </a:r>
            <a:r>
              <a:rPr lang="id-ID" sz="2400" i="1" dirty="0" err="1"/>
              <a:t>feedback</a:t>
            </a:r>
            <a:r>
              <a:rPr lang="id-ID" sz="2400" i="1" dirty="0"/>
              <a:t>(-</a:t>
            </a:r>
            <a:r>
              <a:rPr lang="id-ID" sz="2400" i="1" dirty="0" err="1"/>
              <a:t>for­ward</a:t>
            </a:r>
            <a:r>
              <a:rPr lang="id-ID" sz="2400" i="1" dirty="0"/>
              <a:t>) </a:t>
            </a:r>
            <a:r>
              <a:rPr lang="id-ID" sz="2400" dirty="0"/>
              <a:t>terus-menerus ke dalam konstitusi</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Kotak Teks 7">
            <a:extLst>
              <a:ext uri="{FF2B5EF4-FFF2-40B4-BE49-F238E27FC236}">
                <a16:creationId xmlns:a16="http://schemas.microsoft.com/office/drawing/2014/main" id="{FFA7A980-79DF-EDE0-01A6-E9C928EF2FC9}"/>
              </a:ext>
            </a:extLst>
          </p:cNvPr>
          <p:cNvSpPr txBox="1"/>
          <p:nvPr/>
        </p:nvSpPr>
        <p:spPr>
          <a:xfrm>
            <a:off x="8420612" y="5882164"/>
            <a:ext cx="9152164" cy="2308324"/>
          </a:xfrm>
          <a:prstGeom prst="rect">
            <a:avLst/>
          </a:prstGeom>
          <a:noFill/>
        </p:spPr>
        <p:txBody>
          <a:bodyPr wrap="square">
            <a:spAutoFit/>
          </a:bodyPr>
          <a:lstStyle/>
          <a:p>
            <a:r>
              <a:rPr lang="id-ID" sz="2400" dirty="0">
                <a:effectLst/>
                <a:latin typeface="Times New Roman" panose="02020603050405020304" pitchFamily="18" charset="0"/>
                <a:ea typeface="Calibri" panose="020F0502020204030204" pitchFamily="34" charset="0"/>
                <a:cs typeface="Times New Roman" panose="02020603050405020304" pitchFamily="18" charset="0"/>
              </a:rPr>
              <a:t>Salah satu upaya dalam merekonstruksi kekuasaan adalah dengan melakukan kontrol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po;itik</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dan kontrol pemerintahan. Kontrol politik berlangsung melalui lembaga pemilu, referendum, dan sebangsanya seperti telah dikemukakan di atas. Secara struktural pemilu dan sebangsanya itu diadakan lima atau empat tahun sekali, atau pada saat diperlukan. Kontrol politik ini terletak di pusat kekuasaan</a:t>
            </a:r>
            <a:endParaRPr lang="id-ID"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E177-6FB9-724A-E6B9-E844C41730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89C8E6-5A00-FE2F-93D1-BAB8BCA1AF74}"/>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0A2AE0E1-42EE-2259-0B96-3069ADFB3A08}"/>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3C0BDCA6-B5CF-6DA1-8341-3F030E026507}"/>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7E750ED1-530A-07A8-C333-884B27DC0A47}"/>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9" name="Kotak Teks 8">
            <a:extLst>
              <a:ext uri="{FF2B5EF4-FFF2-40B4-BE49-F238E27FC236}">
                <a16:creationId xmlns:a16="http://schemas.microsoft.com/office/drawing/2014/main" id="{571D4331-24F0-82B7-CA88-F3FAC53B00BC}"/>
              </a:ext>
            </a:extLst>
          </p:cNvPr>
          <p:cNvSpPr txBox="1"/>
          <p:nvPr/>
        </p:nvSpPr>
        <p:spPr>
          <a:xfrm>
            <a:off x="6950152" y="2247899"/>
            <a:ext cx="9569032" cy="4893647"/>
          </a:xfrm>
          <a:prstGeom prst="rect">
            <a:avLst/>
          </a:prstGeom>
          <a:noFill/>
        </p:spPr>
        <p:txBody>
          <a:bodyPr wrap="square">
            <a:spAutoFit/>
          </a:bodyPr>
          <a:lstStyle/>
          <a:p>
            <a:pPr eaLnBrk="0"/>
            <a:r>
              <a:rPr lang="en-US" sz="2400" dirty="0" err="1">
                <a:latin typeface="Times New Roman" panose="02020603050405020304" pitchFamily="18" charset="0"/>
                <a:cs typeface="Times New Roman" panose="02020603050405020304" pitchFamily="18" charset="0"/>
              </a:rPr>
              <a:t>Dilihat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kekuasaan</a:t>
            </a:r>
            <a:r>
              <a:rPr lang="id-ID"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rejim</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memerintah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kontrol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seperti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menguntungkan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dilihat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sudut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fihak</a:t>
            </a:r>
            <a:r>
              <a:rPr lang="en-US" sz="2400" dirty="0">
                <a:latin typeface="Times New Roman" panose="02020603050405020304" pitchFamily="18" charset="0"/>
                <a:cs typeface="Times New Roman" panose="02020603050405020304" pitchFamily="18" charset="0"/>
              </a:rPr>
              <a:t> yang-</a:t>
            </a:r>
            <a:r>
              <a:rPr lang="en-US" sz="2400" dirty="0" err="1">
                <a:latin typeface="Times New Roman" panose="02020603050405020304" pitchFamily="18" charset="0"/>
                <a:cs typeface="Times New Roman" panose="02020603050405020304" pitchFamily="18" charset="0"/>
              </a:rPr>
              <a:t>diperintah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nyaris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tidak</a:t>
            </a:r>
            <a:r>
              <a:rPr lang="en-US" sz="2400" dirty="0">
                <a:latin typeface="Times New Roman" panose="02020603050405020304" pitchFamily="18" charset="0"/>
                <a:cs typeface="Times New Roman" panose="02020603050405020304" pitchFamily="18" charset="0"/>
              </a:rPr>
              <a:t>. </a:t>
            </a:r>
            <a:endParaRPr lang="id-ID" sz="2400" dirty="0">
              <a:latin typeface="Times New Roman" panose="02020603050405020304" pitchFamily="18" charset="0"/>
              <a:cs typeface="Times New Roman" panose="02020603050405020304" pitchFamily="18" charset="0"/>
            </a:endParaRPr>
          </a:p>
          <a:p>
            <a:pPr eaLnBrk="0"/>
            <a:endParaRPr lang="id-ID" sz="2400" dirty="0">
              <a:latin typeface="Times New Roman" panose="02020603050405020304" pitchFamily="18" charset="0"/>
              <a:cs typeface="Times New Roman" panose="02020603050405020304" pitchFamily="18" charset="0"/>
            </a:endParaRPr>
          </a:p>
          <a:p>
            <a:pPr eaLnBrk="0"/>
            <a:r>
              <a:rPr lang="en-US" sz="2400" dirty="0" err="1">
                <a:latin typeface="Times New Roman" panose="02020603050405020304" pitchFamily="18" charset="0"/>
                <a:cs typeface="Times New Roman" panose="02020603050405020304" pitchFamily="18" charset="0"/>
              </a:rPr>
              <a:t>Sekurang-kurangnya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alasan</a:t>
            </a:r>
            <a:r>
              <a:rPr lang="en-US" sz="2400" dirty="0">
                <a:latin typeface="Times New Roman" panose="02020603050405020304" pitchFamily="18" charset="0"/>
                <a:cs typeface="Times New Roman" panose="02020603050405020304" pitchFamily="18" charset="0"/>
              </a:rPr>
              <a:t>:</a:t>
            </a:r>
            <a:endParaRPr lang="id-ID" sz="2400" dirty="0">
              <a:latin typeface="Times New Roman" panose="02020603050405020304" pitchFamily="18" charset="0"/>
              <a:cs typeface="Times New Roman" panose="02020603050405020304" pitchFamily="18" charset="0"/>
            </a:endParaRPr>
          </a:p>
          <a:p>
            <a:pPr eaLnBrk="0"/>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pertama</a:t>
            </a:r>
            <a:r>
              <a:rPr lang="en-US" sz="2400" dirty="0">
                <a:latin typeface="Times New Roman" panose="02020603050405020304" pitchFamily="18" charset="0"/>
                <a:cs typeface="Times New Roman" panose="02020603050405020304" pitchFamily="18" charset="0"/>
              </a:rPr>
              <a:t>, badan </a:t>
            </a:r>
            <a:r>
              <a:rPr lang="en-US" sz="2400" dirty="0" err="1">
                <a:latin typeface="Times New Roman" panose="02020603050405020304" pitchFamily="18" charset="0"/>
                <a:cs typeface="Times New Roman" panose="02020603050405020304" pitchFamily="18" charset="0"/>
              </a:rPr>
              <a:t>legislatif</a:t>
            </a:r>
            <a:r>
              <a:rPr lang="en-US" sz="2400" dirty="0">
                <a:latin typeface="Times New Roman" panose="02020603050405020304" pitchFamily="18" charset="0"/>
                <a:cs typeface="Times New Roman" panose="02020603050405020304" pitchFamily="18" charset="0"/>
              </a:rPr>
              <a:t> dan badan </a:t>
            </a:r>
            <a:r>
              <a:rPr lang="en-US" sz="2400" dirty="0" err="1">
                <a:latin typeface="Times New Roman" panose="02020603050405020304" pitchFamily="18" charset="0"/>
                <a:cs typeface="Times New Roman" panose="02020603050405020304" pitchFamily="18" charset="0"/>
              </a:rPr>
              <a:t>yudikatif</a:t>
            </a:r>
            <a:r>
              <a:rPr lang="en-US" sz="2400" dirty="0">
                <a:latin typeface="Times New Roman" panose="02020603050405020304" pitchFamily="18" charset="0"/>
                <a:cs typeface="Times New Roman" panose="02020603050405020304" pitchFamily="18" charset="0"/>
              </a:rPr>
              <a:t> sangat </a:t>
            </a:r>
            <a:r>
              <a:rPr lang="en-US" sz="2400" dirty="0" err="1">
                <a:latin typeface="Times New Roman" panose="02020603050405020304" pitchFamily="18" charset="0"/>
                <a:cs typeface="Times New Roman" panose="02020603050405020304" pitchFamily="18" charset="0"/>
              </a:rPr>
              <a:t>berpeluang</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bar­gaining, exchange, </a:t>
            </a:r>
            <a:r>
              <a:rPr lang="en-US" sz="2400" dirty="0" err="1">
                <a:latin typeface="Times New Roman" panose="02020603050405020304" pitchFamily="18" charset="0"/>
                <a:cs typeface="Times New Roman" panose="02020603050405020304" pitchFamily="18" charset="0"/>
              </a:rPr>
              <a:t>kolusi</a:t>
            </a:r>
            <a:r>
              <a:rPr lang="en-US" sz="2400" dirty="0">
                <a:latin typeface="Times New Roman" panose="02020603050405020304" pitchFamily="18" charset="0"/>
                <a:cs typeface="Times New Roman" panose="02020603050405020304" pitchFamily="18" charset="0"/>
              </a:rPr>
              <a:t> dan </a:t>
            </a:r>
            <a:r>
              <a:rPr lang="en-US" sz="2400" dirty="0" err="1">
                <a:latin typeface="Times New Roman" panose="02020603050405020304" pitchFamily="18" charset="0"/>
                <a:cs typeface="Times New Roman" panose="02020603050405020304" pitchFamily="18" charset="0"/>
              </a:rPr>
              <a:t>korupsi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bersama</a:t>
            </a:r>
            <a:r>
              <a:rPr lang="en-US" sz="2400" dirty="0">
                <a:latin typeface="Times New Roman" panose="02020603050405020304" pitchFamily="18" charset="0"/>
                <a:cs typeface="Times New Roman" panose="02020603050405020304" pitchFamily="18" charset="0"/>
              </a:rPr>
              <a:t> badan </a:t>
            </a:r>
            <a:r>
              <a:rPr lang="en-US" sz="2400" dirty="0" err="1">
                <a:latin typeface="Times New Roman" panose="02020603050405020304" pitchFamily="18" charset="0"/>
                <a:cs typeface="Times New Roman" panose="02020603050405020304" pitchFamily="18" charset="0"/>
              </a:rPr>
              <a:t>eksekutif</a:t>
            </a:r>
            <a:r>
              <a:rPr lang="en-US" sz="2400" dirty="0">
                <a:latin typeface="Times New Roman" panose="02020603050405020304" pitchFamily="18" charset="0"/>
                <a:cs typeface="Times New Roman" panose="02020603050405020304" pitchFamily="18" charset="0"/>
              </a:rPr>
              <a:t>, </a:t>
            </a:r>
            <a:endParaRPr lang="id-ID" sz="2400" dirty="0">
              <a:latin typeface="Times New Roman" panose="02020603050405020304" pitchFamily="18" charset="0"/>
              <a:cs typeface="Times New Roman" panose="02020603050405020304" pitchFamily="18" charset="0"/>
            </a:endParaRPr>
          </a:p>
          <a:p>
            <a:pPr eaLnBrk="0"/>
            <a:endParaRPr lang="id-ID" sz="2400" dirty="0">
              <a:latin typeface="Times New Roman" panose="02020603050405020304" pitchFamily="18" charset="0"/>
              <a:cs typeface="Times New Roman" panose="02020603050405020304" pitchFamily="18" charset="0"/>
            </a:endParaRPr>
          </a:p>
          <a:p>
            <a:pPr eaLnBrk="0"/>
            <a:r>
              <a:rPr lang="en-US" sz="2400" dirty="0" err="1">
                <a:latin typeface="Times New Roman" panose="02020603050405020304" pitchFamily="18" charset="0"/>
                <a:cs typeface="Times New Roman" panose="02020603050405020304" pitchFamily="18" charset="0"/>
              </a:rPr>
              <a:t>kedua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rejim</a:t>
            </a:r>
            <a:r>
              <a:rPr lang="en-US" sz="2400" dirty="0">
                <a:latin typeface="Times New Roman" panose="02020603050405020304" pitchFamily="18" charset="0"/>
                <a:cs typeface="Times New Roman" panose="02020603050405020304" pitchFamily="18" charset="0"/>
              </a:rPr>
              <a:t> yang </a:t>
            </a:r>
            <a:r>
              <a:rPr lang="en-US" sz="2400" i="1" dirty="0">
                <a:latin typeface="Times New Roman" panose="02020603050405020304" pitchFamily="18" charset="0"/>
                <a:cs typeface="Times New Roman" panose="02020603050405020304" pitchFamily="18" charset="0"/>
              </a:rPr>
              <a:t>powerful </a:t>
            </a:r>
            <a:r>
              <a:rPr lang="en-US" sz="2400" dirty="0" err="1">
                <a:latin typeface="Times New Roman" panose="02020603050405020304" pitchFamily="18" charset="0"/>
                <a:cs typeface="Times New Roman" panose="02020603050405020304" pitchFamily="18" charset="0"/>
              </a:rPr>
              <a:t>mempunyai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cukup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waktu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mengonsolidasi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diri</a:t>
            </a:r>
            <a:r>
              <a:rPr lang="en-US" sz="2400" dirty="0">
                <a:latin typeface="Times New Roman" panose="02020603050405020304" pitchFamily="18" charset="0"/>
                <a:cs typeface="Times New Roman" panose="02020603050405020304" pitchFamily="18" charset="0"/>
              </a:rPr>
              <a:t> dan </a:t>
            </a:r>
            <a:r>
              <a:rPr lang="en-US" sz="2400" dirty="0" err="1">
                <a:latin typeface="Times New Roman" panose="02020603050405020304" pitchFamily="18" charset="0"/>
                <a:cs typeface="Times New Roman" panose="02020603050405020304" pitchFamily="18" charset="0"/>
              </a:rPr>
              <a:t>melindungi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kepentingannya</a:t>
            </a:r>
            <a:r>
              <a:rPr lang="en-US" sz="2400" dirty="0">
                <a:latin typeface="Times New Roman" panose="02020603050405020304" pitchFamily="18" charset="0"/>
                <a:cs typeface="Times New Roman" panose="02020603050405020304" pitchFamily="18" charset="0"/>
              </a:rPr>
              <a:t>, dan </a:t>
            </a:r>
            <a:endParaRPr lang="id-ID" sz="2400" dirty="0">
              <a:latin typeface="Times New Roman" panose="02020603050405020304" pitchFamily="18" charset="0"/>
              <a:cs typeface="Times New Roman" panose="02020603050405020304" pitchFamily="18" charset="0"/>
            </a:endParaRPr>
          </a:p>
          <a:p>
            <a:pPr eaLnBrk="0"/>
            <a:endParaRPr lang="id-ID" sz="2400" dirty="0">
              <a:latin typeface="Times New Roman" panose="02020603050405020304" pitchFamily="18" charset="0"/>
              <a:cs typeface="Times New Roman" panose="02020603050405020304" pitchFamily="18" charset="0"/>
            </a:endParaRPr>
          </a:p>
          <a:p>
            <a:pPr eaLnBrk="0"/>
            <a:r>
              <a:rPr lang="en-US" sz="2400" dirty="0" err="1">
                <a:latin typeface="Times New Roman" panose="02020603050405020304" pitchFamily="18" charset="0"/>
                <a:cs typeface="Times New Roman" panose="02020603050405020304" pitchFamily="18" charset="0"/>
              </a:rPr>
              <a:t>ketiga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sementara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itu</a:t>
            </a:r>
            <a:r>
              <a:rPr lang="en-US" sz="2400" dirty="0">
                <a:latin typeface="Times New Roman" panose="02020603050405020304" pitchFamily="18" charset="0"/>
                <a:cs typeface="Times New Roman" panose="02020603050405020304" pitchFamily="18" charset="0"/>
              </a:rPr>
              <a:t> korban dan </a:t>
            </a:r>
            <a:r>
              <a:rPr lang="en-US" sz="2400" dirty="0" err="1">
                <a:latin typeface="Times New Roman" panose="02020603050405020304" pitchFamily="18" charset="0"/>
                <a:cs typeface="Times New Roman" panose="02020603050405020304" pitchFamily="18" charset="0"/>
              </a:rPr>
              <a:t>mangsa</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yang powerless, </a:t>
            </a:r>
            <a:r>
              <a:rPr lang="en-US" sz="2400" dirty="0" err="1">
                <a:latin typeface="Times New Roman" panose="02020603050405020304" pitchFamily="18" charset="0"/>
                <a:cs typeface="Times New Roman" panose="02020603050405020304" pitchFamily="18" charset="0"/>
              </a:rPr>
              <a:t>berjatuhan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tanpa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berkesempatan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mempertahankait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sehingga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kekuatan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mereka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jauh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berkurang</a:t>
            </a:r>
            <a:r>
              <a:rPr lang="en-US" sz="2400" dirty="0">
                <a:latin typeface="Times New Roman" panose="02020603050405020304" pitchFamily="18" charset="0"/>
                <a:cs typeface="Times New Roman" panose="02020603050405020304" pitchFamily="18" charset="0"/>
              </a:rPr>
              <a:t>. Hukum </a:t>
            </a:r>
            <a:r>
              <a:rPr lang="en-US" sz="2400" dirty="0" err="1">
                <a:latin typeface="Times New Roman" panose="02020603050405020304" pitchFamily="18" charset="0"/>
                <a:cs typeface="Times New Roman" panose="02020603050405020304" pitchFamily="18" charset="0"/>
              </a:rPr>
              <a:t>sistem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tidak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jalan</a:t>
            </a:r>
            <a:r>
              <a:rPr lang="en-US" sz="2400" dirty="0">
                <a:latin typeface="Times New Roman" panose="02020603050405020304" pitchFamily="18" charset="0"/>
                <a:cs typeface="Times New Roman" panose="02020603050405020304" pitchFamily="18" charset="0"/>
              </a:rPr>
              <a: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122" name="Picture 2" descr="Perilaku Gen Kekuasaan">
            <a:extLst>
              <a:ext uri="{FF2B5EF4-FFF2-40B4-BE49-F238E27FC236}">
                <a16:creationId xmlns:a16="http://schemas.microsoft.com/office/drawing/2014/main" id="{929E80C8-D8E4-66D5-2EDA-5C38F16DFB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6829" y="2247900"/>
            <a:ext cx="5291571" cy="4893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3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FE48F-91B8-3A3C-B581-FEAD2ACC22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668372E-E897-947A-8F1C-729A3CF3CCF7}"/>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73E6CEFE-E9F7-CA49-6E7E-A01299980AF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ACDB399E-D45B-9053-47EE-3694554A09D2}"/>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EA283563-4E2D-B951-8281-11DD9B45C9D8}"/>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10" name="Kotak Teks 9">
            <a:extLst>
              <a:ext uri="{FF2B5EF4-FFF2-40B4-BE49-F238E27FC236}">
                <a16:creationId xmlns:a16="http://schemas.microsoft.com/office/drawing/2014/main" id="{42F0DB33-E342-BBC8-3FB5-2AEFB9C66EEC}"/>
              </a:ext>
            </a:extLst>
          </p:cNvPr>
          <p:cNvSpPr txBox="1"/>
          <p:nvPr/>
        </p:nvSpPr>
        <p:spPr>
          <a:xfrm>
            <a:off x="7780565" y="1355271"/>
            <a:ext cx="9152164" cy="3785652"/>
          </a:xfrm>
          <a:prstGeom prst="rect">
            <a:avLst/>
          </a:prstGeom>
          <a:noFill/>
        </p:spPr>
        <p:txBody>
          <a:bodyPr wrap="square">
            <a:spAutoFit/>
          </a:bodyPr>
          <a:lstStyle/>
          <a:p>
            <a:pPr marL="457200" algn="just"/>
            <a:r>
              <a:rPr lang="id-ID" sz="2400" dirty="0">
                <a:latin typeface="Times New Roman" panose="02020603050405020304" pitchFamily="18" charset="0"/>
                <a:cs typeface="Times New Roman" panose="02020603050405020304" pitchFamily="18" charset="0"/>
              </a:rPr>
              <a:t>Dalam dunia yang modern kekuasaan ini lebih banyak terkait pada pengelolaan daripada pada pemilikan harta benda, dan fakta ini bertendensi untuk menciptakan suatu persamaan tertentu antara struktur kekuasaan kapitalisme dengan struktur kekuasaan sosialisme</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a:t>
            </a:r>
          </a:p>
          <a:p>
            <a:pPr marL="457200" algn="just"/>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pPr marL="457200" algn="just"/>
            <a:r>
              <a:rPr lang="id-ID" sz="2400" dirty="0"/>
              <a:t>Kekuasaan pemerintahan adalah satu aspek kekuasaan. Kekuasaan pemerintahan itu secara formal unggul dari yang lain-lain dengan arti bahwa hanya pemerintahan saja yang mempunyai hak untuk menggunakan paksaan langsung. </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Kotak Teks 4">
            <a:extLst>
              <a:ext uri="{FF2B5EF4-FFF2-40B4-BE49-F238E27FC236}">
                <a16:creationId xmlns:a16="http://schemas.microsoft.com/office/drawing/2014/main" id="{DBDE16D8-A25E-0C98-714B-6876C3271B9E}"/>
              </a:ext>
            </a:extLst>
          </p:cNvPr>
          <p:cNvSpPr txBox="1"/>
          <p:nvPr/>
        </p:nvSpPr>
        <p:spPr>
          <a:xfrm>
            <a:off x="817653" y="1264880"/>
            <a:ext cx="6614568" cy="7109639"/>
          </a:xfrm>
          <a:prstGeom prst="rect">
            <a:avLst/>
          </a:prstGeom>
          <a:noFill/>
        </p:spPr>
        <p:txBody>
          <a:bodyPr wrap="square" rtlCol="0">
            <a:spAutoFit/>
          </a:bodyPr>
          <a:lstStyle/>
          <a:p>
            <a:pPr algn="just"/>
            <a:r>
              <a:rPr lang="id-ID" sz="2400" b="1" dirty="0">
                <a:latin typeface="Times New Roman" panose="02020603050405020304" pitchFamily="18" charset="0"/>
                <a:cs typeface="Times New Roman" panose="02020603050405020304" pitchFamily="18" charset="0"/>
              </a:rPr>
              <a:t>Sifat Kekuasaan Sosial</a:t>
            </a:r>
          </a:p>
          <a:p>
            <a:pPr algn="just"/>
            <a:r>
              <a:rPr lang="id-ID" sz="2400" dirty="0">
                <a:latin typeface="Times New Roman" panose="02020603050405020304" pitchFamily="18" charset="0"/>
                <a:cs typeface="Times New Roman" panose="02020603050405020304" pitchFamily="18" charset="0"/>
              </a:rPr>
              <a:t>kekuasaan sosial dimaksud­kan kapasitas untuk mengawasi tingkah laku orang lain apakah itu langsung atas perintah </a:t>
            </a:r>
            <a:r>
              <a:rPr lang="id-ID" sz="2400" dirty="0" err="1">
                <a:latin typeface="Times New Roman" panose="02020603050405020304" pitchFamily="18" charset="0"/>
                <a:cs typeface="Times New Roman" panose="02020603050405020304" pitchFamily="18" charset="0"/>
              </a:rPr>
              <a:t>otorita</a:t>
            </a:r>
            <a:r>
              <a:rPr lang="id-ID" sz="2400" dirty="0">
                <a:latin typeface="Times New Roman" panose="02020603050405020304" pitchFamily="18" charset="0"/>
                <a:cs typeface="Times New Roman" panose="02020603050405020304" pitchFamily="18" charset="0"/>
              </a:rPr>
              <a:t> atau tidak langsung karena melalui manipulasi cara-cara yang tersedia.</a:t>
            </a:r>
          </a:p>
          <a:p>
            <a:pPr algn="just"/>
            <a:endParaRPr lang="id-ID" sz="2400" dirty="0">
              <a:latin typeface="Times New Roman" panose="02020603050405020304" pitchFamily="18" charset="0"/>
              <a:cs typeface="Times New Roman" panose="02020603050405020304" pitchFamily="18" charset="0"/>
            </a:endParaRPr>
          </a:p>
          <a:p>
            <a:pPr algn="just"/>
            <a:r>
              <a:rPr lang="id-ID" sz="2400" dirty="0">
                <a:latin typeface="Times New Roman" panose="02020603050405020304" pitchFamily="18" charset="0"/>
                <a:cs typeface="Times New Roman" panose="02020603050405020304" pitchFamily="18" charset="0"/>
              </a:rPr>
              <a:t>Kekuasaan sosial terdapat dalam segala hubungan sosial dan segala organisasi sosial. Contohnya Jabatan yang dipegang seseorang memberinya sejumlah kekuasaan, di samping status yang terkait pada jabatan itu atau wibawa khusus dari seorang pejabat. Inilah kekuasaan birokrasi. </a:t>
            </a:r>
          </a:p>
          <a:p>
            <a:pPr algn="just"/>
            <a:endParaRPr lang="id-ID" sz="2400" dirty="0">
              <a:latin typeface="Times New Roman" panose="02020603050405020304" pitchFamily="18" charset="0"/>
              <a:cs typeface="Times New Roman" panose="02020603050405020304" pitchFamily="18" charset="0"/>
            </a:endParaRPr>
          </a:p>
          <a:p>
            <a:pPr algn="just"/>
            <a:r>
              <a:rPr lang="id-ID" sz="2400" dirty="0">
                <a:latin typeface="Times New Roman" panose="02020603050405020304" pitchFamily="18" charset="0"/>
                <a:cs typeface="Times New Roman" panose="02020603050405020304" pitchFamily="18" charset="0"/>
              </a:rPr>
              <a:t>Contoh lainnya Pemimpin suatu organisasi perburuhan kini dapat, dalam kondisi yang menguntungkan, mendikte seorang presiden atau raja, dan akhirnya mungkin saja dapat mengangkat dirinya </a:t>
            </a:r>
            <a:r>
              <a:rPr lang="id-ID" sz="2400" i="1" dirty="0">
                <a:latin typeface="Times New Roman" panose="02020603050405020304" pitchFamily="18" charset="0"/>
                <a:cs typeface="Times New Roman" panose="02020603050405020304" pitchFamily="18" charset="0"/>
              </a:rPr>
              <a:t>ke </a:t>
            </a:r>
            <a:r>
              <a:rPr lang="id-ID" sz="2400" dirty="0">
                <a:latin typeface="Times New Roman" panose="02020603050405020304" pitchFamily="18" charset="0"/>
                <a:cs typeface="Times New Roman" panose="02020603050405020304" pitchFamily="18" charset="0"/>
              </a:rPr>
              <a:t>posisi yang tertinggi dalam negara tersebut</a:t>
            </a:r>
          </a:p>
        </p:txBody>
      </p:sp>
      <p:pic>
        <p:nvPicPr>
          <p:cNvPr id="6146" name="Picture 2" descr="Konsep Kekuasaan dalam Antropologi Politik | Anthroholic">
            <a:extLst>
              <a:ext uri="{FF2B5EF4-FFF2-40B4-BE49-F238E27FC236}">
                <a16:creationId xmlns:a16="http://schemas.microsoft.com/office/drawing/2014/main" id="{EE0E0F26-0922-9B6F-2EAD-8598AF5150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8201" y="6134100"/>
            <a:ext cx="8474528"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23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7552-286D-7C45-A2A9-361C8D6240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BA319-3476-9969-9AD4-C82A9D5BDB03}"/>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81F357BE-1E3F-1EA3-6AE5-C9A6111FAE0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1F2201F7-B197-C32C-5FF3-BF0B9D29D179}"/>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D0C0595C-DDEB-676B-DD52-04DC3169E8DE}"/>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16" name="Kotak Teks 15">
            <a:extLst>
              <a:ext uri="{FF2B5EF4-FFF2-40B4-BE49-F238E27FC236}">
                <a16:creationId xmlns:a16="http://schemas.microsoft.com/office/drawing/2014/main" id="{3525BE63-423F-39D1-97FC-9A46D413850F}"/>
              </a:ext>
            </a:extLst>
          </p:cNvPr>
          <p:cNvSpPr txBox="1"/>
          <p:nvPr/>
        </p:nvSpPr>
        <p:spPr>
          <a:xfrm>
            <a:off x="1447800" y="1490711"/>
            <a:ext cx="15773400" cy="1077218"/>
          </a:xfrm>
          <a:prstGeom prst="rect">
            <a:avLst/>
          </a:prstGeom>
          <a:noFill/>
        </p:spPr>
        <p:txBody>
          <a:bodyPr wrap="square">
            <a:spAutoFit/>
          </a:bodyPr>
          <a:lstStyle/>
          <a:p>
            <a:pPr algn="just"/>
            <a:r>
              <a:rPr lang="id-ID" sz="3200" b="1" dirty="0">
                <a:effectLst/>
                <a:latin typeface="Book Antiqua" panose="02040602050305030304" pitchFamily="18" charset="0"/>
                <a:ea typeface="Calibri" panose="020F0502020204030204" pitchFamily="34" charset="0"/>
                <a:cs typeface="Times New Roman" panose="02020603050405020304" pitchFamily="18" charset="0"/>
              </a:rPr>
              <a:t>Bentuk Piramida Kekuasaan</a:t>
            </a:r>
            <a:endParaRPr lang="id-ID" sz="3200" b="1" dirty="0">
              <a:solidFill>
                <a:schemeClr val="accent1"/>
              </a:solidFill>
              <a:effectLst/>
              <a:latin typeface="Times New Roman" panose="02020603050405020304" pitchFamily="18" charset="0"/>
              <a:ea typeface="Calibri" panose="020F0502020204030204" pitchFamily="34" charset="0"/>
            </a:endParaRPr>
          </a:p>
          <a:p>
            <a:pPr algn="just"/>
            <a:endParaRPr lang="id-ID" sz="3200" b="1" dirty="0">
              <a:solidFill>
                <a:schemeClr val="accent1"/>
              </a:solidFill>
              <a:effectLst/>
              <a:latin typeface="Book Antiqua" panose="02040602050305030304" pitchFamily="18"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3DF5503-6696-74F9-CADB-7872EE5D418D}"/>
              </a:ext>
            </a:extLst>
          </p:cNvPr>
          <p:cNvPicPr>
            <a:picLocks noChangeAspect="1"/>
          </p:cNvPicPr>
          <p:nvPr/>
        </p:nvPicPr>
        <p:blipFill>
          <a:blip r:embed="rId6"/>
          <a:stretch>
            <a:fillRect/>
          </a:stretch>
        </p:blipFill>
        <p:spPr>
          <a:xfrm>
            <a:off x="9318171" y="1768270"/>
            <a:ext cx="7129463" cy="5351455"/>
          </a:xfrm>
          <a:prstGeom prst="rect">
            <a:avLst/>
          </a:prstGeom>
        </p:spPr>
      </p:pic>
      <p:sp>
        <p:nvSpPr>
          <p:cNvPr id="8" name="Kotak Teks 7">
            <a:extLst>
              <a:ext uri="{FF2B5EF4-FFF2-40B4-BE49-F238E27FC236}">
                <a16:creationId xmlns:a16="http://schemas.microsoft.com/office/drawing/2014/main" id="{3B6606CF-EEDD-A875-4FF8-ABDE5CA982A0}"/>
              </a:ext>
            </a:extLst>
          </p:cNvPr>
          <p:cNvSpPr txBox="1"/>
          <p:nvPr/>
        </p:nvSpPr>
        <p:spPr>
          <a:xfrm>
            <a:off x="1219200" y="2845489"/>
            <a:ext cx="5791200" cy="461665"/>
          </a:xfrm>
          <a:prstGeom prst="rect">
            <a:avLst/>
          </a:prstGeom>
          <a:noFill/>
        </p:spPr>
        <p:txBody>
          <a:bodyPr wrap="square">
            <a:spAutoFit/>
          </a:bodyPr>
          <a:lstStyle/>
          <a:p>
            <a:r>
              <a:rPr lang="id-ID" sz="2400" b="1" dirty="0">
                <a:effectLst/>
                <a:latin typeface="Calibri" panose="020F0502020204030204" pitchFamily="34" charset="0"/>
                <a:ea typeface="Calibri" panose="020F0502020204030204" pitchFamily="34" charset="0"/>
                <a:cs typeface="Times New Roman" panose="02020603050405020304" pitchFamily="18" charset="0"/>
              </a:rPr>
              <a:t>Piramida Kekuasaan Tipe 1. Piramida Kasta</a:t>
            </a:r>
            <a:endParaRPr lang="id-ID" sz="2400" dirty="0"/>
          </a:p>
        </p:txBody>
      </p:sp>
      <p:sp>
        <p:nvSpPr>
          <p:cNvPr id="10" name="Kotak Teks 9">
            <a:extLst>
              <a:ext uri="{FF2B5EF4-FFF2-40B4-BE49-F238E27FC236}">
                <a16:creationId xmlns:a16="http://schemas.microsoft.com/office/drawing/2014/main" id="{014B482C-6AD0-74FE-A898-0EA634C7CB99}"/>
              </a:ext>
            </a:extLst>
          </p:cNvPr>
          <p:cNvSpPr txBox="1"/>
          <p:nvPr/>
        </p:nvSpPr>
        <p:spPr>
          <a:xfrm>
            <a:off x="623307" y="3474502"/>
            <a:ext cx="7129463" cy="1938992"/>
          </a:xfrm>
          <a:prstGeom prst="rect">
            <a:avLst/>
          </a:prstGeom>
          <a:noFill/>
        </p:spPr>
        <p:txBody>
          <a:bodyPr wrap="square">
            <a:spAutoFit/>
          </a:bodyPr>
          <a:lstStyle/>
          <a:p>
            <a:r>
              <a:rPr lang="id-ID" sz="2400" dirty="0">
                <a:effectLst/>
                <a:latin typeface="Calibri" panose="020F0502020204030204" pitchFamily="34" charset="0"/>
                <a:ea typeface="Calibri" panose="020F0502020204030204" pitchFamily="34" charset="0"/>
                <a:cs typeface="Times New Roman" panose="02020603050405020304" pitchFamily="18" charset="0"/>
              </a:rPr>
              <a:t>Tipe piramida yang pertama adalah di mana garis-garis utama kekuasaan ditarik secara kaku dan diberi batasan-batasan. Tipe ini ditemukan dengan sistem kasta, di mana tidak terdapat jenjang ke atas bagi mereka dari kelas rendah yang ingin naik lebih tinggi</a:t>
            </a:r>
            <a:endParaRPr lang="id-ID" sz="2400" dirty="0"/>
          </a:p>
        </p:txBody>
      </p:sp>
    </p:spTree>
    <p:extLst>
      <p:ext uri="{BB962C8B-B14F-4D97-AF65-F5344CB8AC3E}">
        <p14:creationId xmlns:p14="http://schemas.microsoft.com/office/powerpoint/2010/main" val="3781790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67AD0BE-CE40-F0CF-A8DF-262C9917C3CC}"/>
              </a:ext>
            </a:extLst>
          </p:cNvPr>
          <p:cNvPicPr>
            <a:picLocks noChangeAspect="1"/>
          </p:cNvPicPr>
          <p:nvPr/>
        </p:nvPicPr>
        <p:blipFill>
          <a:blip r:embed="rId2"/>
          <a:stretch>
            <a:fillRect/>
          </a:stretch>
        </p:blipFill>
        <p:spPr>
          <a:xfrm>
            <a:off x="1436914" y="800100"/>
            <a:ext cx="7696200" cy="7352759"/>
          </a:xfrm>
          <a:prstGeom prst="rect">
            <a:avLst/>
          </a:prstGeom>
        </p:spPr>
      </p:pic>
      <p:sp>
        <p:nvSpPr>
          <p:cNvPr id="4" name="Kotak Teks 3">
            <a:extLst>
              <a:ext uri="{FF2B5EF4-FFF2-40B4-BE49-F238E27FC236}">
                <a16:creationId xmlns:a16="http://schemas.microsoft.com/office/drawing/2014/main" id="{5AD41C88-68B6-166D-5C4E-8ECBAB8EB917}"/>
              </a:ext>
            </a:extLst>
          </p:cNvPr>
          <p:cNvSpPr txBox="1"/>
          <p:nvPr/>
        </p:nvSpPr>
        <p:spPr>
          <a:xfrm>
            <a:off x="9601200" y="1104900"/>
            <a:ext cx="6858000" cy="461665"/>
          </a:xfrm>
          <a:prstGeom prst="rect">
            <a:avLst/>
          </a:prstGeom>
          <a:noFill/>
        </p:spPr>
        <p:txBody>
          <a:bodyPr wrap="square">
            <a:spAutoFit/>
          </a:bodyPr>
          <a:lstStyle/>
          <a:p>
            <a:pPr algn="ctr"/>
            <a:r>
              <a:rPr lang="id-ID" sz="2400" b="1" dirty="0">
                <a:effectLst/>
                <a:latin typeface="Bodoni MT" panose="02070603080606020203" pitchFamily="18" charset="0"/>
                <a:ea typeface="Calibri" panose="020F0502020204030204" pitchFamily="34" charset="0"/>
                <a:cs typeface="Times New Roman" panose="02020603050405020304" pitchFamily="18" charset="0"/>
              </a:rPr>
              <a:t>Piramida </a:t>
            </a:r>
            <a:r>
              <a:rPr lang="id-ID" sz="2400" b="1" dirty="0" err="1">
                <a:effectLst/>
                <a:latin typeface="Bodoni MT" panose="02070603080606020203" pitchFamily="18" charset="0"/>
                <a:ea typeface="Calibri" panose="020F0502020204030204" pitchFamily="34" charset="0"/>
                <a:cs typeface="Times New Roman" panose="02020603050405020304" pitchFamily="18" charset="0"/>
              </a:rPr>
              <a:t>KekuasaanTipe</a:t>
            </a:r>
            <a:r>
              <a:rPr lang="id-ID" sz="2400" b="1" dirty="0">
                <a:effectLst/>
                <a:latin typeface="Bodoni MT" panose="02070603080606020203" pitchFamily="18" charset="0"/>
                <a:ea typeface="Calibri" panose="020F0502020204030204" pitchFamily="34" charset="0"/>
                <a:cs typeface="Times New Roman" panose="02020603050405020304" pitchFamily="18" charset="0"/>
              </a:rPr>
              <a:t> 2, Piramida Oligarki</a:t>
            </a:r>
            <a:endParaRPr lang="id-ID" sz="2400" dirty="0">
              <a:latin typeface="Bodoni MT" panose="02070603080606020203" pitchFamily="18" charset="0"/>
            </a:endParaRPr>
          </a:p>
        </p:txBody>
      </p:sp>
      <p:sp>
        <p:nvSpPr>
          <p:cNvPr id="6" name="Kotak Teks 5">
            <a:extLst>
              <a:ext uri="{FF2B5EF4-FFF2-40B4-BE49-F238E27FC236}">
                <a16:creationId xmlns:a16="http://schemas.microsoft.com/office/drawing/2014/main" id="{85F20B1D-755A-62E3-3112-3918F82E1A1A}"/>
              </a:ext>
            </a:extLst>
          </p:cNvPr>
          <p:cNvSpPr txBox="1"/>
          <p:nvPr/>
        </p:nvSpPr>
        <p:spPr>
          <a:xfrm>
            <a:off x="9601200" y="2095500"/>
            <a:ext cx="7010400" cy="2677656"/>
          </a:xfrm>
          <a:prstGeom prst="rect">
            <a:avLst/>
          </a:prstGeom>
          <a:noFill/>
        </p:spPr>
        <p:txBody>
          <a:bodyPr wrap="square">
            <a:spAutoFit/>
          </a:bodyPr>
          <a:lstStyle/>
          <a:p>
            <a:pPr>
              <a:spcAft>
                <a:spcPts val="100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Tipe besar yang kedua adalah tipe yang garis-garis kekuasaan masih memisahkan dengan kuat tingkat yang satu dari yang lainnya dan di mana kelas-kelas utama penduduk masih saja dibatasi oleh perbedaan kultural di samping perbedaan luas jangkauan kesempatan dan kekuasaan yang dapat digunakan mereka </a:t>
            </a:r>
            <a:r>
              <a:rPr lang="id-ID" sz="2400" dirty="0">
                <a:effectLst/>
              </a:rPr>
              <a:t> </a:t>
            </a:r>
            <a:r>
              <a:rPr lang="id-ID" sz="2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53197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DE159-4020-2638-3059-B95B97405F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F5A493-8187-D52E-7C4E-7E8E259A4033}"/>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A85EFB58-FA55-C391-EF8B-AE4362CC0FB1}"/>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7070D8D7-1799-6A0C-CF79-C4B3A589C3FC}"/>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88F593C6-2F05-95B7-3260-29B54BD63197}"/>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pic>
        <p:nvPicPr>
          <p:cNvPr id="5" name="Picture 5">
            <a:extLst>
              <a:ext uri="{FF2B5EF4-FFF2-40B4-BE49-F238E27FC236}">
                <a16:creationId xmlns:a16="http://schemas.microsoft.com/office/drawing/2014/main" id="{608FD8A3-9812-A3FA-D62A-AD4DD17E97A3}"/>
              </a:ext>
            </a:extLst>
          </p:cNvPr>
          <p:cNvPicPr>
            <a:picLocks noChangeAspect="1"/>
          </p:cNvPicPr>
          <p:nvPr/>
        </p:nvPicPr>
        <p:blipFill>
          <a:blip r:embed="rId6"/>
          <a:stretch>
            <a:fillRect/>
          </a:stretch>
        </p:blipFill>
        <p:spPr>
          <a:xfrm>
            <a:off x="5067300" y="644407"/>
            <a:ext cx="8153399" cy="5172075"/>
          </a:xfrm>
          <a:prstGeom prst="rect">
            <a:avLst/>
          </a:prstGeom>
        </p:spPr>
      </p:pic>
      <p:sp>
        <p:nvSpPr>
          <p:cNvPr id="8" name="Kotak Teks 7">
            <a:extLst>
              <a:ext uri="{FF2B5EF4-FFF2-40B4-BE49-F238E27FC236}">
                <a16:creationId xmlns:a16="http://schemas.microsoft.com/office/drawing/2014/main" id="{5DDA373E-1187-4E64-7815-603DE09A71B4}"/>
              </a:ext>
            </a:extLst>
          </p:cNvPr>
          <p:cNvSpPr txBox="1"/>
          <p:nvPr/>
        </p:nvSpPr>
        <p:spPr>
          <a:xfrm>
            <a:off x="4567917" y="6210300"/>
            <a:ext cx="9152164" cy="461665"/>
          </a:xfrm>
          <a:prstGeom prst="rect">
            <a:avLst/>
          </a:prstGeom>
          <a:noFill/>
        </p:spPr>
        <p:txBody>
          <a:bodyPr wrap="square">
            <a:spAutoFit/>
          </a:bodyPr>
          <a:lstStyle/>
          <a:p>
            <a:pPr algn="ctr"/>
            <a:r>
              <a:rPr lang="id-ID" sz="2400" b="1" dirty="0" err="1">
                <a:effectLst/>
                <a:latin typeface="Calibri" panose="020F0502020204030204" pitchFamily="34" charset="0"/>
                <a:ea typeface="Calibri" panose="020F0502020204030204" pitchFamily="34" charset="0"/>
                <a:cs typeface="Times New Roman" panose="02020603050405020304" pitchFamily="18" charset="0"/>
              </a:rPr>
              <a:t>Pirarnida</a:t>
            </a:r>
            <a:r>
              <a:rPr lang="id-ID" sz="2400" b="1" dirty="0">
                <a:effectLst/>
                <a:latin typeface="Calibri" panose="020F0502020204030204" pitchFamily="34" charset="0"/>
                <a:ea typeface="Calibri" panose="020F0502020204030204" pitchFamily="34" charset="0"/>
                <a:cs typeface="Times New Roman" panose="02020603050405020304" pitchFamily="18" charset="0"/>
              </a:rPr>
              <a:t> Kekuasaan Tipe 3. Piramida Demokrasi</a:t>
            </a:r>
            <a:endParaRPr lang="id-ID" sz="2400" dirty="0"/>
          </a:p>
        </p:txBody>
      </p:sp>
      <p:sp>
        <p:nvSpPr>
          <p:cNvPr id="11" name="Kotak Teks 10">
            <a:extLst>
              <a:ext uri="{FF2B5EF4-FFF2-40B4-BE49-F238E27FC236}">
                <a16:creationId xmlns:a16="http://schemas.microsoft.com/office/drawing/2014/main" id="{4D6BDBFC-33DC-C1BC-C851-B9E41802BAE8}"/>
              </a:ext>
            </a:extLst>
          </p:cNvPr>
          <p:cNvSpPr txBox="1"/>
          <p:nvPr/>
        </p:nvSpPr>
        <p:spPr>
          <a:xfrm>
            <a:off x="1844594" y="7065783"/>
            <a:ext cx="14462205" cy="1200329"/>
          </a:xfrm>
          <a:prstGeom prst="rect">
            <a:avLst/>
          </a:prstGeom>
          <a:noFill/>
        </p:spPr>
        <p:txBody>
          <a:bodyPr wrap="square">
            <a:spAutoFit/>
          </a:bodyPr>
          <a:lstStyle/>
          <a:p>
            <a:pPr algn="ct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tipe 3, garis-garis utama kekuasaan semuanya mobil (bergerak) dan walaupun masih ada kantong-kantong kekuasaan yang cukup ketat dijaga, tetapi ada jalan untuk memasukinya, mudah di sini, agak sukar di sana, ke tempat yang lebih tinggi. Kehormatan yang diperoleh karena keturunan kurang dipertimbangkan</a:t>
            </a:r>
            <a:endParaRPr lang="id-ID"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2989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304E5B60-8AE2-590C-8444-C4644538465A}"/>
              </a:ext>
            </a:extLst>
          </p:cNvPr>
          <p:cNvSpPr txBox="1"/>
          <p:nvPr/>
        </p:nvSpPr>
        <p:spPr>
          <a:xfrm>
            <a:off x="11887200" y="266700"/>
            <a:ext cx="5562600" cy="584775"/>
          </a:xfrm>
          <a:prstGeom prst="rect">
            <a:avLst/>
          </a:prstGeom>
          <a:noFill/>
        </p:spPr>
        <p:txBody>
          <a:bodyPr wrap="square">
            <a:spAutoFit/>
          </a:bodyPr>
          <a:lstStyle/>
          <a:p>
            <a:pPr algn="r"/>
            <a:r>
              <a:rPr lang="en-ID" sz="3200" b="1" dirty="0" err="1">
                <a:latin typeface="Britannic Bold" panose="020B0903060703020204" pitchFamily="34" charset="0"/>
              </a:rPr>
              <a:t>Kewenangan</a:t>
            </a:r>
            <a:r>
              <a:rPr lang="en-ID" sz="3200" b="1" dirty="0">
                <a:latin typeface="Britannic Bold" panose="020B0903060703020204" pitchFamily="34" charset="0"/>
              </a:rPr>
              <a:t> </a:t>
            </a:r>
            <a:r>
              <a:rPr lang="en-ID" sz="3200" b="1" dirty="0" err="1">
                <a:latin typeface="Britannic Bold" panose="020B0903060703020204" pitchFamily="34" charset="0"/>
              </a:rPr>
              <a:t>Pemerintahan</a:t>
            </a:r>
            <a:endParaRPr lang="id-ID" sz="3200" dirty="0">
              <a:latin typeface="Britannic Bold" panose="020B0903060703020204" pitchFamily="34" charset="0"/>
            </a:endParaRPr>
          </a:p>
        </p:txBody>
      </p:sp>
      <p:sp>
        <p:nvSpPr>
          <p:cNvPr id="5" name="Kotak Teks 4">
            <a:extLst>
              <a:ext uri="{FF2B5EF4-FFF2-40B4-BE49-F238E27FC236}">
                <a16:creationId xmlns:a16="http://schemas.microsoft.com/office/drawing/2014/main" id="{EA1B02AA-948F-4E50-7323-1ED3C2649FAE}"/>
              </a:ext>
            </a:extLst>
          </p:cNvPr>
          <p:cNvSpPr txBox="1"/>
          <p:nvPr/>
        </p:nvSpPr>
        <p:spPr>
          <a:xfrm>
            <a:off x="990600" y="1866900"/>
            <a:ext cx="7162800" cy="6617196"/>
          </a:xfrm>
          <a:prstGeom prst="rect">
            <a:avLst/>
          </a:prstGeom>
          <a:noFill/>
        </p:spPr>
        <p:txBody>
          <a:bodyPr wrap="square">
            <a:spAutoFit/>
          </a:bodyPr>
          <a:lstStyle/>
          <a:p>
            <a:r>
              <a:rPr lang="id-ID" sz="2400" i="1" dirty="0">
                <a:latin typeface="Times New Roman" panose="02020603050405020304" pitchFamily="18" charset="0"/>
                <a:ea typeface="Calibri" panose="020F0502020204030204" pitchFamily="34" charset="0"/>
              </a:rPr>
              <a:t>A</a:t>
            </a:r>
            <a:r>
              <a:rPr lang="en-US" sz="2400" i="1" dirty="0" err="1">
                <a:effectLst/>
                <a:latin typeface="Times New Roman" panose="02020603050405020304" pitchFamily="18" charset="0"/>
                <a:ea typeface="Calibri" panose="020F0502020204030204" pitchFamily="34" charset="0"/>
              </a:rPr>
              <a:t>uthority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otoritas</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wewenang</a:t>
            </a:r>
            <a:r>
              <a:rPr lang="en-US" sz="2400" dirty="0">
                <a:effectLst/>
                <a:latin typeface="Times New Roman" panose="02020603050405020304" pitchFamily="18" charset="0"/>
                <a:ea typeface="Calibri" panose="020F0502020204030204" pitchFamily="34" charset="0"/>
              </a:rPr>
              <a:t>) dan </a:t>
            </a:r>
            <a:r>
              <a:rPr lang="en-US" sz="2400" i="1" dirty="0">
                <a:effectLst/>
                <a:latin typeface="Times New Roman" panose="02020603050405020304" pitchFamily="18" charset="0"/>
                <a:ea typeface="Calibri" panose="020F0502020204030204" pitchFamily="34" charset="0"/>
              </a:rPr>
              <a:t>legitimacy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legitimasi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keabsahan</a:t>
            </a:r>
            <a:r>
              <a:rPr lang="id-ID" sz="2400" dirty="0">
                <a:effectLst/>
                <a:latin typeface="Times New Roman" panose="02020603050405020304" pitchFamily="18" charset="0"/>
                <a:ea typeface="Calibri" panose="020F0502020204030204" pitchFamily="34" charset="0"/>
              </a:rPr>
              <a:t>,  erat kaitannya dengan kekuasaan</a:t>
            </a:r>
          </a:p>
          <a:p>
            <a:endParaRPr lang="id-ID" sz="2400" dirty="0">
              <a:latin typeface="Times New Roman" panose="02020603050405020304" pitchFamily="18" charset="0"/>
              <a:ea typeface="Calibri" panose="020F0502020204030204" pitchFamily="34" charset="0"/>
            </a:endParaRPr>
          </a:p>
          <a:p>
            <a:pPr algn="r"/>
            <a:r>
              <a:rPr lang="en-US" sz="2400" b="1" dirty="0"/>
              <a:t>Robert Bierstedt </a:t>
            </a:r>
            <a:endParaRPr lang="id-ID" sz="2400" b="1" dirty="0"/>
          </a:p>
          <a:p>
            <a:pPr algn="r"/>
            <a:r>
              <a:rPr lang="en-US" sz="2400" dirty="0" err="1"/>
              <a:t>wewenang</a:t>
            </a:r>
            <a:r>
              <a:rPr lang="en-US" sz="2400" dirty="0"/>
              <a:t> (</a:t>
            </a:r>
            <a:r>
              <a:rPr lang="en-US" sz="2400" i="1" dirty="0"/>
              <a:t>authority</a:t>
            </a:r>
            <a:r>
              <a:rPr lang="en-US" sz="2400" dirty="0"/>
              <a:t>) </a:t>
            </a:r>
            <a:r>
              <a:rPr lang="en-US" sz="2400" dirty="0" err="1"/>
              <a:t>adalah</a:t>
            </a:r>
            <a:r>
              <a:rPr lang="en-US" sz="2400" dirty="0"/>
              <a:t> </a:t>
            </a:r>
            <a:r>
              <a:rPr lang="en-US" sz="2400" i="1" dirty="0"/>
              <a:t>institutionalized power</a:t>
            </a:r>
            <a:r>
              <a:rPr lang="en-US" sz="2400" dirty="0"/>
              <a:t>  (</a:t>
            </a:r>
            <a:r>
              <a:rPr lang="en-US" sz="2400" dirty="0" err="1"/>
              <a:t>kekuasaan</a:t>
            </a:r>
            <a:r>
              <a:rPr lang="en-US" sz="2400" dirty="0"/>
              <a:t> yang </a:t>
            </a:r>
            <a:r>
              <a:rPr lang="en-US" sz="2400" dirty="0" err="1"/>
              <a:t>dilembagakan</a:t>
            </a:r>
            <a:r>
              <a:rPr lang="en-US" sz="2400" dirty="0"/>
              <a:t>). </a:t>
            </a:r>
            <a:endParaRPr lang="id-ID" sz="2400" dirty="0"/>
          </a:p>
          <a:p>
            <a:endParaRPr lang="id-ID" sz="2400" b="1" dirty="0"/>
          </a:p>
          <a:p>
            <a:r>
              <a:rPr lang="en-US" sz="2400" b="1" dirty="0"/>
              <a:t>Harold D. Laswell dan Abraham Kaplan </a:t>
            </a:r>
            <a:endParaRPr lang="id-ID" sz="2400" b="1" dirty="0"/>
          </a:p>
          <a:p>
            <a:r>
              <a:rPr lang="en-US" sz="2400" dirty="0" err="1"/>
              <a:t>bahwa</a:t>
            </a:r>
            <a:r>
              <a:rPr lang="en-US" sz="2400" dirty="0"/>
              <a:t> </a:t>
            </a:r>
            <a:r>
              <a:rPr lang="en-US" sz="2400" dirty="0" err="1"/>
              <a:t>wewenang</a:t>
            </a:r>
            <a:r>
              <a:rPr lang="en-US" sz="2400" dirty="0"/>
              <a:t> (</a:t>
            </a:r>
            <a:r>
              <a:rPr lang="en-US" sz="2400" i="1" dirty="0"/>
              <a:t>authority</a:t>
            </a:r>
            <a:r>
              <a:rPr lang="en-US" sz="2400" dirty="0"/>
              <a:t>) </a:t>
            </a:r>
            <a:r>
              <a:rPr lang="en-US" sz="2400" dirty="0" err="1"/>
              <a:t>adalah</a:t>
            </a:r>
            <a:r>
              <a:rPr lang="en-US" sz="2400" dirty="0"/>
              <a:t> “</a:t>
            </a:r>
            <a:r>
              <a:rPr lang="en-US" sz="2400" dirty="0" err="1"/>
              <a:t>kekuasaan</a:t>
            </a:r>
            <a:r>
              <a:rPr lang="en-US" sz="2400" dirty="0"/>
              <a:t> formal” (</a:t>
            </a:r>
            <a:r>
              <a:rPr lang="en-US" sz="2400" i="1" dirty="0"/>
              <a:t>formal power</a:t>
            </a:r>
            <a:r>
              <a:rPr lang="id-ID" sz="2400" i="1" dirty="0"/>
              <a:t>)</a:t>
            </a:r>
          </a:p>
          <a:p>
            <a:endParaRPr lang="id-ID" sz="2400" i="1" dirty="0"/>
          </a:p>
          <a:p>
            <a:pPr algn="ctr"/>
            <a:r>
              <a:rPr lang="id-ID" sz="3200" dirty="0" err="1">
                <a:latin typeface="Times New Roman" panose="02020603050405020304" pitchFamily="18" charset="0"/>
                <a:cs typeface="Times New Roman" panose="02020603050405020304" pitchFamily="18" charset="0"/>
              </a:rPr>
              <a:t>Otorita</a:t>
            </a:r>
            <a:r>
              <a:rPr lang="id-ID" sz="3200" dirty="0">
                <a:latin typeface="Times New Roman" panose="02020603050405020304" pitchFamily="18" charset="0"/>
                <a:cs typeface="Times New Roman" panose="02020603050405020304" pitchFamily="18" charset="0"/>
              </a:rPr>
              <a:t> dan wewenang terdapat dalam segala ruang lingkup setiap kelompok sesuai dengan jenisnya. Ada </a:t>
            </a:r>
            <a:r>
              <a:rPr lang="id-ID" sz="3200" dirty="0" err="1">
                <a:latin typeface="Times New Roman" panose="02020603050405020304" pitchFamily="18" charset="0"/>
                <a:cs typeface="Times New Roman" panose="02020603050405020304" pitchFamily="18" charset="0"/>
              </a:rPr>
              <a:t>otorita</a:t>
            </a:r>
            <a:r>
              <a:rPr lang="id-ID" sz="3200" dirty="0">
                <a:latin typeface="Times New Roman" panose="02020603050405020304" pitchFamily="18" charset="0"/>
                <a:cs typeface="Times New Roman" panose="02020603050405020304" pitchFamily="18" charset="0"/>
              </a:rPr>
              <a:t> dalam agama, dalam pendidikan, dalam perdagangan, dalam ilmu, dalam seni</a:t>
            </a:r>
          </a:p>
        </p:txBody>
      </p:sp>
      <p:sp>
        <p:nvSpPr>
          <p:cNvPr id="8" name="Kotak Teks 7">
            <a:extLst>
              <a:ext uri="{FF2B5EF4-FFF2-40B4-BE49-F238E27FC236}">
                <a16:creationId xmlns:a16="http://schemas.microsoft.com/office/drawing/2014/main" id="{34BCD81B-FAB1-6B68-1BCF-6912B8529600}"/>
              </a:ext>
            </a:extLst>
          </p:cNvPr>
          <p:cNvSpPr txBox="1"/>
          <p:nvPr/>
        </p:nvSpPr>
        <p:spPr>
          <a:xfrm>
            <a:off x="8763000" y="2019300"/>
            <a:ext cx="9152164" cy="4154984"/>
          </a:xfrm>
          <a:prstGeom prst="rect">
            <a:avLst/>
          </a:prstGeom>
          <a:noFill/>
        </p:spPr>
        <p:txBody>
          <a:bodyPr wrap="square">
            <a:spAutoFit/>
          </a:bodyPr>
          <a:lstStyle/>
          <a:p>
            <a:r>
              <a:rPr lang="id-ID" sz="2400" dirty="0">
                <a:latin typeface="Times New Roman" panose="02020603050405020304" pitchFamily="18" charset="0"/>
                <a:ea typeface="Calibri" panose="020F0502020204030204" pitchFamily="34" charset="0"/>
              </a:rPr>
              <a:t>T</a:t>
            </a:r>
            <a:r>
              <a:rPr lang="en-US" sz="2400" dirty="0" err="1">
                <a:effectLst/>
                <a:latin typeface="Times New Roman" panose="02020603050405020304" pitchFamily="18" charset="0"/>
                <a:ea typeface="Calibri" panose="020F0502020204030204" pitchFamily="34" charset="0"/>
              </a:rPr>
              <a:t>iga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macam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wewenang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yaitu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tradisional</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kharismatik</a:t>
            </a:r>
            <a:r>
              <a:rPr lang="en-US" sz="2400" dirty="0">
                <a:effectLst/>
                <a:latin typeface="Times New Roman" panose="02020603050405020304" pitchFamily="18" charset="0"/>
                <a:ea typeface="Calibri" panose="020F0502020204030204" pitchFamily="34" charset="0"/>
              </a:rPr>
              <a:t> dan </a:t>
            </a:r>
            <a:r>
              <a:rPr lang="en-US" sz="2400" dirty="0" err="1">
                <a:effectLst/>
                <a:latin typeface="Times New Roman" panose="02020603050405020304" pitchFamily="18" charset="0"/>
                <a:ea typeface="Calibri" panose="020F0502020204030204" pitchFamily="34" charset="0"/>
              </a:rPr>
              <a:t>rasional</a:t>
            </a:r>
            <a:r>
              <a:rPr lang="en-US" sz="2400" dirty="0">
                <a:effectLst/>
                <a:latin typeface="Times New Roman" panose="02020603050405020304" pitchFamily="18" charset="0"/>
                <a:ea typeface="Calibri" panose="020F0502020204030204" pitchFamily="34" charset="0"/>
              </a:rPr>
              <a:t>-legal</a:t>
            </a:r>
            <a:r>
              <a:rPr lang="id-ID" sz="2400" dirty="0">
                <a:effectLst/>
                <a:latin typeface="Times New Roman" panose="02020603050405020304" pitchFamily="18" charset="0"/>
                <a:ea typeface="Calibri" panose="020F0502020204030204" pitchFamily="34" charset="0"/>
              </a:rPr>
              <a:t>.</a:t>
            </a:r>
          </a:p>
          <a:p>
            <a:endParaRPr lang="id-ID" sz="2400" dirty="0">
              <a:latin typeface="Times New Roman" panose="02020603050405020304" pitchFamily="18" charset="0"/>
              <a:ea typeface="Calibri" panose="020F0502020204030204" pitchFamily="34" charset="0"/>
            </a:endParaRPr>
          </a:p>
          <a:p>
            <a:r>
              <a:rPr lang="en-US" sz="2400" dirty="0" err="1">
                <a:effectLst/>
                <a:latin typeface="Times New Roman" panose="02020603050405020304" pitchFamily="18" charset="0"/>
                <a:ea typeface="Calibri" panose="020F0502020204030204" pitchFamily="34" charset="0"/>
              </a:rPr>
              <a:t>Wewenang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tradisional</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berdasarkan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kepercayaan</a:t>
            </a:r>
            <a:r>
              <a:rPr lang="en-US" sz="2400" dirty="0">
                <a:effectLst/>
                <a:latin typeface="Times New Roman" panose="02020603050405020304" pitchFamily="18" charset="0"/>
                <a:ea typeface="Calibri" panose="020F0502020204030204" pitchFamily="34" charset="0"/>
              </a:rPr>
              <a:t> di </a:t>
            </a:r>
            <a:r>
              <a:rPr lang="en-US" sz="2400" dirty="0" err="1">
                <a:effectLst/>
                <a:latin typeface="Times New Roman" panose="02020603050405020304" pitchFamily="18" charset="0"/>
                <a:ea typeface="Calibri" panose="020F0502020204030204" pitchFamily="34" charset="0"/>
              </a:rPr>
              <a:t>antara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anggota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masyarakat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bahwa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tradisi</a:t>
            </a:r>
            <a:r>
              <a:rPr lang="en-US" sz="2400" dirty="0">
                <a:effectLst/>
                <a:latin typeface="Times New Roman" panose="02020603050405020304" pitchFamily="18" charset="0"/>
                <a:ea typeface="Calibri" panose="020F0502020204030204" pitchFamily="34" charset="0"/>
              </a:rPr>
              <a:t> lama </a:t>
            </a:r>
            <a:r>
              <a:rPr lang="en-US" sz="2400" dirty="0" err="1">
                <a:effectLst/>
                <a:latin typeface="Times New Roman" panose="02020603050405020304" pitchFamily="18" charset="0"/>
                <a:ea typeface="Calibri" panose="020F0502020204030204" pitchFamily="34" charset="0"/>
              </a:rPr>
              <a:t>serta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kedudukan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kekuasaan</a:t>
            </a:r>
            <a:r>
              <a:rPr lang="en-US" sz="2400" dirty="0">
                <a:effectLst/>
                <a:latin typeface="Times New Roman" panose="02020603050405020304" pitchFamily="18" charset="0"/>
                <a:ea typeface="Calibri" panose="020F0502020204030204" pitchFamily="34" charset="0"/>
              </a:rPr>
              <a:t> yang </a:t>
            </a:r>
            <a:r>
              <a:rPr lang="en-US" sz="2400" dirty="0" err="1">
                <a:effectLst/>
                <a:latin typeface="Times New Roman" panose="02020603050405020304" pitchFamily="18" charset="0"/>
                <a:ea typeface="Calibri" panose="020F0502020204030204" pitchFamily="34" charset="0"/>
              </a:rPr>
              <a:t>dilandasi</a:t>
            </a:r>
            <a:r>
              <a:rPr lang="en-US" sz="2400" dirty="0">
                <a:effectLst/>
                <a:latin typeface="Times New Roman" panose="02020603050405020304" pitchFamily="18" charset="0"/>
                <a:ea typeface="Calibri" panose="020F0502020204030204" pitchFamily="34" charset="0"/>
              </a:rPr>
              <a:t> oleh </a:t>
            </a:r>
            <a:r>
              <a:rPr lang="en-US" sz="2400" dirty="0" err="1">
                <a:effectLst/>
                <a:latin typeface="Times New Roman" panose="02020603050405020304" pitchFamily="18" charset="0"/>
                <a:ea typeface="Calibri" panose="020F0502020204030204" pitchFamily="34" charset="0"/>
              </a:rPr>
              <a:t>tradisi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itu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adalah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wajar</a:t>
            </a:r>
            <a:r>
              <a:rPr lang="en-US" sz="2400" dirty="0">
                <a:effectLst/>
                <a:latin typeface="Times New Roman" panose="02020603050405020304" pitchFamily="18" charset="0"/>
                <a:ea typeface="Calibri" panose="020F0502020204030204" pitchFamily="34" charset="0"/>
              </a:rPr>
              <a:t> dan </a:t>
            </a:r>
            <a:r>
              <a:rPr lang="en-US" sz="2400" dirty="0" err="1">
                <a:effectLst/>
                <a:latin typeface="Times New Roman" panose="02020603050405020304" pitchFamily="18" charset="0"/>
                <a:ea typeface="Calibri" panose="020F0502020204030204" pitchFamily="34" charset="0"/>
              </a:rPr>
              <a:t>patut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dihormati</a:t>
            </a:r>
            <a:r>
              <a:rPr lang="en-US" sz="2400" dirty="0">
                <a:effectLst/>
                <a:latin typeface="Times New Roman" panose="02020603050405020304" pitchFamily="18" charset="0"/>
                <a:ea typeface="Calibri" panose="020F0502020204030204" pitchFamily="34" charset="0"/>
              </a:rPr>
              <a:t>.</a:t>
            </a:r>
            <a:endParaRPr lang="id-ID" sz="2400" dirty="0">
              <a:effectLst/>
              <a:latin typeface="Times New Roman" panose="02020603050405020304" pitchFamily="18" charset="0"/>
              <a:ea typeface="Calibri" panose="020F0502020204030204" pitchFamily="34" charset="0"/>
            </a:endParaRPr>
          </a:p>
          <a:p>
            <a:endParaRPr lang="id-ID" sz="2400" dirty="0">
              <a:latin typeface="Times New Roman" panose="02020603050405020304" pitchFamily="18" charset="0"/>
              <a:ea typeface="Calibri" panose="020F0502020204030204" pitchFamily="34" charset="0"/>
            </a:endParaRPr>
          </a:p>
          <a:p>
            <a:r>
              <a:rPr lang="en-US" sz="2400" dirty="0" err="1">
                <a:effectLst/>
                <a:latin typeface="Times New Roman" panose="02020603050405020304" pitchFamily="18" charset="0"/>
                <a:ea typeface="Calibri" panose="020F0502020204030204" pitchFamily="34" charset="0"/>
              </a:rPr>
              <a:t>Wewenang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kharismatik</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berdasarkan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kepercayaan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anggota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masyarakat</a:t>
            </a:r>
            <a:r>
              <a:rPr lang="en-US" sz="2400" dirty="0">
                <a:effectLst/>
                <a:latin typeface="Times New Roman" panose="02020603050405020304" pitchFamily="18" charset="0"/>
                <a:ea typeface="Calibri" panose="020F0502020204030204" pitchFamily="34" charset="0"/>
              </a:rPr>
              <a:t> pada </a:t>
            </a:r>
            <a:r>
              <a:rPr lang="en-US" sz="2400" dirty="0" err="1">
                <a:effectLst/>
                <a:latin typeface="Times New Roman" panose="02020603050405020304" pitchFamily="18" charset="0"/>
                <a:ea typeface="Calibri" panose="020F0502020204030204" pitchFamily="34" charset="0"/>
              </a:rPr>
              <a:t>kesaktian</a:t>
            </a:r>
            <a:r>
              <a:rPr lang="en-US" sz="2400" dirty="0">
                <a:effectLst/>
                <a:latin typeface="Times New Roman" panose="02020603050405020304" pitchFamily="18" charset="0"/>
                <a:ea typeface="Calibri" panose="020F0502020204030204" pitchFamily="34" charset="0"/>
              </a:rPr>
              <a:t> dan </a:t>
            </a:r>
            <a:r>
              <a:rPr lang="en-US" sz="2400" dirty="0" err="1">
                <a:effectLst/>
                <a:latin typeface="Times New Roman" panose="02020603050405020304" pitchFamily="18" charset="0"/>
                <a:ea typeface="Calibri" panose="020F0502020204030204" pitchFamily="34" charset="0"/>
              </a:rPr>
              <a:t>kekuatan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mistik</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atau</a:t>
            </a:r>
            <a:r>
              <a:rPr lang="en-US" sz="2400" dirty="0">
                <a:effectLst/>
                <a:latin typeface="Times New Roman" panose="02020603050405020304" pitchFamily="18" charset="0"/>
                <a:ea typeface="Calibri" panose="020F0502020204030204" pitchFamily="34" charset="0"/>
              </a:rPr>
              <a:t> religious </a:t>
            </a:r>
            <a:r>
              <a:rPr lang="en-US" sz="2400" dirty="0" err="1">
                <a:effectLst/>
                <a:latin typeface="Times New Roman" panose="02020603050405020304" pitchFamily="18" charset="0"/>
                <a:ea typeface="Calibri" panose="020F0502020204030204" pitchFamily="34" charset="0"/>
              </a:rPr>
              <a:t>seorang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pemimpin</a:t>
            </a:r>
            <a:r>
              <a:rPr lang="en-US" sz="2400" dirty="0">
                <a:effectLst/>
                <a:latin typeface="Times New Roman" panose="02020603050405020304" pitchFamily="18" charset="0"/>
                <a:ea typeface="Calibri" panose="020F0502020204030204" pitchFamily="34" charset="0"/>
              </a:rPr>
              <a:t>.</a:t>
            </a:r>
            <a:endParaRPr lang="id-ID" sz="2400" dirty="0">
              <a:effectLst/>
              <a:latin typeface="Times New Roman" panose="02020603050405020304" pitchFamily="18" charset="0"/>
              <a:ea typeface="Calibri" panose="020F0502020204030204" pitchFamily="34" charset="0"/>
            </a:endParaRPr>
          </a:p>
          <a:p>
            <a:endParaRPr lang="id-ID" sz="2400" dirty="0">
              <a:latin typeface="Times New Roman" panose="02020603050405020304" pitchFamily="18" charset="0"/>
              <a:ea typeface="Calibri" panose="020F0502020204030204" pitchFamily="34" charset="0"/>
            </a:endParaRPr>
          </a:p>
          <a:p>
            <a:r>
              <a:rPr lang="en-US" sz="2400" dirty="0" err="1">
                <a:effectLst/>
                <a:latin typeface="Times New Roman" panose="02020603050405020304" pitchFamily="18" charset="0"/>
                <a:ea typeface="Calibri" panose="020F0502020204030204" pitchFamily="34" charset="0"/>
              </a:rPr>
              <a:t>Wewenang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rasional</a:t>
            </a:r>
            <a:r>
              <a:rPr lang="en-US" sz="2400" dirty="0">
                <a:effectLst/>
                <a:latin typeface="Times New Roman" panose="02020603050405020304" pitchFamily="18" charset="0"/>
                <a:ea typeface="Calibri" panose="020F0502020204030204" pitchFamily="34" charset="0"/>
              </a:rPr>
              <a:t>-legal </a:t>
            </a:r>
            <a:r>
              <a:rPr lang="en-US" sz="2400" dirty="0" err="1">
                <a:effectLst/>
                <a:latin typeface="Times New Roman" panose="02020603050405020304" pitchFamily="18" charset="0"/>
                <a:ea typeface="Calibri" panose="020F0502020204030204" pitchFamily="34" charset="0"/>
              </a:rPr>
              <a:t>berdasarkan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kepercayaan</a:t>
            </a:r>
            <a:r>
              <a:rPr lang="en-US" sz="2400" dirty="0">
                <a:effectLst/>
                <a:latin typeface="Times New Roman" panose="02020603050405020304" pitchFamily="18" charset="0"/>
                <a:ea typeface="Calibri" panose="020F0502020204030204" pitchFamily="34" charset="0"/>
              </a:rPr>
              <a:t> pada </a:t>
            </a:r>
            <a:r>
              <a:rPr lang="en-US" sz="2400" dirty="0" err="1">
                <a:effectLst/>
                <a:latin typeface="Times New Roman" panose="02020603050405020304" pitchFamily="18" charset="0"/>
                <a:ea typeface="Calibri" panose="020F0502020204030204" pitchFamily="34" charset="0"/>
              </a:rPr>
              <a:t>tatanan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hukum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rasional</a:t>
            </a:r>
            <a:r>
              <a:rPr lang="en-US" sz="2400" dirty="0">
                <a:effectLst/>
                <a:latin typeface="Times New Roman" panose="02020603050405020304" pitchFamily="18" charset="0"/>
                <a:ea typeface="Calibri" panose="020F0502020204030204" pitchFamily="34" charset="0"/>
              </a:rPr>
              <a:t> yang </a:t>
            </a:r>
            <a:r>
              <a:rPr lang="en-US" sz="2400" dirty="0" err="1">
                <a:effectLst/>
                <a:latin typeface="Times New Roman" panose="02020603050405020304" pitchFamily="18" charset="0"/>
                <a:ea typeface="Calibri" panose="020F0502020204030204" pitchFamily="34" charset="0"/>
              </a:rPr>
              <a:t>melandasi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kedudukan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seseorang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pemimpin</a:t>
            </a:r>
            <a:endParaRPr lang="id-ID" sz="2400" dirty="0"/>
          </a:p>
        </p:txBody>
      </p:sp>
      <p:pic>
        <p:nvPicPr>
          <p:cNvPr id="1028" name="Picture 4" descr="Apa Saja Kewenangan Pemerintah Daerah Menurut Undang-Undang? - Semua  Halaman - Kids">
            <a:extLst>
              <a:ext uri="{FF2B5EF4-FFF2-40B4-BE49-F238E27FC236}">
                <a16:creationId xmlns:a16="http://schemas.microsoft.com/office/drawing/2014/main" id="{122BEF74-E7C7-908E-6E88-4381AC4A70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6470571"/>
            <a:ext cx="9152164" cy="201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215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94F0-FB66-F46C-94A7-2F84F2D08EA7}"/>
            </a:ext>
          </a:extLst>
        </p:cNvPr>
        <p:cNvGrpSpPr/>
        <p:nvPr/>
      </p:nvGrpSpPr>
      <p:grpSpPr>
        <a:xfrm>
          <a:off x="0" y="0"/>
          <a:ext cx="0" cy="0"/>
          <a:chOff x="0" y="0"/>
          <a:chExt cx="0" cy="0"/>
        </a:xfrm>
      </p:grpSpPr>
      <p:sp>
        <p:nvSpPr>
          <p:cNvPr id="3" name="Kotak Teks 2">
            <a:extLst>
              <a:ext uri="{FF2B5EF4-FFF2-40B4-BE49-F238E27FC236}">
                <a16:creationId xmlns:a16="http://schemas.microsoft.com/office/drawing/2014/main" id="{04DA1C1C-3C72-054D-71A8-7B69793F7C38}"/>
              </a:ext>
            </a:extLst>
          </p:cNvPr>
          <p:cNvSpPr txBox="1"/>
          <p:nvPr/>
        </p:nvSpPr>
        <p:spPr>
          <a:xfrm>
            <a:off x="1056464" y="1026467"/>
            <a:ext cx="11049000" cy="830997"/>
          </a:xfrm>
          <a:prstGeom prst="rect">
            <a:avLst/>
          </a:prstGeom>
          <a:noFill/>
        </p:spPr>
        <p:txBody>
          <a:bodyPr wrap="square">
            <a:spAutoFit/>
          </a:bodyPr>
          <a:lstStyle/>
          <a:p>
            <a:r>
              <a:rPr lang="id-ID" sz="2400" b="1" dirty="0">
                <a:latin typeface="Times New Roman" panose="02020603050405020304" pitchFamily="18" charset="0"/>
                <a:cs typeface="Times New Roman" panose="02020603050405020304" pitchFamily="18" charset="0"/>
              </a:rPr>
              <a:t>Wewenang (Kewenangan), Kewajiban dan </a:t>
            </a:r>
            <a:r>
              <a:rPr lang="id-ID" sz="2400" b="1" dirty="0" err="1">
                <a:latin typeface="Times New Roman" panose="02020603050405020304" pitchFamily="18" charset="0"/>
                <a:cs typeface="Times New Roman" panose="02020603050405020304" pitchFamily="18" charset="0"/>
              </a:rPr>
              <a:t>Tanggungjawab</a:t>
            </a:r>
            <a:r>
              <a:rPr lang="id-ID" sz="2400" b="1" dirty="0">
                <a:latin typeface="Times New Roman" panose="02020603050405020304" pitchFamily="18" charset="0"/>
                <a:cs typeface="Times New Roman" panose="02020603050405020304" pitchFamily="18" charset="0"/>
              </a:rPr>
              <a:t> Pemerintah </a:t>
            </a:r>
          </a:p>
          <a:p>
            <a:endParaRPr lang="id-ID" sz="2400" b="1" dirty="0">
              <a:latin typeface="Times New Roman" panose="02020603050405020304" pitchFamily="18" charset="0"/>
              <a:cs typeface="Times New Roman" panose="02020603050405020304" pitchFamily="18" charset="0"/>
            </a:endParaRPr>
          </a:p>
        </p:txBody>
      </p:sp>
      <p:sp>
        <p:nvSpPr>
          <p:cNvPr id="24" name="Kotak Teks 23">
            <a:extLst>
              <a:ext uri="{FF2B5EF4-FFF2-40B4-BE49-F238E27FC236}">
                <a16:creationId xmlns:a16="http://schemas.microsoft.com/office/drawing/2014/main" id="{7D6DAFEA-E572-A400-FA72-C3134D705133}"/>
              </a:ext>
            </a:extLst>
          </p:cNvPr>
          <p:cNvSpPr txBox="1"/>
          <p:nvPr/>
        </p:nvSpPr>
        <p:spPr>
          <a:xfrm>
            <a:off x="762000" y="1638300"/>
            <a:ext cx="14486164" cy="2795958"/>
          </a:xfrm>
          <a:prstGeom prst="rect">
            <a:avLst/>
          </a:prstGeom>
          <a:noFill/>
        </p:spPr>
        <p:txBody>
          <a:bodyPr wrap="square">
            <a:spAutoFit/>
          </a:bodyPr>
          <a:lstStyle/>
          <a:p>
            <a:pPr algn="just" eaLnBrk="0">
              <a:lnSpc>
                <a:spcPct val="150000"/>
              </a:lnSpc>
            </a:pP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Ada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berbagai</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norma yang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mengatur</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hubungan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sosial</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antar</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(a)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fihak</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yang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satu</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dengan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fihak</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yang lain. Salah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satu</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di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antaranya</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adalah</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norma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hukum</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Hubungan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sosial</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yang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diatur</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dengan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hukum</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disebut</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hubungan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hukum</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Dalam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hubungan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hukum</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salah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satu</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fihak</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ber</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(oleh)</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hak</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sedangkan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yang lain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ber</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(oleh)</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kewajiban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Sementara</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kalangan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berpendapat</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bahwa</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hak</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identik</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dengan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Bookman Old Style" panose="02050604050505020204" pitchFamily="18" charset="0"/>
              </a:rPr>
              <a:t>wewenang</a:t>
            </a:r>
            <a:r>
              <a:rPr lang="en-US" sz="2400" dirty="0">
                <a:effectLst/>
                <a:latin typeface="Times New Roman" panose="02020603050405020304" pitchFamily="18" charset="0"/>
                <a:ea typeface="Times New Roman" panose="02020603050405020304" pitchFamily="18" charset="0"/>
                <a:cs typeface="Bookman Old Style" panose="02050604050505020204" pitchFamily="18" charset="0"/>
              </a:rPr>
              <a:t> </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kekuasaan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sah</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Di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satu</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sisi</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hak</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atau</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wew</a:t>
            </a:r>
            <a:r>
              <a:rPr lang="id-ID" sz="2400" dirty="0" err="1">
                <a:effectLst/>
                <a:latin typeface="Times New Roman" panose="02020603050405020304" pitchFamily="18" charset="0"/>
                <a:ea typeface="Times New Roman" panose="02020603050405020304" pitchFamily="18" charset="0"/>
                <a:cs typeface="Garamond" panose="02020404030301010803" pitchFamily="18" charset="0"/>
              </a:rPr>
              <a:t>enang</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dengan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en-US" sz="2400" dirty="0" err="1">
                <a:effectLst/>
                <a:latin typeface="Times New Roman" panose="02020603050405020304" pitchFamily="18" charset="0"/>
                <a:ea typeface="Times New Roman" panose="02020603050405020304" pitchFamily="18" charset="0"/>
                <a:cs typeface="Garamond" panose="02020404030301010803" pitchFamily="18" charset="0"/>
              </a:rPr>
              <a:t>kewajiban</a:t>
            </a:r>
            <a:r>
              <a:rPr lang="en-US" sz="2400" dirty="0">
                <a:effectLst/>
                <a:latin typeface="Times New Roman" panose="02020603050405020304" pitchFamily="18" charset="0"/>
                <a:ea typeface="Times New Roman" panose="02020603050405020304" pitchFamily="18" charset="0"/>
                <a:cs typeface="Garamond" panose="02020404030301010803" pitchFamily="18" charset="0"/>
              </a:rPr>
              <a:t>, </a:t>
            </a:r>
            <a:r>
              <a:rPr lang="id-ID" sz="2400" dirty="0">
                <a:effectLst/>
                <a:latin typeface="Times New Roman" panose="02020603050405020304" pitchFamily="18" charset="0"/>
                <a:ea typeface="Times New Roman" panose="02020603050405020304" pitchFamily="18" charset="0"/>
                <a:cs typeface="Garamond" panose="02020404030301010803" pitchFamily="18" charset="0"/>
              </a:rPr>
              <a:t>dikaitkan </a:t>
            </a:r>
            <a:r>
              <a:rPr lang="en-US" sz="2400" dirty="0" err="1">
                <a:effectLst/>
                <a:latin typeface="Times New Roman" panose="02020603050405020304" pitchFamily="18" charset="0"/>
                <a:ea typeface="Times New Roman" panose="02020603050405020304" pitchFamily="18" charset="0"/>
                <a:cs typeface="Bookman Old Style" panose="02050604050505020204" pitchFamily="18" charset="0"/>
              </a:rPr>
              <a:t>dengan</a:t>
            </a:r>
            <a:r>
              <a:rPr lang="en-US" sz="2400" dirty="0">
                <a:effectLst/>
                <a:latin typeface="Times New Roman" panose="02020603050405020304" pitchFamily="18" charset="0"/>
                <a:ea typeface="Times New Roman" panose="02020603050405020304" pitchFamily="18" charset="0"/>
                <a:cs typeface="Bookman Old Style" panose="02050604050505020204" pitchFamily="18" charset="0"/>
              </a:rPr>
              <a:t> </a:t>
            </a:r>
            <a:r>
              <a:rPr lang="en-US" sz="2400" dirty="0" err="1">
                <a:effectLst/>
                <a:latin typeface="Times New Roman" panose="02020603050405020304" pitchFamily="18" charset="0"/>
                <a:ea typeface="Times New Roman" panose="02020603050405020304" pitchFamily="18" charset="0"/>
                <a:cs typeface="Bookman Old Style" panose="02050604050505020204" pitchFamily="18" charset="0"/>
              </a:rPr>
              <a:t>tanggungjawab</a:t>
            </a:r>
            <a:r>
              <a:rPr lang="en-US" sz="2400" dirty="0">
                <a:effectLst/>
                <a:latin typeface="Times New Roman" panose="02020603050405020304" pitchFamily="18" charset="0"/>
                <a:ea typeface="Times New Roman" panose="02020603050405020304" pitchFamily="18" charset="0"/>
                <a:cs typeface="Bookman Old Style" panose="02050604050505020204" pitchFamily="18" charset="0"/>
              </a:rPr>
              <a:t>.</a:t>
            </a:r>
            <a:endParaRPr lang="id-ID" sz="2400" dirty="0">
              <a:effectLst/>
              <a:latin typeface="Times New Roman" panose="02020603050405020304" pitchFamily="18" charset="0"/>
              <a:ea typeface="Times New Roman" panose="02020603050405020304" pitchFamily="18" charset="0"/>
            </a:endParaRPr>
          </a:p>
        </p:txBody>
      </p:sp>
      <p:sp>
        <p:nvSpPr>
          <p:cNvPr id="26" name="Kotak Teks 25">
            <a:extLst>
              <a:ext uri="{FF2B5EF4-FFF2-40B4-BE49-F238E27FC236}">
                <a16:creationId xmlns:a16="http://schemas.microsoft.com/office/drawing/2014/main" id="{FF58CB99-0C0E-B1A9-C302-35ED09D18F6F}"/>
              </a:ext>
            </a:extLst>
          </p:cNvPr>
          <p:cNvSpPr txBox="1"/>
          <p:nvPr/>
        </p:nvSpPr>
        <p:spPr>
          <a:xfrm>
            <a:off x="7315200" y="5448300"/>
            <a:ext cx="10218964" cy="2795958"/>
          </a:xfrm>
          <a:prstGeom prst="rect">
            <a:avLst/>
          </a:prstGeom>
          <a:noFill/>
        </p:spPr>
        <p:txBody>
          <a:bodyPr wrap="square">
            <a:spAutoFit/>
          </a:bodyPr>
          <a:lstStyle/>
          <a:p>
            <a:pPr>
              <a:lnSpc>
                <a:spcPct val="150000"/>
              </a:lnSpc>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Jika wewenang terkait dengan tanggung jawab, maka kewajiban terkait dengan hak </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right</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sedangkan hak berkaitan pula dengan posisi (kedudukan). Dalam hubungan pemerintahan, hak pihak yang satu merupakan kewajiban bagi pihak yang lain. Hubungan itu lahir sebagai akibat suatu konsensus, kesepakatan atau perjanjian </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overeenkomst</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id-ID"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712761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5200</TotalTime>
  <Words>1224</Words>
  <Application>Microsoft Office PowerPoint</Application>
  <PresentationFormat>Custom</PresentationFormat>
  <Paragraphs>67</Paragraphs>
  <Slides>12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Bodoni MT</vt:lpstr>
      <vt:lpstr>Bodoni MT Black</vt:lpstr>
      <vt:lpstr>Calibri</vt:lpstr>
      <vt:lpstr>Arial</vt:lpstr>
      <vt:lpstr>Canva Sans Bold</vt:lpstr>
      <vt:lpstr>Britannic Bold</vt:lpstr>
      <vt:lpstr>Gill Sans MT</vt:lpstr>
      <vt:lpstr>Times New Roman</vt:lpstr>
      <vt:lpstr>Book Antiqua</vt:lpstr>
      <vt:lpstr>Calibri (body)</vt:lpstr>
      <vt:lpstr>Galeri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MATERI</dc:title>
  <dc:creator>Iyep Saefulrahman</dc:creator>
  <cp:lastModifiedBy>gita khuzaimah</cp:lastModifiedBy>
  <cp:revision>54</cp:revision>
  <dcterms:created xsi:type="dcterms:W3CDTF">2006-08-16T00:00:00Z</dcterms:created>
  <dcterms:modified xsi:type="dcterms:W3CDTF">2025-08-21T11:56:25Z</dcterms:modified>
  <dc:identifier>DAGry4PE1OA</dc:identifier>
</cp:coreProperties>
</file>