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64" r:id="rId4"/>
    <p:sldId id="265" r:id="rId5"/>
    <p:sldId id="266" r:id="rId6"/>
    <p:sldId id="260" r:id="rId7"/>
    <p:sldId id="261" r:id="rId8"/>
    <p:sldId id="267" r:id="rId9"/>
    <p:sldId id="268" r:id="rId10"/>
    <p:sldId id="269" r:id="rId11"/>
    <p:sldId id="270" r:id="rId12"/>
    <p:sldId id="271" r:id="rId13"/>
    <p:sldId id="272" r:id="rId14"/>
    <p:sldId id="258" r:id="rId15"/>
  </p:sldIdLst>
  <p:sldSz cx="18288000" cy="10287000"/>
  <p:notesSz cx="6858000" cy="9144000"/>
  <p:embeddedFontLst>
    <p:embeddedFont>
      <p:font typeface="Book Antiqua" panose="02040602050305030304" pitchFamily="18" charset="0"/>
      <p:regular r:id="rId16"/>
      <p:bold r:id="rId17"/>
      <p:italic r:id="rId18"/>
      <p:boldItalic r:id="rId19"/>
    </p:embeddedFont>
    <p:embeddedFont>
      <p:font typeface="Britannic Bold" panose="020B0903060703020204" pitchFamily="34" charset="0"/>
      <p:regular r:id="rId20"/>
    </p:embeddedFont>
    <p:embeddedFont>
      <p:font typeface="Broadway" panose="04040905080B02020502" pitchFamily="82" charset="0"/>
      <p:regular r:id="rId21"/>
    </p:embeddedFont>
    <p:embeddedFont>
      <p:font typeface="Canva Sans Bold" panose="020B0604020202020204" charset="0"/>
      <p:regular r:id="rId22"/>
    </p:embeddedFont>
    <p:embeddedFont>
      <p:font typeface="Gill Sans MT" panose="020B0502020104020203" pitchFamily="34" charset="0"/>
      <p:regular r:id="rId23"/>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Gaya Medium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Gaya Teran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p:cViewPr varScale="1">
        <p:scale>
          <a:sx n="23" d="100"/>
          <a:sy n="23" d="100"/>
        </p:scale>
        <p:origin x="56" y="4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3626669" y="1203448"/>
            <a:ext cx="12955610" cy="3812147"/>
          </a:xfrm>
        </p:spPr>
        <p:txBody>
          <a:bodyPr bIns="0" anchor="b">
            <a:normAutofit/>
          </a:bodyPr>
          <a:lstStyle>
            <a:lvl1pPr algn="l">
              <a:defRPr sz="9900"/>
            </a:lvl1pPr>
          </a:lstStyle>
          <a:p>
            <a:r>
              <a:rPr lang="id-ID"/>
              <a:t>Klik untuk mengedit gaya judul Master</a:t>
            </a:r>
            <a:endParaRPr lang="en-US" dirty="0"/>
          </a:p>
        </p:txBody>
      </p:sp>
      <p:sp>
        <p:nvSpPr>
          <p:cNvPr id="3" name="Subtitle 2"/>
          <p:cNvSpPr>
            <a:spLocks noGrp="1"/>
          </p:cNvSpPr>
          <p:nvPr>
            <p:ph type="subTitle" idx="1"/>
          </p:nvPr>
        </p:nvSpPr>
        <p:spPr>
          <a:xfrm>
            <a:off x="3626670" y="5296807"/>
            <a:ext cx="12955608" cy="1466432"/>
          </a:xfrm>
        </p:spPr>
        <p:txBody>
          <a:bodyPr tIns="91440" bIns="91440">
            <a:normAutofit/>
          </a:bodyPr>
          <a:lstStyle>
            <a:lvl1pPr marL="0" indent="0" algn="l">
              <a:buNone/>
              <a:defRPr sz="2700" b="0" cap="all" baseline="0">
                <a:solidFill>
                  <a:schemeClr val="tx1"/>
                </a:solidFill>
              </a:defRPr>
            </a:lvl1pPr>
            <a:lvl2pPr marL="685800" indent="0" algn="ctr">
              <a:buNone/>
              <a:defRPr sz="27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a:xfrm>
            <a:off x="3624751" y="493961"/>
            <a:ext cx="7460873" cy="463802"/>
          </a:xfrm>
        </p:spPr>
        <p:txBody>
          <a:bodyPr/>
          <a:lstStyle/>
          <a:p>
            <a:endParaRPr lang="en-US"/>
          </a:p>
        </p:txBody>
      </p:sp>
      <p:sp>
        <p:nvSpPr>
          <p:cNvPr id="6" name="Slide Number Placeholder 5"/>
          <p:cNvSpPr>
            <a:spLocks noGrp="1"/>
          </p:cNvSpPr>
          <p:nvPr>
            <p:ph type="sldNum" sz="quarter" idx="12"/>
          </p:nvPr>
        </p:nvSpPr>
        <p:spPr>
          <a:xfrm>
            <a:off x="2156497" y="1198460"/>
            <a:ext cx="1216529" cy="755367"/>
          </a:xfrm>
        </p:spPr>
        <p:txBody>
          <a:bodyPr/>
          <a:lstStyle/>
          <a:p>
            <a:fld id="{B6F15528-21DE-4FAA-801E-634DDDAF4B2B}" type="slidenum">
              <a:rPr lang="en-US" smtClean="0"/>
              <a:pPr/>
              <a:t>‹#›</a:t>
            </a:fld>
            <a:endParaRPr lang="en-US"/>
          </a:p>
        </p:txBody>
      </p:sp>
      <p:cxnSp>
        <p:nvCxnSpPr>
          <p:cNvPr id="15" name="Straight Connector 14"/>
          <p:cNvCxnSpPr/>
          <p:nvPr/>
        </p:nvCxnSpPr>
        <p:spPr>
          <a:xfrm>
            <a:off x="3626670" y="5292813"/>
            <a:ext cx="1295560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872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26" name="Straight Connector 25"/>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995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58667" y="1198460"/>
            <a:ext cx="2423613" cy="6989834"/>
          </a:xfrm>
        </p:spPr>
        <p:txBody>
          <a:bodyPr vert="eaVert"/>
          <a:lstStyle>
            <a:lvl1pPr algn="l">
              <a:defRPr/>
            </a:lvl1pPr>
          </a:lstStyle>
          <a:p>
            <a:r>
              <a:rPr lang="id-ID"/>
              <a:t>Klik untuk mengedit gaya judul Master</a:t>
            </a:r>
            <a:endParaRPr lang="en-US" dirty="0"/>
          </a:p>
        </p:txBody>
      </p:sp>
      <p:sp>
        <p:nvSpPr>
          <p:cNvPr id="3" name="Vertical Text Placeholder 2"/>
          <p:cNvSpPr>
            <a:spLocks noGrp="1"/>
          </p:cNvSpPr>
          <p:nvPr>
            <p:ph type="body" orient="vert" idx="1"/>
          </p:nvPr>
        </p:nvSpPr>
        <p:spPr>
          <a:xfrm>
            <a:off x="2167008" y="1198460"/>
            <a:ext cx="11743245" cy="698983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158667" y="1198460"/>
            <a:ext cx="0" cy="6989834"/>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3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ncho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30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2181359" y="2634195"/>
            <a:ext cx="12964731" cy="2831925"/>
          </a:xfrm>
        </p:spPr>
        <p:txBody>
          <a:bodyPr anchor="b">
            <a:normAutofit/>
          </a:bodyPr>
          <a:lstStyle>
            <a:lvl1pPr algn="l">
              <a:defRPr sz="5400"/>
            </a:lvl1pPr>
          </a:lstStyle>
          <a:p>
            <a:r>
              <a:rPr lang="id-ID"/>
              <a:t>Klik untuk mengedit gaya judul Master</a:t>
            </a:r>
            <a:endParaRPr lang="en-US" dirty="0"/>
          </a:p>
        </p:txBody>
      </p:sp>
      <p:sp>
        <p:nvSpPr>
          <p:cNvPr id="3" name="Text Placeholder 2"/>
          <p:cNvSpPr>
            <a:spLocks noGrp="1"/>
          </p:cNvSpPr>
          <p:nvPr>
            <p:ph type="body" idx="1"/>
          </p:nvPr>
        </p:nvSpPr>
        <p:spPr>
          <a:xfrm>
            <a:off x="2181359" y="5709293"/>
            <a:ext cx="12945669" cy="1519394"/>
          </a:xfrm>
        </p:spPr>
        <p:txBody>
          <a:bodyPr tIns="91440">
            <a:normAutofit/>
          </a:bodyPr>
          <a:lstStyle>
            <a:lvl1pPr marL="0" indent="0" algn="l">
              <a:buNone/>
              <a:defRPr sz="2700">
                <a:solidFill>
                  <a:schemeClr val="tx1"/>
                </a:solidFill>
              </a:defRPr>
            </a:lvl1pPr>
            <a:lvl2pPr marL="685800" indent="0">
              <a:buNone/>
              <a:defRPr sz="27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2181359" y="5707478"/>
            <a:ext cx="1294566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84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a:xfrm>
            <a:off x="2173826" y="1207334"/>
            <a:ext cx="14408453" cy="1588958"/>
          </a:xfrm>
        </p:spPr>
        <p:txBody>
          <a:bodyPr/>
          <a:lstStyle/>
          <a:p>
            <a:r>
              <a:rPr lang="id-ID"/>
              <a:t>Klik untuk mengedit gaya judul Master</a:t>
            </a:r>
            <a:endParaRPr lang="en-US" dirty="0"/>
          </a:p>
        </p:txBody>
      </p:sp>
      <p:sp>
        <p:nvSpPr>
          <p:cNvPr id="3" name="Content Placeholder 2"/>
          <p:cNvSpPr>
            <a:spLocks noGrp="1"/>
          </p:cNvSpPr>
          <p:nvPr>
            <p:ph sz="half" idx="1"/>
          </p:nvPr>
        </p:nvSpPr>
        <p:spPr>
          <a:xfrm>
            <a:off x="2170997" y="3016318"/>
            <a:ext cx="6967728" cy="5172893"/>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9620657" y="3026015"/>
            <a:ext cx="6967728" cy="516228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5" name="Straight Connector 3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763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2170787" y="1206245"/>
            <a:ext cx="14411492" cy="1584479"/>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2170787" y="3029324"/>
            <a:ext cx="6967728" cy="1202915"/>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4" name="Content Placeholder 3"/>
          <p:cNvSpPr>
            <a:spLocks noGrp="1"/>
          </p:cNvSpPr>
          <p:nvPr>
            <p:ph sz="half" idx="2"/>
          </p:nvPr>
        </p:nvSpPr>
        <p:spPr>
          <a:xfrm>
            <a:off x="2170787" y="4236404"/>
            <a:ext cx="6967728" cy="3966686"/>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9618543" y="3034505"/>
            <a:ext cx="6967728" cy="1203356"/>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6" name="Content Placeholder 5"/>
          <p:cNvSpPr>
            <a:spLocks noGrp="1"/>
          </p:cNvSpPr>
          <p:nvPr>
            <p:ph sz="quarter" idx="4"/>
          </p:nvPr>
        </p:nvSpPr>
        <p:spPr>
          <a:xfrm>
            <a:off x="9618543" y="4232237"/>
            <a:ext cx="6967728" cy="395605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29" name="Straight Connector 28"/>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396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25" name="Straight Connector 2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500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75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2167007" y="1198460"/>
            <a:ext cx="4909649" cy="3370676"/>
          </a:xfrm>
        </p:spPr>
        <p:txBody>
          <a:bodyPr anchor="b">
            <a:normAutofit/>
          </a:bodyPr>
          <a:lstStyle>
            <a:lvl1pPr algn="l">
              <a:defRPr sz="3600"/>
            </a:lvl1pPr>
          </a:lstStyle>
          <a:p>
            <a:r>
              <a:rPr lang="id-ID"/>
              <a:t>Klik untuk mengedit gaya judul Master</a:t>
            </a:r>
            <a:endParaRPr lang="en-US" dirty="0"/>
          </a:p>
        </p:txBody>
      </p:sp>
      <p:sp>
        <p:nvSpPr>
          <p:cNvPr id="3" name="Content Placeholder 2"/>
          <p:cNvSpPr>
            <a:spLocks noGrp="1"/>
          </p:cNvSpPr>
          <p:nvPr>
            <p:ph idx="1"/>
          </p:nvPr>
        </p:nvSpPr>
        <p:spPr>
          <a:xfrm>
            <a:off x="7565571" y="1198461"/>
            <a:ext cx="9018705" cy="6988239"/>
          </a:xfrm>
        </p:spPr>
        <p:txBody>
          <a:bodyPr anchor="ct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2167007" y="4808237"/>
            <a:ext cx="4912520" cy="3372272"/>
          </a:xfrm>
        </p:spPr>
        <p:txBody>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2172420" y="4808237"/>
            <a:ext cx="49042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17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grpSp>
        <p:nvGrpSpPr>
          <p:cNvPr id="8" name="Group 7"/>
          <p:cNvGrpSpPr/>
          <p:nvPr/>
        </p:nvGrpSpPr>
        <p:grpSpPr>
          <a:xfrm>
            <a:off x="11216081" y="723256"/>
            <a:ext cx="6111800" cy="7723652"/>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2176809" y="1694270"/>
            <a:ext cx="8298492" cy="2745876"/>
          </a:xfrm>
        </p:spPr>
        <p:txBody>
          <a:bodyPr anchor="b">
            <a:normAutofit/>
          </a:bodyPr>
          <a:lstStyle>
            <a:lvl1pPr>
              <a:defRPr sz="48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2186584" y="1683814"/>
            <a:ext cx="4186757" cy="5799491"/>
          </a:xfrm>
          <a:solidFill>
            <a:schemeClr val="bg1">
              <a:lumMod val="85000"/>
            </a:schemeClr>
          </a:solidFill>
          <a:ln w="9525" cap="sq">
            <a:noFill/>
            <a:miter lim="800000"/>
          </a:ln>
          <a:effectLst/>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id-ID"/>
              <a:t>Klik ikon untuk menambahkan gambar</a:t>
            </a:r>
            <a:endParaRPr lang="en-US" dirty="0"/>
          </a:p>
        </p:txBody>
      </p:sp>
      <p:sp>
        <p:nvSpPr>
          <p:cNvPr id="4" name="Text Placeholder 3"/>
          <p:cNvSpPr>
            <a:spLocks noGrp="1"/>
          </p:cNvSpPr>
          <p:nvPr>
            <p:ph type="body" sz="half" idx="2"/>
          </p:nvPr>
        </p:nvSpPr>
        <p:spPr>
          <a:xfrm>
            <a:off x="2175494" y="4718988"/>
            <a:ext cx="8286606" cy="3005613"/>
          </a:xfrm>
        </p:spPr>
        <p:txBody>
          <a:bodyPr>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a:xfrm>
            <a:off x="2171074" y="8204785"/>
            <a:ext cx="8291027" cy="480185"/>
          </a:xfrm>
        </p:spPr>
        <p:txBody>
          <a:bodyPr/>
          <a:lstStyle>
            <a:lvl1pPr algn="l">
              <a:defRPr/>
            </a:lvl1p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a:xfrm>
            <a:off x="2171073" y="477961"/>
            <a:ext cx="8311506" cy="481397"/>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2171074" y="4715408"/>
            <a:ext cx="829102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8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3029215"/>
            <a:ext cx="18288000" cy="61589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9189720"/>
            <a:ext cx="18288000" cy="1114425"/>
          </a:xfrm>
          <a:prstGeom prst="rect">
            <a:avLst/>
          </a:prstGeom>
        </p:spPr>
      </p:pic>
      <p:sp>
        <p:nvSpPr>
          <p:cNvPr id="2" name="Title Placeholder 1"/>
          <p:cNvSpPr>
            <a:spLocks noGrp="1"/>
          </p:cNvSpPr>
          <p:nvPr>
            <p:ph type="title"/>
          </p:nvPr>
        </p:nvSpPr>
        <p:spPr>
          <a:xfrm>
            <a:off x="2177369" y="1206779"/>
            <a:ext cx="14404913" cy="1573853"/>
          </a:xfrm>
          <a:prstGeom prst="rect">
            <a:avLst/>
          </a:prstGeom>
        </p:spPr>
        <p:txBody>
          <a:bodyPr vert="horz" lIns="91440" tIns="45720" rIns="91440" bIns="45720" rtlCol="0" anchor="t">
            <a:normAutofit/>
          </a:bodyPr>
          <a:lstStyle/>
          <a:p>
            <a:r>
              <a:rPr lang="id-ID"/>
              <a:t>Klik untuk mengedit gaya judul Master</a:t>
            </a:r>
            <a:endParaRPr lang="en-US" dirty="0"/>
          </a:p>
        </p:txBody>
      </p:sp>
      <p:sp>
        <p:nvSpPr>
          <p:cNvPr id="3" name="Text Placeholder 2"/>
          <p:cNvSpPr>
            <a:spLocks noGrp="1"/>
          </p:cNvSpPr>
          <p:nvPr>
            <p:ph type="body" idx="1"/>
          </p:nvPr>
        </p:nvSpPr>
        <p:spPr>
          <a:xfrm>
            <a:off x="2177369" y="3023599"/>
            <a:ext cx="14404913" cy="517592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1331208" y="495555"/>
            <a:ext cx="5251073" cy="463802"/>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8/22/2025</a:t>
            </a:fld>
            <a:endParaRPr lang="en-US"/>
          </a:p>
        </p:txBody>
      </p:sp>
      <p:sp>
        <p:nvSpPr>
          <p:cNvPr id="5" name="Footer Placeholder 4"/>
          <p:cNvSpPr>
            <a:spLocks noGrp="1"/>
          </p:cNvSpPr>
          <p:nvPr>
            <p:ph type="ftr" sz="quarter" idx="3"/>
          </p:nvPr>
        </p:nvSpPr>
        <p:spPr>
          <a:xfrm>
            <a:off x="2177369" y="493961"/>
            <a:ext cx="8908254" cy="463802"/>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091" y="1198460"/>
            <a:ext cx="1216529" cy="755367"/>
          </a:xfrm>
          <a:prstGeom prst="rect">
            <a:avLst/>
          </a:prstGeom>
        </p:spPr>
        <p:txBody>
          <a:bodyPr vert="horz" lIns="91440" tIns="45720" rIns="91440" bIns="45720" rtlCol="0" anchor="t"/>
          <a:lstStyle>
            <a:lvl1pPr algn="r">
              <a:defRPr sz="4200">
                <a:solidFill>
                  <a:schemeClr val="accent1"/>
                </a:solidFill>
              </a:defRPr>
            </a:lvl1pPr>
          </a:lstStyle>
          <a:p>
            <a:fld id="{B6F15528-21DE-4FAA-801E-634DDDAF4B2B}" type="slidenum">
              <a:rPr lang="en-US" smtClean="0"/>
              <a:pPr/>
              <a:t>‹#›</a:t>
            </a:fld>
            <a:endParaRPr lang="en-US"/>
          </a:p>
        </p:txBody>
      </p:sp>
      <p:cxnSp>
        <p:nvCxnSpPr>
          <p:cNvPr id="10" name="Straight Connector 9"/>
          <p:cNvCxnSpPr/>
          <p:nvPr/>
        </p:nvCxnSpPr>
        <p:spPr>
          <a:xfrm>
            <a:off x="0" y="9192620"/>
            <a:ext cx="18288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750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4800" b="0" i="0" kern="1200" cap="all">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00000"/>
        <a:buFont typeface="Arial" panose="020B0604020202020204" pitchFamily="34" charset="0"/>
        <a:buChar char="•"/>
        <a:defRPr sz="3000" kern="120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700" kern="1200" cap="none"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400" kern="120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100" kern="1200" cap="none"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p:cNvSpPr/>
          <p:nvPr/>
        </p:nvSpPr>
        <p:spPr>
          <a:xfrm>
            <a:off x="241182" y="272872"/>
            <a:ext cx="1435218" cy="1594028"/>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3"/>
            <a:stretch>
              <a:fillRect l="-47445" r="-46209" b="-28115"/>
            </a:stretch>
          </a:blipFill>
        </p:spPr>
        <p:txBody>
          <a:bodyPr/>
          <a:lstStyle/>
          <a:p>
            <a:endParaRPr lang="en-ID"/>
          </a:p>
        </p:txBody>
      </p:sp>
      <p:sp>
        <p:nvSpPr>
          <p:cNvPr id="3" name="Freeform 3"/>
          <p:cNvSpPr/>
          <p:nvPr/>
        </p:nvSpPr>
        <p:spPr>
          <a:xfrm>
            <a:off x="1649186" y="452694"/>
            <a:ext cx="2711032" cy="1384033"/>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4"/>
            <a:stretch>
              <a:fillRect l="-14725" t="-10526" r="-14116" b="-12333"/>
            </a:stretch>
          </a:blipFill>
        </p:spPr>
        <p:txBody>
          <a:bodyPr/>
          <a:lstStyle/>
          <a:p>
            <a:endParaRPr lang="en-ID"/>
          </a:p>
        </p:txBody>
      </p:sp>
      <p:sp>
        <p:nvSpPr>
          <p:cNvPr id="4" name="Freeform 4"/>
          <p:cNvSpPr/>
          <p:nvPr/>
        </p:nvSpPr>
        <p:spPr>
          <a:xfrm>
            <a:off x="16383001" y="452693"/>
            <a:ext cx="1616644" cy="1367703"/>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5"/>
            <a:stretch>
              <a:fillRect/>
            </a:stretch>
          </a:blipFill>
        </p:spPr>
        <p:txBody>
          <a:bodyPr/>
          <a:lstStyle/>
          <a:p>
            <a:endParaRPr lang="en-ID"/>
          </a:p>
        </p:txBody>
      </p:sp>
      <p:sp>
        <p:nvSpPr>
          <p:cNvPr id="6" name="Freeform 6"/>
          <p:cNvSpPr/>
          <p:nvPr/>
        </p:nvSpPr>
        <p:spPr>
          <a:xfrm>
            <a:off x="13716000" y="436365"/>
            <a:ext cx="2193584" cy="1384032"/>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6"/>
            <a:stretch>
              <a:fillRect t="-226" b="-226"/>
            </a:stretch>
          </a:blipFill>
        </p:spPr>
        <p:txBody>
          <a:bodyPr/>
          <a:lstStyle/>
          <a:p>
            <a:endParaRPr lang="en-ID"/>
          </a:p>
        </p:txBody>
      </p:sp>
      <p:sp>
        <p:nvSpPr>
          <p:cNvPr id="7" name="TextBox 7"/>
          <p:cNvSpPr txBox="1"/>
          <p:nvPr/>
        </p:nvSpPr>
        <p:spPr>
          <a:xfrm>
            <a:off x="3200401" y="2933700"/>
            <a:ext cx="13182600" cy="1319336"/>
          </a:xfrm>
          <a:prstGeom prst="rect">
            <a:avLst/>
          </a:prstGeom>
        </p:spPr>
        <p:style>
          <a:lnRef idx="0">
            <a:schemeClr val="dk1"/>
          </a:lnRef>
          <a:fillRef idx="3">
            <a:schemeClr val="dk1"/>
          </a:fillRef>
          <a:effectRef idx="3">
            <a:schemeClr val="dk1"/>
          </a:effectRef>
          <a:fontRef idx="minor">
            <a:schemeClr val="lt1"/>
          </a:fontRef>
        </p:style>
        <p:txBody>
          <a:bodyPr wrap="square" lIns="0" tIns="0" rIns="0" bIns="0" rtlCol="0" anchor="t">
            <a:spAutoFit/>
          </a:bodyPr>
          <a:lstStyle/>
          <a:p>
            <a:pPr algn="r">
              <a:lnSpc>
                <a:spcPct val="115000"/>
              </a:lnSpc>
              <a:spcAft>
                <a:spcPts val="1000"/>
              </a:spcAft>
              <a:buNone/>
            </a:pPr>
            <a:r>
              <a:rPr lang="id-ID" sz="3600" b="1" dirty="0">
                <a:effectLst/>
                <a:latin typeface="Broadway" panose="04040905080B02020502" pitchFamily="82" charset="0"/>
                <a:ea typeface="Calibri" panose="020F0502020204030204" pitchFamily="34" charset="0"/>
                <a:cs typeface="Times New Roman" panose="02020603050405020304" pitchFamily="18" charset="0"/>
              </a:rPr>
              <a:t>Relasi Pusat dan Daerah </a:t>
            </a:r>
            <a:endParaRPr lang="id-ID" sz="3600" dirty="0">
              <a:effectLst/>
              <a:latin typeface="Broadway" panose="04040905080B02020502" pitchFamily="82" charset="0"/>
              <a:ea typeface="Calibri" panose="020F0502020204030204" pitchFamily="34" charset="0"/>
              <a:cs typeface="Times New Roman" panose="02020603050405020304" pitchFamily="18" charset="0"/>
            </a:endParaRPr>
          </a:p>
          <a:p>
            <a:pPr algn="r">
              <a:buNone/>
            </a:pPr>
            <a:r>
              <a:rPr lang="id-ID" sz="3600" b="1" dirty="0">
                <a:effectLst/>
                <a:latin typeface="Broadway" panose="04040905080B02020502" pitchFamily="82" charset="0"/>
                <a:ea typeface="Calibri" panose="020F0502020204030204" pitchFamily="34" charset="0"/>
                <a:cs typeface="Times New Roman" panose="02020603050405020304" pitchFamily="18" charset="0"/>
              </a:rPr>
              <a:t>Dalam Tata Kelola Pemerintahan</a:t>
            </a:r>
            <a:endParaRPr lang="id-ID" sz="3600" dirty="0">
              <a:effectLst/>
              <a:latin typeface="Broadway" panose="04040905080B02020502" pitchFamily="82" charset="0"/>
              <a:ea typeface="Calibri" panose="020F0502020204030204" pitchFamily="34" charset="0"/>
              <a:cs typeface="Times New Roman" panose="02020603050405020304" pitchFamily="18" charset="0"/>
            </a:endParaRPr>
          </a:p>
        </p:txBody>
      </p:sp>
      <p:sp>
        <p:nvSpPr>
          <p:cNvPr id="9" name="TextBox 5">
            <a:extLst>
              <a:ext uri="{FF2B5EF4-FFF2-40B4-BE49-F238E27FC236}">
                <a16:creationId xmlns:a16="http://schemas.microsoft.com/office/drawing/2014/main" id="{A9CA0E2A-3D09-C5A1-87EA-FB37FE361AAA}"/>
              </a:ext>
            </a:extLst>
          </p:cNvPr>
          <p:cNvSpPr txBox="1"/>
          <p:nvPr/>
        </p:nvSpPr>
        <p:spPr>
          <a:xfrm>
            <a:off x="10896600" y="6038161"/>
            <a:ext cx="7391400" cy="954107"/>
          </a:xfrm>
          <a:prstGeom prst="rect">
            <a:avLst/>
          </a:prstGeom>
          <a:noFill/>
        </p:spPr>
        <p:txBody>
          <a:bodyPr wrap="square" rtlCol="0">
            <a:spAutoFit/>
          </a:bodyPr>
          <a:ls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a:lstStyle>
          <a:p>
            <a:pPr algn="just"/>
            <a:r>
              <a:rPr lang="en-US" sz="2800" b="1" dirty="0" err="1">
                <a:solidFill>
                  <a:srgbClr val="1C1683"/>
                </a:solidFill>
                <a:latin typeface="Calibri (body)"/>
                <a:cs typeface="Calibri (body)"/>
              </a:rPr>
              <a:t>Penulis</a:t>
            </a:r>
            <a:r>
              <a:rPr lang="en-US" sz="2800" b="1" dirty="0">
                <a:solidFill>
                  <a:srgbClr val="1C1683"/>
                </a:solidFill>
                <a:latin typeface="Calibri (body)"/>
                <a:cs typeface="Calibri (body)"/>
              </a:rPr>
              <a:t>: I</a:t>
            </a:r>
            <a:r>
              <a:rPr lang="id-ID" sz="2800" b="1" dirty="0" err="1">
                <a:solidFill>
                  <a:srgbClr val="1C1683"/>
                </a:solidFill>
                <a:latin typeface="Calibri (body)"/>
                <a:cs typeface="Calibri (body)"/>
              </a:rPr>
              <a:t>yep</a:t>
            </a:r>
            <a:r>
              <a:rPr lang="id-ID" sz="2800" b="1" dirty="0">
                <a:solidFill>
                  <a:srgbClr val="1C1683"/>
                </a:solidFill>
                <a:latin typeface="Calibri (body)"/>
                <a:cs typeface="Calibri (body)"/>
              </a:rPr>
              <a:t> Saefulrahman, S.IP.,</a:t>
            </a:r>
            <a:r>
              <a:rPr lang="id-ID" sz="2800" b="1" dirty="0" err="1">
                <a:solidFill>
                  <a:srgbClr val="1C1683"/>
                </a:solidFill>
                <a:latin typeface="Calibri (body)"/>
                <a:cs typeface="Calibri (body)"/>
              </a:rPr>
              <a:t>M.Si</a:t>
            </a:r>
            <a:endParaRPr lang="en-US" sz="2800" b="1" dirty="0">
              <a:solidFill>
                <a:srgbClr val="1C1683"/>
              </a:solidFill>
              <a:latin typeface="Calibri (body)"/>
              <a:cs typeface="Calibri (body)"/>
            </a:endParaRPr>
          </a:p>
          <a:p>
            <a:pPr algn="just"/>
            <a:r>
              <a:rPr lang="en-US" sz="2800" b="1" dirty="0">
                <a:solidFill>
                  <a:srgbClr val="1C1683"/>
                </a:solidFill>
                <a:latin typeface="Calibri (body)"/>
                <a:cs typeface="Calibri (body)"/>
              </a:rPr>
              <a:t>Email: s</a:t>
            </a:r>
            <a:r>
              <a:rPr lang="id-ID" sz="2800" b="1" dirty="0">
                <a:solidFill>
                  <a:srgbClr val="1C1683"/>
                </a:solidFill>
                <a:latin typeface="Calibri (body)"/>
                <a:cs typeface="Calibri (body)"/>
              </a:rPr>
              <a:t>ef73rahman@gmail</a:t>
            </a:r>
            <a:r>
              <a:rPr lang="id-ID" sz="2800" b="1">
                <a:solidFill>
                  <a:srgbClr val="1C1683"/>
                </a:solidFill>
                <a:latin typeface="Calibri (body)"/>
                <a:cs typeface="Calibri (body)"/>
              </a:rPr>
              <a:t>.com</a:t>
            </a:r>
            <a:endParaRPr lang="en-US" sz="2800" b="1" dirty="0">
              <a:solidFill>
                <a:srgbClr val="1C1683"/>
              </a:solidFill>
              <a:latin typeface="Calibri (body)"/>
              <a:cs typeface="Calibri (bod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Kotak Teks 9">
            <a:extLst>
              <a:ext uri="{FF2B5EF4-FFF2-40B4-BE49-F238E27FC236}">
                <a16:creationId xmlns:a16="http://schemas.microsoft.com/office/drawing/2014/main" id="{5556F949-75B2-049D-B339-A3B68BC74D14}"/>
              </a:ext>
            </a:extLst>
          </p:cNvPr>
          <p:cNvSpPr txBox="1"/>
          <p:nvPr/>
        </p:nvSpPr>
        <p:spPr>
          <a:xfrm>
            <a:off x="685800" y="723900"/>
            <a:ext cx="16611600" cy="7793672"/>
          </a:xfrm>
          <a:prstGeom prst="rect">
            <a:avLst/>
          </a:prstGeom>
          <a:noFill/>
        </p:spPr>
        <p:txBody>
          <a:bodyPr wrap="square">
            <a:spAutoFit/>
          </a:bodyPr>
          <a:lstStyle/>
          <a:p>
            <a:pPr algn="just" eaLnBrk="0">
              <a:lnSpc>
                <a:spcPct val="150000"/>
              </a:lnSpc>
            </a:pPr>
            <a:r>
              <a:rPr lang="en-US" sz="2400" b="1" dirty="0" err="1">
                <a:effectLst/>
                <a:latin typeface="Book Antiqua" panose="02040602050305030304" pitchFamily="18" charset="0"/>
                <a:ea typeface="Times New Roman" panose="02020603050405020304" pitchFamily="18" charset="0"/>
              </a:rPr>
              <a:t>Perbedaan</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antara</a:t>
            </a:r>
            <a:r>
              <a:rPr lang="en-US" sz="2400" b="1" dirty="0">
                <a:effectLst/>
                <a:latin typeface="Book Antiqua" panose="02040602050305030304" pitchFamily="18" charset="0"/>
                <a:ea typeface="Times New Roman" panose="02020603050405020304" pitchFamily="18" charset="0"/>
              </a:rPr>
              <a:t> management </a:t>
            </a:r>
            <a:r>
              <a:rPr lang="en-US" sz="2400" b="1" dirty="0" err="1">
                <a:effectLst/>
                <a:latin typeface="Book Antiqua" panose="02040602050305030304" pitchFamily="18" charset="0"/>
                <a:ea typeface="Times New Roman" panose="02020603050405020304" pitchFamily="18" charset="0"/>
              </a:rPr>
              <a:t>dengan</a:t>
            </a:r>
            <a:r>
              <a:rPr lang="en-US" sz="2400" b="1" dirty="0">
                <a:effectLst/>
                <a:latin typeface="Book Antiqua" panose="02040602050305030304" pitchFamily="18" charset="0"/>
                <a:ea typeface="Times New Roman" panose="02020603050405020304" pitchFamily="18" charset="0"/>
              </a:rPr>
              <a:t> </a:t>
            </a:r>
            <a:r>
              <a:rPr lang="en-US" sz="2400" b="1" dirty="0" err="1">
                <a:effectLst/>
                <a:latin typeface="Book Antiqua" panose="02040602050305030304" pitchFamily="18" charset="0"/>
                <a:ea typeface="Times New Roman" panose="02020603050405020304" pitchFamily="18" charset="0"/>
              </a:rPr>
              <a:t>kepemimpinan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adalah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sebagai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berikut</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pPr>
            <a:r>
              <a:rPr lang="en-US" sz="2400" dirty="0" err="1">
                <a:effectLst/>
                <a:latin typeface="Book Antiqua" panose="02040602050305030304" pitchFamily="18" charset="0"/>
                <a:ea typeface="Times New Roman" panose="02020603050405020304" pitchFamily="18" charset="0"/>
              </a:rPr>
              <a:t>Kepemimpinan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itu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nuansanya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kemam­puan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individu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yaitu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kemampuan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dari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seorang</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pemimpin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sistem</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mekanisma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kerja</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Times New Roman" panose="02020603050405020304" pitchFamily="18" charset="0"/>
              </a:rPr>
              <a:t>K</a:t>
            </a:r>
            <a:r>
              <a:rPr lang="en-US" sz="2400" dirty="0" err="1">
                <a:effectLst/>
                <a:latin typeface="Book Antiqua" panose="02040602050305030304" pitchFamily="18" charset="0"/>
                <a:ea typeface="Times New Roman" panose="02020603050405020304" pitchFamily="18" charset="0"/>
              </a:rPr>
              <a:t>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merupakan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kua</a:t>
            </a:r>
            <a:r>
              <a:rPr lang="id-ID" sz="2400" dirty="0">
                <a:effectLst/>
                <a:latin typeface="Book Antiqua" panose="02040602050305030304" pitchFamily="18" charset="0"/>
                <a:ea typeface="Times New Roman" panose="02020603050405020304" pitchFamily="18" charset="0"/>
              </a:rPr>
              <a:t>l</a:t>
            </a:r>
            <a:r>
              <a:rPr lang="en-US" sz="2400" dirty="0" err="1">
                <a:effectLst/>
                <a:latin typeface="Book Antiqua" panose="02040602050305030304" pitchFamily="18" charset="0"/>
                <a:ea typeface="Times New Roman" panose="02020603050405020304" pitchFamily="18" charset="0"/>
              </a:rPr>
              <a:t>itas</a:t>
            </a:r>
            <a:r>
              <a:rPr lang="en-US" sz="2400" dirty="0">
                <a:effectLst/>
                <a:latin typeface="Book Antiqua" panose="02040602050305030304" pitchFamily="18" charset="0"/>
                <a:ea typeface="Times New Roman" panose="02020603050405020304" pitchFamily="18" charset="0"/>
              </a:rPr>
              <a:t> hub</a:t>
            </a:r>
            <a:r>
              <a:rPr lang="id-ID" sz="2400" dirty="0">
                <a:effectLst/>
                <a:latin typeface="Book Antiqua" panose="02040602050305030304" pitchFamily="18" charset="0"/>
                <a:ea typeface="Times New Roman" panose="02020603050405020304" pitchFamily="18" charset="0"/>
              </a:rPr>
              <a:t>u</a:t>
            </a:r>
            <a:r>
              <a:rPr lang="en-US" sz="2400" dirty="0" err="1">
                <a:effectLst/>
                <a:latin typeface="Book Antiqua" panose="02040602050305030304" pitchFamily="18" charset="0"/>
                <a:ea typeface="Times New Roman" panose="02020603050405020304" pitchFamily="18" charset="0"/>
              </a:rPr>
              <a:t>ngan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atau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interaksi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antara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pemimpin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pengikut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situasi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ter­tentu</a:t>
            </a:r>
            <a:r>
              <a:rPr lang="id-ID" sz="2400" dirty="0">
                <a:effectLst/>
                <a:latin typeface="Book Antiqua" panose="02040602050305030304" pitchFamily="18" charset="0"/>
                <a:ea typeface="Times New Roman" panose="02020603050405020304" pitchFamily="18" charset="0"/>
              </a:rPr>
              <a: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id-ID" sz="2400" dirty="0">
                <a:effectLst/>
                <a:latin typeface="Book Antiqua" panose="02040602050305030304" pitchFamily="18" charset="0"/>
                <a:ea typeface="Times New Roman" panose="02020603050405020304" pitchFamily="18" charset="0"/>
              </a:rPr>
              <a:t>m</a:t>
            </a:r>
            <a:r>
              <a:rPr lang="en-US" sz="2400" dirty="0" err="1">
                <a:effectLst/>
                <a:latin typeface="Book Antiqua" panose="02040602050305030304" pitchFamily="18" charset="0"/>
                <a:ea typeface="Times New Roman" panose="02020603050405020304" pitchFamily="18" charset="0"/>
              </a:rPr>
              <a:t>erupakan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fungsi</a:t>
            </a:r>
            <a:r>
              <a:rPr lang="en-US" sz="2400" dirty="0">
                <a:effectLst/>
                <a:latin typeface="Book Antiqua" panose="02040602050305030304" pitchFamily="18" charset="0"/>
                <a:ea typeface="Times New Roman" panose="02020603050405020304" pitchFamily="18" charset="0"/>
              </a:rPr>
              <a:t> status </a:t>
            </a:r>
            <a:r>
              <a:rPr lang="en-US" sz="2400" dirty="0" err="1">
                <a:effectLst/>
                <a:latin typeface="Book Antiqua" panose="02040602050305030304" pitchFamily="18" charset="0"/>
                <a:ea typeface="Times New Roman" panose="02020603050405020304" pitchFamily="18" charset="0"/>
              </a:rPr>
              <a:t>atau</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wewe</a:t>
            </a:r>
            <a:r>
              <a:rPr lang="id-ID" sz="2400" dirty="0">
                <a:effectLst/>
                <a:latin typeface="Book Antiqua" panose="02040602050305030304" pitchFamily="18" charset="0"/>
                <a:ea typeface="Times New Roman" panose="02020603050405020304" pitchFamily="18" charset="0"/>
              </a:rPr>
              <a:t>n</a:t>
            </a:r>
            <a:r>
              <a:rPr lang="en-US" sz="2400" dirty="0">
                <a:effectLst/>
                <a:latin typeface="Book Antiqua" panose="02040602050305030304" pitchFamily="18" charset="0"/>
                <a:ea typeface="Times New Roman" panose="02020603050405020304" pitchFamily="18" charset="0"/>
              </a:rPr>
              <a:t>ang (</a:t>
            </a:r>
            <a:r>
              <a:rPr lang="en-US" sz="2400" i="1" dirty="0">
                <a:effectLst/>
                <a:latin typeface="Book Antiqua" panose="02040602050305030304" pitchFamily="18" charset="0"/>
                <a:ea typeface="Times New Roman" panose="02020603050405020304" pitchFamily="18" charset="0"/>
              </a:rPr>
              <a:t>authority</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jadi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mene­kankan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pengaruh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terhadap</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pengikut</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wibawa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menekankan</a:t>
            </a:r>
            <a:r>
              <a:rPr lang="en-US" sz="2400" dirty="0">
                <a:effectLst/>
                <a:latin typeface="Book Antiqua" panose="02040602050305030304" pitchFamily="18" charset="0"/>
                <a:ea typeface="Times New Roman" panose="02020603050405020304" pitchFamily="18" charset="0"/>
              </a:rPr>
              <a:t> pada </a:t>
            </a:r>
            <a:r>
              <a:rPr lang="en-US" sz="2400" dirty="0" err="1">
                <a:effectLst/>
                <a:latin typeface="Book Antiqua" panose="02040602050305030304" pitchFamily="18" charset="0"/>
                <a:ea typeface="Times New Roman" panose="02020603050405020304" pitchFamily="18" charset="0"/>
              </a:rPr>
              <a:t>wewenang</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ada</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Times New Roman" panose="02020603050405020304" pitchFamily="18" charset="0"/>
              </a:rPr>
              <a:t>K</a:t>
            </a:r>
            <a:r>
              <a:rPr lang="en-US" sz="2400" dirty="0" err="1">
                <a:effectLst/>
                <a:latin typeface="Book Antiqua" panose="02040602050305030304" pitchFamily="18" charset="0"/>
                <a:ea typeface="Times New Roman" panose="02020603050405020304" pitchFamily="18" charset="0"/>
              </a:rPr>
              <a:t>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menggantungkan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diri</a:t>
            </a:r>
            <a:r>
              <a:rPr lang="en-US" sz="2400" dirty="0">
                <a:effectLst/>
                <a:latin typeface="Book Antiqua" panose="02040602050305030304" pitchFamily="18" charset="0"/>
                <a:ea typeface="Times New Roman" panose="02020603050405020304" pitchFamily="18" charset="0"/>
              </a:rPr>
              <a:t> pada </a:t>
            </a:r>
            <a:r>
              <a:rPr lang="en-US" sz="2400" dirty="0" err="1">
                <a:effectLst/>
                <a:latin typeface="Book Antiqua" panose="02040602050305030304" pitchFamily="18" charset="0"/>
                <a:ea typeface="Times New Roman" panose="02020603050405020304" pitchFamily="18" charset="0"/>
              </a:rPr>
              <a:t>sumber-sumber</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dirinya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kemampuan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kesanggupan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mencapai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mempu­nyai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kesempatan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mengerahkan</a:t>
            </a:r>
            <a:r>
              <a:rPr lang="en-US" sz="2400" dirty="0">
                <a:effectLst/>
                <a:latin typeface="Book Antiqua" panose="02040602050305030304" pitchFamily="18" charset="0"/>
                <a:ea typeface="Times New Roman" panose="02020603050405020304" pitchFamily="18" charset="0"/>
              </a:rPr>
              <a:t> dana dan </a:t>
            </a:r>
            <a:r>
              <a:rPr lang="en-US" sz="2400" dirty="0" err="1">
                <a:effectLst/>
                <a:latin typeface="Book Antiqua" panose="02040602050305030304" pitchFamily="18" charset="0"/>
                <a:ea typeface="Times New Roman" panose="02020603050405020304" pitchFamily="18" charset="0"/>
              </a:rPr>
              <a:t>daya</a:t>
            </a:r>
            <a:r>
              <a:rPr lang="en-US" sz="2400" dirty="0">
                <a:effectLst/>
                <a:latin typeface="Book Antiqua" panose="02040602050305030304" pitchFamily="18" charset="0"/>
                <a:ea typeface="Times New Roman" panose="02020603050405020304" pitchFamily="18" charset="0"/>
              </a:rPr>
              <a:t> (</a:t>
            </a:r>
            <a:r>
              <a:rPr lang="en-US" sz="2400" i="1" dirty="0">
                <a:effectLst/>
                <a:latin typeface="Book Antiqua" panose="02040602050305030304" pitchFamily="18" charset="0"/>
                <a:ea typeface="Times New Roman" panose="02020603050405020304" pitchFamily="18" charset="0"/>
              </a:rPr>
              <a:t>funds and forces</a:t>
            </a:r>
            <a:r>
              <a:rPr lang="en-US" sz="2400" dirty="0">
                <a:effectLst/>
                <a:latin typeface="Book Antiqua" panose="02040602050305030304" pitchFamily="18" charset="0"/>
                <a:ea typeface="Times New Roman" panose="02020603050405020304" pitchFamily="18" charset="0"/>
              </a:rPr>
              <a:t>) yang </a:t>
            </a:r>
            <a:r>
              <a:rPr lang="en-US" sz="2400" dirty="0" err="1">
                <a:effectLst/>
                <a:latin typeface="Book Antiqua" panose="02040602050305030304" pitchFamily="18" charset="0"/>
                <a:ea typeface="Times New Roman" panose="02020603050405020304" pitchFamily="18" charset="0"/>
              </a:rPr>
              <a:t>ada</a:t>
            </a:r>
            <a:r>
              <a:rPr lang="en-US" sz="2400" dirty="0">
                <a:effectLst/>
                <a:latin typeface="Book Antiqua" panose="02040602050305030304" pitchFamily="18" charset="0"/>
                <a:ea typeface="Times New Roman" panose="02020603050405020304" pitchFamily="18" charset="0"/>
              </a:rPr>
              <a:t> di </a:t>
            </a:r>
            <a:r>
              <a:rPr lang="en-US" sz="2400" dirty="0" err="1">
                <a:effectLst/>
                <a:latin typeface="Book Antiqua" panose="02040602050305030304" pitchFamily="18" charset="0"/>
                <a:ea typeface="Times New Roman" panose="02020603050405020304" pitchFamily="18" charset="0"/>
              </a:rPr>
              <a:t>dalam</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organisasi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mencapai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secara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efisien</a:t>
            </a:r>
            <a:r>
              <a:rPr lang="en-US" sz="2400" dirty="0">
                <a:effectLst/>
                <a:latin typeface="Book Antiqua" panose="02040602050305030304" pitchFamily="18" charset="0"/>
                <a:ea typeface="Times New Roman" panose="02020603050405020304" pitchFamily="18" charset="0"/>
              </a:rPr>
              <a:t> dan </a:t>
            </a:r>
            <a:r>
              <a:rPr lang="en-US" sz="2400" dirty="0" err="1">
                <a:effectLst/>
                <a:latin typeface="Book Antiqua" panose="02040602050305030304" pitchFamily="18" charset="0"/>
                <a:ea typeface="Times New Roman" panose="02020603050405020304" pitchFamily="18" charset="0"/>
              </a:rPr>
              <a:t>efektif</a:t>
            </a:r>
            <a:r>
              <a:rPr lang="en-US" sz="2400" dirty="0">
                <a:effectLst/>
                <a:latin typeface="Book Antiqua" panose="02040602050305030304" pitchFamily="18" charset="0"/>
                <a:ea typeface="Times New Roman" panose="02020603050405020304" pitchFamily="18" charset="0"/>
              </a:rPr>
              <a:t>;</a:t>
            </a:r>
            <a:endParaRPr lang="id-ID" sz="2400" dirty="0">
              <a:effectLst/>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Times New Roman" panose="02020603050405020304" pitchFamily="18" charset="0"/>
              </a:rPr>
              <a:t>K</a:t>
            </a:r>
            <a:r>
              <a:rPr lang="en-US" sz="2400" dirty="0" err="1">
                <a:effectLst/>
                <a:latin typeface="Book Antiqua" panose="02040602050305030304" pitchFamily="18" charset="0"/>
                <a:ea typeface="Times New Roman" panose="02020603050405020304" pitchFamily="18" charset="0"/>
              </a:rPr>
              <a:t>epemimpinan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diarahkan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untuk</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mewujudkan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keinginan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pemimpin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walaupun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akhimya</a:t>
            </a:r>
            <a:r>
              <a:rPr lang="en-US" sz="2400" dirty="0">
                <a:effectLst/>
                <a:latin typeface="Book Antiqua" panose="02040602050305030304" pitchFamily="18" charset="0"/>
                <a:ea typeface="Times New Roman" panose="02020603050405020304" pitchFamily="18" charset="0"/>
              </a:rPr>
              <a:t> juga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keter­capaiannya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organisasi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sedangkan</a:t>
            </a:r>
            <a:r>
              <a:rPr lang="en-US" sz="2400" dirty="0">
                <a:effectLst/>
                <a:latin typeface="Book Antiqua" panose="02040602050305030304" pitchFamily="18" charset="0"/>
                <a:ea typeface="Times New Roman" panose="02020603050405020304" pitchFamily="18" charset="0"/>
              </a:rPr>
              <a:t> management </a:t>
            </a:r>
            <a:r>
              <a:rPr lang="en-US" sz="2400" dirty="0" err="1">
                <a:effectLst/>
                <a:latin typeface="Book Antiqua" panose="02040602050305030304" pitchFamily="18" charset="0"/>
                <a:ea typeface="Times New Roman" panose="02020603050405020304" pitchFamily="18" charset="0"/>
              </a:rPr>
              <a:t>mengarah</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kepada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tercapainya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tujuan</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organisasi</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secara</a:t>
            </a:r>
            <a:r>
              <a:rPr lang="en-US" sz="2400" dirty="0">
                <a:effectLst/>
                <a:latin typeface="Book Antiqua" panose="02040602050305030304" pitchFamily="18" charset="0"/>
                <a:ea typeface="Times New Roman" panose="02020603050405020304" pitchFamily="18" charset="0"/>
              </a:rPr>
              <a:t> </a:t>
            </a:r>
            <a:r>
              <a:rPr lang="en-US" sz="2400" dirty="0" err="1">
                <a:effectLst/>
                <a:latin typeface="Book Antiqua" panose="02040602050305030304" pitchFamily="18" charset="0"/>
                <a:ea typeface="Times New Roman" panose="02020603050405020304" pitchFamily="18" charset="0"/>
              </a:rPr>
              <a:t>langsung</a:t>
            </a:r>
            <a:r>
              <a:rPr lang="en-US" sz="2400" dirty="0">
                <a:effectLst/>
                <a:latin typeface="Book Antiqua" panose="02040602050305030304" pitchFamily="18" charset="0"/>
                <a:ea typeface="Times New Roman" panose="02020603050405020304" pitchFamily="18" charset="0"/>
              </a:rPr>
              <a:t>;</a:t>
            </a:r>
            <a:endParaRPr lang="id-ID" sz="2400" dirty="0">
              <a:latin typeface="Book Antiqua" panose="02040602050305030304" pitchFamily="18" charset="0"/>
              <a:ea typeface="Times New Roman" panose="02020603050405020304" pitchFamily="18" charset="0"/>
            </a:endParaRPr>
          </a:p>
          <a:p>
            <a:pPr marL="342900" lvl="0" indent="-342900" algn="just" eaLnBrk="0">
              <a:lnSpc>
                <a:spcPct val="150000"/>
              </a:lnSpc>
              <a:buFont typeface="+mj-lt"/>
              <a:buAutoNum type="alphaLcPeriod"/>
              <a:tabLst>
                <a:tab pos="365760" algn="l"/>
              </a:tabLst>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Kepemimpinan lebih bersifat hubungan personal yang berpusat pada diri si pemimpin, pengikut dan sedangkan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management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bersifat impersonal dengan ma­sukan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input</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logika, rasio, dana,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analistis</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dan 'kuantita­tif</a:t>
            </a:r>
          </a:p>
        </p:txBody>
      </p:sp>
    </p:spTree>
    <p:extLst>
      <p:ext uri="{BB962C8B-B14F-4D97-AF65-F5344CB8AC3E}">
        <p14:creationId xmlns:p14="http://schemas.microsoft.com/office/powerpoint/2010/main" val="3970403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3">
            <a:extLst>
              <a:ext uri="{FF2B5EF4-FFF2-40B4-BE49-F238E27FC236}">
                <a16:creationId xmlns:a16="http://schemas.microsoft.com/office/drawing/2014/main" id="{978C324F-8B82-B881-F075-6E73A5A55229}"/>
              </a:ext>
            </a:extLst>
          </p:cNvPr>
          <p:cNvCxnSpPr>
            <a:cxnSpLocks noChangeShapeType="1"/>
          </p:cNvCxnSpPr>
          <p:nvPr/>
        </p:nvCxnSpPr>
        <p:spPr bwMode="auto">
          <a:xfrm flipV="1">
            <a:off x="7539355" y="3138804"/>
            <a:ext cx="0" cy="1"/>
          </a:xfrm>
          <a:prstGeom prst="line">
            <a:avLst/>
          </a:prstGeom>
          <a:noFill/>
          <a:ln w="30480">
            <a:solidFill>
              <a:srgbClr val="000000"/>
            </a:solidFill>
            <a:round/>
            <a:headEnd/>
            <a:tailEnd/>
          </a:ln>
          <a:extLst>
            <a:ext uri="{909E8E84-426E-40DD-AFC4-6F175D3DCCD1}">
              <a14:hiddenFill xmlns:a14="http://schemas.microsoft.com/office/drawing/2010/main">
                <a:noFill/>
              </a14:hiddenFill>
            </a:ext>
          </a:extLst>
        </p:spPr>
      </p:cxnSp>
      <p:sp>
        <p:nvSpPr>
          <p:cNvPr id="18" name="Rectangle 12">
            <a:extLst>
              <a:ext uri="{FF2B5EF4-FFF2-40B4-BE49-F238E27FC236}">
                <a16:creationId xmlns:a16="http://schemas.microsoft.com/office/drawing/2014/main" id="{E0B4FD29-D673-5EDF-01CD-75CFCD266D62}"/>
              </a:ext>
            </a:extLst>
          </p:cNvPr>
          <p:cNvSpPr>
            <a:spLocks noChangeArrowheads="1"/>
          </p:cNvSpPr>
          <p:nvPr/>
        </p:nvSpPr>
        <p:spPr bwMode="auto">
          <a:xfrm>
            <a:off x="3276600" y="1562100"/>
            <a:ext cx="11734799"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id-ID" sz="2400" dirty="0"/>
              <a:t>Dengan memilih desentralisasi, walaupun Pusat tetap lebih berkuasa dan dominan terhadap pemerintah daerah, tetapi untuk pemerintah daerahnya sistem desentralisasi ini memberikan kekuasaan cukup signifikan. Desentralisasi mengharuskan Pusat untuk menyerahkan  sebagian kekuasaan kepada Pemerintah Daerah.  </a:t>
            </a:r>
            <a:r>
              <a:rPr lang="id-ID" sz="2400" dirty="0" err="1"/>
              <a:t>Konsekeunsinya</a:t>
            </a:r>
            <a:r>
              <a:rPr lang="id-ID" sz="2400" dirty="0"/>
              <a:t> pemerintah daerah tidak hanya berkuasa tapi berwenang  untuk mengatur dan mengurus urusan yang diterimanya sesuai dengan kepentingan masyarakatnya</a:t>
            </a:r>
          </a:p>
          <a:p>
            <a:pPr lvl="0" defTabSz="914400" eaLnBrk="0" fontAlgn="base" hangingPunct="0">
              <a:spcBef>
                <a:spcPct val="0"/>
              </a:spcBef>
              <a:spcAft>
                <a:spcPct val="0"/>
              </a:spcAft>
            </a:pPr>
            <a:endParaRPr kumimoji="0" lang="id-ID" altLang="id-ID" sz="2400" b="0" i="0" u="none" strike="noStrike" cap="none" normalizeH="0" baseline="0" dirty="0">
              <a:ln>
                <a:noFill/>
              </a:ln>
              <a:solidFill>
                <a:schemeClr val="tx1"/>
              </a:solidFill>
              <a:effectLst/>
              <a:latin typeface="Book Antiqua" panose="02040602050305030304" pitchFamily="18" charset="0"/>
            </a:endParaRPr>
          </a:p>
          <a:p>
            <a:pPr defTabSz="914400" eaLnBrk="0" fontAlgn="base" hangingPunct="0">
              <a:spcBef>
                <a:spcPct val="0"/>
              </a:spcBef>
              <a:spcAft>
                <a:spcPct val="0"/>
              </a:spcAft>
            </a:pPr>
            <a:r>
              <a:rPr lang="id-ID" sz="2400" dirty="0">
                <a:latin typeface="Times New Roman" panose="02020603050405020304" pitchFamily="18" charset="0"/>
                <a:ea typeface="Calibri" panose="020F0502020204030204" pitchFamily="34" charset="0"/>
                <a:cs typeface="Times New Roman" panose="02020603050405020304" pitchFamily="18" charset="0"/>
              </a:rPr>
              <a:t>K</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ebijakan, perencanaan,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pelaksanaa</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pembiayaan, dan pengawasan secara internal menjadi tanggung jawabnya atau kuasanya. Hanya saja mengingat pemerintah daerah ini sebagai bagian atau unit pemerintahan pada suatu negara, maka kebijakan yang dibuatnya tidak boleh bertentangan dengan kebijakan Pemerintah Pusat.  Dengan menerima penyerahan kewenangan dari Pusat berarti pemerintah daerah memiliki wewenang yang dalam ranah politik—pemerintahan disebut otonomi. Oleh karena itu, pemerintah daerah yang dibentuknya pun dikenal dengan sebutan Pemerintah Daerah Otonom.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lvl="0" defTabSz="914400" eaLnBrk="0" fontAlgn="base" hangingPunct="0">
              <a:spcBef>
                <a:spcPct val="0"/>
              </a:spcBef>
              <a:spcAft>
                <a:spcPct val="0"/>
              </a:spcAft>
            </a:pPr>
            <a:endParaRPr kumimoji="0" lang="id-ID" altLang="id-ID" sz="2400" b="0" i="0" u="none" strike="noStrike" cap="none" normalizeH="0" baseline="0" dirty="0">
              <a:ln>
                <a:noFill/>
              </a:ln>
              <a:solidFill>
                <a:schemeClr val="tx1"/>
              </a:solidFill>
              <a:effectLst/>
              <a:latin typeface="Book Antiqua" panose="02040602050305030304" pitchFamily="18" charset="0"/>
            </a:endParaRPr>
          </a:p>
          <a:p>
            <a:pPr lvl="0" defTabSz="914400" eaLnBrk="0" fontAlgn="base" hangingPunct="0">
              <a:spcBef>
                <a:spcPct val="0"/>
              </a:spcBef>
              <a:spcAft>
                <a:spcPct val="0"/>
              </a:spcAft>
            </a:pPr>
            <a:endParaRPr kumimoji="0" lang="id-ID" altLang="id-ID" sz="2400" b="0" i="0" u="none" strike="noStrike" cap="none" normalizeH="0" baseline="0" dirty="0">
              <a:ln>
                <a:noFill/>
              </a:ln>
              <a:solidFill>
                <a:schemeClr val="tx1"/>
              </a:solidFill>
              <a:effectLst/>
              <a:latin typeface="Book Antiqua" panose="02040602050305030304" pitchFamily="18" charset="0"/>
            </a:endParaRPr>
          </a:p>
        </p:txBody>
      </p:sp>
    </p:spTree>
    <p:extLst>
      <p:ext uri="{BB962C8B-B14F-4D97-AF65-F5344CB8AC3E}">
        <p14:creationId xmlns:p14="http://schemas.microsoft.com/office/powerpoint/2010/main" val="34346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6193-DA2B-0E82-5925-9A7584047728}"/>
            </a:ext>
          </a:extLst>
        </p:cNvPr>
        <p:cNvGrpSpPr/>
        <p:nvPr/>
      </p:nvGrpSpPr>
      <p:grpSpPr>
        <a:xfrm>
          <a:off x="0" y="0"/>
          <a:ext cx="0" cy="0"/>
          <a:chOff x="0" y="0"/>
          <a:chExt cx="0" cy="0"/>
        </a:xfrm>
      </p:grpSpPr>
      <p:sp>
        <p:nvSpPr>
          <p:cNvPr id="5" name="Kotak Teks 4">
            <a:extLst>
              <a:ext uri="{FF2B5EF4-FFF2-40B4-BE49-F238E27FC236}">
                <a16:creationId xmlns:a16="http://schemas.microsoft.com/office/drawing/2014/main" id="{12422301-ADF1-C5A4-3167-F5933D9E4EE7}"/>
              </a:ext>
            </a:extLst>
          </p:cNvPr>
          <p:cNvSpPr txBox="1"/>
          <p:nvPr/>
        </p:nvSpPr>
        <p:spPr>
          <a:xfrm>
            <a:off x="1981200" y="876300"/>
            <a:ext cx="14325600" cy="8163004"/>
          </a:xfrm>
          <a:prstGeom prst="rect">
            <a:avLst/>
          </a:prstGeom>
          <a:noFill/>
        </p:spPr>
        <p:txBody>
          <a:bodyPr wrap="square">
            <a:spAutoFit/>
          </a:bodyPr>
          <a:lstStyle/>
          <a:p>
            <a:pPr algn="just"/>
            <a:r>
              <a:rPr lang="id-ID" sz="2400" dirty="0">
                <a:effectLst/>
                <a:latin typeface="Times New Roman" panose="02020603050405020304" pitchFamily="18" charset="0"/>
                <a:ea typeface="Calibri" panose="020F0502020204030204" pitchFamily="34" charset="0"/>
              </a:rPr>
              <a:t>Pada saat sekarang, banyak negara yang akhirnya memilih desentralisasi sebagai cara untuk membangun relasi antara Pusat dan Daerah, khususnya dalam kewenangan. </a:t>
            </a:r>
            <a:r>
              <a:rPr lang="id-ID" sz="2400" b="1" dirty="0">
                <a:effectLst/>
                <a:latin typeface="Times New Roman" panose="02020603050405020304" pitchFamily="18" charset="0"/>
                <a:ea typeface="Calibri" panose="020F0502020204030204" pitchFamily="34" charset="0"/>
              </a:rPr>
              <a:t>Secara politis</a:t>
            </a:r>
            <a:r>
              <a:rPr lang="id-ID" sz="2400" dirty="0">
                <a:effectLst/>
                <a:latin typeface="Times New Roman" panose="02020603050405020304" pitchFamily="18" charset="0"/>
                <a:ea typeface="Calibri" panose="020F0502020204030204" pitchFamily="34" charset="0"/>
              </a:rPr>
              <a:t>, tuntutan untuk mewujudkan kehidupan yang demokratis menjadi pertimbangan setiap negara saat menetapkan pilihannya tersebut. adanya harapan bahwa dengan desentralisasi, kesempatan masyarakat di daerah untuk berperan serta dalam tata kelola pemerintahan menjadi lebih besar. Secara tidak langsung, pilihan pada desentralisasi itu menjadi strategi yang tepat untuk melakukan pendidikan politik bagi masyarakat di daerah.</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id-ID" sz="2400" b="1" dirty="0">
                <a:effectLst/>
                <a:latin typeface="Times New Roman" panose="02020603050405020304" pitchFamily="18" charset="0"/>
                <a:ea typeface="Calibri" panose="020F0502020204030204" pitchFamily="34" charset="0"/>
              </a:rPr>
              <a:t>Secara administratif, </a:t>
            </a:r>
            <a:r>
              <a:rPr lang="id-ID" sz="2400" dirty="0">
                <a:effectLst/>
                <a:latin typeface="Times New Roman" panose="02020603050405020304" pitchFamily="18" charset="0"/>
                <a:ea typeface="Calibri" panose="020F0502020204030204" pitchFamily="34" charset="0"/>
              </a:rPr>
              <a:t>tata kelola pemerintahan dinilai akan lebih efektif dan </a:t>
            </a:r>
            <a:r>
              <a:rPr lang="id-ID" sz="2400" dirty="0" err="1">
                <a:effectLst/>
                <a:latin typeface="Times New Roman" panose="02020603050405020304" pitchFamily="18" charset="0"/>
                <a:ea typeface="Calibri" panose="020F0502020204030204" pitchFamily="34" charset="0"/>
              </a:rPr>
              <a:t>efesien</a:t>
            </a:r>
            <a:r>
              <a:rPr lang="id-ID" sz="2400" dirty="0">
                <a:effectLst/>
                <a:latin typeface="Times New Roman" panose="02020603050405020304" pitchFamily="18" charset="0"/>
                <a:ea typeface="Calibri" panose="020F0502020204030204" pitchFamily="34" charset="0"/>
              </a:rPr>
              <a:t> karena pembagian beban pekerjaan dari Pusat ke Daerah. Selain itu, untuk urusan-urusan pusat yang ada di daerah pun akan lebih efektif, </a:t>
            </a:r>
            <a:r>
              <a:rPr lang="id-ID" sz="2400" dirty="0" err="1">
                <a:effectLst/>
                <a:latin typeface="Times New Roman" panose="02020603050405020304" pitchFamily="18" charset="0"/>
                <a:ea typeface="Calibri" panose="020F0502020204030204" pitchFamily="34" charset="0"/>
              </a:rPr>
              <a:t>efesien</a:t>
            </a:r>
            <a:r>
              <a:rPr lang="id-ID" sz="2400" dirty="0">
                <a:effectLst/>
                <a:latin typeface="Times New Roman" panose="02020603050405020304" pitchFamily="18" charset="0"/>
                <a:ea typeface="Calibri" panose="020F0502020204030204" pitchFamily="34" charset="0"/>
              </a:rPr>
              <a:t>,  dan tepat sasaran karena secara empiris masyarakat daerahlah yang mengetahui kondisi dan potensi yang ada di daerahnya. Dengan lebih mengetahui kondisi di daerahnya, maka akan dengan mudah pemerintah memahami semua kebutuhan masyarakat, sehingga kualitas pelayanan kepada masyarakat dapat lebih ditingkatkan</a:t>
            </a:r>
          </a:p>
          <a:p>
            <a:pPr algn="just"/>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id-ID" sz="2400" b="1" dirty="0">
                <a:effectLst/>
                <a:latin typeface="Times New Roman" panose="02020603050405020304" pitchFamily="18" charset="0"/>
                <a:ea typeface="Calibri" panose="020F0502020204030204" pitchFamily="34" charset="0"/>
              </a:rPr>
              <a:t>Secara </a:t>
            </a:r>
            <a:r>
              <a:rPr lang="id-ID" sz="2400" b="1" dirty="0" err="1">
                <a:effectLst/>
                <a:latin typeface="Times New Roman" panose="02020603050405020304" pitchFamily="18" charset="0"/>
                <a:ea typeface="Calibri" panose="020F0502020204030204" pitchFamily="34" charset="0"/>
              </a:rPr>
              <a:t>psiklogis</a:t>
            </a:r>
            <a:r>
              <a:rPr lang="id-ID" sz="2400" b="1" dirty="0">
                <a:effectLst/>
                <a:latin typeface="Times New Roman" panose="02020603050405020304" pitchFamily="18" charset="0"/>
                <a:ea typeface="Calibri" panose="020F0502020204030204" pitchFamily="34" charset="0"/>
              </a:rPr>
              <a:t>, </a:t>
            </a:r>
            <a:r>
              <a:rPr lang="id-ID" sz="2400" dirty="0">
                <a:effectLst/>
                <a:latin typeface="Times New Roman" panose="02020603050405020304" pitchFamily="18" charset="0"/>
                <a:ea typeface="Calibri" panose="020F0502020204030204" pitchFamily="34" charset="0"/>
              </a:rPr>
              <a:t>pilihan pada desentralisasi pun memberikan dampak yang signifikan.  Keikutsertaan masyarakat dalam menata kelola pemerintahan menjadi suatu yang sangat berharga dan bagi masyarakat hal tersebut merupakan suatu bentuk pengakuan   Pemerintah Pusat atas keberadaan mereka yang bertempat tinggal jauh dari pusat pemerintahan.  Masyarakat di daerah diharapkan semakin tinggi rasa memilikinya pada negara dan bangsanya.  Dikaitkan dengan aspek kekuasaan (psikologi kekuasaan), meningkatnya kekuasaan yang dimiliki Pemerintah Daerah dengan adanya penyerahan dari pemerintah Pusat,  secara tidak langsung  memberikan tanggung jawab lebih kepada Pemerintah Daerah</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9430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otak Teks 6">
            <a:extLst>
              <a:ext uri="{FF2B5EF4-FFF2-40B4-BE49-F238E27FC236}">
                <a16:creationId xmlns:a16="http://schemas.microsoft.com/office/drawing/2014/main" id="{3945FBD8-5FE4-DE55-7B1B-1BDA80042E8F}"/>
              </a:ext>
            </a:extLst>
          </p:cNvPr>
          <p:cNvSpPr txBox="1"/>
          <p:nvPr/>
        </p:nvSpPr>
        <p:spPr>
          <a:xfrm>
            <a:off x="1066800" y="1257300"/>
            <a:ext cx="16154400" cy="7109639"/>
          </a:xfrm>
          <a:prstGeom prst="rect">
            <a:avLst/>
          </a:prstGeom>
          <a:noFill/>
        </p:spPr>
        <p:txBody>
          <a:bodyPr wrap="square">
            <a:spAutoFit/>
          </a:bodyPr>
          <a:lstStyle/>
          <a:p>
            <a:pPr lvl="0"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Pemerintahan Lokal Dalam Negara Kesatuan</a:t>
            </a:r>
          </a:p>
          <a:p>
            <a:pPr lvl="0" algn="just"/>
            <a:r>
              <a:rPr lang="id-ID" sz="2400" dirty="0">
                <a:effectLst/>
                <a:latin typeface="Times New Roman" panose="02020603050405020304" pitchFamily="18" charset="0"/>
                <a:ea typeface="Calibri" panose="020F0502020204030204" pitchFamily="34" charset="0"/>
              </a:rPr>
              <a:t>Di negara kesatuan, relasi Pusat dan Daerah lebih terlihat karena Pemerintah Pusat dapat secara langsung berhubungan dengan Pemerintah Daerah. Eksistensi Pemerintah Daerah di negara kesatuan ini sangat tergantung pada </a:t>
            </a:r>
            <a:r>
              <a:rPr lang="id-ID" sz="2400" i="1" dirty="0" err="1">
                <a:effectLst/>
                <a:latin typeface="Times New Roman" panose="02020603050405020304" pitchFamily="18" charset="0"/>
                <a:ea typeface="Calibri" panose="020F0502020204030204" pitchFamily="34" charset="0"/>
              </a:rPr>
              <a:t>political</a:t>
            </a:r>
            <a:r>
              <a:rPr lang="id-ID" sz="2400" i="1" dirty="0">
                <a:effectLst/>
                <a:latin typeface="Times New Roman" panose="02020603050405020304" pitchFamily="18" charset="0"/>
                <a:ea typeface="Calibri" panose="020F0502020204030204" pitchFamily="34" charset="0"/>
              </a:rPr>
              <a:t> </a:t>
            </a:r>
            <a:r>
              <a:rPr lang="id-ID" sz="2400" i="1" dirty="0" err="1">
                <a:effectLst/>
                <a:latin typeface="Times New Roman" panose="02020603050405020304" pitchFamily="18" charset="0"/>
                <a:ea typeface="Calibri" panose="020F0502020204030204" pitchFamily="34" charset="0"/>
              </a:rPr>
              <a:t>will</a:t>
            </a:r>
            <a:r>
              <a:rPr lang="id-ID" sz="2400" dirty="0">
                <a:effectLst/>
                <a:latin typeface="Times New Roman" panose="02020603050405020304" pitchFamily="18" charset="0"/>
                <a:ea typeface="Calibri" panose="020F0502020204030204" pitchFamily="34" charset="0"/>
              </a:rPr>
              <a:t> dan </a:t>
            </a:r>
            <a:r>
              <a:rPr lang="id-ID" sz="2400" i="1" dirty="0" err="1">
                <a:effectLst/>
                <a:latin typeface="Times New Roman" panose="02020603050405020304" pitchFamily="18" charset="0"/>
                <a:ea typeface="Calibri" panose="020F0502020204030204" pitchFamily="34" charset="0"/>
              </a:rPr>
              <a:t>good</a:t>
            </a:r>
            <a:r>
              <a:rPr lang="id-ID" sz="2400" i="1" dirty="0">
                <a:effectLst/>
                <a:latin typeface="Times New Roman" panose="02020603050405020304" pitchFamily="18" charset="0"/>
                <a:ea typeface="Calibri" panose="020F0502020204030204" pitchFamily="34" charset="0"/>
              </a:rPr>
              <a:t> </a:t>
            </a:r>
            <a:r>
              <a:rPr lang="id-ID" sz="2400" i="1" dirty="0" err="1">
                <a:effectLst/>
                <a:latin typeface="Times New Roman" panose="02020603050405020304" pitchFamily="18" charset="0"/>
                <a:ea typeface="Calibri" panose="020F0502020204030204" pitchFamily="34" charset="0"/>
              </a:rPr>
              <a:t>will</a:t>
            </a:r>
            <a:r>
              <a:rPr lang="id-ID" sz="2400" dirty="0">
                <a:effectLst/>
                <a:latin typeface="Times New Roman" panose="02020603050405020304" pitchFamily="18" charset="0"/>
                <a:ea typeface="Calibri" panose="020F0502020204030204" pitchFamily="34" charset="0"/>
              </a:rPr>
              <a:t> serta konstitusi negara dan undang-undang yang dibuat Pemerintah Pusat. Pilihan pada sentralisasi dan desentralisasi kembali akan berkonsekuensi tidak hanya pada relasi, tetapi juga menyangkut bentuk, besar atau kecilnya wewenang yang akan dimiliki, dan keuangan yang akan diterima untuk dapat </a:t>
            </a:r>
            <a:r>
              <a:rPr lang="id-ID" sz="2400" dirty="0" err="1">
                <a:effectLst/>
                <a:latin typeface="Times New Roman" panose="02020603050405020304" pitchFamily="18" charset="0"/>
                <a:ea typeface="Calibri" panose="020F0502020204030204" pitchFamily="34" charset="0"/>
              </a:rPr>
              <a:t>menyelanggarakan</a:t>
            </a:r>
            <a:r>
              <a:rPr lang="id-ID" sz="2400" dirty="0">
                <a:effectLst/>
                <a:latin typeface="Times New Roman" panose="02020603050405020304" pitchFamily="18" charset="0"/>
                <a:ea typeface="Calibri" panose="020F0502020204030204" pitchFamily="34" charset="0"/>
              </a:rPr>
              <a:t> pemerintahan di daerah.  Namun, secara umum desentralisasilah yang terkait erat dengan pemerintahan lokal. </a:t>
            </a:r>
          </a:p>
          <a:p>
            <a:pPr lvl="0" algn="just"/>
            <a:endParaRPr lang="id-ID" sz="2400" b="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id-ID" sz="2400" dirty="0">
                <a:effectLst/>
                <a:latin typeface="Times New Roman" panose="02020603050405020304" pitchFamily="18" charset="0"/>
                <a:ea typeface="Calibri" panose="020F0502020204030204" pitchFamily="34" charset="0"/>
                <a:cs typeface="Times New Roman" panose="02020603050405020304" pitchFamily="18" charset="0"/>
              </a:rPr>
              <a:t>Kehadiran pemerintahan daerah menyebabkan relasi pemerintah dengan yang  diperintah menjadi lebih dekat.  Kondisi ini dapat memberikan keuntungan bagi Pemerintah untuk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menperoleh</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informasi yang berkualitas terkait  situasi, kondisi, dan potensi yang dimiliki masyarakat.  Dengan diperolehnya informasi yang berkualitas maka pemerintah dapat mengambil keputusan yang tepat dan sesuai dengan kebutuhan masyarakat.  Selain itu, pemerintah dapat dengan cepat dan tanggap dalam memenuhi harapan, keinginan, dan kebutuhan masyarakat.  Pada akhirnya tingkat kepercayaan yang diperintah kepada pemerintah akan terus meningkat. </a:t>
            </a:r>
          </a:p>
          <a:p>
            <a:pPr algn="just"/>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r>
              <a:rPr lang="id-ID" sz="2400" dirty="0">
                <a:effectLst/>
                <a:latin typeface="Times New Roman" panose="02020603050405020304" pitchFamily="18" charset="0"/>
                <a:ea typeface="Calibri" panose="020F0502020204030204" pitchFamily="34" charset="0"/>
              </a:rPr>
              <a:t>Secara umum dikenal adanya dua jenis pemerintahan lokal </a:t>
            </a:r>
            <a:r>
              <a:rPr lang="id-ID" sz="2400" b="1" dirty="0">
                <a:effectLst/>
                <a:latin typeface="Times New Roman" panose="02020603050405020304" pitchFamily="18" charset="0"/>
                <a:ea typeface="Calibri" panose="020F0502020204030204" pitchFamily="34" charset="0"/>
              </a:rPr>
              <a:t>yaitu </a:t>
            </a:r>
            <a:r>
              <a:rPr lang="id-ID" sz="2400" b="1" i="1" dirty="0" err="1">
                <a:effectLst/>
                <a:latin typeface="Times New Roman" panose="02020603050405020304" pitchFamily="18" charset="0"/>
                <a:ea typeface="Calibri" panose="020F0502020204030204" pitchFamily="34" charset="0"/>
              </a:rPr>
              <a:t>local</a:t>
            </a:r>
            <a:r>
              <a:rPr lang="id-ID" sz="2400" b="1" i="1" dirty="0">
                <a:effectLst/>
                <a:latin typeface="Times New Roman" panose="02020603050405020304" pitchFamily="18" charset="0"/>
                <a:ea typeface="Calibri" panose="020F0502020204030204" pitchFamily="34" charset="0"/>
              </a:rPr>
              <a:t> </a:t>
            </a:r>
            <a:r>
              <a:rPr lang="id-ID" sz="2400" b="1" i="1" dirty="0" err="1">
                <a:effectLst/>
                <a:latin typeface="Times New Roman" panose="02020603050405020304" pitchFamily="18" charset="0"/>
                <a:ea typeface="Calibri" panose="020F0502020204030204" pitchFamily="34" charset="0"/>
              </a:rPr>
              <a:t>self</a:t>
            </a:r>
            <a:r>
              <a:rPr lang="id-ID" sz="2400" b="1" i="1" dirty="0">
                <a:effectLst/>
                <a:latin typeface="Times New Roman" panose="02020603050405020304" pitchFamily="18" charset="0"/>
                <a:ea typeface="Calibri" panose="020F0502020204030204" pitchFamily="34" charset="0"/>
              </a:rPr>
              <a:t> </a:t>
            </a:r>
            <a:r>
              <a:rPr lang="id-ID" sz="2400" b="1" i="1" dirty="0" err="1">
                <a:effectLst/>
                <a:latin typeface="Times New Roman" panose="02020603050405020304" pitchFamily="18" charset="0"/>
                <a:ea typeface="Calibri" panose="020F0502020204030204" pitchFamily="34" charset="0"/>
              </a:rPr>
              <a:t>government</a:t>
            </a:r>
            <a:r>
              <a:rPr lang="id-ID" sz="2400" b="1" i="1" dirty="0">
                <a:effectLst/>
                <a:latin typeface="Times New Roman" panose="02020603050405020304" pitchFamily="18" charset="0"/>
                <a:ea typeface="Calibri" panose="020F0502020204030204" pitchFamily="34" charset="0"/>
              </a:rPr>
              <a:t> </a:t>
            </a:r>
            <a:r>
              <a:rPr lang="id-ID" sz="2400" b="1" dirty="0">
                <a:effectLst/>
                <a:latin typeface="Times New Roman" panose="02020603050405020304" pitchFamily="18" charset="0"/>
                <a:ea typeface="Calibri" panose="020F0502020204030204" pitchFamily="34" charset="0"/>
              </a:rPr>
              <a:t>(</a:t>
            </a:r>
            <a:r>
              <a:rPr lang="id-ID" sz="2400" b="1" dirty="0" err="1">
                <a:effectLst/>
                <a:latin typeface="Times New Roman" panose="02020603050405020304" pitchFamily="18" charset="0"/>
                <a:ea typeface="Calibri" panose="020F0502020204030204" pitchFamily="34" charset="0"/>
              </a:rPr>
              <a:t>LSfG</a:t>
            </a:r>
            <a:r>
              <a:rPr lang="id-ID" sz="2400" b="1" dirty="0">
                <a:effectLst/>
                <a:latin typeface="Times New Roman" panose="02020603050405020304" pitchFamily="18" charset="0"/>
                <a:ea typeface="Calibri" panose="020F0502020204030204" pitchFamily="34" charset="0"/>
              </a:rPr>
              <a:t>) dan </a:t>
            </a:r>
            <a:r>
              <a:rPr lang="id-ID" sz="2400" b="1" i="1" dirty="0" err="1">
                <a:effectLst/>
                <a:latin typeface="Times New Roman" panose="02020603050405020304" pitchFamily="18" charset="0"/>
                <a:ea typeface="Calibri" panose="020F0502020204030204" pitchFamily="34" charset="0"/>
              </a:rPr>
              <a:t>Local</a:t>
            </a:r>
            <a:r>
              <a:rPr lang="id-ID" sz="2400" b="1" i="1" dirty="0">
                <a:effectLst/>
                <a:latin typeface="Times New Roman" panose="02020603050405020304" pitchFamily="18" charset="0"/>
                <a:ea typeface="Calibri" panose="020F0502020204030204" pitchFamily="34" charset="0"/>
              </a:rPr>
              <a:t> State </a:t>
            </a:r>
            <a:r>
              <a:rPr lang="id-ID" sz="2400" b="1" i="1" dirty="0" err="1">
                <a:effectLst/>
                <a:latin typeface="Times New Roman" panose="02020603050405020304" pitchFamily="18" charset="0"/>
                <a:ea typeface="Calibri" panose="020F0502020204030204" pitchFamily="34" charset="0"/>
              </a:rPr>
              <a:t>Government</a:t>
            </a:r>
            <a:r>
              <a:rPr lang="id-ID" sz="2400" b="1" i="1" dirty="0">
                <a:effectLst/>
                <a:latin typeface="Times New Roman" panose="02020603050405020304" pitchFamily="18" charset="0"/>
                <a:ea typeface="Calibri" panose="020F0502020204030204" pitchFamily="34" charset="0"/>
              </a:rPr>
              <a:t> </a:t>
            </a:r>
            <a:r>
              <a:rPr lang="id-ID" sz="2400" b="1" dirty="0">
                <a:effectLst/>
                <a:latin typeface="Times New Roman" panose="02020603050405020304" pitchFamily="18" charset="0"/>
                <a:ea typeface="Calibri" panose="020F0502020204030204" pitchFamily="34" charset="0"/>
              </a:rPr>
              <a:t>(</a:t>
            </a:r>
            <a:r>
              <a:rPr lang="id-ID" sz="2400" b="1" dirty="0" err="1">
                <a:effectLst/>
                <a:latin typeface="Times New Roman" panose="02020603050405020304" pitchFamily="18" charset="0"/>
                <a:ea typeface="Calibri" panose="020F0502020204030204" pitchFamily="34" charset="0"/>
              </a:rPr>
              <a:t>LStG</a:t>
            </a:r>
            <a:r>
              <a:rPr lang="id-ID" sz="2400" b="1" dirty="0">
                <a:effectLst/>
                <a:latin typeface="Times New Roman" panose="02020603050405020304" pitchFamily="18" charset="0"/>
                <a:ea typeface="Calibri" panose="020F0502020204030204" pitchFamily="34" charset="0"/>
              </a:rPr>
              <a:t>)</a:t>
            </a:r>
            <a:r>
              <a:rPr lang="id-ID" sz="2400" dirty="0">
                <a:effectLst/>
                <a:latin typeface="Times New Roman" panose="02020603050405020304" pitchFamily="18" charset="0"/>
                <a:ea typeface="Calibri" panose="020F0502020204030204" pitchFamily="34" charset="0"/>
              </a:rPr>
              <a:t>. Keberadaan kedua pemerintahan lokal ini terkait dengan pilihan Pemerintah Pusat pada desentralisasi dan dekonsentrasi yang akan diterapkannya dalam tata kelola pemerintahan</a:t>
            </a:r>
            <a:endParaRPr lang="id-ID"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674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TextBox 7"/>
          <p:cNvSpPr txBox="1"/>
          <p:nvPr/>
        </p:nvSpPr>
        <p:spPr>
          <a:xfrm>
            <a:off x="0" y="3305639"/>
            <a:ext cx="18288000"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5" name="Kotak Teks 4">
            <a:extLst>
              <a:ext uri="{FF2B5EF4-FFF2-40B4-BE49-F238E27FC236}">
                <a16:creationId xmlns:a16="http://schemas.microsoft.com/office/drawing/2014/main" id="{DD9B97A6-3169-0C70-9C2C-3BECA54A7485}"/>
              </a:ext>
            </a:extLst>
          </p:cNvPr>
          <p:cNvSpPr txBox="1"/>
          <p:nvPr/>
        </p:nvSpPr>
        <p:spPr>
          <a:xfrm>
            <a:off x="9109246" y="946969"/>
            <a:ext cx="8436316" cy="1200329"/>
          </a:xfrm>
          <a:prstGeom prst="rect">
            <a:avLst/>
          </a:prstGeom>
          <a:noFill/>
        </p:spPr>
        <p:txBody>
          <a:bodyPr wrap="square" rtlCol="0">
            <a:spAutoFit/>
          </a:bodyPr>
          <a:lstStyle/>
          <a:p>
            <a:pPr algn="r">
              <a:buNone/>
            </a:pPr>
            <a:r>
              <a:rPr lang="id-ID" sz="3600" b="1" dirty="0" err="1">
                <a:effectLst/>
                <a:latin typeface="Britannic Bold" panose="020B0903060703020204" pitchFamily="34" charset="0"/>
                <a:ea typeface="Calibri" panose="020F0502020204030204" pitchFamily="34" charset="0"/>
                <a:cs typeface="Times New Roman" panose="02020603050405020304" pitchFamily="18" charset="0"/>
              </a:rPr>
              <a:t>Biasis</a:t>
            </a: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 Teori Dalam Relasi</a:t>
            </a:r>
          </a:p>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 Pusat dan Daerah</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8" name="Kotak Teks 7">
            <a:extLst>
              <a:ext uri="{FF2B5EF4-FFF2-40B4-BE49-F238E27FC236}">
                <a16:creationId xmlns:a16="http://schemas.microsoft.com/office/drawing/2014/main" id="{CA43A05A-2946-92EB-6B4B-D5001CC9ED10}"/>
              </a:ext>
            </a:extLst>
          </p:cNvPr>
          <p:cNvSpPr txBox="1"/>
          <p:nvPr/>
        </p:nvSpPr>
        <p:spPr>
          <a:xfrm>
            <a:off x="1676400" y="2324100"/>
            <a:ext cx="15869162" cy="6370975"/>
          </a:xfrm>
          <a:prstGeom prst="rect">
            <a:avLst/>
          </a:prstGeom>
          <a:noFill/>
        </p:spPr>
        <p:txBody>
          <a:bodyPr wrap="square" rtlCol="0">
            <a:spAutoFit/>
          </a:bodyPr>
          <a:lstStyle/>
          <a:p>
            <a:pPr algn="just"/>
            <a:r>
              <a:rPr lang="id-ID" sz="2400" b="1" dirty="0">
                <a:latin typeface="Book Antiqua" panose="02040602050305030304" pitchFamily="18" charset="0"/>
                <a:ea typeface="Calibri" panose="020F0502020204030204" pitchFamily="34" charset="0"/>
                <a:cs typeface="Times New Roman" panose="02020603050405020304" pitchFamily="18" charset="0"/>
              </a:rPr>
              <a:t>Tinjauan Konseptual Pembagian Kekuasaan</a:t>
            </a:r>
          </a:p>
          <a:p>
            <a:pPr algn="just"/>
            <a:r>
              <a:rPr lang="id-ID" sz="2400" dirty="0">
                <a:latin typeface="Book Antiqua" panose="02040602050305030304" pitchFamily="18" charset="0"/>
                <a:ea typeface="Calibri" panose="020F0502020204030204" pitchFamily="34" charset="0"/>
              </a:rPr>
              <a:t>P</a:t>
            </a:r>
            <a:r>
              <a:rPr lang="id-ID" sz="2400" dirty="0">
                <a:effectLst/>
                <a:latin typeface="Book Antiqua" panose="02040602050305030304" pitchFamily="18" charset="0"/>
                <a:ea typeface="Calibri" panose="020F0502020204030204" pitchFamily="34" charset="0"/>
              </a:rPr>
              <a:t>embagian kekuasaan secara </a:t>
            </a:r>
            <a:r>
              <a:rPr lang="id-ID" sz="2400" dirty="0" err="1">
                <a:effectLst/>
                <a:latin typeface="Book Antiqua" panose="02040602050305030304" pitchFamily="18" charset="0"/>
                <a:ea typeface="Calibri" panose="020F0502020204030204" pitchFamily="34" charset="0"/>
              </a:rPr>
              <a:t>horisontal</a:t>
            </a:r>
            <a:r>
              <a:rPr lang="id-ID" sz="2400" dirty="0">
                <a:effectLst/>
                <a:latin typeface="Book Antiqua" panose="02040602050305030304" pitchFamily="18" charset="0"/>
                <a:ea typeface="Calibri" panose="020F0502020204030204" pitchFamily="34" charset="0"/>
              </a:rPr>
              <a:t> </a:t>
            </a:r>
            <a:r>
              <a:rPr lang="id-ID" sz="2400" i="1" dirty="0">
                <a:effectLst/>
                <a:latin typeface="Book Antiqua" panose="02040602050305030304" pitchFamily="18" charset="0"/>
                <a:ea typeface="Calibri" panose="020F0502020204030204" pitchFamily="34" charset="0"/>
              </a:rPr>
              <a:t>(horizontal </a:t>
            </a:r>
            <a:r>
              <a:rPr lang="id-ID" sz="2400" i="1" dirty="0" err="1">
                <a:effectLst/>
                <a:latin typeface="Book Antiqua" panose="02040602050305030304" pitchFamily="18" charset="0"/>
                <a:ea typeface="Calibri" panose="020F0502020204030204" pitchFamily="34" charset="0"/>
              </a:rPr>
              <a:t>division</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power</a:t>
            </a:r>
            <a:r>
              <a:rPr lang="id-ID" sz="2400" i="1" dirty="0">
                <a:effectLst/>
                <a:latin typeface="Book Antiqua" panose="02040602050305030304" pitchFamily="18" charset="0"/>
                <a:ea typeface="Calibri" panose="020F0502020204030204" pitchFamily="34" charset="0"/>
              </a:rPr>
              <a:t>/HDP) </a:t>
            </a:r>
            <a:r>
              <a:rPr lang="id-ID" sz="2400" dirty="0">
                <a:effectLst/>
                <a:latin typeface="Book Antiqua" panose="02040602050305030304" pitchFamily="18" charset="0"/>
                <a:ea typeface="Calibri" panose="020F0502020204030204" pitchFamily="34" charset="0"/>
              </a:rPr>
              <a:t>dan vertikal </a:t>
            </a:r>
            <a:r>
              <a:rPr lang="id-ID" sz="2400" i="1" dirty="0">
                <a:effectLst/>
                <a:latin typeface="Book Antiqua" panose="02040602050305030304" pitchFamily="18" charset="0"/>
                <a:ea typeface="Calibri" panose="020F0502020204030204" pitchFamily="34" charset="0"/>
              </a:rPr>
              <a:t>(</a:t>
            </a:r>
            <a:r>
              <a:rPr lang="id-ID" sz="2400" i="1" dirty="0" err="1">
                <a:effectLst/>
                <a:latin typeface="Book Antiqua" panose="02040602050305030304" pitchFamily="18" charset="0"/>
                <a:ea typeface="Calibri" panose="020F0502020204030204" pitchFamily="34" charset="0"/>
              </a:rPr>
              <a:t>vertical</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division</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power</a:t>
            </a:r>
            <a:r>
              <a:rPr lang="id-ID" sz="2400" i="1" dirty="0">
                <a:effectLst/>
                <a:latin typeface="Book Antiqua" panose="02040602050305030304" pitchFamily="18" charset="0"/>
                <a:ea typeface="Calibri" panose="020F0502020204030204" pitchFamily="34" charset="0"/>
              </a:rPr>
              <a:t>/VDP).</a:t>
            </a:r>
            <a:r>
              <a:rPr lang="id-ID" sz="2400" dirty="0">
                <a:effectLst/>
                <a:latin typeface="Book Antiqua" panose="02040602050305030304" pitchFamily="18" charset="0"/>
                <a:ea typeface="Calibri" panose="020F0502020204030204" pitchFamily="34" charset="0"/>
              </a:rPr>
              <a:t> Berdasarkan pada tulisannya Arthur </a:t>
            </a:r>
            <a:r>
              <a:rPr lang="id-ID" sz="2400" dirty="0" err="1">
                <a:effectLst/>
                <a:latin typeface="Book Antiqua" panose="02040602050305030304" pitchFamily="18" charset="0"/>
                <a:ea typeface="Calibri" panose="020F0502020204030204" pitchFamily="34" charset="0"/>
              </a:rPr>
              <a:t>Mass</a:t>
            </a:r>
            <a:r>
              <a:rPr lang="id-ID" sz="2400" dirty="0">
                <a:effectLst/>
                <a:latin typeface="Book Antiqua" panose="02040602050305030304" pitchFamily="18" charset="0"/>
                <a:ea typeface="Calibri" panose="020F0502020204030204" pitchFamily="34" charset="0"/>
              </a:rPr>
              <a:t> (1959) pembagian kekuasaan secara </a:t>
            </a:r>
            <a:r>
              <a:rPr lang="id-ID" sz="2400" dirty="0" err="1">
                <a:effectLst/>
                <a:latin typeface="Book Antiqua" panose="02040602050305030304" pitchFamily="18" charset="0"/>
                <a:ea typeface="Calibri" panose="020F0502020204030204" pitchFamily="34" charset="0"/>
              </a:rPr>
              <a:t>horisontal</a:t>
            </a:r>
            <a:r>
              <a:rPr lang="id-ID" sz="2400" dirty="0">
                <a:effectLst/>
                <a:latin typeface="Book Antiqua" panose="02040602050305030304" pitchFamily="18" charset="0"/>
                <a:ea typeface="Calibri" panose="020F0502020204030204" pitchFamily="34" charset="0"/>
              </a:rPr>
              <a:t> tersebut dikenal dengan term </a:t>
            </a:r>
            <a:r>
              <a:rPr lang="id-ID" sz="2400" i="1" dirty="0">
                <a:effectLst/>
                <a:latin typeface="Book Antiqua" panose="02040602050305030304" pitchFamily="18" charset="0"/>
                <a:ea typeface="Calibri" panose="020F0502020204030204" pitchFamily="34" charset="0"/>
              </a:rPr>
              <a:t>Capital </a:t>
            </a:r>
            <a:r>
              <a:rPr lang="id-ID" sz="2400" i="1" dirty="0" err="1">
                <a:effectLst/>
                <a:latin typeface="Book Antiqua" panose="02040602050305030304" pitchFamily="18" charset="0"/>
                <a:ea typeface="Calibri" panose="020F0502020204030204" pitchFamily="34" charset="0"/>
              </a:rPr>
              <a:t>Division</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Power </a:t>
            </a:r>
            <a:r>
              <a:rPr lang="id-ID" sz="2400" dirty="0">
                <a:effectLst/>
                <a:latin typeface="Book Antiqua" panose="02040602050305030304" pitchFamily="18" charset="0"/>
                <a:ea typeface="Calibri" panose="020F0502020204030204" pitchFamily="34" charset="0"/>
              </a:rPr>
              <a:t>(CDP)</a:t>
            </a:r>
            <a:r>
              <a:rPr lang="id-ID" sz="2400" i="1" dirty="0">
                <a:effectLst/>
                <a:latin typeface="Book Antiqua" panose="02040602050305030304" pitchFamily="18" charset="0"/>
                <a:ea typeface="Calibri" panose="020F0502020204030204" pitchFamily="34" charset="0"/>
              </a:rPr>
              <a:t>, </a:t>
            </a:r>
            <a:r>
              <a:rPr lang="id-ID" sz="2400" dirty="0">
                <a:effectLst/>
                <a:latin typeface="Book Antiqua" panose="02040602050305030304" pitchFamily="18" charset="0"/>
                <a:ea typeface="Calibri" panose="020F0502020204030204" pitchFamily="34" charset="0"/>
              </a:rPr>
              <a:t>sedangkan secara vertikal disebut dengan </a:t>
            </a:r>
            <a:r>
              <a:rPr lang="id-ID" sz="2400" i="1" dirty="0">
                <a:effectLst/>
                <a:latin typeface="Book Antiqua" panose="02040602050305030304" pitchFamily="18" charset="0"/>
                <a:ea typeface="Calibri" panose="020F0502020204030204" pitchFamily="34" charset="0"/>
              </a:rPr>
              <a:t>Areal </a:t>
            </a:r>
            <a:r>
              <a:rPr lang="id-ID" sz="2400" i="1" dirty="0" err="1">
                <a:effectLst/>
                <a:latin typeface="Book Antiqua" panose="02040602050305030304" pitchFamily="18" charset="0"/>
                <a:ea typeface="Calibri" panose="020F0502020204030204" pitchFamily="34" charset="0"/>
              </a:rPr>
              <a:t>Division</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Power </a:t>
            </a:r>
            <a:r>
              <a:rPr lang="id-ID" sz="2400" dirty="0">
                <a:effectLst/>
                <a:latin typeface="Book Antiqua" panose="02040602050305030304" pitchFamily="18" charset="0"/>
                <a:ea typeface="Calibri" panose="020F0502020204030204" pitchFamily="34" charset="0"/>
              </a:rPr>
              <a:t>(ADP)</a:t>
            </a:r>
            <a:r>
              <a:rPr lang="id-ID" sz="2400" i="1" dirty="0">
                <a:effectLst/>
                <a:latin typeface="Book Antiqua" panose="02040602050305030304" pitchFamily="18" charset="0"/>
                <a:ea typeface="Calibri" panose="020F0502020204030204" pitchFamily="34" charset="0"/>
              </a:rPr>
              <a:t>.</a:t>
            </a:r>
            <a:endParaRPr lang="id-ID" sz="2400" b="1" dirty="0">
              <a:effectLst/>
              <a:latin typeface="Book Antiqua" panose="02040602050305030304" pitchFamily="18" charset="0"/>
              <a:ea typeface="Calibri" panose="020F0502020204030204" pitchFamily="34" charset="0"/>
              <a:cs typeface="Times New Roman" panose="02020603050405020304" pitchFamily="18" charset="0"/>
            </a:endParaRPr>
          </a:p>
          <a:p>
            <a:pPr algn="just"/>
            <a:endParaRPr lang="id-ID" sz="2400" b="1" dirty="0">
              <a:effectLst/>
              <a:latin typeface="Book Antiqua" panose="02040602050305030304" pitchFamily="18" charset="0"/>
              <a:ea typeface="Times New Roman" panose="02020603050405020304" pitchFamily="18" charset="0"/>
              <a:cs typeface="Times New Roman" panose="02020603050405020304" pitchFamily="18" charset="0"/>
            </a:endParaRPr>
          </a:p>
          <a:p>
            <a:pPr algn="just"/>
            <a:r>
              <a:rPr lang="id-ID" sz="2400" dirty="0">
                <a:effectLst/>
                <a:latin typeface="Book Antiqua" panose="02040602050305030304" pitchFamily="18" charset="0"/>
                <a:ea typeface="Calibri" panose="020F0502020204030204" pitchFamily="34" charset="0"/>
                <a:cs typeface="Times New Roman" panose="02020603050405020304" pitchFamily="18" charset="0"/>
              </a:rPr>
              <a:t>Dalam pembagian kekuasaan secara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horisontal</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kekuasaan pemerintahan dibagi ke dalam beberapa lembaga pemerintahan yang setara atau sederajat tetapi memiliki tugas dan fungsi yang berbeda. Pada umumnya pembagian kekuasaan secara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horisontal</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ini menyebabkan adanya 3 lembaga pemerintahan utama yaitu lembaga yang berfungsi untuk membuat kebijakan atau undang-undang,  lembaga yang berfungsi melaksanakan undang-undang tersebut, dan terakhir  lembaga yang berfungsi mengawasi pelaksanaan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undnag</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-undang. </a:t>
            </a:r>
          </a:p>
          <a:p>
            <a:pPr algn="just"/>
            <a:endParaRPr lang="id-ID" sz="2400" b="1" dirty="0">
              <a:latin typeface="Book Antiqua" panose="02040602050305030304" pitchFamily="18" charset="0"/>
              <a:ea typeface="Times New Roman" panose="02020603050405020304" pitchFamily="18" charset="0"/>
              <a:cs typeface="Times New Roman" panose="02020603050405020304" pitchFamily="18" charset="0"/>
            </a:endParaRPr>
          </a:p>
          <a:p>
            <a:pPr algn="just"/>
            <a:r>
              <a:rPr lang="id-ID" sz="2400" dirty="0">
                <a:effectLst/>
                <a:latin typeface="Book Antiqua" panose="02040602050305030304" pitchFamily="18" charset="0"/>
                <a:ea typeface="Calibri" panose="020F0502020204030204" pitchFamily="34" charset="0"/>
              </a:rPr>
              <a:t>pembagian kekuasaan secara vertikal  merupakan pembagian kekuasaan antara jenjang pemerintahan yang berbeda, dalam hal ini antara  pemerintahan yang lebih tinggi (Pusat) dengan yang lebih rendah (Daerah). Pembagian ini dimaksudkan dalam rangka mewujudkan efektivitas dan </a:t>
            </a:r>
            <a:r>
              <a:rPr lang="id-ID" sz="2400" dirty="0" err="1">
                <a:effectLst/>
                <a:latin typeface="Book Antiqua" panose="02040602050305030304" pitchFamily="18" charset="0"/>
                <a:ea typeface="Calibri" panose="020F0502020204030204" pitchFamily="34" charset="0"/>
              </a:rPr>
              <a:t>efesiensi</a:t>
            </a:r>
            <a:r>
              <a:rPr lang="id-ID" sz="2400" dirty="0">
                <a:effectLst/>
                <a:latin typeface="Book Antiqua" panose="02040602050305030304" pitchFamily="18" charset="0"/>
                <a:ea typeface="Calibri" panose="020F0502020204030204" pitchFamily="34" charset="0"/>
              </a:rPr>
              <a:t> tata kelola pemerintahan. Artinya pembagian kekuasaan pemerintahan ini dilakukan karena terjadi antara jenjang. Dengan kata lain, Pembagian kekuasaan secara vertikal atau ADP dilakukan antara Pemerintah Pusat atau Nasional dengan Pemerintah Daerah</a:t>
            </a:r>
            <a:endParaRPr lang="id-ID" sz="2400" b="1" dirty="0">
              <a:effectLst/>
              <a:latin typeface="Book Antiqua" panose="0204060205030503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E177-6FB9-724A-E6B9-E844C41730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89C8E6-5A00-FE2F-93D1-BAB8BCA1AF74}"/>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0A2AE0E1-42EE-2259-0B96-3069ADFB3A08}"/>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3C0BDCA6-B5CF-6DA1-8341-3F030E026507}"/>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7E750ED1-530A-07A8-C333-884B27DC0A4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9" name="Kotak Teks 8">
            <a:extLst>
              <a:ext uri="{FF2B5EF4-FFF2-40B4-BE49-F238E27FC236}">
                <a16:creationId xmlns:a16="http://schemas.microsoft.com/office/drawing/2014/main" id="{571D4331-24F0-82B7-CA88-F3FAC53B00BC}"/>
              </a:ext>
            </a:extLst>
          </p:cNvPr>
          <p:cNvSpPr txBox="1"/>
          <p:nvPr/>
        </p:nvSpPr>
        <p:spPr>
          <a:xfrm>
            <a:off x="1524000" y="1257300"/>
            <a:ext cx="15849600" cy="7663636"/>
          </a:xfrm>
          <a:prstGeom prst="rect">
            <a:avLst/>
          </a:prstGeom>
          <a:noFill/>
        </p:spPr>
        <p:txBody>
          <a:bodyPr wrap="square">
            <a:spAutoFit/>
          </a:bodyPr>
          <a:lstStyle/>
          <a:p>
            <a:pPr algn="r" eaLnBrk="0"/>
            <a:r>
              <a:rPr lang="id-ID" sz="2400" dirty="0">
                <a:effectLst/>
                <a:latin typeface="Book Antiqua" panose="02040602050305030304" pitchFamily="18" charset="0"/>
                <a:ea typeface="Calibri" panose="020F0502020204030204" pitchFamily="34" charset="0"/>
              </a:rPr>
              <a:t>Menurut Muluk (2009) pembagian kekuasaan baik antara lembaga negara di ibukota maupun antara Pemerintah Pusat dan Pemerintah Daerah, dapat dilakukan dengan sejumlah cara di antaranya didasarkan pada proses, fungsi, dan </a:t>
            </a:r>
            <a:r>
              <a:rPr lang="id-ID" sz="2400" dirty="0" err="1">
                <a:effectLst/>
                <a:latin typeface="Book Antiqua" panose="02040602050305030304" pitchFamily="18" charset="0"/>
                <a:ea typeface="Calibri" panose="020F0502020204030204" pitchFamily="34" charset="0"/>
              </a:rPr>
              <a:t>konstituensi</a:t>
            </a:r>
            <a:r>
              <a:rPr lang="id-ID" sz="2400" dirty="0">
                <a:effectLst/>
                <a:latin typeface="Book Antiqua" panose="02040602050305030304" pitchFamily="18" charset="0"/>
                <a:ea typeface="Calibri" panose="020F0502020204030204" pitchFamily="34" charset="0"/>
              </a:rPr>
              <a:t>.</a:t>
            </a:r>
          </a:p>
          <a:p>
            <a:pPr algn="just" eaLnBrk="0"/>
            <a:endParaRPr lang="id-ID" sz="2400" dirty="0">
              <a:effectLst/>
              <a:latin typeface="Book Antiqua" panose="02040602050305030304" pitchFamily="18" charset="0"/>
              <a:ea typeface="Calibri" panose="020F0502020204030204" pitchFamily="34" charset="0"/>
            </a:endParaRPr>
          </a:p>
          <a:p>
            <a:pPr algn="just" eaLnBrk="0"/>
            <a:r>
              <a:rPr lang="id-ID" sz="2400" dirty="0">
                <a:effectLst/>
                <a:latin typeface="Book Antiqua" panose="02040602050305030304" pitchFamily="18" charset="0"/>
                <a:ea typeface="Calibri" panose="020F0502020204030204" pitchFamily="34" charset="0"/>
              </a:rPr>
              <a:t>Berdasarkan proses, pembagian kekuasaan secara </a:t>
            </a:r>
            <a:r>
              <a:rPr lang="id-ID" sz="2400" dirty="0" err="1">
                <a:effectLst/>
                <a:latin typeface="Book Antiqua" panose="02040602050305030304" pitchFamily="18" charset="0"/>
                <a:ea typeface="Calibri" panose="020F0502020204030204" pitchFamily="34" charset="0"/>
              </a:rPr>
              <a:t>horisontal</a:t>
            </a:r>
            <a:r>
              <a:rPr lang="id-ID" sz="2400" dirty="0">
                <a:effectLst/>
                <a:latin typeface="Book Antiqua" panose="02040602050305030304" pitchFamily="18" charset="0"/>
                <a:ea typeface="Calibri" panose="020F0502020204030204" pitchFamily="34" charset="0"/>
              </a:rPr>
              <a:t> atau CDP dapat dikemukakan sebagai berikut proses legislasi UU, misalnya dapat ditugaskan pada kepada parlemen (DPR), proses pelaksanaan dan administrasi UU tersebut tugasnya diserahkan pada Presiden, sedangkan proses yudisial diserahkan pada lembaga lainnya misalnya Mahkamah Agung.  Sementara pembagian kekuasaan secara vertikal atau ADP berdasarkan prosesnya, untuk legislasi menjadi tugasnya Pemerintah Pusat, proses administrasinya menjadi tugas pemerintah provinsi.</a:t>
            </a:r>
          </a:p>
          <a:p>
            <a:pPr algn="just" eaLnBrk="0"/>
            <a:endParaRPr lang="id-ID" sz="2400" dirty="0">
              <a:latin typeface="Book Antiqua" panose="02040602050305030304" pitchFamily="18" charset="0"/>
              <a:ea typeface="Calibri" panose="020F0502020204030204" pitchFamily="34" charset="0"/>
            </a:endParaRPr>
          </a:p>
          <a:p>
            <a:pPr algn="r" eaLnBrk="0"/>
            <a:r>
              <a:rPr lang="id-ID" sz="2400" dirty="0">
                <a:effectLst/>
                <a:latin typeface="Book Antiqua" panose="02040602050305030304" pitchFamily="18" charset="0"/>
                <a:ea typeface="Calibri" panose="020F0502020204030204" pitchFamily="34" charset="0"/>
              </a:rPr>
              <a:t>Berdasarkan pada fungsi atau aktivitas pemerintahan,  pada pembagian kekuasaan secara </a:t>
            </a:r>
            <a:r>
              <a:rPr lang="id-ID" sz="2400" dirty="0" err="1">
                <a:effectLst/>
                <a:latin typeface="Book Antiqua" panose="02040602050305030304" pitchFamily="18" charset="0"/>
                <a:ea typeface="Calibri" panose="020F0502020204030204" pitchFamily="34" charset="0"/>
              </a:rPr>
              <a:t>horisontal</a:t>
            </a:r>
            <a:r>
              <a:rPr lang="id-ID" sz="2400" dirty="0">
                <a:effectLst/>
                <a:latin typeface="Book Antiqua" panose="02040602050305030304" pitchFamily="18" charset="0"/>
                <a:ea typeface="Calibri" panose="020F0502020204030204" pitchFamily="34" charset="0"/>
              </a:rPr>
              <a:t> atau CDP, fungsi dapat diserahkan pada badan atau departemen yang memiliki derajat kemandirian yang sama. Sementara pada pembagian kekuasaan secara vertikal atau ADP, misalnya untuk fungsi pembuatan koin mata uang dapat diserahkan pada Pemerintah Pusat, sementara fungsi lainnya dapat </a:t>
            </a:r>
            <a:r>
              <a:rPr lang="id-ID" sz="2400" dirty="0" err="1">
                <a:effectLst/>
                <a:latin typeface="Book Antiqua" panose="02040602050305030304" pitchFamily="18" charset="0"/>
                <a:ea typeface="Calibri" panose="020F0502020204030204" pitchFamily="34" charset="0"/>
              </a:rPr>
              <a:t>diserhkan</a:t>
            </a:r>
            <a:r>
              <a:rPr lang="id-ID" sz="2400" dirty="0">
                <a:effectLst/>
                <a:latin typeface="Book Antiqua" panose="02040602050305030304" pitchFamily="18" charset="0"/>
                <a:ea typeface="Calibri" panose="020F0502020204030204" pitchFamily="34" charset="0"/>
              </a:rPr>
              <a:t> pada pemerintah daerah</a:t>
            </a:r>
          </a:p>
          <a:p>
            <a:pPr algn="just" eaLnBrk="0">
              <a:lnSpc>
                <a:spcPct val="150000"/>
              </a:lnSpc>
            </a:pPr>
            <a:endParaRPr lang="id-ID" sz="2400" dirty="0">
              <a:effectLst/>
              <a:latin typeface="Book Antiqua" panose="02040602050305030304" pitchFamily="18" charset="0"/>
              <a:ea typeface="Calibri" panose="020F0502020204030204" pitchFamily="34" charset="0"/>
            </a:endParaRPr>
          </a:p>
          <a:p>
            <a:pPr algn="just" eaLnBrk="0"/>
            <a:r>
              <a:rPr lang="id-ID" sz="2400" dirty="0">
                <a:effectLst/>
                <a:latin typeface="Book Antiqua" panose="02040602050305030304" pitchFamily="18" charset="0"/>
                <a:ea typeface="Calibri" panose="020F0502020204030204" pitchFamily="34" charset="0"/>
              </a:rPr>
              <a:t>Berdasarkan </a:t>
            </a:r>
            <a:r>
              <a:rPr lang="id-ID" sz="2400" dirty="0" err="1">
                <a:effectLst/>
                <a:latin typeface="Book Antiqua" panose="02040602050305030304" pitchFamily="18" charset="0"/>
                <a:ea typeface="Calibri" panose="020F0502020204030204" pitchFamily="34" charset="0"/>
              </a:rPr>
              <a:t>konstituensi</a:t>
            </a:r>
            <a:r>
              <a:rPr lang="id-ID" sz="2400" dirty="0">
                <a:effectLst/>
                <a:latin typeface="Book Antiqua" panose="02040602050305030304" pitchFamily="18" charset="0"/>
                <a:ea typeface="Calibri" panose="020F0502020204030204" pitchFamily="34" charset="0"/>
              </a:rPr>
              <a:t>, bila sistemnya adalah bikameral, maka suatu badan dapat dibentuk untuk mewakili satu </a:t>
            </a:r>
            <a:r>
              <a:rPr lang="id-ID" sz="2400" dirty="0" err="1">
                <a:effectLst/>
                <a:latin typeface="Book Antiqua" panose="02040602050305030304" pitchFamily="18" charset="0"/>
                <a:ea typeface="Calibri" panose="020F0502020204030204" pitchFamily="34" charset="0"/>
              </a:rPr>
              <a:t>konstituensi</a:t>
            </a:r>
            <a:r>
              <a:rPr lang="id-ID" sz="2400" dirty="0">
                <a:effectLst/>
                <a:latin typeface="Book Antiqua" panose="02040602050305030304" pitchFamily="18" charset="0"/>
                <a:ea typeface="Calibri" panose="020F0502020204030204" pitchFamily="34" charset="0"/>
              </a:rPr>
              <a:t>. Sementara presiden mewakili </a:t>
            </a:r>
            <a:r>
              <a:rPr lang="id-ID" sz="2400" dirty="0" err="1">
                <a:effectLst/>
                <a:latin typeface="Book Antiqua" panose="02040602050305030304" pitchFamily="18" charset="0"/>
                <a:ea typeface="Calibri" panose="020F0502020204030204" pitchFamily="34" charset="0"/>
              </a:rPr>
              <a:t>konstituensi</a:t>
            </a:r>
            <a:r>
              <a:rPr lang="id-ID" sz="2400" dirty="0">
                <a:effectLst/>
                <a:latin typeface="Book Antiqua" panose="02040602050305030304" pitchFamily="18" charset="0"/>
                <a:ea typeface="Calibri" panose="020F0502020204030204" pitchFamily="34" charset="0"/>
              </a:rPr>
              <a:t> lainnya dalam hal ini masyarakat sebagai pemilih yang memenuhi syarat. Kekuasaan pemerintahan dibagi dengan dasar yang berbeda kepada unit pemerintahan yang berbeda dan mewakili </a:t>
            </a:r>
            <a:r>
              <a:rPr lang="id-ID" sz="2400" dirty="0" err="1">
                <a:effectLst/>
                <a:latin typeface="Book Antiqua" panose="02040602050305030304" pitchFamily="18" charset="0"/>
                <a:ea typeface="Calibri" panose="020F0502020204030204" pitchFamily="34" charset="0"/>
              </a:rPr>
              <a:t>konstituensi</a:t>
            </a:r>
            <a:r>
              <a:rPr lang="id-ID" sz="2400" dirty="0">
                <a:effectLst/>
                <a:latin typeface="Book Antiqua" panose="02040602050305030304" pitchFamily="18" charset="0"/>
                <a:ea typeface="Calibri" panose="020F0502020204030204" pitchFamily="34" charset="0"/>
              </a:rPr>
              <a:t> yang berbeda pula. Adapun dalam pembagian kekuasaan secara vertikal atau ADP dapat dikatakan bahwa jenjang pemerintahan yang berbeda merupakan </a:t>
            </a:r>
            <a:r>
              <a:rPr lang="id-ID" sz="2400" dirty="0" err="1">
                <a:effectLst/>
                <a:latin typeface="Book Antiqua" panose="02040602050305030304" pitchFamily="18" charset="0"/>
                <a:ea typeface="Calibri" panose="020F0502020204030204" pitchFamily="34" charset="0"/>
              </a:rPr>
              <a:t>konstituensi</a:t>
            </a:r>
            <a:r>
              <a:rPr lang="id-ID" sz="2400" dirty="0">
                <a:effectLst/>
                <a:latin typeface="Book Antiqua" panose="02040602050305030304" pitchFamily="18" charset="0"/>
                <a:ea typeface="Calibri" panose="020F0502020204030204" pitchFamily="34" charset="0"/>
              </a:rPr>
              <a:t> yang berbeda-beda.</a:t>
            </a:r>
            <a:endParaRPr lang="id-ID" sz="2400" dirty="0">
              <a:latin typeface="Book Antiqua" panose="02040602050305030304" pitchFamily="18" charset="0"/>
              <a:ea typeface="Calibri" panose="020F0502020204030204" pitchFamily="34" charset="0"/>
            </a:endParaRPr>
          </a:p>
        </p:txBody>
      </p:sp>
    </p:spTree>
    <p:extLst>
      <p:ext uri="{BB962C8B-B14F-4D97-AF65-F5344CB8AC3E}">
        <p14:creationId xmlns:p14="http://schemas.microsoft.com/office/powerpoint/2010/main" val="33273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E48F-91B8-3A3C-B581-FEAD2ACC22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68372E-E897-947A-8F1C-729A3CF3CCF7}"/>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73E6CEFE-E9F7-CA49-6E7E-A01299980AF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ACDB399E-D45B-9053-47EE-3694554A09D2}"/>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EA283563-4E2D-B951-8281-11DD9B45C9D8}"/>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8" name="Kotak Teks 7">
            <a:extLst>
              <a:ext uri="{FF2B5EF4-FFF2-40B4-BE49-F238E27FC236}">
                <a16:creationId xmlns:a16="http://schemas.microsoft.com/office/drawing/2014/main" id="{0ACE5D36-CE90-0378-3642-DD9B35234483}"/>
              </a:ext>
            </a:extLst>
          </p:cNvPr>
          <p:cNvSpPr txBox="1"/>
          <p:nvPr/>
        </p:nvSpPr>
        <p:spPr>
          <a:xfrm>
            <a:off x="1115297" y="2476500"/>
            <a:ext cx="15901819" cy="6001643"/>
          </a:xfrm>
          <a:prstGeom prst="rect">
            <a:avLst/>
          </a:prstGeom>
          <a:noFill/>
        </p:spPr>
        <p:txBody>
          <a:bodyPr wrap="square" rtlCol="0">
            <a:spAutoFit/>
          </a:bodyPr>
          <a:lstStyle/>
          <a:p>
            <a:pPr lvl="0" algn="just">
              <a:tabLst>
                <a:tab pos="540385" algn="l"/>
              </a:tabLst>
            </a:pP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Desentralisasi: Tujuan dan </a:t>
            </a:r>
            <a:r>
              <a:rPr lang="id-ID" sz="2400" b="1" dirty="0" err="1">
                <a:effectLst/>
                <a:latin typeface="Times New Roman" panose="02020603050405020304" pitchFamily="18" charset="0"/>
                <a:ea typeface="Calibri" panose="020F0502020204030204" pitchFamily="34" charset="0"/>
                <a:cs typeface="Times New Roman" panose="02020603050405020304" pitchFamily="18" charset="0"/>
              </a:rPr>
              <a:t>Bentuk-Bentuk</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 Penyerahan Sebagian Urusan Pemerintahan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rPr>
              <a:t>negara memilih kebijakan desentralisasi merupakan suatu keputusan yang ideal (tepat).  Dengan desentralisasi, selain mengurangi kekuasaan yang terpusat  (</a:t>
            </a:r>
            <a:r>
              <a:rPr lang="id-ID" sz="2400" dirty="0" err="1">
                <a:effectLst/>
                <a:latin typeface="Times New Roman" panose="02020603050405020304" pitchFamily="18" charset="0"/>
                <a:ea typeface="Calibri" panose="020F0502020204030204" pitchFamily="34" charset="0"/>
              </a:rPr>
              <a:t>de</a:t>
            </a:r>
            <a:r>
              <a:rPr lang="id-ID" sz="2400" dirty="0">
                <a:effectLst/>
                <a:latin typeface="Times New Roman" panose="02020603050405020304" pitchFamily="18" charset="0"/>
                <a:ea typeface="Calibri" panose="020F0502020204030204" pitchFamily="34" charset="0"/>
              </a:rPr>
              <a:t>-sentralisasi yang berarti proses mengurangi kekuasaan yang tersentral/terpusat)  juga memungkinkan pelayanan kepada masyarakat menjadi lebih berkualitas.</a:t>
            </a:r>
            <a:endParaRPr lang="id-ID" sz="2400" i="1" dirty="0">
              <a:latin typeface="Book Antiqua" panose="02040602050305030304" pitchFamily="18" charset="0"/>
              <a:ea typeface="Calibri" panose="020F0502020204030204" pitchFamily="34" charset="0"/>
              <a:cs typeface="Times New Roman" panose="02020603050405020304" pitchFamily="18" charset="0"/>
            </a:endParaRPr>
          </a:p>
          <a:p>
            <a:pPr algn="just" fontAlgn="t"/>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Dalam tataran empiris, desentralisasi yang diterapkan di setiap negara akan berbeda-beda derajatnya sesuai dengan potensi dan kondisi masing-masing negara dan wilayah (daerah) yang dimilikinya.  Selain itu perbedaan juga tergantung pada sistem ideologi, politik, ekonomi, sosial dan  budaya yang dianut dan dimilikinya. Hal lainnya tentu saja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political</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will</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dan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good</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will</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dari para penyelenggara pemerintahan negara yang berkuasa dan semangat jaman yang berkembang saat itu.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t"/>
            <a:endParaRPr lang="id-ID" sz="2400" dirty="0">
              <a:latin typeface="Book Antiqua" panose="02040602050305030304" pitchFamily="18"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Desentralisasi bersama dengan Dekonsentrasi merupakan dua cara yang secara umum dilakukan oleh Pemerintah Pusat ketika hendak menyerahkan atau melimpahkan atau mengalokasikan kekuasaan yang dimilikinya kepada Pemerintah Daerah.  Namun,   desentralisasi dan dekonsentrasi bukanlah dua cara yang terpisah karena sesungguhnya dekonsentrasi merupakan bagian dari desentralisasi, bahkan ada ahli yang mengemukakan bahwa dekonsentrasi merupakan salah satu jenis dari desentralisasi dalam arti luas,  karena desentralisasi sendiri ada  dalam arti luas dan arti yang sempit.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t"/>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523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7552-286D-7C45-A2A9-361C8D6240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BA319-3476-9969-9AD4-C82A9D5BDB0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81F357BE-1E3F-1EA3-6AE5-C9A6111FAE0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1F2201F7-B197-C32C-5FF3-BF0B9D29D179}"/>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D0C0595C-DDEB-676B-DD52-04DC3169E8DE}"/>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graphicFrame>
        <p:nvGraphicFramePr>
          <p:cNvPr id="12" name="Tabel 11">
            <a:extLst>
              <a:ext uri="{FF2B5EF4-FFF2-40B4-BE49-F238E27FC236}">
                <a16:creationId xmlns:a16="http://schemas.microsoft.com/office/drawing/2014/main" id="{8C2C930A-6E8D-1777-FB70-EC946D63E2B1}"/>
              </a:ext>
            </a:extLst>
          </p:cNvPr>
          <p:cNvGraphicFramePr>
            <a:graphicFrameLocks noGrp="1"/>
          </p:cNvGraphicFramePr>
          <p:nvPr>
            <p:extLst>
              <p:ext uri="{D42A27DB-BD31-4B8C-83A1-F6EECF244321}">
                <p14:modId xmlns:p14="http://schemas.microsoft.com/office/powerpoint/2010/main" val="3903733321"/>
              </p:ext>
            </p:extLst>
          </p:nvPr>
        </p:nvGraphicFramePr>
        <p:xfrm>
          <a:off x="2401928" y="3009900"/>
          <a:ext cx="13335000" cy="4038600"/>
        </p:xfrm>
        <a:graphic>
          <a:graphicData uri="http://schemas.openxmlformats.org/drawingml/2006/table">
            <a:tbl>
              <a:tblPr firstRow="1" firstCol="1" bandRow="1">
                <a:tableStyleId>{073A0DAA-6AF3-43AB-8588-CEC1D06C72B9}</a:tableStyleId>
              </a:tblPr>
              <a:tblGrid>
                <a:gridCol w="4465444">
                  <a:extLst>
                    <a:ext uri="{9D8B030D-6E8A-4147-A177-3AD203B41FA5}">
                      <a16:colId xmlns:a16="http://schemas.microsoft.com/office/drawing/2014/main" val="4227003416"/>
                    </a:ext>
                  </a:extLst>
                </a:gridCol>
                <a:gridCol w="8869556">
                  <a:extLst>
                    <a:ext uri="{9D8B030D-6E8A-4147-A177-3AD203B41FA5}">
                      <a16:colId xmlns:a16="http://schemas.microsoft.com/office/drawing/2014/main" val="2771694361"/>
                    </a:ext>
                  </a:extLst>
                </a:gridCol>
              </a:tblGrid>
              <a:tr h="707181">
                <a:tc>
                  <a:txBody>
                    <a:bodyPr/>
                    <a:lstStyle/>
                    <a:p>
                      <a:pPr algn="ctr">
                        <a:lnSpc>
                          <a:spcPct val="100000"/>
                        </a:lnSpc>
                        <a:spcBef>
                          <a:spcPts val="0"/>
                        </a:spcBef>
                        <a:spcAft>
                          <a:spcPts val="0"/>
                        </a:spcAft>
                        <a:buNone/>
                      </a:pPr>
                      <a:r>
                        <a:rPr lang="id-ID" sz="2400" dirty="0">
                          <a:effectLst/>
                        </a:rPr>
                        <a:t>Nama Ahli</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Bef>
                          <a:spcPts val="0"/>
                        </a:spcBef>
                        <a:spcAft>
                          <a:spcPts val="0"/>
                        </a:spcAft>
                        <a:buNone/>
                      </a:pPr>
                      <a:r>
                        <a:rPr lang="id-ID" sz="2400">
                          <a:effectLst/>
                        </a:rPr>
                        <a:t>Bentuk Desentralisasi</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6602241"/>
                  </a:ext>
                </a:extLst>
              </a:tr>
              <a:tr h="816819">
                <a:tc>
                  <a:txBody>
                    <a:bodyPr/>
                    <a:lstStyle/>
                    <a:p>
                      <a:pPr algn="just">
                        <a:lnSpc>
                          <a:spcPct val="100000"/>
                        </a:lnSpc>
                        <a:spcBef>
                          <a:spcPts val="0"/>
                        </a:spcBef>
                        <a:spcAft>
                          <a:spcPts val="0"/>
                        </a:spcAft>
                        <a:buNone/>
                      </a:pPr>
                      <a:r>
                        <a:rPr lang="id-ID" sz="2400">
                          <a:effectLst/>
                        </a:rPr>
                        <a:t>Cheema and Rindinellli</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buNone/>
                      </a:pPr>
                      <a:r>
                        <a:rPr lang="id-ID" sz="2400">
                          <a:effectLst/>
                        </a:rPr>
                        <a:t>devolusi, dekonsentrasi, delegasi, dan privatisasi</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444556"/>
                  </a:ext>
                </a:extLst>
              </a:tr>
              <a:tr h="990600">
                <a:tc>
                  <a:txBody>
                    <a:bodyPr/>
                    <a:lstStyle/>
                    <a:p>
                      <a:pPr algn="just">
                        <a:lnSpc>
                          <a:spcPct val="100000"/>
                        </a:lnSpc>
                        <a:spcBef>
                          <a:spcPts val="0"/>
                        </a:spcBef>
                        <a:spcAft>
                          <a:spcPts val="0"/>
                        </a:spcAft>
                        <a:buNone/>
                      </a:pPr>
                      <a:r>
                        <a:rPr lang="id-ID" sz="2400">
                          <a:effectLst/>
                        </a:rPr>
                        <a:t>Fred W. Riggs</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buNone/>
                      </a:pPr>
                      <a:r>
                        <a:rPr lang="id-ID" sz="2400" dirty="0" err="1">
                          <a:effectLst/>
                        </a:rPr>
                        <a:t>devolusi</a:t>
                      </a:r>
                      <a:r>
                        <a:rPr lang="id-ID" sz="2400" dirty="0">
                          <a:effectLst/>
                        </a:rPr>
                        <a:t> dan delegasi (delegasi disamakan dengan dekonsentrasi)</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5026563"/>
                  </a:ext>
                </a:extLst>
              </a:tr>
              <a:tr h="762000">
                <a:tc>
                  <a:txBody>
                    <a:bodyPr/>
                    <a:lstStyle/>
                    <a:p>
                      <a:pPr algn="just">
                        <a:lnSpc>
                          <a:spcPct val="100000"/>
                        </a:lnSpc>
                        <a:spcBef>
                          <a:spcPts val="0"/>
                        </a:spcBef>
                        <a:spcAft>
                          <a:spcPts val="0"/>
                        </a:spcAft>
                        <a:buNone/>
                      </a:pPr>
                      <a:r>
                        <a:rPr lang="id-ID" sz="2400">
                          <a:effectLst/>
                        </a:rPr>
                        <a:t>Coralie Bryant and Louis G. White</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buNone/>
                      </a:pPr>
                      <a:r>
                        <a:rPr lang="id-ID" sz="2400" dirty="0" err="1">
                          <a:effectLst/>
                        </a:rPr>
                        <a:t>devolusi</a:t>
                      </a:r>
                      <a:r>
                        <a:rPr lang="id-ID" sz="2400" dirty="0">
                          <a:effectLst/>
                        </a:rPr>
                        <a:t> dan dekonsentrasi (delegasi menjadi batasan dari dekonsentrasi) </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5204614"/>
                  </a:ext>
                </a:extLst>
              </a:tr>
              <a:tr h="762000">
                <a:tc>
                  <a:txBody>
                    <a:bodyPr/>
                    <a:lstStyle/>
                    <a:p>
                      <a:pPr algn="just">
                        <a:lnSpc>
                          <a:spcPct val="100000"/>
                        </a:lnSpc>
                        <a:spcBef>
                          <a:spcPts val="0"/>
                        </a:spcBef>
                        <a:spcAft>
                          <a:spcPts val="0"/>
                        </a:spcAft>
                        <a:buNone/>
                      </a:pPr>
                      <a:r>
                        <a:rPr lang="id-ID" sz="2400">
                          <a:effectLst/>
                        </a:rPr>
                        <a:t>Koesoemahajmadja</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buNone/>
                      </a:pPr>
                      <a:r>
                        <a:rPr lang="id-ID" sz="2400" dirty="0">
                          <a:effectLst/>
                        </a:rPr>
                        <a:t>Desentralisasi jabatan dan desentralisasi ketatanegaraan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7385155"/>
                  </a:ext>
                </a:extLst>
              </a:tr>
            </a:tbl>
          </a:graphicData>
        </a:graphic>
      </p:graphicFrame>
      <p:sp>
        <p:nvSpPr>
          <p:cNvPr id="14" name="Kotak Teks 13">
            <a:extLst>
              <a:ext uri="{FF2B5EF4-FFF2-40B4-BE49-F238E27FC236}">
                <a16:creationId xmlns:a16="http://schemas.microsoft.com/office/drawing/2014/main" id="{26F6BE6F-49B8-64A2-3734-57CA0C413C01}"/>
              </a:ext>
            </a:extLst>
          </p:cNvPr>
          <p:cNvSpPr txBox="1"/>
          <p:nvPr/>
        </p:nvSpPr>
        <p:spPr>
          <a:xfrm>
            <a:off x="3561144" y="1943100"/>
            <a:ext cx="11393528" cy="752065"/>
          </a:xfrm>
          <a:prstGeom prst="rect">
            <a:avLst/>
          </a:prstGeom>
          <a:noFill/>
        </p:spPr>
        <p:txBody>
          <a:bodyPr wrap="square">
            <a:spAutoFit/>
          </a:bodyPr>
          <a:lstStyle/>
          <a:p>
            <a:pPr algn="ctr">
              <a:lnSpc>
                <a:spcPct val="150000"/>
              </a:lnSpc>
              <a:spcAft>
                <a:spcPts val="1000"/>
              </a:spcAft>
            </a:pPr>
            <a:r>
              <a:rPr lang="id-ID" sz="3200" b="1" dirty="0" err="1">
                <a:effectLst/>
                <a:latin typeface="Times New Roman" panose="02020603050405020304" pitchFamily="18" charset="0"/>
                <a:ea typeface="Calibri" panose="020F0502020204030204" pitchFamily="34" charset="0"/>
                <a:cs typeface="Times New Roman" panose="02020603050405020304" pitchFamily="18" charset="0"/>
              </a:rPr>
              <a:t>Bentuk-Bentuk</a:t>
            </a:r>
            <a:r>
              <a:rPr lang="id-ID" sz="3200" b="1" dirty="0">
                <a:effectLst/>
                <a:latin typeface="Times New Roman" panose="02020603050405020304" pitchFamily="18" charset="0"/>
                <a:ea typeface="Calibri" panose="020F0502020204030204" pitchFamily="34" charset="0"/>
                <a:cs typeface="Times New Roman" panose="02020603050405020304" pitchFamily="18" charset="0"/>
              </a:rPr>
              <a:t> Desentralisasi Berdasarkan Pendapat Para Ahli</a:t>
            </a:r>
            <a:endParaRPr lang="id-ID"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179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A3BB1DB9-B2EC-DF9C-3579-95FD4830A8F4}"/>
              </a:ext>
            </a:extLst>
          </p:cNvPr>
          <p:cNvSpPr txBox="1"/>
          <p:nvPr/>
        </p:nvSpPr>
        <p:spPr>
          <a:xfrm>
            <a:off x="838200" y="1181100"/>
            <a:ext cx="16535400" cy="830997"/>
          </a:xfrm>
          <a:prstGeom prst="rect">
            <a:avLst/>
          </a:prstGeom>
          <a:noFill/>
        </p:spPr>
        <p:txBody>
          <a:bodyPr wrap="square">
            <a:spAutoFit/>
          </a:bodyPr>
          <a:lstStyle/>
          <a:p>
            <a:r>
              <a:rPr lang="id-ID" sz="2400" dirty="0">
                <a:solidFill>
                  <a:srgbClr val="000000"/>
                </a:solidFill>
                <a:effectLst/>
                <a:latin typeface="Book Antiqua" panose="02040602050305030304" pitchFamily="18" charset="0"/>
                <a:ea typeface="Times New Roman" panose="02020603050405020304" pitchFamily="18" charset="0"/>
              </a:rPr>
              <a:t>. </a:t>
            </a:r>
            <a:endParaRPr lang="id-ID" sz="2400" b="1" dirty="0">
              <a:solidFill>
                <a:srgbClr val="000000"/>
              </a:solidFill>
              <a:effectLst/>
              <a:latin typeface="Book Antiqua" panose="02040602050305030304" pitchFamily="18" charset="0"/>
              <a:ea typeface="Times New Roman" panose="02020603050405020304" pitchFamily="18" charset="0"/>
            </a:endParaRPr>
          </a:p>
          <a:p>
            <a:endParaRPr lang="id-ID" sz="2400" b="1" dirty="0">
              <a:effectLst/>
              <a:latin typeface="Book Antiqua" panose="02040602050305030304" pitchFamily="18" charset="0"/>
              <a:ea typeface="Times New Roman" panose="02020603050405020304" pitchFamily="18" charset="0"/>
            </a:endParaRPr>
          </a:p>
        </p:txBody>
      </p:sp>
      <p:sp>
        <p:nvSpPr>
          <p:cNvPr id="12" name="Kotak Teks 11">
            <a:extLst>
              <a:ext uri="{FF2B5EF4-FFF2-40B4-BE49-F238E27FC236}">
                <a16:creationId xmlns:a16="http://schemas.microsoft.com/office/drawing/2014/main" id="{D0660FF2-0770-3F07-23A9-1263CC29DC34}"/>
              </a:ext>
            </a:extLst>
          </p:cNvPr>
          <p:cNvSpPr txBox="1"/>
          <p:nvPr/>
        </p:nvSpPr>
        <p:spPr>
          <a:xfrm>
            <a:off x="941614" y="800100"/>
            <a:ext cx="12317186" cy="4154984"/>
          </a:xfrm>
          <a:prstGeom prst="rect">
            <a:avLst/>
          </a:prstGeom>
          <a:noFill/>
        </p:spPr>
        <p:txBody>
          <a:bodyPr wrap="square">
            <a:spAutoFit/>
          </a:bodyPr>
          <a:lstStyle/>
          <a:p>
            <a:r>
              <a:rPr lang="id-ID" sz="2400" dirty="0">
                <a:effectLst/>
                <a:latin typeface="Times New Roman" panose="02020603050405020304" pitchFamily="18" charset="0"/>
                <a:ea typeface="Calibri" panose="020F0502020204030204" pitchFamily="34" charset="0"/>
                <a:cs typeface="Times New Roman" panose="02020603050405020304" pitchFamily="18" charset="0"/>
              </a:rPr>
              <a:t>beberapa tujuan atas pilihan Pemerintah pada desentralisasi  yang dirasa menguntungkan atau lebih baik oleh Pemerintah atas pilihannya tersebut.  Hal-hal yang dimaksud di antaranya:</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Adanya penyerahan sebagian urusan kepada Pemerintah Daerah, dengan sendirinya mengurangi penumpukan pekerjaan di pusat pemerintahan (Pemerintahan Pusat)</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Diskresi yang dimiliki Pemerintah Daerah atas urusan yang diserahkan Pemerintah Pusat, memberi kemungkinan untuk dapat segera mengambil tindakan jika ada hal yang mendesak. Artinya Pemerintah Daerah tidak perlu menunggu instruksi dari pemerintah Pusat</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Memberikan kesempatan kepada masyarakat di Daerah untuk berpartisipasi dalam tata kelola pemerintahan dan </a:t>
            </a:r>
            <a:endParaRPr lang="id-ID"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id-ID" sz="2400" dirty="0">
                <a:effectLst/>
                <a:latin typeface="Times New Roman" panose="02020603050405020304" pitchFamily="18" charset="0"/>
                <a:ea typeface="Calibri" panose="020F0502020204030204" pitchFamily="34" charset="0"/>
              </a:rPr>
              <a:t>Meningkatkan kualitas pelayanan publik karena lebih pemerintah menjadi dekat dengan yang diperintah</a:t>
            </a:r>
          </a:p>
        </p:txBody>
      </p:sp>
      <p:sp>
        <p:nvSpPr>
          <p:cNvPr id="14" name="Kotak Teks 13">
            <a:extLst>
              <a:ext uri="{FF2B5EF4-FFF2-40B4-BE49-F238E27FC236}">
                <a16:creationId xmlns:a16="http://schemas.microsoft.com/office/drawing/2014/main" id="{C12C7532-26AF-7B69-3020-05C4E27373AC}"/>
              </a:ext>
            </a:extLst>
          </p:cNvPr>
          <p:cNvSpPr txBox="1"/>
          <p:nvPr/>
        </p:nvSpPr>
        <p:spPr>
          <a:xfrm>
            <a:off x="4038600" y="5143500"/>
            <a:ext cx="13724164" cy="3416320"/>
          </a:xfrm>
          <a:prstGeom prst="rect">
            <a:avLst/>
          </a:prstGeom>
          <a:noFill/>
        </p:spPr>
        <p:txBody>
          <a:bodyPr wrap="square">
            <a:spAutoFit/>
          </a:bodyPr>
          <a:lstStyle/>
          <a:p>
            <a:pPr algn="r"/>
            <a:r>
              <a:rPr lang="id-ID" sz="2400" dirty="0">
                <a:effectLst/>
                <a:latin typeface="Times New Roman" panose="02020603050405020304" pitchFamily="18" charset="0"/>
                <a:ea typeface="Calibri" panose="020F0502020204030204" pitchFamily="34" charset="0"/>
              </a:rPr>
              <a:t>Pilihan pada bentuk desentralisasi  seperti telah dijelaskan, akan berdampak pada pola relasi yang terbangun antara Pemerintah Pusat dan Pemerintah Daerah.  Ketika Pemerintah Pusat memilih </a:t>
            </a:r>
            <a:r>
              <a:rPr lang="id-ID" sz="2400" dirty="0" err="1">
                <a:effectLst/>
                <a:latin typeface="Times New Roman" panose="02020603050405020304" pitchFamily="18" charset="0"/>
                <a:ea typeface="Calibri" panose="020F0502020204030204" pitchFamily="34" charset="0"/>
              </a:rPr>
              <a:t>devolusi</a:t>
            </a:r>
            <a:r>
              <a:rPr lang="id-ID" sz="2400" dirty="0">
                <a:effectLst/>
                <a:latin typeface="Times New Roman" panose="02020603050405020304" pitchFamily="18" charset="0"/>
                <a:ea typeface="Calibri" panose="020F0502020204030204" pitchFamily="34" charset="0"/>
              </a:rPr>
              <a:t>, maka relasi yang terbangun pada aspek diskresi (kekuasaan dalam mengambil keputusan) yang dimiliki pemerintah lokal akan lebih “luas” dan “dalam”  karena yang dilakukan oleh Pemerintah Pusat adalah “penyerahan” sebagian kekuasaan.  Dengan adanya penyerahan maka Pemerintah Daerah jadi berkuasa untuk mengatur dan mengurus kepentingan masyarakatnya. Diskresi dimaksud tentu saja hanya terbatas pada urusan yang diterimanya dari Pemerintah Pusat.  Mengingat pada kedudukan pemerintah daerah ini yang merupakan unit atau sub dari Pemerintah Pusat (Nasional), maka relasi pengawasan terhadap pelaksanaan urusan yang diterimanya tetap terbangun.  Untuk relasi ini jelas kekuasaan berada pada pihak Pemerintahan Pusat. </a:t>
            </a:r>
            <a:endParaRPr lang="id-ID" sz="2400" dirty="0"/>
          </a:p>
        </p:txBody>
      </p:sp>
    </p:spTree>
    <p:extLst>
      <p:ext uri="{BB962C8B-B14F-4D97-AF65-F5344CB8AC3E}">
        <p14:creationId xmlns:p14="http://schemas.microsoft.com/office/powerpoint/2010/main" val="353197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304E5B60-8AE2-590C-8444-C4644538465A}"/>
              </a:ext>
            </a:extLst>
          </p:cNvPr>
          <p:cNvSpPr txBox="1"/>
          <p:nvPr/>
        </p:nvSpPr>
        <p:spPr>
          <a:xfrm>
            <a:off x="914400" y="266700"/>
            <a:ext cx="16535400" cy="8586966"/>
          </a:xfrm>
          <a:prstGeom prst="rect">
            <a:avLst/>
          </a:prstGeom>
          <a:noFill/>
        </p:spPr>
        <p:txBody>
          <a:bodyPr wrap="square">
            <a:spAutoFit/>
          </a:bodyPr>
          <a:lstStyle/>
          <a:p>
            <a:pPr lvl="0" algn="just" eaLnBrk="0"/>
            <a:r>
              <a:rPr lang="id-ID" sz="2400" b="1" dirty="0">
                <a:effectLst/>
                <a:latin typeface="Times New Roman" panose="02020603050405020304" pitchFamily="18" charset="0"/>
                <a:ea typeface="Calibri" panose="020F0502020204030204" pitchFamily="34" charset="0"/>
              </a:rPr>
              <a:t>Perspektif Teoritis dan Derajat Pengukuran Desentralisasi</a:t>
            </a:r>
          </a:p>
          <a:p>
            <a:pPr algn="just" eaLnBrk="0"/>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Mulkan</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(2009) pembahasan desentralisasi akan dibahas menggunakan 3 teori utama yaitu demokrasi liberal, pilihan publik </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economic</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interpretation</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Marxist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eaLnBrk="0"/>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algn="just" eaLnBrk="0"/>
            <a:r>
              <a:rPr lang="id-ID" sz="2400" dirty="0">
                <a:effectLst/>
                <a:latin typeface="Times New Roman" panose="02020603050405020304" pitchFamily="18" charset="0"/>
                <a:ea typeface="Calibri" panose="020F0502020204030204" pitchFamily="34" charset="0"/>
                <a:cs typeface="Times New Roman" panose="02020603050405020304" pitchFamily="18" charset="0"/>
              </a:rPr>
              <a:t>Bagi </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teori demokrasi lokal</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desentralisasi itu dinilai memberikan kontribusi yang besar dengan adanya kontribusi yang positif bagi perkembangan demokrasi nasional. Dalam hal ini keberadaan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local</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government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menjadi sarana bagi pendidikan politik masyarakat, pelatihan bagi kepemimpinan politik, dan mendukung terwujudnya stabilitas politik. Selain itu,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local</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government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pun dapat dimanfaatkan bagi masyarakat setempat yang akan berkedudukan sebagai basis politik.</a:t>
            </a:r>
          </a:p>
          <a:p>
            <a:pPr algn="just" eaLnBrk="0"/>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pPr algn="just" eaLnBrk="0"/>
            <a:r>
              <a:rPr lang="id-ID" sz="2400" dirty="0">
                <a:latin typeface="Times New Roman" panose="02020603050405020304" pitchFamily="18" charset="0"/>
                <a:ea typeface="Calibri" panose="020F0502020204030204" pitchFamily="34" charset="0"/>
              </a:rPr>
              <a:t>B</a:t>
            </a:r>
            <a:r>
              <a:rPr lang="id-ID" sz="2400" dirty="0">
                <a:effectLst/>
                <a:latin typeface="Times New Roman" panose="02020603050405020304" pitchFamily="18" charset="0"/>
                <a:ea typeface="Calibri" panose="020F0502020204030204" pitchFamily="34" charset="0"/>
              </a:rPr>
              <a:t>agi </a:t>
            </a:r>
            <a:r>
              <a:rPr lang="id-ID" sz="2400" b="1" dirty="0">
                <a:effectLst/>
                <a:latin typeface="Times New Roman" panose="02020603050405020304" pitchFamily="18" charset="0"/>
                <a:ea typeface="Calibri" panose="020F0502020204030204" pitchFamily="34" charset="0"/>
              </a:rPr>
              <a:t>teori pilihan publik</a:t>
            </a:r>
            <a:r>
              <a:rPr lang="id-ID" sz="2400" dirty="0">
                <a:effectLst/>
                <a:latin typeface="Times New Roman" panose="02020603050405020304" pitchFamily="18" charset="0"/>
                <a:ea typeface="Calibri" panose="020F0502020204030204" pitchFamily="34" charset="0"/>
              </a:rPr>
              <a:t> desentralisasi menjadi media yang penting dalam meningkatkan kesejahteraan pribadi melalui pilihan publik.  Dalam perspektif teori ini, individu-individu diasumsikan akan memilih tempat tinggalnya yang menguntungkan dengan cara membanding-bandingkan semua aspeknya misalnya pajak, kualitas pelayanan publiknya dan lain-lain. Melihat desentralisasi dari perspektif teori pilihan publik kita diajak untuk menilai kemampuan pemerintah daerah dalam menyediakan barang dan jasa layanan publik yang mampu dinikmati oleh semua </a:t>
            </a:r>
            <a:r>
              <a:rPr lang="id-ID" sz="2400" dirty="0" err="1">
                <a:effectLst/>
                <a:latin typeface="Times New Roman" panose="02020603050405020304" pitchFamily="18" charset="0"/>
                <a:ea typeface="Calibri" panose="020F0502020204030204" pitchFamily="34" charset="0"/>
              </a:rPr>
              <a:t>amsyarakat</a:t>
            </a:r>
            <a:r>
              <a:rPr lang="id-ID" sz="2400" dirty="0">
                <a:effectLst/>
                <a:latin typeface="Times New Roman" panose="02020603050405020304" pitchFamily="18" charset="0"/>
                <a:ea typeface="Calibri" panose="020F0502020204030204" pitchFamily="34" charset="0"/>
              </a:rPr>
              <a:t> tanpa ada yang merasa </a:t>
            </a:r>
            <a:r>
              <a:rPr lang="id-ID" sz="2400" dirty="0" err="1">
                <a:effectLst/>
                <a:latin typeface="Times New Roman" panose="02020603050405020304" pitchFamily="18" charset="0"/>
                <a:ea typeface="Calibri" panose="020F0502020204030204" pitchFamily="34" charset="0"/>
              </a:rPr>
              <a:t>kekuarangan</a:t>
            </a:r>
            <a:r>
              <a:rPr lang="id-ID" sz="2400" dirty="0">
                <a:effectLst/>
                <a:latin typeface="Times New Roman" panose="02020603050405020304" pitchFamily="18" charset="0"/>
                <a:ea typeface="Calibri" panose="020F0502020204030204" pitchFamily="34" charset="0"/>
              </a:rPr>
              <a:t>. Selain itu juga menilai kemampuan pemerintah dalam menjamin </a:t>
            </a:r>
            <a:r>
              <a:rPr lang="id-ID" sz="2400" dirty="0" err="1">
                <a:effectLst/>
                <a:latin typeface="Times New Roman" panose="02020603050405020304" pitchFamily="18" charset="0"/>
                <a:ea typeface="Calibri" panose="020F0502020204030204" pitchFamily="34" charset="0"/>
              </a:rPr>
              <a:t>keterjangkauan</a:t>
            </a:r>
            <a:r>
              <a:rPr lang="id-ID" sz="2400" dirty="0">
                <a:effectLst/>
                <a:latin typeface="Times New Roman" panose="02020603050405020304" pitchFamily="18" charset="0"/>
                <a:ea typeface="Calibri" panose="020F0502020204030204" pitchFamily="34" charset="0"/>
              </a:rPr>
              <a:t> penyediaan barang dan pelayanan publik, kemampuan untuk memenuhi permintaan akan barang-barang publik</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eaLnBrk="0"/>
            <a:endParaRPr lang="id-ID" sz="2400" b="1" dirty="0">
              <a:latin typeface="Times New Roman" panose="02020603050405020304" pitchFamily="18" charset="0"/>
              <a:ea typeface="Calibri" panose="020F0502020204030204" pitchFamily="34" charset="0"/>
              <a:cs typeface="Times New Roman" panose="02020603050405020304" pitchFamily="18" charset="0"/>
            </a:endParaRPr>
          </a:p>
          <a:p>
            <a:pPr algn="just" eaLnBrk="0"/>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Bagi perspektif </a:t>
            </a:r>
            <a:r>
              <a:rPr lang="id-ID" sz="2400" b="1" dirty="0" err="1">
                <a:effectLst/>
                <a:latin typeface="Times New Roman" panose="02020603050405020304" pitchFamily="18" charset="0"/>
                <a:ea typeface="Calibri" panose="020F0502020204030204" pitchFamily="34" charset="0"/>
                <a:cs typeface="Times New Roman" panose="02020603050405020304" pitchFamily="18" charset="0"/>
              </a:rPr>
              <a:t>Marxist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desentralisasi dianggap sebagai penyebab terbentuknya negara di aras lokal dan menempatkan sebagai objek dari dialektika hubungan antar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tingaktan</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pemerintahan. Menurut perspektif teori ini juga desentralisasi dinilai tidak akan mampu menciptakan demokratisasi di aras lokal karena dihambat oleh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fektor</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ekonomi, politik, dan ekologi.  Dasar atau asumsi dari perspektif ini melihat negara sebagai satu kesatuan sehingga tidak perlu dipisah-pisah. </a:t>
            </a:r>
            <a:r>
              <a:rPr lang="id-ID" sz="2400" dirty="0">
                <a:effectLst/>
                <a:latin typeface="Times New Roman" panose="02020603050405020304" pitchFamily="18" charset="0"/>
                <a:ea typeface="Calibri" panose="020F0502020204030204" pitchFamily="34" charset="0"/>
              </a:rPr>
              <a:t>Dalam hal relasi antara Pusat dan Daerah, menurut teori ini Pemerintah Daerah hanya menjadi kepanjangan tangan aparat Pemerintah Pusat dan </a:t>
            </a:r>
            <a:r>
              <a:rPr lang="id-ID" sz="2400" dirty="0" err="1">
                <a:effectLst/>
                <a:latin typeface="Times New Roman" panose="02020603050405020304" pitchFamily="18" charset="0"/>
                <a:ea typeface="Calibri" panose="020F0502020204030204" pitchFamily="34" charset="0"/>
              </a:rPr>
              <a:t>dugunakan</a:t>
            </a:r>
            <a:r>
              <a:rPr lang="id-ID" sz="2400" dirty="0">
                <a:effectLst/>
                <a:latin typeface="Times New Roman" panose="02020603050405020304" pitchFamily="18" charset="0"/>
                <a:ea typeface="Calibri" panose="020F0502020204030204" pitchFamily="34" charset="0"/>
              </a:rPr>
              <a:t> untuk menjaga kepentingan monopoli kaum kapitalis</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721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94F0-FB66-F46C-94A7-2F84F2D08EA7}"/>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42B1D3EF-D5D6-19B0-AB82-D67D3FC58392}"/>
              </a:ext>
            </a:extLst>
          </p:cNvPr>
          <p:cNvSpPr txBox="1"/>
          <p:nvPr/>
        </p:nvSpPr>
        <p:spPr>
          <a:xfrm>
            <a:off x="1752600" y="1714500"/>
            <a:ext cx="15316200" cy="1200329"/>
          </a:xfrm>
          <a:prstGeom prst="rect">
            <a:avLst/>
          </a:prstGeom>
          <a:noFill/>
        </p:spPr>
        <p:txBody>
          <a:bodyPr wrap="square">
            <a:spAutoFit/>
          </a:bodyPr>
          <a:lstStyle/>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Sentralisasi dan Desentralisasi</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Dalam Tata Kelola Pemerintahan:  Suatu Pilihan</a:t>
            </a:r>
            <a:endParaRPr lang="id-ID" sz="3600" b="1" dirty="0">
              <a:effectLst/>
              <a:latin typeface="Britannic Bold" panose="020B0903060703020204" pitchFamily="34" charset="0"/>
              <a:ea typeface="Times New Roman" panose="02020603050405020304" pitchFamily="18" charset="0"/>
            </a:endParaRPr>
          </a:p>
        </p:txBody>
      </p:sp>
      <p:sp>
        <p:nvSpPr>
          <p:cNvPr id="9" name="Kotak Teks 8">
            <a:extLst>
              <a:ext uri="{FF2B5EF4-FFF2-40B4-BE49-F238E27FC236}">
                <a16:creationId xmlns:a16="http://schemas.microsoft.com/office/drawing/2014/main" id="{E12D4BF8-463A-B7C6-C46B-48168712A34D}"/>
              </a:ext>
            </a:extLst>
          </p:cNvPr>
          <p:cNvSpPr txBox="1"/>
          <p:nvPr/>
        </p:nvSpPr>
        <p:spPr>
          <a:xfrm>
            <a:off x="2819400" y="3695700"/>
            <a:ext cx="14249400" cy="3785652"/>
          </a:xfrm>
          <a:prstGeom prst="rect">
            <a:avLst/>
          </a:prstGeom>
          <a:noFill/>
        </p:spPr>
        <p:txBody>
          <a:bodyPr wrap="square">
            <a:spAutoFit/>
          </a:bodyPr>
          <a:lstStyle/>
          <a:p>
            <a:pPr lvl="0"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Dua Cara Utama Dalam Membangun Relasi Pusat dan Daerah</a:t>
            </a:r>
          </a:p>
          <a:p>
            <a:pPr algn="just"/>
            <a:r>
              <a:rPr lang="id-ID" sz="2400" dirty="0">
                <a:effectLst/>
                <a:latin typeface="Times New Roman" panose="02020603050405020304" pitchFamily="18" charset="0"/>
                <a:ea typeface="Calibri" panose="020F0502020204030204" pitchFamily="34" charset="0"/>
                <a:cs typeface="Times New Roman" panose="02020603050405020304" pitchFamily="18" charset="0"/>
              </a:rPr>
              <a:t>Ada relasi yang tidak seimbang antara Pusat dan Daerah, terutama di negara-negara berkembang. Ketidakseimbangan ini dapat dilihat pada adanya bias sentral yaitu dominasi Pusat terhadap Daerah.  Bryant dan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White</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(1987) menjelaskan adanya 3 (tiga) faktor yang menjadi dasarnya. </a:t>
            </a:r>
          </a:p>
          <a:p>
            <a:pPr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Pertama</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secara struktural, sebagian besar kekuasaan formal tetap dipegang pemerintahan pusat; </a:t>
            </a:r>
          </a:p>
          <a:p>
            <a:pPr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Kedua,</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secara politik, masalah membangun suatu bangsa dan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mengoptomalkan</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sumber-sumber daya langka telah memperkuat kekuasaan dan visibilitas pemerintah pusat; dan </a:t>
            </a:r>
          </a:p>
          <a:p>
            <a:pPr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Ketiga,</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di banyak negara masyarakat menyepakati legitimasi pemerintahan yang jauh lebih besar dibanding legitimasi yang diberikan kepada pemerintahan di aras lokal atau regional.</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712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A790-CB66-C320-B6C0-99AB8A56988E}"/>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163E34D4-E5C8-CBE3-8ACE-375B5A6BA49B}"/>
              </a:ext>
            </a:extLst>
          </p:cNvPr>
          <p:cNvSpPr txBox="1"/>
          <p:nvPr/>
        </p:nvSpPr>
        <p:spPr>
          <a:xfrm>
            <a:off x="990600" y="266700"/>
            <a:ext cx="15925800" cy="8586966"/>
          </a:xfrm>
          <a:prstGeom prst="rect">
            <a:avLst/>
          </a:prstGeom>
          <a:noFill/>
        </p:spPr>
        <p:txBody>
          <a:bodyPr wrap="square">
            <a:spAutoFit/>
          </a:bodyPr>
          <a:lstStyle/>
          <a:p>
            <a:pPr algn="ctr" fontAlgn="t"/>
            <a:r>
              <a:rPr lang="id-ID" sz="2400" b="1" dirty="0">
                <a:effectLst/>
                <a:latin typeface="Times New Roman" panose="02020603050405020304" pitchFamily="18" charset="0"/>
                <a:ea typeface="Calibri" panose="020F0502020204030204" pitchFamily="34" charset="0"/>
              </a:rPr>
              <a:t>kita dihadapkan pada suatu pilihan ketika hendak membangun relasi antara Pusat dan Daerah  dalam menata kelola pemerintahan. Pilihan yang dimaksud adalah sentralisasi atau desentralisasi</a:t>
            </a:r>
          </a:p>
          <a:p>
            <a:pPr algn="ctr" fontAlgn="t"/>
            <a:endParaRPr lang="id-ID"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rPr>
              <a:t>Dengan memilih sentralisasi, maka dominasi Pusat akan sangat terasa mengingat kekuasaan Pemerintah Daerah yang terbentuk sebatas pada kekuasaan </a:t>
            </a:r>
            <a:r>
              <a:rPr lang="id-ID" sz="2400" dirty="0" err="1">
                <a:effectLst/>
                <a:latin typeface="Times New Roman" panose="02020603050405020304" pitchFamily="18" charset="0"/>
                <a:ea typeface="Calibri" panose="020F0502020204030204" pitchFamily="34" charset="0"/>
              </a:rPr>
              <a:t>adminsitatif</a:t>
            </a:r>
            <a:r>
              <a:rPr lang="id-ID" sz="2400" dirty="0">
                <a:effectLst/>
                <a:latin typeface="Times New Roman" panose="02020603050405020304" pitchFamily="18" charset="0"/>
                <a:ea typeface="Calibri" panose="020F0502020204030204" pitchFamily="34" charset="0"/>
              </a:rPr>
              <a:t>.    Tidak ada kewenangan yang diserahkan oleh Pusat kepada Daerah untuk mengatur dan mengurus kepentingannya. Semua kebijakan dan kegiatan dalam tata kelola pemerintahan seperti  perencanaan, pelaksanaan, pembiayaan, pengawasan  berada di tangan Pemerintah Pusat</a:t>
            </a:r>
            <a:r>
              <a:rPr lang="id-ID"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fontAlgn="t"/>
            <a:endParaRPr lang="id-ID"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rPr>
              <a:t>Pilihan pada sentralisasi ini pada awal-awal keberadaan (berdirinya) suatu negara menjadi pilihan yang tepat. Asumsinya dengan kekuasaan yang terpusat maka pengelolaan sumber daya akan lebih mudah karena tidak memperpanjang garis koordinasi.</a:t>
            </a:r>
            <a:endParaRPr lang="id-ID"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t"/>
            <a:endParaRPr lang="id-ID"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fontAlgn="t"/>
            <a:r>
              <a:rPr lang="id-ID" sz="2400" dirty="0">
                <a:latin typeface="Times New Roman" panose="02020603050405020304" pitchFamily="18" charset="0"/>
                <a:ea typeface="Calibri" panose="020F0502020204030204" pitchFamily="34" charset="0"/>
              </a:rPr>
              <a:t>P</a:t>
            </a:r>
            <a:r>
              <a:rPr lang="id-ID" sz="2400" dirty="0">
                <a:effectLst/>
                <a:latin typeface="Times New Roman" panose="02020603050405020304" pitchFamily="18" charset="0"/>
                <a:ea typeface="Calibri" panose="020F0502020204030204" pitchFamily="34" charset="0"/>
              </a:rPr>
              <a:t>ercepatan pembangunan nasional juga akan dapat dicapai karena, sekali lagi, semua kebijakan dibuat oleh Pemerintah Pusat dan berlaku secara nasional. Dalam hal ini, Pemerintah Daerah yang ada sebatas melaksanakan kebijakan dan program-</a:t>
            </a:r>
            <a:r>
              <a:rPr lang="id-ID" sz="2400" dirty="0" err="1">
                <a:effectLst/>
                <a:latin typeface="Times New Roman" panose="02020603050405020304" pitchFamily="18" charset="0"/>
                <a:ea typeface="Calibri" panose="020F0502020204030204" pitchFamily="34" charset="0"/>
              </a:rPr>
              <a:t>progam</a:t>
            </a:r>
            <a:r>
              <a:rPr lang="id-ID" sz="2400" dirty="0">
                <a:effectLst/>
                <a:latin typeface="Times New Roman" panose="02020603050405020304" pitchFamily="18" charset="0"/>
                <a:ea typeface="Calibri" panose="020F0502020204030204" pitchFamily="34" charset="0"/>
              </a:rPr>
              <a:t> yang dibuat oleh Pemerintah Pusat dengan tidak </a:t>
            </a:r>
            <a:r>
              <a:rPr lang="id-ID" sz="2400" dirty="0" err="1">
                <a:effectLst/>
                <a:latin typeface="Times New Roman" panose="02020603050405020304" pitchFamily="18" charset="0"/>
                <a:ea typeface="Calibri" panose="020F0502020204030204" pitchFamily="34" charset="0"/>
              </a:rPr>
              <a:t>memrtimbangkan</a:t>
            </a:r>
            <a:r>
              <a:rPr lang="id-ID" sz="2400" dirty="0">
                <a:effectLst/>
                <a:latin typeface="Times New Roman" panose="02020603050405020304" pitchFamily="18" charset="0"/>
                <a:ea typeface="Calibri" panose="020F0502020204030204" pitchFamily="34" charset="0"/>
              </a:rPr>
              <a:t> aspek lokalitas yang dimilikinya</a:t>
            </a:r>
            <a:r>
              <a:rPr lang="id-ID"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fontAlgn="t"/>
            <a:endParaRPr lang="id-ID"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rPr>
              <a:t>Dalam hal keamanan nasional, stabilitas politik juga akan dapat mudah diwujudkan melalui sentralisasi</a:t>
            </a:r>
            <a:r>
              <a:rPr lang="id-ID"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a:effectLst/>
                <a:latin typeface="Times New Roman" panose="02020603050405020304" pitchFamily="18" charset="0"/>
                <a:ea typeface="Calibri" panose="020F0502020204030204" pitchFamily="34" charset="0"/>
              </a:rPr>
              <a:t>Stabilitas politik yang terkendali inilah yang memberi kemungkinan peningkatan pendapatan nasional karena memberi keamanan pada investor untuk melakukan investasi</a:t>
            </a:r>
            <a:endParaRPr lang="id-ID"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t"/>
            <a:endParaRPr lang="id-ID"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fontAlgn="t"/>
            <a:r>
              <a:rPr lang="id-ID" sz="2400" dirty="0">
                <a:effectLst/>
                <a:latin typeface="Times New Roman" panose="02020603050405020304" pitchFamily="18" charset="0"/>
                <a:ea typeface="Calibri" panose="020F0502020204030204" pitchFamily="34" charset="0"/>
              </a:rPr>
              <a:t>Terkait relasi antara Pusat dan Daerah,  dengan sentralisasi relasi tidak terbangun secara ideal karena Daerah terus menerima tekanan untuk melaksanakan dan merealisasikan setiap kebijakan yang dibuat oleh Pemerintah. Kegagalan merealisasikan kebijakan Pusat berarti kegagalan untuk menjadi bagian regim yang berkuasa.  Dalam hal ini, sentralisasi menjadikan Pemerintah Daerah betul-betul  sebagai kepanjangan tangan (dan juga tangan kanan) Pemerintah Pusat.</a:t>
            </a:r>
            <a:endParaRPr lang="id-ID" sz="2400" dirty="0">
              <a:solidFill>
                <a:srgbClr val="000000"/>
              </a:solidFill>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229328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4059</TotalTime>
  <Words>2480</Words>
  <Application>Microsoft Office PowerPoint</Application>
  <PresentationFormat>Custom</PresentationFormat>
  <Paragraphs>90</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Broadway</vt:lpstr>
      <vt:lpstr>Canva Sans Bold</vt:lpstr>
      <vt:lpstr>Book Antiqua</vt:lpstr>
      <vt:lpstr>Times New Roman</vt:lpstr>
      <vt:lpstr>Calibri (body)</vt:lpstr>
      <vt:lpstr>Arial</vt:lpstr>
      <vt:lpstr>Calibri</vt:lpstr>
      <vt:lpstr>Britannic Bold</vt:lpstr>
      <vt:lpstr>Gill Sans MT</vt:lpstr>
      <vt:lpstr>Galeri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MATERI</dc:title>
  <dc:creator>Iyep Saefulrahman</dc:creator>
  <cp:lastModifiedBy>gita khuzaimah</cp:lastModifiedBy>
  <cp:revision>35</cp:revision>
  <dcterms:created xsi:type="dcterms:W3CDTF">2006-08-16T00:00:00Z</dcterms:created>
  <dcterms:modified xsi:type="dcterms:W3CDTF">2025-08-21T22:55:43Z</dcterms:modified>
  <dc:identifier>DAGry4PE1OA</dc:identifier>
</cp:coreProperties>
</file>