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64" r:id="rId4"/>
    <p:sldId id="265" r:id="rId5"/>
    <p:sldId id="266" r:id="rId6"/>
    <p:sldId id="260" r:id="rId7"/>
    <p:sldId id="261" r:id="rId8"/>
    <p:sldId id="267" r:id="rId9"/>
    <p:sldId id="268" r:id="rId10"/>
    <p:sldId id="269" r:id="rId11"/>
    <p:sldId id="270" r:id="rId12"/>
    <p:sldId id="271" r:id="rId13"/>
    <p:sldId id="272" r:id="rId14"/>
    <p:sldId id="258" r:id="rId15"/>
  </p:sldIdLst>
  <p:sldSz cx="18288000" cy="10287000"/>
  <p:notesSz cx="6858000" cy="9144000"/>
  <p:embeddedFontLst>
    <p:embeddedFont>
      <p:font typeface="Book Antiqua" panose="02040602050305030304" pitchFamily="18" charset="0"/>
      <p:regular r:id="rId16"/>
      <p:bold r:id="rId17"/>
      <p:italic r:id="rId18"/>
      <p:boldItalic r:id="rId19"/>
    </p:embeddedFont>
    <p:embeddedFont>
      <p:font typeface="Britannic Bold" panose="020B0903060703020204" pitchFamily="34" charset="0"/>
      <p:regular r:id="rId20"/>
    </p:embeddedFont>
    <p:embeddedFont>
      <p:font typeface="Broadway" panose="04040905080B02020502" pitchFamily="82" charset="0"/>
      <p:regular r:id="rId21"/>
    </p:embeddedFont>
    <p:embeddedFont>
      <p:font typeface="Canva Sans Bold" panose="020B0604020202020204" charset="0"/>
      <p:regular r:id="rId22"/>
    </p:embeddedFont>
    <p:embeddedFont>
      <p:font typeface="Gill Sans MT" panose="020B0502020104020203" pitchFamily="34" charset="0"/>
      <p:regular r:id="rId23"/>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Gaya Medium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Gaya Teran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p:cViewPr varScale="1">
        <p:scale>
          <a:sx n="23" d="100"/>
          <a:sy n="23" d="100"/>
        </p:scale>
        <p:origin x="56" y="4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3626669" y="1203448"/>
            <a:ext cx="12955610" cy="3812147"/>
          </a:xfrm>
        </p:spPr>
        <p:txBody>
          <a:bodyPr bIns="0" anchor="b">
            <a:normAutofit/>
          </a:bodyPr>
          <a:lstStyle>
            <a:lvl1pPr algn="l">
              <a:defRPr sz="9900"/>
            </a:lvl1pPr>
          </a:lstStyle>
          <a:p>
            <a:r>
              <a:rPr lang="id-ID"/>
              <a:t>Klik untuk mengedit gaya judul Master</a:t>
            </a:r>
            <a:endParaRPr lang="en-US" dirty="0"/>
          </a:p>
        </p:txBody>
      </p:sp>
      <p:sp>
        <p:nvSpPr>
          <p:cNvPr id="3" name="Subtitle 2"/>
          <p:cNvSpPr>
            <a:spLocks noGrp="1"/>
          </p:cNvSpPr>
          <p:nvPr>
            <p:ph type="subTitle" idx="1"/>
          </p:nvPr>
        </p:nvSpPr>
        <p:spPr>
          <a:xfrm>
            <a:off x="3626670" y="5296807"/>
            <a:ext cx="12955608" cy="1466432"/>
          </a:xfrm>
        </p:spPr>
        <p:txBody>
          <a:bodyPr tIns="91440" bIns="91440">
            <a:normAutofit/>
          </a:bodyPr>
          <a:lstStyle>
            <a:lvl1pPr marL="0" indent="0" algn="l">
              <a:buNone/>
              <a:defRPr sz="2700" b="0" cap="all" baseline="0">
                <a:solidFill>
                  <a:schemeClr val="tx1"/>
                </a:solidFill>
              </a:defRPr>
            </a:lvl1pPr>
            <a:lvl2pPr marL="685800" indent="0" algn="ctr">
              <a:buNone/>
              <a:defRPr sz="27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a:xfrm>
            <a:off x="3624751" y="493961"/>
            <a:ext cx="7460873" cy="463802"/>
          </a:xfrm>
        </p:spPr>
        <p:txBody>
          <a:bodyPr/>
          <a:lstStyle/>
          <a:p>
            <a:endParaRPr lang="en-US"/>
          </a:p>
        </p:txBody>
      </p:sp>
      <p:sp>
        <p:nvSpPr>
          <p:cNvPr id="6" name="Slide Number Placeholder 5"/>
          <p:cNvSpPr>
            <a:spLocks noGrp="1"/>
          </p:cNvSpPr>
          <p:nvPr>
            <p:ph type="sldNum" sz="quarter" idx="12"/>
          </p:nvPr>
        </p:nvSpPr>
        <p:spPr>
          <a:xfrm>
            <a:off x="2156497" y="1198460"/>
            <a:ext cx="1216529" cy="755367"/>
          </a:xfrm>
        </p:spPr>
        <p:txBody>
          <a:bodyPr/>
          <a:lstStyle/>
          <a:p>
            <a:fld id="{B6F15528-21DE-4FAA-801E-634DDDAF4B2B}" type="slidenum">
              <a:rPr lang="en-US" smtClean="0"/>
              <a:pPr/>
              <a:t>‹#›</a:t>
            </a:fld>
            <a:endParaRPr lang="en-US"/>
          </a:p>
        </p:txBody>
      </p:sp>
      <p:cxnSp>
        <p:nvCxnSpPr>
          <p:cNvPr id="15" name="Straight Connector 14"/>
          <p:cNvCxnSpPr/>
          <p:nvPr/>
        </p:nvCxnSpPr>
        <p:spPr>
          <a:xfrm>
            <a:off x="3626670" y="5292813"/>
            <a:ext cx="1295560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872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26" name="Straight Connector 25"/>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995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58667" y="1198460"/>
            <a:ext cx="2423613" cy="6989834"/>
          </a:xfrm>
        </p:spPr>
        <p:txBody>
          <a:bodyPr vert="eaVert"/>
          <a:lstStyle>
            <a:lvl1pPr algn="l">
              <a:defRPr/>
            </a:lvl1pPr>
          </a:lstStyle>
          <a:p>
            <a:r>
              <a:rPr lang="id-ID"/>
              <a:t>Klik untuk mengedit gaya judul Master</a:t>
            </a:r>
            <a:endParaRPr lang="en-US" dirty="0"/>
          </a:p>
        </p:txBody>
      </p:sp>
      <p:sp>
        <p:nvSpPr>
          <p:cNvPr id="3" name="Vertical Text Placeholder 2"/>
          <p:cNvSpPr>
            <a:spLocks noGrp="1"/>
          </p:cNvSpPr>
          <p:nvPr>
            <p:ph type="body" orient="vert" idx="1"/>
          </p:nvPr>
        </p:nvSpPr>
        <p:spPr>
          <a:xfrm>
            <a:off x="2167008" y="1198460"/>
            <a:ext cx="11743245" cy="698983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158667" y="1198460"/>
            <a:ext cx="0" cy="6989834"/>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3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ncho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30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2181359" y="2634195"/>
            <a:ext cx="12964731" cy="2831925"/>
          </a:xfrm>
        </p:spPr>
        <p:txBody>
          <a:bodyPr anchor="b">
            <a:normAutofit/>
          </a:bodyPr>
          <a:lstStyle>
            <a:lvl1pPr algn="l">
              <a:defRPr sz="5400"/>
            </a:lvl1pPr>
          </a:lstStyle>
          <a:p>
            <a:r>
              <a:rPr lang="id-ID"/>
              <a:t>Klik untuk mengedit gaya judul Master</a:t>
            </a:r>
            <a:endParaRPr lang="en-US" dirty="0"/>
          </a:p>
        </p:txBody>
      </p:sp>
      <p:sp>
        <p:nvSpPr>
          <p:cNvPr id="3" name="Text Placeholder 2"/>
          <p:cNvSpPr>
            <a:spLocks noGrp="1"/>
          </p:cNvSpPr>
          <p:nvPr>
            <p:ph type="body" idx="1"/>
          </p:nvPr>
        </p:nvSpPr>
        <p:spPr>
          <a:xfrm>
            <a:off x="2181359" y="5709293"/>
            <a:ext cx="12945669" cy="1519394"/>
          </a:xfrm>
        </p:spPr>
        <p:txBody>
          <a:bodyPr tIns="91440">
            <a:normAutofit/>
          </a:bodyPr>
          <a:lstStyle>
            <a:lvl1pPr marL="0" indent="0" algn="l">
              <a:buNone/>
              <a:defRPr sz="2700">
                <a:solidFill>
                  <a:schemeClr val="tx1"/>
                </a:solidFill>
              </a:defRPr>
            </a:lvl1pPr>
            <a:lvl2pPr marL="685800" indent="0">
              <a:buNone/>
              <a:defRPr sz="27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2181359" y="5707478"/>
            <a:ext cx="1294566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84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a:xfrm>
            <a:off x="2173826" y="1207334"/>
            <a:ext cx="14408453" cy="1588958"/>
          </a:xfrm>
        </p:spPr>
        <p:txBody>
          <a:bodyPr/>
          <a:lstStyle/>
          <a:p>
            <a:r>
              <a:rPr lang="id-ID"/>
              <a:t>Klik untuk mengedit gaya judul Master</a:t>
            </a:r>
            <a:endParaRPr lang="en-US" dirty="0"/>
          </a:p>
        </p:txBody>
      </p:sp>
      <p:sp>
        <p:nvSpPr>
          <p:cNvPr id="3" name="Content Placeholder 2"/>
          <p:cNvSpPr>
            <a:spLocks noGrp="1"/>
          </p:cNvSpPr>
          <p:nvPr>
            <p:ph sz="half" idx="1"/>
          </p:nvPr>
        </p:nvSpPr>
        <p:spPr>
          <a:xfrm>
            <a:off x="2170997" y="3016318"/>
            <a:ext cx="6967728" cy="5172893"/>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9620657" y="3026015"/>
            <a:ext cx="6967728" cy="516228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5" name="Straight Connector 3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763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2170787" y="1206245"/>
            <a:ext cx="14411492" cy="1584479"/>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2170787" y="3029324"/>
            <a:ext cx="6967728" cy="1202915"/>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4" name="Content Placeholder 3"/>
          <p:cNvSpPr>
            <a:spLocks noGrp="1"/>
          </p:cNvSpPr>
          <p:nvPr>
            <p:ph sz="half" idx="2"/>
          </p:nvPr>
        </p:nvSpPr>
        <p:spPr>
          <a:xfrm>
            <a:off x="2170787" y="4236404"/>
            <a:ext cx="6967728" cy="3966686"/>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9618543" y="3034505"/>
            <a:ext cx="6967728" cy="1203356"/>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6" name="Content Placeholder 5"/>
          <p:cNvSpPr>
            <a:spLocks noGrp="1"/>
          </p:cNvSpPr>
          <p:nvPr>
            <p:ph sz="quarter" idx="4"/>
          </p:nvPr>
        </p:nvSpPr>
        <p:spPr>
          <a:xfrm>
            <a:off x="9618543" y="4232237"/>
            <a:ext cx="6967728" cy="395605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29" name="Straight Connector 28"/>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396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25" name="Straight Connector 2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500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75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2167007" y="1198460"/>
            <a:ext cx="4909649" cy="3370676"/>
          </a:xfrm>
        </p:spPr>
        <p:txBody>
          <a:bodyPr anchor="b">
            <a:normAutofit/>
          </a:bodyPr>
          <a:lstStyle>
            <a:lvl1pPr algn="l">
              <a:defRPr sz="3600"/>
            </a:lvl1pPr>
          </a:lstStyle>
          <a:p>
            <a:r>
              <a:rPr lang="id-ID"/>
              <a:t>Klik untuk mengedit gaya judul Master</a:t>
            </a:r>
            <a:endParaRPr lang="en-US" dirty="0"/>
          </a:p>
        </p:txBody>
      </p:sp>
      <p:sp>
        <p:nvSpPr>
          <p:cNvPr id="3" name="Content Placeholder 2"/>
          <p:cNvSpPr>
            <a:spLocks noGrp="1"/>
          </p:cNvSpPr>
          <p:nvPr>
            <p:ph idx="1"/>
          </p:nvPr>
        </p:nvSpPr>
        <p:spPr>
          <a:xfrm>
            <a:off x="7565571" y="1198461"/>
            <a:ext cx="9018705" cy="6988239"/>
          </a:xfrm>
        </p:spPr>
        <p:txBody>
          <a:bodyPr anchor="ct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2167007" y="4808237"/>
            <a:ext cx="4912520" cy="3372272"/>
          </a:xfrm>
        </p:spPr>
        <p:txBody>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2172420" y="4808237"/>
            <a:ext cx="49042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17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grpSp>
        <p:nvGrpSpPr>
          <p:cNvPr id="8" name="Group 7"/>
          <p:cNvGrpSpPr/>
          <p:nvPr/>
        </p:nvGrpSpPr>
        <p:grpSpPr>
          <a:xfrm>
            <a:off x="11216081" y="723256"/>
            <a:ext cx="6111800" cy="7723652"/>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2176809" y="1694270"/>
            <a:ext cx="8298492" cy="2745876"/>
          </a:xfrm>
        </p:spPr>
        <p:txBody>
          <a:bodyPr anchor="b">
            <a:normAutofit/>
          </a:bodyPr>
          <a:lstStyle>
            <a:lvl1pPr>
              <a:defRPr sz="48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2186584" y="1683814"/>
            <a:ext cx="4186757" cy="5799491"/>
          </a:xfrm>
          <a:solidFill>
            <a:schemeClr val="bg1">
              <a:lumMod val="85000"/>
            </a:schemeClr>
          </a:solidFill>
          <a:ln w="9525" cap="sq">
            <a:noFill/>
            <a:miter lim="800000"/>
          </a:ln>
          <a:effectLst/>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id-ID"/>
              <a:t>Klik ikon untuk menambahkan gambar</a:t>
            </a:r>
            <a:endParaRPr lang="en-US" dirty="0"/>
          </a:p>
        </p:txBody>
      </p:sp>
      <p:sp>
        <p:nvSpPr>
          <p:cNvPr id="4" name="Text Placeholder 3"/>
          <p:cNvSpPr>
            <a:spLocks noGrp="1"/>
          </p:cNvSpPr>
          <p:nvPr>
            <p:ph type="body" sz="half" idx="2"/>
          </p:nvPr>
        </p:nvSpPr>
        <p:spPr>
          <a:xfrm>
            <a:off x="2175494" y="4718988"/>
            <a:ext cx="8286606" cy="3005613"/>
          </a:xfrm>
        </p:spPr>
        <p:txBody>
          <a:bodyPr>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a:xfrm>
            <a:off x="2171074" y="8204785"/>
            <a:ext cx="8291027" cy="480185"/>
          </a:xfrm>
        </p:spPr>
        <p:txBody>
          <a:bodyPr/>
          <a:lstStyle>
            <a:lvl1pPr algn="l">
              <a:defRPr/>
            </a:lvl1p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a:xfrm>
            <a:off x="2171073" y="477961"/>
            <a:ext cx="8311506" cy="481397"/>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2171074" y="4715408"/>
            <a:ext cx="829102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8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3029215"/>
            <a:ext cx="18288000" cy="61589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9189720"/>
            <a:ext cx="18288000" cy="1114425"/>
          </a:xfrm>
          <a:prstGeom prst="rect">
            <a:avLst/>
          </a:prstGeom>
        </p:spPr>
      </p:pic>
      <p:sp>
        <p:nvSpPr>
          <p:cNvPr id="2" name="Title Placeholder 1"/>
          <p:cNvSpPr>
            <a:spLocks noGrp="1"/>
          </p:cNvSpPr>
          <p:nvPr>
            <p:ph type="title"/>
          </p:nvPr>
        </p:nvSpPr>
        <p:spPr>
          <a:xfrm>
            <a:off x="2177369" y="1206779"/>
            <a:ext cx="14404913" cy="1573853"/>
          </a:xfrm>
          <a:prstGeom prst="rect">
            <a:avLst/>
          </a:prstGeom>
        </p:spPr>
        <p:txBody>
          <a:bodyPr vert="horz" lIns="91440" tIns="45720" rIns="91440" bIns="45720" rtlCol="0" anchor="t">
            <a:normAutofit/>
          </a:bodyPr>
          <a:lstStyle/>
          <a:p>
            <a:r>
              <a:rPr lang="id-ID"/>
              <a:t>Klik untuk mengedit gaya judul Master</a:t>
            </a:r>
            <a:endParaRPr lang="en-US" dirty="0"/>
          </a:p>
        </p:txBody>
      </p:sp>
      <p:sp>
        <p:nvSpPr>
          <p:cNvPr id="3" name="Text Placeholder 2"/>
          <p:cNvSpPr>
            <a:spLocks noGrp="1"/>
          </p:cNvSpPr>
          <p:nvPr>
            <p:ph type="body" idx="1"/>
          </p:nvPr>
        </p:nvSpPr>
        <p:spPr>
          <a:xfrm>
            <a:off x="2177369" y="3023599"/>
            <a:ext cx="14404913" cy="517592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1331208" y="495555"/>
            <a:ext cx="5251073" cy="463802"/>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8/22/2025</a:t>
            </a:fld>
            <a:endParaRPr lang="en-US"/>
          </a:p>
        </p:txBody>
      </p:sp>
      <p:sp>
        <p:nvSpPr>
          <p:cNvPr id="5" name="Footer Placeholder 4"/>
          <p:cNvSpPr>
            <a:spLocks noGrp="1"/>
          </p:cNvSpPr>
          <p:nvPr>
            <p:ph type="ftr" sz="quarter" idx="3"/>
          </p:nvPr>
        </p:nvSpPr>
        <p:spPr>
          <a:xfrm>
            <a:off x="2177369" y="493961"/>
            <a:ext cx="8908254" cy="463802"/>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091" y="1198460"/>
            <a:ext cx="1216529" cy="755367"/>
          </a:xfrm>
          <a:prstGeom prst="rect">
            <a:avLst/>
          </a:prstGeom>
        </p:spPr>
        <p:txBody>
          <a:bodyPr vert="horz" lIns="91440" tIns="45720" rIns="91440" bIns="45720" rtlCol="0" anchor="t"/>
          <a:lstStyle>
            <a:lvl1pPr algn="r">
              <a:defRPr sz="4200">
                <a:solidFill>
                  <a:schemeClr val="accent1"/>
                </a:solidFill>
              </a:defRPr>
            </a:lvl1pPr>
          </a:lstStyle>
          <a:p>
            <a:fld id="{B6F15528-21DE-4FAA-801E-634DDDAF4B2B}" type="slidenum">
              <a:rPr lang="en-US" smtClean="0"/>
              <a:pPr/>
              <a:t>‹#›</a:t>
            </a:fld>
            <a:endParaRPr lang="en-US"/>
          </a:p>
        </p:txBody>
      </p:sp>
      <p:cxnSp>
        <p:nvCxnSpPr>
          <p:cNvPr id="10" name="Straight Connector 9"/>
          <p:cNvCxnSpPr/>
          <p:nvPr/>
        </p:nvCxnSpPr>
        <p:spPr>
          <a:xfrm>
            <a:off x="0" y="9192620"/>
            <a:ext cx="18288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750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4800" b="0" i="0" kern="1200" cap="all">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00000"/>
        <a:buFont typeface="Arial" panose="020B0604020202020204" pitchFamily="34" charset="0"/>
        <a:buChar char="•"/>
        <a:defRPr sz="3000" kern="120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700" kern="1200" cap="none"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400" kern="120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100" kern="1200" cap="none"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p:cNvSpPr/>
          <p:nvPr/>
        </p:nvSpPr>
        <p:spPr>
          <a:xfrm>
            <a:off x="241182" y="272872"/>
            <a:ext cx="1435218" cy="1594028"/>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3"/>
            <a:stretch>
              <a:fillRect l="-47445" r="-46209" b="-28115"/>
            </a:stretch>
          </a:blipFill>
        </p:spPr>
        <p:txBody>
          <a:bodyPr/>
          <a:lstStyle/>
          <a:p>
            <a:endParaRPr lang="en-ID"/>
          </a:p>
        </p:txBody>
      </p:sp>
      <p:sp>
        <p:nvSpPr>
          <p:cNvPr id="3" name="Freeform 3"/>
          <p:cNvSpPr/>
          <p:nvPr/>
        </p:nvSpPr>
        <p:spPr>
          <a:xfrm>
            <a:off x="1649186" y="452694"/>
            <a:ext cx="2711032" cy="1384033"/>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4"/>
            <a:stretch>
              <a:fillRect l="-14725" t="-10526" r="-14116" b="-12333"/>
            </a:stretch>
          </a:blipFill>
        </p:spPr>
        <p:txBody>
          <a:bodyPr/>
          <a:lstStyle/>
          <a:p>
            <a:endParaRPr lang="en-ID"/>
          </a:p>
        </p:txBody>
      </p:sp>
      <p:sp>
        <p:nvSpPr>
          <p:cNvPr id="4" name="Freeform 4"/>
          <p:cNvSpPr/>
          <p:nvPr/>
        </p:nvSpPr>
        <p:spPr>
          <a:xfrm>
            <a:off x="16383001" y="452693"/>
            <a:ext cx="1616644" cy="1367703"/>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5"/>
            <a:stretch>
              <a:fillRect/>
            </a:stretch>
          </a:blipFill>
        </p:spPr>
        <p:txBody>
          <a:bodyPr/>
          <a:lstStyle/>
          <a:p>
            <a:endParaRPr lang="en-ID"/>
          </a:p>
        </p:txBody>
      </p:sp>
      <p:sp>
        <p:nvSpPr>
          <p:cNvPr id="6" name="Freeform 6"/>
          <p:cNvSpPr/>
          <p:nvPr/>
        </p:nvSpPr>
        <p:spPr>
          <a:xfrm>
            <a:off x="13716000" y="436365"/>
            <a:ext cx="2193584" cy="1384032"/>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6"/>
            <a:stretch>
              <a:fillRect t="-226" b="-226"/>
            </a:stretch>
          </a:blipFill>
        </p:spPr>
        <p:txBody>
          <a:bodyPr/>
          <a:lstStyle/>
          <a:p>
            <a:endParaRPr lang="en-ID"/>
          </a:p>
        </p:txBody>
      </p:sp>
      <p:sp>
        <p:nvSpPr>
          <p:cNvPr id="7" name="TextBox 7"/>
          <p:cNvSpPr txBox="1"/>
          <p:nvPr/>
        </p:nvSpPr>
        <p:spPr>
          <a:xfrm>
            <a:off x="3200401" y="2933700"/>
            <a:ext cx="13182600" cy="1150636"/>
          </a:xfrm>
          <a:prstGeom prst="rect">
            <a:avLst/>
          </a:prstGeom>
        </p:spPr>
        <p:style>
          <a:lnRef idx="0">
            <a:schemeClr val="dk1"/>
          </a:lnRef>
          <a:fillRef idx="3">
            <a:schemeClr val="dk1"/>
          </a:fillRef>
          <a:effectRef idx="3">
            <a:schemeClr val="dk1"/>
          </a:effectRef>
          <a:fontRef idx="minor">
            <a:schemeClr val="lt1"/>
          </a:fontRef>
        </p:style>
        <p:txBody>
          <a:bodyPr wrap="square" lIns="0" tIns="0" rIns="0" bIns="0" rtlCol="0" anchor="t">
            <a:spAutoFit/>
          </a:bodyPr>
          <a:lstStyle/>
          <a:p>
            <a:pPr algn="r"/>
            <a:r>
              <a:rPr lang="id-ID" sz="3600" dirty="0">
                <a:effectLst/>
                <a:latin typeface="Broadway" panose="04040905080B02020502" pitchFamily="82" charset="0"/>
                <a:ea typeface="Calibri" panose="020F0502020204030204" pitchFamily="34" charset="0"/>
                <a:cs typeface="Times New Roman" panose="02020603050405020304" pitchFamily="18" charset="0"/>
              </a:rPr>
              <a:t>Birokrasi  dan  Kepemimpinan </a:t>
            </a:r>
          </a:p>
          <a:p>
            <a:pPr algn="r">
              <a:lnSpc>
                <a:spcPct val="115000"/>
              </a:lnSpc>
              <a:spcAft>
                <a:spcPts val="1000"/>
              </a:spcAft>
            </a:pPr>
            <a:r>
              <a:rPr lang="id-ID" sz="3600" dirty="0">
                <a:effectLst/>
                <a:latin typeface="Broadway" panose="04040905080B02020502" pitchFamily="82" charset="0"/>
                <a:ea typeface="Calibri" panose="020F0502020204030204" pitchFamily="34" charset="0"/>
                <a:cs typeface="Times New Roman" panose="02020603050405020304" pitchFamily="18" charset="0"/>
              </a:rPr>
              <a:t> Pemerintahan</a:t>
            </a:r>
            <a:endParaRPr lang="id-ID"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5">
            <a:extLst>
              <a:ext uri="{FF2B5EF4-FFF2-40B4-BE49-F238E27FC236}">
                <a16:creationId xmlns:a16="http://schemas.microsoft.com/office/drawing/2014/main" id="{A9CA0E2A-3D09-C5A1-87EA-FB37FE361AAA}"/>
              </a:ext>
            </a:extLst>
          </p:cNvPr>
          <p:cNvSpPr txBox="1"/>
          <p:nvPr/>
        </p:nvSpPr>
        <p:spPr>
          <a:xfrm>
            <a:off x="10896600" y="6038161"/>
            <a:ext cx="7391400" cy="954107"/>
          </a:xfrm>
          <a:prstGeom prst="rect">
            <a:avLst/>
          </a:prstGeom>
          <a:noFill/>
        </p:spPr>
        <p:txBody>
          <a:bodyPr wrap="square" rtlCol="0">
            <a:spAutoFit/>
          </a:bodyPr>
          <a:ls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a:lstStyle>
          <a:p>
            <a:pPr algn="just"/>
            <a:r>
              <a:rPr lang="en-US" sz="2800" b="1" dirty="0" err="1">
                <a:solidFill>
                  <a:srgbClr val="1C1683"/>
                </a:solidFill>
                <a:latin typeface="Calibri (body)"/>
                <a:cs typeface="Calibri (body)"/>
              </a:rPr>
              <a:t>Penulis</a:t>
            </a:r>
            <a:r>
              <a:rPr lang="en-US" sz="2800" b="1" dirty="0">
                <a:solidFill>
                  <a:srgbClr val="1C1683"/>
                </a:solidFill>
                <a:latin typeface="Calibri (body)"/>
                <a:cs typeface="Calibri (body)"/>
              </a:rPr>
              <a:t>: I</a:t>
            </a:r>
            <a:r>
              <a:rPr lang="id-ID" sz="2800" b="1" dirty="0" err="1">
                <a:solidFill>
                  <a:srgbClr val="1C1683"/>
                </a:solidFill>
                <a:latin typeface="Calibri (body)"/>
                <a:cs typeface="Calibri (body)"/>
              </a:rPr>
              <a:t>yep</a:t>
            </a:r>
            <a:r>
              <a:rPr lang="id-ID" sz="2800" b="1" dirty="0">
                <a:solidFill>
                  <a:srgbClr val="1C1683"/>
                </a:solidFill>
                <a:latin typeface="Calibri (body)"/>
                <a:cs typeface="Calibri (body)"/>
              </a:rPr>
              <a:t> Saefulrahman, S.IP.,</a:t>
            </a:r>
            <a:r>
              <a:rPr lang="id-ID" sz="2800" b="1" dirty="0" err="1">
                <a:solidFill>
                  <a:srgbClr val="1C1683"/>
                </a:solidFill>
                <a:latin typeface="Calibri (body)"/>
                <a:cs typeface="Calibri (body)"/>
              </a:rPr>
              <a:t>M.Si</a:t>
            </a:r>
            <a:endParaRPr lang="en-US" sz="2800" b="1" dirty="0">
              <a:solidFill>
                <a:srgbClr val="1C1683"/>
              </a:solidFill>
              <a:latin typeface="Calibri (body)"/>
              <a:cs typeface="Calibri (body)"/>
            </a:endParaRPr>
          </a:p>
          <a:p>
            <a:pPr algn="just"/>
            <a:r>
              <a:rPr lang="en-US" sz="2800" b="1" dirty="0">
                <a:solidFill>
                  <a:srgbClr val="1C1683"/>
                </a:solidFill>
                <a:latin typeface="Calibri (body)"/>
                <a:cs typeface="Calibri (body)"/>
              </a:rPr>
              <a:t>Email: s</a:t>
            </a:r>
            <a:r>
              <a:rPr lang="id-ID" sz="2800" b="1" dirty="0">
                <a:solidFill>
                  <a:srgbClr val="1C1683"/>
                </a:solidFill>
                <a:latin typeface="Calibri (body)"/>
                <a:cs typeface="Calibri (body)"/>
              </a:rPr>
              <a:t>ef73rahman@gmail</a:t>
            </a:r>
            <a:r>
              <a:rPr lang="id-ID" sz="2800" b="1">
                <a:solidFill>
                  <a:srgbClr val="1C1683"/>
                </a:solidFill>
                <a:latin typeface="Calibri (body)"/>
                <a:cs typeface="Calibri (body)"/>
              </a:rPr>
              <a:t>.com</a:t>
            </a:r>
            <a:endParaRPr lang="en-US" sz="2800" b="1" dirty="0">
              <a:solidFill>
                <a:srgbClr val="1C1683"/>
              </a:solidFill>
              <a:latin typeface="Calibri (body)"/>
              <a:cs typeface="Calibri (bod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Kotak Teks 9">
            <a:extLst>
              <a:ext uri="{FF2B5EF4-FFF2-40B4-BE49-F238E27FC236}">
                <a16:creationId xmlns:a16="http://schemas.microsoft.com/office/drawing/2014/main" id="{5556F949-75B2-049D-B339-A3B68BC74D14}"/>
              </a:ext>
            </a:extLst>
          </p:cNvPr>
          <p:cNvSpPr txBox="1"/>
          <p:nvPr/>
        </p:nvSpPr>
        <p:spPr>
          <a:xfrm>
            <a:off x="685800" y="723900"/>
            <a:ext cx="16611600" cy="7793672"/>
          </a:xfrm>
          <a:prstGeom prst="rect">
            <a:avLst/>
          </a:prstGeom>
          <a:noFill/>
        </p:spPr>
        <p:txBody>
          <a:bodyPr wrap="square">
            <a:spAutoFit/>
          </a:bodyPr>
          <a:lstStyle/>
          <a:p>
            <a:pPr algn="just" eaLnBrk="0">
              <a:lnSpc>
                <a:spcPct val="150000"/>
              </a:lnSpc>
            </a:pPr>
            <a:r>
              <a:rPr lang="en-US" sz="2400" b="1" dirty="0" err="1">
                <a:effectLst/>
                <a:latin typeface="Book Antiqua" panose="02040602050305030304" pitchFamily="18" charset="0"/>
                <a:ea typeface="Times New Roman" panose="02020603050405020304" pitchFamily="18" charset="0"/>
              </a:rPr>
              <a:t>Perbedaan</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antara</a:t>
            </a:r>
            <a:r>
              <a:rPr lang="en-US" sz="2400" b="1" dirty="0">
                <a:effectLst/>
                <a:latin typeface="Book Antiqua" panose="02040602050305030304" pitchFamily="18" charset="0"/>
                <a:ea typeface="Times New Roman" panose="02020603050405020304" pitchFamily="18" charset="0"/>
              </a:rPr>
              <a:t> management </a:t>
            </a:r>
            <a:r>
              <a:rPr lang="en-US" sz="2400" b="1" dirty="0" err="1">
                <a:effectLst/>
                <a:latin typeface="Book Antiqua" panose="02040602050305030304" pitchFamily="18" charset="0"/>
                <a:ea typeface="Times New Roman" panose="02020603050405020304" pitchFamily="18" charset="0"/>
              </a:rPr>
              <a:t>dengan</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kepemimpinan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adalah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sebagai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berikut</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pPr>
            <a:r>
              <a:rPr lang="en-US" sz="2400" dirty="0" err="1">
                <a:effectLst/>
                <a:latin typeface="Book Antiqua" panose="02040602050305030304" pitchFamily="18" charset="0"/>
                <a:ea typeface="Times New Roman" panose="02020603050405020304" pitchFamily="18" charset="0"/>
              </a:rPr>
              <a:t>Kepemimpinan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itu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nuansanya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kemam­puan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individu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yaitu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kemampuan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dari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seorang</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pemimpin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sistem</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mekanisma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kerja</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Times New Roman" panose="02020603050405020304" pitchFamily="18" charset="0"/>
              </a:rPr>
              <a:t>K</a:t>
            </a:r>
            <a:r>
              <a:rPr lang="en-US" sz="2400" dirty="0" err="1">
                <a:effectLst/>
                <a:latin typeface="Book Antiqua" panose="02040602050305030304" pitchFamily="18" charset="0"/>
                <a:ea typeface="Times New Roman" panose="02020603050405020304" pitchFamily="18" charset="0"/>
              </a:rPr>
              <a:t>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merupakan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kua</a:t>
            </a:r>
            <a:r>
              <a:rPr lang="id-ID" sz="2400" dirty="0">
                <a:effectLst/>
                <a:latin typeface="Book Antiqua" panose="02040602050305030304" pitchFamily="18" charset="0"/>
                <a:ea typeface="Times New Roman" panose="02020603050405020304" pitchFamily="18" charset="0"/>
              </a:rPr>
              <a:t>l</a:t>
            </a:r>
            <a:r>
              <a:rPr lang="en-US" sz="2400" dirty="0" err="1">
                <a:effectLst/>
                <a:latin typeface="Book Antiqua" panose="02040602050305030304" pitchFamily="18" charset="0"/>
                <a:ea typeface="Times New Roman" panose="02020603050405020304" pitchFamily="18" charset="0"/>
              </a:rPr>
              <a:t>itas</a:t>
            </a:r>
            <a:r>
              <a:rPr lang="en-US" sz="2400" dirty="0">
                <a:effectLst/>
                <a:latin typeface="Book Antiqua" panose="02040602050305030304" pitchFamily="18" charset="0"/>
                <a:ea typeface="Times New Roman" panose="02020603050405020304" pitchFamily="18" charset="0"/>
              </a:rPr>
              <a:t> hub</a:t>
            </a:r>
            <a:r>
              <a:rPr lang="id-ID" sz="2400" dirty="0">
                <a:effectLst/>
                <a:latin typeface="Book Antiqua" panose="02040602050305030304" pitchFamily="18" charset="0"/>
                <a:ea typeface="Times New Roman" panose="02020603050405020304" pitchFamily="18" charset="0"/>
              </a:rPr>
              <a:t>u</a:t>
            </a:r>
            <a:r>
              <a:rPr lang="en-US" sz="2400" dirty="0" err="1">
                <a:effectLst/>
                <a:latin typeface="Book Antiqua" panose="02040602050305030304" pitchFamily="18" charset="0"/>
                <a:ea typeface="Times New Roman" panose="02020603050405020304" pitchFamily="18" charset="0"/>
              </a:rPr>
              <a:t>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atau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interaksi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antara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pemimpin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pengikut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situasi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ter­tentu</a:t>
            </a:r>
            <a:r>
              <a:rPr lang="id-ID" sz="2400" dirty="0">
                <a:effectLst/>
                <a:latin typeface="Book Antiqua" panose="02040602050305030304" pitchFamily="18" charset="0"/>
                <a:ea typeface="Times New Roman" panose="02020603050405020304" pitchFamily="18" charset="0"/>
              </a:rPr>
              <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id-ID" sz="2400" dirty="0">
                <a:effectLst/>
                <a:latin typeface="Book Antiqua" panose="02040602050305030304" pitchFamily="18" charset="0"/>
                <a:ea typeface="Times New Roman" panose="02020603050405020304" pitchFamily="18" charset="0"/>
              </a:rPr>
              <a:t>m</a:t>
            </a:r>
            <a:r>
              <a:rPr lang="en-US" sz="2400" dirty="0" err="1">
                <a:effectLst/>
                <a:latin typeface="Book Antiqua" panose="02040602050305030304" pitchFamily="18" charset="0"/>
                <a:ea typeface="Times New Roman" panose="02020603050405020304" pitchFamily="18" charset="0"/>
              </a:rPr>
              <a:t>erupakan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fungsi</a:t>
            </a:r>
            <a:r>
              <a:rPr lang="en-US" sz="2400" dirty="0">
                <a:effectLst/>
                <a:latin typeface="Book Antiqua" panose="02040602050305030304" pitchFamily="18" charset="0"/>
                <a:ea typeface="Times New Roman" panose="02020603050405020304" pitchFamily="18" charset="0"/>
              </a:rPr>
              <a:t> status </a:t>
            </a:r>
            <a:r>
              <a:rPr lang="en-US" sz="2400" dirty="0" err="1">
                <a:effectLst/>
                <a:latin typeface="Book Antiqua" panose="02040602050305030304" pitchFamily="18" charset="0"/>
                <a:ea typeface="Times New Roman" panose="02020603050405020304" pitchFamily="18" charset="0"/>
              </a:rPr>
              <a:t>atau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wewe</a:t>
            </a:r>
            <a:r>
              <a:rPr lang="id-ID" sz="2400" dirty="0">
                <a:effectLst/>
                <a:latin typeface="Book Antiqua" panose="02040602050305030304" pitchFamily="18" charset="0"/>
                <a:ea typeface="Times New Roman" panose="02020603050405020304" pitchFamily="18" charset="0"/>
              </a:rPr>
              <a:t>n</a:t>
            </a:r>
            <a:r>
              <a:rPr lang="en-US" sz="2400" dirty="0">
                <a:effectLst/>
                <a:latin typeface="Book Antiqua" panose="02040602050305030304" pitchFamily="18" charset="0"/>
                <a:ea typeface="Times New Roman" panose="02020603050405020304" pitchFamily="18" charset="0"/>
              </a:rPr>
              <a:t>ang (</a:t>
            </a:r>
            <a:r>
              <a:rPr lang="en-US" sz="2400" i="1" dirty="0">
                <a:effectLst/>
                <a:latin typeface="Book Antiqua" panose="02040602050305030304" pitchFamily="18" charset="0"/>
                <a:ea typeface="Times New Roman" panose="02020603050405020304" pitchFamily="18" charset="0"/>
              </a:rPr>
              <a:t>authority</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jadi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mene­kankan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pengaruh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terhadap</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pengikut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wibawa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menekankan</a:t>
            </a:r>
            <a:r>
              <a:rPr lang="en-US" sz="2400" dirty="0">
                <a:effectLst/>
                <a:latin typeface="Book Antiqua" panose="02040602050305030304" pitchFamily="18" charset="0"/>
                <a:ea typeface="Times New Roman" panose="02020603050405020304" pitchFamily="18" charset="0"/>
              </a:rPr>
              <a:t> pada </a:t>
            </a:r>
            <a:r>
              <a:rPr lang="en-US" sz="2400" dirty="0" err="1">
                <a:effectLst/>
                <a:latin typeface="Book Antiqua" panose="02040602050305030304" pitchFamily="18" charset="0"/>
                <a:ea typeface="Times New Roman" panose="02020603050405020304" pitchFamily="18" charset="0"/>
              </a:rPr>
              <a:t>wewenang</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ada</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Times New Roman" panose="02020603050405020304" pitchFamily="18" charset="0"/>
              </a:rPr>
              <a:t>K</a:t>
            </a:r>
            <a:r>
              <a:rPr lang="en-US" sz="2400" dirty="0" err="1">
                <a:effectLst/>
                <a:latin typeface="Book Antiqua" panose="02040602050305030304" pitchFamily="18" charset="0"/>
                <a:ea typeface="Times New Roman" panose="02020603050405020304" pitchFamily="18" charset="0"/>
              </a:rPr>
              <a:t>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menggantungkan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diri</a:t>
            </a:r>
            <a:r>
              <a:rPr lang="en-US" sz="2400" dirty="0">
                <a:effectLst/>
                <a:latin typeface="Book Antiqua" panose="02040602050305030304" pitchFamily="18" charset="0"/>
                <a:ea typeface="Times New Roman" panose="02020603050405020304" pitchFamily="18" charset="0"/>
              </a:rPr>
              <a:t> pada </a:t>
            </a:r>
            <a:r>
              <a:rPr lang="en-US" sz="2400" dirty="0" err="1">
                <a:effectLst/>
                <a:latin typeface="Book Antiqua" panose="02040602050305030304" pitchFamily="18" charset="0"/>
                <a:ea typeface="Times New Roman" panose="02020603050405020304" pitchFamily="18" charset="0"/>
              </a:rPr>
              <a:t>sumber-sumber</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dirinya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kemampuan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kesanggupan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mencapai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mempu­nyai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kesempatan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mengerahkan</a:t>
            </a:r>
            <a:r>
              <a:rPr lang="en-US" sz="2400" dirty="0">
                <a:effectLst/>
                <a:latin typeface="Book Antiqua" panose="02040602050305030304" pitchFamily="18" charset="0"/>
                <a:ea typeface="Times New Roman" panose="02020603050405020304" pitchFamily="18" charset="0"/>
              </a:rPr>
              <a:t> dana dan </a:t>
            </a:r>
            <a:r>
              <a:rPr lang="en-US" sz="2400" dirty="0" err="1">
                <a:effectLst/>
                <a:latin typeface="Book Antiqua" panose="02040602050305030304" pitchFamily="18" charset="0"/>
                <a:ea typeface="Times New Roman" panose="02020603050405020304" pitchFamily="18" charset="0"/>
              </a:rPr>
              <a:t>daya</a:t>
            </a:r>
            <a:r>
              <a:rPr lang="en-US" sz="2400" dirty="0">
                <a:effectLst/>
                <a:latin typeface="Book Antiqua" panose="02040602050305030304" pitchFamily="18" charset="0"/>
                <a:ea typeface="Times New Roman" panose="02020603050405020304" pitchFamily="18" charset="0"/>
              </a:rPr>
              <a:t> (</a:t>
            </a:r>
            <a:r>
              <a:rPr lang="en-US" sz="2400" i="1" dirty="0">
                <a:effectLst/>
                <a:latin typeface="Book Antiqua" panose="02040602050305030304" pitchFamily="18" charset="0"/>
                <a:ea typeface="Times New Roman" panose="02020603050405020304" pitchFamily="18" charset="0"/>
              </a:rPr>
              <a:t>funds and forces</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ada</a:t>
            </a:r>
            <a:r>
              <a:rPr lang="en-US" sz="2400" dirty="0">
                <a:effectLst/>
                <a:latin typeface="Book Antiqua" panose="02040602050305030304" pitchFamily="18" charset="0"/>
                <a:ea typeface="Times New Roman" panose="02020603050405020304" pitchFamily="18" charset="0"/>
              </a:rPr>
              <a:t> di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organisasi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mencapai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secara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efisien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efektif</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Times New Roman" panose="02020603050405020304" pitchFamily="18" charset="0"/>
              </a:rPr>
              <a:t>K</a:t>
            </a:r>
            <a:r>
              <a:rPr lang="en-US" sz="2400" dirty="0" err="1">
                <a:effectLst/>
                <a:latin typeface="Book Antiqua" panose="02040602050305030304" pitchFamily="18" charset="0"/>
                <a:ea typeface="Times New Roman" panose="02020603050405020304" pitchFamily="18" charset="0"/>
              </a:rPr>
              <a:t>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diarahkan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mewujudkan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keinginan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pemimpin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walaupun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akhimya</a:t>
            </a:r>
            <a:r>
              <a:rPr lang="en-US" sz="2400" dirty="0">
                <a:effectLst/>
                <a:latin typeface="Book Antiqua" panose="02040602050305030304" pitchFamily="18" charset="0"/>
                <a:ea typeface="Times New Roman" panose="02020603050405020304" pitchFamily="18" charset="0"/>
              </a:rPr>
              <a:t> juga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keter­capaiannya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organisasi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tercapainya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organisasi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secara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langsung</a:t>
            </a:r>
            <a:r>
              <a:rPr lang="en-US" sz="2400" dirty="0">
                <a:effectLst/>
                <a:latin typeface="Book Antiqua" panose="02040602050305030304" pitchFamily="18" charset="0"/>
                <a:ea typeface="Times New Roman" panose="02020603050405020304" pitchFamily="18" charset="0"/>
              </a:rPr>
              <a:t>;</a:t>
            </a:r>
            <a:endParaRPr lang="id-ID" sz="2400" dirty="0">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Kepemimpinan lebih bersifat hubungan personal yang berpusat pada diri si pemimpin, pengikut dan sedangkan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management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bersifat impersonal dengan ma­sukan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input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logika, rasio, dana,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analistis</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dan 'kuantita­tif</a:t>
            </a:r>
          </a:p>
        </p:txBody>
      </p:sp>
    </p:spTree>
    <p:extLst>
      <p:ext uri="{BB962C8B-B14F-4D97-AF65-F5344CB8AC3E}">
        <p14:creationId xmlns:p14="http://schemas.microsoft.com/office/powerpoint/2010/main" val="3970403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3">
            <a:extLst>
              <a:ext uri="{FF2B5EF4-FFF2-40B4-BE49-F238E27FC236}">
                <a16:creationId xmlns:a16="http://schemas.microsoft.com/office/drawing/2014/main" id="{978C324F-8B82-B881-F075-6E73A5A55229}"/>
              </a:ext>
            </a:extLst>
          </p:cNvPr>
          <p:cNvCxnSpPr>
            <a:cxnSpLocks noChangeShapeType="1"/>
          </p:cNvCxnSpPr>
          <p:nvPr/>
        </p:nvCxnSpPr>
        <p:spPr bwMode="auto">
          <a:xfrm flipV="1">
            <a:off x="7539355" y="3138804"/>
            <a:ext cx="0" cy="1"/>
          </a:xfrm>
          <a:prstGeom prst="line">
            <a:avLst/>
          </a:prstGeom>
          <a:noFill/>
          <a:ln w="30480">
            <a:solidFill>
              <a:srgbClr val="000000"/>
            </a:solidFill>
            <a:round/>
            <a:headEnd/>
            <a:tailEnd/>
          </a:ln>
          <a:extLst>
            <a:ext uri="{909E8E84-426E-40DD-AFC4-6F175D3DCCD1}">
              <a14:hiddenFill xmlns:a14="http://schemas.microsoft.com/office/drawing/2010/main">
                <a:noFill/>
              </a14:hiddenFill>
            </a:ext>
          </a:extLst>
        </p:spPr>
      </p:cxnSp>
      <p:sp>
        <p:nvSpPr>
          <p:cNvPr id="18" name="Rectangle 12">
            <a:extLst>
              <a:ext uri="{FF2B5EF4-FFF2-40B4-BE49-F238E27FC236}">
                <a16:creationId xmlns:a16="http://schemas.microsoft.com/office/drawing/2014/main" id="{E0B4FD29-D673-5EDF-01CD-75CFCD266D62}"/>
              </a:ext>
            </a:extLst>
          </p:cNvPr>
          <p:cNvSpPr>
            <a:spLocks noChangeArrowheads="1"/>
          </p:cNvSpPr>
          <p:nvPr/>
        </p:nvSpPr>
        <p:spPr bwMode="auto">
          <a:xfrm>
            <a:off x="1943100" y="1409700"/>
            <a:ext cx="14401799"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id-ID" altLang="id-ID"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Dua pandangan terkait kepemimpinan</a:t>
            </a:r>
          </a:p>
          <a:p>
            <a:pPr marR="0" lvl="0" algn="l" defTabSz="914400" rtl="0" eaLnBrk="0" fontAlgn="base" latinLnBrk="0" hangingPunct="0">
              <a:lnSpc>
                <a:spcPct val="100000"/>
              </a:lnSpc>
              <a:spcBef>
                <a:spcPct val="0"/>
              </a:spcBef>
              <a:spcAft>
                <a:spcPct val="0"/>
              </a:spcAft>
              <a:buClrTx/>
              <a:buSzTx/>
              <a:tabLst/>
            </a:pPr>
            <a:endParaRPr lang="id-ID" altLang="id-ID" sz="2400" dirty="0">
              <a:latin typeface="Book Antiqua" panose="02040602050305030304" pitchFamily="18" charset="0"/>
              <a:ea typeface="Times New Roman" panose="02020603050405020304" pitchFamily="18" charset="0"/>
            </a:endParaRPr>
          </a:p>
          <a:p>
            <a:pPr marR="0" lvl="0" algn="r" defTabSz="914400" rtl="0" eaLnBrk="0" fontAlgn="base" latinLnBrk="0" hangingPunct="0">
              <a:lnSpc>
                <a:spcPct val="100000"/>
              </a:lnSpc>
              <a:spcBef>
                <a:spcPct val="0"/>
              </a:spcBef>
              <a:spcAft>
                <a:spcPct val="0"/>
              </a:spcAft>
              <a:buClrTx/>
              <a:buSzTx/>
              <a:tabLst/>
            </a:pPr>
            <a:r>
              <a:rPr kumimoji="0" lang="en-US" altLang="id-ID" sz="2400" b="1"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Pendapat</a:t>
            </a:r>
            <a:r>
              <a:rPr kumimoji="0" lang="en-US" altLang="id-ID"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1"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pertama</a:t>
            </a:r>
            <a:r>
              <a:rPr kumimoji="0" lang="id-ID" altLang="id-ID"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a:t>
            </a:r>
            <a:r>
              <a:rPr kumimoji="0" lang="en-US" altLang="id-ID"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endParaRPr kumimoji="0" lang="id-ID" altLang="id-ID"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endParaRPr>
          </a:p>
          <a:p>
            <a:pPr marR="0" lvl="0" algn="r" defTabSz="914400" rtl="0" eaLnBrk="0" fontAlgn="base" latinLnBrk="0" hangingPunct="0">
              <a:lnSpc>
                <a:spcPct val="100000"/>
              </a:lnSpc>
              <a:spcBef>
                <a:spcPct val="0"/>
              </a:spcBef>
              <a:spcAft>
                <a:spcPct val="0"/>
              </a:spcAft>
              <a:buClrTx/>
              <a:buSzTx/>
              <a:tabLst/>
            </a:pP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mengemukakan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bahwa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pemimpin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dilahirkan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1"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a:t>
            </a:r>
            <a:r>
              <a:rPr kumimoji="0" lang="en-US" altLang="id-ID" sz="2400" b="0" i="1"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Leadaer</a:t>
            </a:r>
            <a:r>
              <a:rPr kumimoji="0" lang="en-US" altLang="id-ID" sz="2400" b="0" i="1"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are born).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Pandangan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ini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menilai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bahwa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seseorang</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hanya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akan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menjadi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pemimpin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yang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efektif</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karena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dia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dilahirkan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dengan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bakat</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kepemimpinannya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Tidak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jarang</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pandangan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ini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diwarnai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oleh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filsafat</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hidup</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yang </a:t>
            </a:r>
            <a:r>
              <a:rPr kumimoji="0" lang="en-US" altLang="id-ID" sz="2400" b="0" i="1"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determinalistik</a:t>
            </a:r>
            <a:r>
              <a:rPr kumimoji="0" lang="en-US" altLang="id-ID" sz="2400" b="0" i="1"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dalam</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pengertian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terdapat</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keyakinan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di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antara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penganutnya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bahwa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jika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seseorang</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sudah</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ditakdirkan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menjadi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seorang</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pemimpin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terlepas</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dari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pajalanan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hidup</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yang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bersangkutan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akan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timbul</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situasi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yang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menempatkan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orang yang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bersangkutan</a:t>
            </a:r>
            <a:r>
              <a:rPr kumimoji="0" lang="en-US" altLang="id-ID"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tampil</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sebagai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pemimpin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dan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akan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efektif</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dalam</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menjalankan</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fungsi-fungsi</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 </a:t>
            </a:r>
            <a:r>
              <a:rPr kumimoji="0" lang="en-US" altLang="id-ID" sz="2400" b="0" i="0" u="none" strike="noStrike" cap="none" normalizeH="0" baseline="0" dirty="0" err="1">
                <a:ln>
                  <a:noFill/>
                </a:ln>
                <a:solidFill>
                  <a:schemeClr val="tx1"/>
                </a:solidFill>
                <a:effectLst/>
                <a:latin typeface="Book Antiqua" panose="02040602050305030304" pitchFamily="18" charset="0"/>
                <a:ea typeface="Times New Roman" panose="02020603050405020304" pitchFamily="18" charset="0"/>
              </a:rPr>
              <a:t>kepemimpinannya</a:t>
            </a:r>
            <a:r>
              <a:rPr kumimoji="0" lang="en-US" altLang="id-ID" sz="2400" b="0"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rPr>
              <a:t>.</a:t>
            </a:r>
            <a:endParaRPr lang="id-ID" altLang="id-ID" sz="2400" dirty="0">
              <a:latin typeface="Book Antiqua" panose="02040602050305030304" pitchFamily="18" charset="0"/>
              <a:ea typeface="Calibri" panose="020F0502020204030204" pitchFamily="34"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endParaRPr kumimoji="0" lang="id-ID" altLang="id-ID" sz="2400" b="0"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r>
              <a:rPr kumimoji="0" lang="id-ID" altLang="id-ID" sz="2400" b="1"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Pandangan kedua </a:t>
            </a:r>
          </a:p>
          <a:p>
            <a:pPr marR="0" lvl="0" defTabSz="914400" rtl="0" eaLnBrk="0" fontAlgn="base" latinLnBrk="0" hangingPunct="0">
              <a:lnSpc>
                <a:spcPct val="100000"/>
              </a:lnSpc>
              <a:spcBef>
                <a:spcPct val="0"/>
              </a:spcBef>
              <a:spcAft>
                <a:spcPct val="0"/>
              </a:spcAft>
              <a:buClrTx/>
              <a:buSzTx/>
              <a:tabLst/>
            </a:pPr>
            <a:r>
              <a:rPr kumimoji="0" lang="id-ID" altLang="id-ID" sz="2400" b="0"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menyatakan bahwa pemimpin muncul karena dibentuk dan ditempa </a:t>
            </a:r>
            <a:r>
              <a:rPr kumimoji="0" lang="id-ID" altLang="id-ID" sz="2400" b="0" i="1"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a:t>
            </a:r>
            <a:r>
              <a:rPr kumimoji="0" lang="id-ID" altLang="id-ID" sz="2400" b="0" i="1" u="none" strike="noStrike" cap="none" normalizeH="0" baseline="0" dirty="0" err="1">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Leader</a:t>
            </a:r>
            <a:r>
              <a:rPr kumimoji="0" lang="id-ID" altLang="id-ID" sz="2400" b="0" i="1"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are Made). </a:t>
            </a:r>
            <a:r>
              <a:rPr kumimoji="0" lang="id-ID" altLang="id-ID" sz="2400" b="0"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Pandangan ini berpendapat bahwa efektivitas kepemimpinan seseorang dapat dibentuk dengan cara memberikan kesempatan yang luas kepada seseorang untuk menumbuhkan dan mengembangkan efektivitas kepemimpinannya melalui berbagai kegiatan pendidikan dan latihan kepemimpinan.</a:t>
            </a:r>
            <a:r>
              <a:rPr kumimoji="0" lang="id-ID" altLang="id-ID" sz="2400" b="0" i="0" u="none" strike="noStrike" cap="none" normalizeH="0" baseline="0" dirty="0">
                <a:ln>
                  <a:noFill/>
                </a:ln>
                <a:solidFill>
                  <a:schemeClr val="tx1"/>
                </a:solidFill>
                <a:effectLst/>
                <a:latin typeface="Book Antiqua" panose="02040602050305030304" pitchFamily="18" charset="0"/>
              </a:rPr>
              <a:t> </a:t>
            </a:r>
          </a:p>
        </p:txBody>
      </p:sp>
    </p:spTree>
    <p:extLst>
      <p:ext uri="{BB962C8B-B14F-4D97-AF65-F5344CB8AC3E}">
        <p14:creationId xmlns:p14="http://schemas.microsoft.com/office/powerpoint/2010/main" val="34346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6193-DA2B-0E82-5925-9A7584047728}"/>
            </a:ext>
          </a:extLst>
        </p:cNvPr>
        <p:cNvGrpSpPr/>
        <p:nvPr/>
      </p:nvGrpSpPr>
      <p:grpSpPr>
        <a:xfrm>
          <a:off x="0" y="0"/>
          <a:ext cx="0" cy="0"/>
          <a:chOff x="0" y="0"/>
          <a:chExt cx="0" cy="0"/>
        </a:xfrm>
      </p:grpSpPr>
      <p:sp>
        <p:nvSpPr>
          <p:cNvPr id="5" name="Kotak Teks 4">
            <a:extLst>
              <a:ext uri="{FF2B5EF4-FFF2-40B4-BE49-F238E27FC236}">
                <a16:creationId xmlns:a16="http://schemas.microsoft.com/office/drawing/2014/main" id="{12422301-ADF1-C5A4-3167-F5933D9E4EE7}"/>
              </a:ext>
            </a:extLst>
          </p:cNvPr>
          <p:cNvSpPr txBox="1"/>
          <p:nvPr/>
        </p:nvSpPr>
        <p:spPr>
          <a:xfrm>
            <a:off x="609600" y="38100"/>
            <a:ext cx="16383000" cy="9140964"/>
          </a:xfrm>
          <a:prstGeom prst="rect">
            <a:avLst/>
          </a:prstGeom>
          <a:noFill/>
        </p:spPr>
        <p:txBody>
          <a:bodyPr wrap="square">
            <a:spAutoFit/>
          </a:bodyPr>
          <a:lstStyle/>
          <a:p>
            <a:pPr algn="just">
              <a:lnSpc>
                <a:spcPct val="150000"/>
              </a:lnSpc>
            </a:pP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T</a:t>
            </a:r>
            <a:r>
              <a:rPr lang="id-ID" sz="2400" b="1" dirty="0" err="1">
                <a:effectLst/>
                <a:latin typeface="Book Antiqua" panose="02040602050305030304" pitchFamily="18" charset="0"/>
                <a:ea typeface="Calibri" panose="020F0502020204030204" pitchFamily="34" charset="0"/>
                <a:cs typeface="Times New Roman" panose="02020603050405020304" pitchFamily="18" charset="0"/>
              </a:rPr>
              <a:t>eori</a:t>
            </a:r>
            <a:r>
              <a:rPr lang="id-ID" sz="2400" b="1" dirty="0">
                <a:latin typeface="Book Antiqua" panose="02040602050305030304" pitchFamily="18" charset="0"/>
                <a:ea typeface="Calibri" panose="020F0502020204030204" pitchFamily="34" charset="0"/>
                <a:cs typeface="Times New Roman" panose="02020603050405020304" pitchFamily="18" charset="0"/>
              </a:rPr>
              <a:t>-teori </a:t>
            </a: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Kepemimpinan</a:t>
            </a:r>
          </a:p>
          <a:p>
            <a:pPr algn="r"/>
            <a:r>
              <a:rPr lang="id-ID" sz="2400" b="1" dirty="0">
                <a:latin typeface="Book Antiqua" panose="02040602050305030304" pitchFamily="18" charset="0"/>
                <a:ea typeface="Calibri" panose="020F0502020204030204" pitchFamily="34" charset="0"/>
                <a:cs typeface="Times New Roman" panose="02020603050405020304" pitchFamily="18" charset="0"/>
              </a:rPr>
              <a:t>Teori Serba Sifat</a:t>
            </a:r>
          </a:p>
          <a:p>
            <a:pPr algn="r"/>
            <a:r>
              <a:rPr lang="id-ID" sz="2400" dirty="0">
                <a:effectLst/>
                <a:latin typeface="Book Antiqua" panose="02040602050305030304" pitchFamily="18" charset="0"/>
                <a:ea typeface="Calibri" panose="020F0502020204030204" pitchFamily="34" charset="0"/>
                <a:cs typeface="Times New Roman" panose="02020603050405020304" pitchFamily="18" charset="0"/>
              </a:rPr>
              <a:t>kepemimpinan itu memerlu­kan serangkaian sifat-sifat, ciri-ciri atau perangai tertentu yang menjamin keberhasilan pada setiap situasi</a:t>
            </a:r>
          </a:p>
          <a:p>
            <a:pPr algn="just"/>
            <a:r>
              <a:rPr lang="id-ID" sz="2400" b="1" dirty="0">
                <a:latin typeface="Book Antiqua" panose="02040602050305030304" pitchFamily="18" charset="0"/>
                <a:ea typeface="Calibri" panose="020F0502020204030204" pitchFamily="34" charset="0"/>
                <a:cs typeface="Times New Roman" panose="02020603050405020304" pitchFamily="18" charset="0"/>
              </a:rPr>
              <a:t>Teori Lingkungan</a:t>
            </a:r>
          </a:p>
          <a:p>
            <a:r>
              <a:rPr lang="id-ID" sz="2400" dirty="0">
                <a:effectLst/>
                <a:latin typeface="Book Antiqua" panose="02040602050305030304" pitchFamily="18" charset="0"/>
                <a:ea typeface="Calibri" panose="020F0502020204030204" pitchFamily="34" charset="0"/>
                <a:cs typeface="Times New Roman" panose="02020603050405020304" pitchFamily="18" charset="0"/>
              </a:rPr>
              <a:t>teori lingkungan ini meng­konstatir bahwa munculnya pemimpin-pemimpin itu meru­pakan hasil daripada waktu, tempat dan keadaan atau situasi dan kondisi</a:t>
            </a:r>
          </a:p>
          <a:p>
            <a:pPr algn="r"/>
            <a:r>
              <a:rPr lang="id-ID" sz="2400" b="1" dirty="0">
                <a:latin typeface="Book Antiqua" panose="02040602050305030304" pitchFamily="18" charset="0"/>
                <a:ea typeface="Calibri" panose="020F0502020204030204" pitchFamily="34" charset="0"/>
                <a:cs typeface="Times New Roman" panose="02020603050405020304" pitchFamily="18" charset="0"/>
              </a:rPr>
              <a:t>Teori </a:t>
            </a:r>
            <a:r>
              <a:rPr lang="id-ID" sz="2400" b="1" dirty="0" err="1">
                <a:latin typeface="Book Antiqua" panose="02040602050305030304" pitchFamily="18" charset="0"/>
                <a:ea typeface="Calibri" panose="020F0502020204030204" pitchFamily="34" charset="0"/>
                <a:cs typeface="Times New Roman" panose="02020603050405020304" pitchFamily="18" charset="0"/>
              </a:rPr>
              <a:t>Pibadi</a:t>
            </a:r>
            <a:r>
              <a:rPr lang="id-ID" sz="2400" b="1" dirty="0">
                <a:latin typeface="Book Antiqua" panose="02040602050305030304" pitchFamily="18" charset="0"/>
                <a:ea typeface="Calibri" panose="020F0502020204030204" pitchFamily="34" charset="0"/>
                <a:cs typeface="Times New Roman" panose="02020603050405020304" pitchFamily="18" charset="0"/>
              </a:rPr>
              <a:t> dan Situasi</a:t>
            </a:r>
          </a:p>
          <a:p>
            <a:pPr algn="r"/>
            <a:r>
              <a:rPr lang="id-ID" sz="2400" dirty="0">
                <a:effectLst/>
                <a:latin typeface="Book Antiqua" panose="02040602050305030304" pitchFamily="18" charset="0"/>
                <a:ea typeface="Calibri" panose="020F0502020204030204" pitchFamily="34" charset="0"/>
                <a:cs typeface="Times New Roman" panose="02020603050405020304" pitchFamily="18" charset="0"/>
              </a:rPr>
              <a:t>kepemimpinan harus berkenaan dengan status, interaksi, persepsi dan perilaku individu-individu dalam hubungan dengan anggota-anggota lain dari kelompok yang terorganisir. Jadi kepemimpinan harus dipandang sebagai hubungan di antara orang-orang dan bukannya sebagai sifat-sifat atau ciri-ciri dari seseorang individu yang terisolir</a:t>
            </a:r>
          </a:p>
          <a:p>
            <a:pPr algn="just"/>
            <a:r>
              <a:rPr lang="id-ID" sz="2400" b="1" dirty="0">
                <a:latin typeface="Book Antiqua" panose="02040602050305030304" pitchFamily="18" charset="0"/>
                <a:ea typeface="Calibri" panose="020F0502020204030204" pitchFamily="34" charset="0"/>
                <a:cs typeface="Times New Roman" panose="02020603050405020304" pitchFamily="18" charset="0"/>
              </a:rPr>
              <a:t>Teori Interaksi dan harapan</a:t>
            </a:r>
          </a:p>
          <a:p>
            <a:r>
              <a:rPr lang="id-ID" sz="2400" dirty="0">
                <a:effectLst/>
                <a:latin typeface="Book Antiqua" panose="02040602050305030304" pitchFamily="18" charset="0"/>
                <a:ea typeface="Calibri" panose="020F0502020204030204" pitchFamily="34" charset="0"/>
                <a:cs typeface="Times New Roman" panose="02020603050405020304" pitchFamily="18" charset="0"/>
              </a:rPr>
              <a:t>Seorang pemimpin menggerakkan pengikut dengan harapan-harapan bahwa ia akan berhasil, ia akan men­capai tujuan organisasi, ia akan mendapatkan keuntungan, penghargaan dan sebagainya. semakin tinggi seseorang dalam kelompok, semakin men­dekati kesesuaian kegiatannya dengan norma-norma, semakin luas jangkauan interaksinya dan semakin besar jumlah anggota kelompok yang tergerak</a:t>
            </a:r>
          </a:p>
          <a:p>
            <a:pPr algn="r"/>
            <a:r>
              <a:rPr lang="id-ID" sz="2400" b="1" dirty="0">
                <a:latin typeface="Book Antiqua" panose="02040602050305030304" pitchFamily="18" charset="0"/>
                <a:ea typeface="Calibri" panose="020F0502020204030204" pitchFamily="34" charset="0"/>
                <a:cs typeface="Times New Roman" panose="02020603050405020304" pitchFamily="18" charset="0"/>
              </a:rPr>
              <a:t>Teori </a:t>
            </a:r>
            <a:r>
              <a:rPr lang="id-ID" sz="2400" b="1" dirty="0" err="1">
                <a:latin typeface="Book Antiqua" panose="02040602050305030304" pitchFamily="18" charset="0"/>
                <a:ea typeface="Calibri" panose="020F0502020204030204" pitchFamily="34" charset="0"/>
                <a:cs typeface="Times New Roman" panose="02020603050405020304" pitchFamily="18" charset="0"/>
              </a:rPr>
              <a:t>Humanistik</a:t>
            </a:r>
            <a:endParaRPr lang="id-ID" sz="2400" b="1" dirty="0">
              <a:latin typeface="Book Antiqua" panose="02040602050305030304" pitchFamily="18" charset="0"/>
              <a:ea typeface="Calibri" panose="020F0502020204030204" pitchFamily="34" charset="0"/>
              <a:cs typeface="Times New Roman" panose="02020603050405020304" pitchFamily="18" charset="0"/>
            </a:endParaRPr>
          </a:p>
          <a:p>
            <a:pPr algn="r"/>
            <a:r>
              <a:rPr lang="id-ID" sz="2400" dirty="0">
                <a:effectLst/>
                <a:latin typeface="Book Antiqua" panose="02040602050305030304" pitchFamily="18" charset="0"/>
                <a:ea typeface="Calibri" panose="020F0502020204030204" pitchFamily="34" charset="0"/>
                <a:cs typeface="Times New Roman" panose="02020603050405020304" pitchFamily="18" charset="0"/>
              </a:rPr>
              <a:t>mendasarkan diri pada dalil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the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human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being</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is</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by</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nature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motivated</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organism</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the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organization</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is</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by</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nature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structured</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and</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controlled</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Menurut teori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humanistik</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ini, perlu dilakukan motivasi pada pengikut, dengan memenuhi harapan-</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harapat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mereka dan memuaskan kebutuhan-kebutuhan merek</a:t>
            </a:r>
          </a:p>
          <a:p>
            <a:pPr algn="just"/>
            <a:r>
              <a:rPr lang="id-ID" sz="2400" b="1" dirty="0">
                <a:latin typeface="Book Antiqua" panose="02040602050305030304" pitchFamily="18" charset="0"/>
                <a:ea typeface="Calibri" panose="020F0502020204030204" pitchFamily="34" charset="0"/>
                <a:cs typeface="Times New Roman" panose="02020603050405020304" pitchFamily="18" charset="0"/>
              </a:rPr>
              <a:t>Teori Tukar Menukar</a:t>
            </a:r>
          </a:p>
          <a:p>
            <a:r>
              <a:rPr lang="id-ID" sz="2400" dirty="0">
                <a:effectLst/>
                <a:latin typeface="Book Antiqua" panose="02040602050305030304" pitchFamily="18" charset="0"/>
                <a:ea typeface="Calibri" panose="020F0502020204030204" pitchFamily="34" charset="0"/>
                <a:cs typeface="Times New Roman" panose="02020603050405020304" pitchFamily="18" charset="0"/>
              </a:rPr>
              <a:t>berdasarkan asumsi bahwa interaksi sosial meng­antarkan suatu bentuk tukar-menukar dalam mana anggota‑anggota kelompok memberikan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konstribusi</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dengan pengorban­an-pengorbanan mereka sendiri dan menerima imbalan dengan pengorbanan-pengorbanan kelompok atau anggota-anggota yang lain.</a:t>
            </a:r>
          </a:p>
        </p:txBody>
      </p:sp>
    </p:spTree>
    <p:extLst>
      <p:ext uri="{BB962C8B-B14F-4D97-AF65-F5344CB8AC3E}">
        <p14:creationId xmlns:p14="http://schemas.microsoft.com/office/powerpoint/2010/main" val="3049430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otak Teks 6">
            <a:extLst>
              <a:ext uri="{FF2B5EF4-FFF2-40B4-BE49-F238E27FC236}">
                <a16:creationId xmlns:a16="http://schemas.microsoft.com/office/drawing/2014/main" id="{3945FBD8-5FE4-DE55-7B1B-1BDA80042E8F}"/>
              </a:ext>
            </a:extLst>
          </p:cNvPr>
          <p:cNvSpPr txBox="1"/>
          <p:nvPr/>
        </p:nvSpPr>
        <p:spPr>
          <a:xfrm>
            <a:off x="1295400" y="342900"/>
            <a:ext cx="16154400" cy="8586966"/>
          </a:xfrm>
          <a:prstGeom prst="rect">
            <a:avLst/>
          </a:prstGeom>
          <a:noFill/>
        </p:spPr>
        <p:txBody>
          <a:bodyPr wrap="square">
            <a:spAutoFit/>
          </a:bodyPr>
          <a:lstStyle/>
          <a:p>
            <a:pPr marL="91440" marR="45720" algn="ctr" eaLnBrk="0"/>
            <a:r>
              <a:rPr lang="id-ID" sz="2400" b="1" dirty="0">
                <a:latin typeface="Book Antiqua" panose="02040602050305030304" pitchFamily="18" charset="0"/>
                <a:ea typeface="Times New Roman" panose="02020603050405020304" pitchFamily="18" charset="0"/>
              </a:rPr>
              <a:t>P</a:t>
            </a:r>
            <a:r>
              <a:rPr lang="en-US" sz="2400" b="1" dirty="0" err="1">
                <a:effectLst/>
                <a:latin typeface="Book Antiqua" panose="02040602050305030304" pitchFamily="18" charset="0"/>
                <a:ea typeface="Times New Roman" panose="02020603050405020304" pitchFamily="18" charset="0"/>
              </a:rPr>
              <a:t>elaksana</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kepemimpinan</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pemerintahan</a:t>
            </a:r>
            <a:r>
              <a:rPr lang="en-US" sz="2400" b="1" dirty="0">
                <a:effectLst/>
                <a:latin typeface="Book Antiqua" panose="02040602050305030304" pitchFamily="18" charset="0"/>
                <a:ea typeface="Times New Roman" panose="02020603050405020304" pitchFamily="18" charset="0"/>
              </a:rPr>
              <a:t> pada masing­</a:t>
            </a:r>
            <a:r>
              <a:rPr lang="id-ID" sz="2400" b="1" dirty="0">
                <a:effectLst/>
                <a:latin typeface="Book Antiqua" panose="02040602050305030304" pitchFamily="18" charset="0"/>
                <a:ea typeface="Times New Roman" panose="02020603050405020304" pitchFamily="18" charset="0"/>
              </a:rPr>
              <a:t>-</a:t>
            </a:r>
            <a:r>
              <a:rPr lang="en-US" sz="2400" b="1" dirty="0">
                <a:effectLst/>
                <a:latin typeface="Book Antiqua" panose="02040602050305030304" pitchFamily="18" charset="0"/>
                <a:ea typeface="Times New Roman" panose="02020603050405020304" pitchFamily="18" charset="0"/>
              </a:rPr>
              <a:t>masing </a:t>
            </a:r>
            <a:r>
              <a:rPr lang="en-US" sz="2400" b="1" dirty="0" err="1">
                <a:effectLst/>
                <a:latin typeface="Book Antiqua" panose="02040602050305030304" pitchFamily="18" charset="0"/>
                <a:ea typeface="Times New Roman" panose="02020603050405020304" pitchFamily="18" charset="0"/>
              </a:rPr>
              <a:t>tingkat</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pemerintahan</a:t>
            </a:r>
            <a:r>
              <a:rPr lang="en-US" sz="2400" b="1" dirty="0">
                <a:effectLst/>
                <a:latin typeface="Book Antiqua" panose="02040602050305030304" pitchFamily="18" charset="0"/>
                <a:ea typeface="Times New Roman" panose="02020603050405020304" pitchFamily="18" charset="0"/>
              </a:rPr>
              <a:t>.</a:t>
            </a:r>
            <a:r>
              <a:rPr lang="id-ID" sz="2400" b="1" dirty="0">
                <a:effectLst/>
                <a:latin typeface="Book Antiqua" panose="02040602050305030304" pitchFamily="18" charset="0"/>
                <a:ea typeface="Times New Roman" panose="02020603050405020304" pitchFamily="18" charset="0"/>
              </a:rPr>
              <a:t>di Indonesia</a:t>
            </a:r>
          </a:p>
          <a:p>
            <a:pPr>
              <a:buNone/>
            </a:pP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a:buNone/>
            </a:pP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Di tingkat pemerintahan Pusat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berdasarkan peraturan perundang-undangan yang berlaku, Presiden adalah kepala pemerintahan, dibantu oleh Wakil Presiden dan Menteri­-menteri, yang masing-masing diperlengkapi dengan staf Kepresidenan, staf Wakil Presiden dan staf Departemen</a:t>
            </a:r>
          </a:p>
          <a:p>
            <a:pPr>
              <a:buNone/>
            </a:pPr>
            <a:endParaRPr lang="id-ID" sz="2400" b="1" dirty="0">
              <a:latin typeface="Book Antiqua" panose="02040602050305030304" pitchFamily="18" charset="0"/>
              <a:ea typeface="Calibri" panose="020F0502020204030204" pitchFamily="34" charset="0"/>
              <a:cs typeface="Times New Roman" panose="02020603050405020304" pitchFamily="18" charset="0"/>
            </a:endParaRPr>
          </a:p>
          <a:p>
            <a:pPr>
              <a:buNone/>
            </a:pP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Di tingkat pemerintahan </a:t>
            </a:r>
            <a:r>
              <a:rPr lang="id-ID" sz="2400" b="1" dirty="0" err="1">
                <a:effectLst/>
                <a:latin typeface="Book Antiqua" panose="02040602050305030304" pitchFamily="18" charset="0"/>
                <a:ea typeface="Calibri" panose="020F0502020204030204" pitchFamily="34" charset="0"/>
                <a:cs typeface="Times New Roman" panose="02020603050405020304" pitchFamily="18" charset="0"/>
              </a:rPr>
              <a:t>lbukota</a:t>
            </a: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 Negara/</a:t>
            </a:r>
            <a:r>
              <a:rPr lang="id-ID" sz="2400" b="1" dirty="0" err="1">
                <a:effectLst/>
                <a:latin typeface="Book Antiqua" panose="02040602050305030304" pitchFamily="18" charset="0"/>
                <a:ea typeface="Calibri" panose="020F0502020204030204" pitchFamily="34" charset="0"/>
                <a:cs typeface="Times New Roman" panose="02020603050405020304" pitchFamily="18" charset="0"/>
              </a:rPr>
              <a:t>Propinsi</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Gubernur Kepala Pemerintahan Provinsi adalah pelaksana Kepemimpinan Pemerintahan Indonesia, dibantu oleh staf, baik sebagai staf umum maupun staf teknis, yang sampai tingkat tertentu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auggota</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staf tadi dapat mengambil keputusan atas namanya sendiri atau atas nama Gubernur</a:t>
            </a:r>
          </a:p>
          <a:p>
            <a:pPr>
              <a:buNone/>
            </a:pPr>
            <a:endParaRPr lang="id-ID" sz="2400" b="1" dirty="0">
              <a:latin typeface="Book Antiqua" panose="02040602050305030304" pitchFamily="18" charset="0"/>
              <a:ea typeface="Calibri" panose="020F0502020204030204" pitchFamily="34" charset="0"/>
              <a:cs typeface="Times New Roman" panose="02020603050405020304" pitchFamily="18" charset="0"/>
            </a:endParaRPr>
          </a:p>
          <a:p>
            <a:pPr>
              <a:buNone/>
            </a:pP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Di tingkat Pemerintahan Kabupaten/Kota adalah pelaksana kepemimpinan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Pemerintahan Indonesia dibantu oleh staf sama halnya di tingkat pemerintahan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Propinsi</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Pada tingkat pemerintahan ini terdapat juga instansi bawahan Departemen-departemen yang disebut Kantor Departemen</a:t>
            </a:r>
          </a:p>
          <a:p>
            <a:pPr>
              <a:buNone/>
            </a:pP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buNone/>
            </a:pP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Di tingkat pemerintahan Kota </a:t>
            </a:r>
            <a:r>
              <a:rPr lang="id-ID" sz="2400" b="1" dirty="0" err="1">
                <a:effectLst/>
                <a:latin typeface="Book Antiqua" panose="02040602050305030304" pitchFamily="18" charset="0"/>
                <a:ea typeface="Calibri" panose="020F0502020204030204" pitchFamily="34" charset="0"/>
                <a:cs typeface="Times New Roman" panose="02020603050405020304" pitchFamily="18" charset="0"/>
              </a:rPr>
              <a:t>Administratip</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pelaksana kepemimpinan pemerintahan adalah Walikota dibantu oleh seperangkat pegawai</a:t>
            </a:r>
          </a:p>
          <a:p>
            <a:pPr>
              <a:buNone/>
            </a:pP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buNone/>
            </a:pP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Di tingkat pemerintahan Kecamatan</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pelaksana kepemimpinan pemerintahan adalah Camat yang dibantu oleh seperangkat pegawai kecamatan</a:t>
            </a:r>
          </a:p>
          <a:p>
            <a:pPr>
              <a:buNone/>
            </a:pP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buNone/>
            </a:pP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Di tingkat desa/kelurahan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kepemimpinan pemerin­tahan dijalankan oleh Kepala Desa/Lurah. Kepala Desa memimpin Pemerintah Desa, yang dalam melaksanakan tugasnya dibantu oleh perangkat Desa yang terdiri dari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Sekietariat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Desa dan Kepala-kepala Dusun</a:t>
            </a:r>
            <a:endParaRPr lang="id-ID" sz="2400" dirty="0">
              <a:latin typeface="Book Antiqua" panose="02040602050305030304" pitchFamily="18" charset="0"/>
            </a:endParaRPr>
          </a:p>
        </p:txBody>
      </p:sp>
    </p:spTree>
    <p:extLst>
      <p:ext uri="{BB962C8B-B14F-4D97-AF65-F5344CB8AC3E}">
        <p14:creationId xmlns:p14="http://schemas.microsoft.com/office/powerpoint/2010/main" val="183674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TextBox 7"/>
          <p:cNvSpPr txBox="1"/>
          <p:nvPr/>
        </p:nvSpPr>
        <p:spPr>
          <a:xfrm>
            <a:off x="0" y="3305639"/>
            <a:ext cx="18288000"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5" name="Kotak Teks 4">
            <a:extLst>
              <a:ext uri="{FF2B5EF4-FFF2-40B4-BE49-F238E27FC236}">
                <a16:creationId xmlns:a16="http://schemas.microsoft.com/office/drawing/2014/main" id="{DD9B97A6-3169-0C70-9C2C-3BECA54A7485}"/>
              </a:ext>
            </a:extLst>
          </p:cNvPr>
          <p:cNvSpPr txBox="1"/>
          <p:nvPr/>
        </p:nvSpPr>
        <p:spPr>
          <a:xfrm>
            <a:off x="9109246" y="946969"/>
            <a:ext cx="8436316" cy="1230145"/>
          </a:xfrm>
          <a:prstGeom prst="rect">
            <a:avLst/>
          </a:prstGeom>
          <a:noFill/>
        </p:spPr>
        <p:txBody>
          <a:bodyPr wrap="square" rtlCol="0">
            <a:spAutoFit/>
          </a:bodyPr>
          <a:lstStyle/>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Birokrasi </a:t>
            </a:r>
          </a:p>
          <a:p>
            <a:pPr algn="r">
              <a:lnSpc>
                <a:spcPct val="115000"/>
              </a:lnSpc>
              <a:spcAft>
                <a:spcPts val="1000"/>
              </a:spcAft>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dan Fungsi Pemerintahan</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8" name="Kotak Teks 7">
            <a:extLst>
              <a:ext uri="{FF2B5EF4-FFF2-40B4-BE49-F238E27FC236}">
                <a16:creationId xmlns:a16="http://schemas.microsoft.com/office/drawing/2014/main" id="{CA43A05A-2946-92EB-6B4B-D5001CC9ED10}"/>
              </a:ext>
            </a:extLst>
          </p:cNvPr>
          <p:cNvSpPr txBox="1"/>
          <p:nvPr/>
        </p:nvSpPr>
        <p:spPr>
          <a:xfrm>
            <a:off x="1676400" y="2410619"/>
            <a:ext cx="15901819" cy="6001643"/>
          </a:xfrm>
          <a:prstGeom prst="rect">
            <a:avLst/>
          </a:prstGeom>
          <a:noFill/>
        </p:spPr>
        <p:txBody>
          <a:bodyPr wrap="square" rtlCol="0">
            <a:spAutoFit/>
          </a:bodyPr>
          <a:lstStyle/>
          <a:p>
            <a:pPr algn="just"/>
            <a:r>
              <a:rPr lang="id-ID" sz="2400" b="1" dirty="0">
                <a:effectLst/>
                <a:latin typeface="Book Antiqua" panose="02040602050305030304" pitchFamily="18" charset="0"/>
                <a:ea typeface="Times New Roman" panose="02020603050405020304" pitchFamily="18" charset="0"/>
              </a:rPr>
              <a:t>Pertumbuhan Kekuasaan Birokrasi Pemerintah </a:t>
            </a:r>
          </a:p>
          <a:p>
            <a:pPr algn="just"/>
            <a:r>
              <a:rPr lang="id-ID" sz="2400" dirty="0">
                <a:effectLst/>
                <a:latin typeface="Book Antiqua" panose="02040602050305030304" pitchFamily="18" charset="0"/>
                <a:ea typeface="Calibri" panose="020F0502020204030204" pitchFamily="34" charset="0"/>
                <a:cs typeface="Times New Roman" panose="02020603050405020304" pitchFamily="18" charset="0"/>
              </a:rPr>
              <a:t>Kekuasaan dalam birokrasi pemerintah selama ini dipergunakan sangat sentralistis dan eksesif. Ada korelasi yang positif antara tingkatan hierarki jabatan dalam biro­krasi dengan kekuasaan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power</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Semakin tinggi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layer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atau lapis hierarki jabatan seseorang dalam birokrasi, maka semakin besar kekuasaannya, dan semakin rendah lapis hierarkinya semakin tidak berdaya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powerless</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Adapun yang berada di luar lapis-lapis hierarki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beyond</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the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hierarchy</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adalah rakyat yang sama sekali tidak mempunyai kekuatan untuk menghadapi kekuasaan birokrasi. </a:t>
            </a:r>
          </a:p>
          <a:p>
            <a:pPr algn="just"/>
            <a:endParaRPr lang="id-ID" sz="2400" b="1" dirty="0">
              <a:latin typeface="Book Antiqua" panose="02040602050305030304" pitchFamily="18" charset="0"/>
              <a:ea typeface="Calibri" panose="020F0502020204030204" pitchFamily="34" charset="0"/>
              <a:cs typeface="Times New Roman" panose="02020603050405020304" pitchFamily="18" charset="0"/>
            </a:endParaRPr>
          </a:p>
          <a:p>
            <a:pPr algn="just"/>
            <a:r>
              <a:rPr lang="id-ID" sz="2400" dirty="0">
                <a:effectLst/>
                <a:latin typeface="Book Antiqua" panose="02040602050305030304" pitchFamily="18" charset="0"/>
                <a:ea typeface="Calibri" panose="020F0502020204030204" pitchFamily="34" charset="0"/>
                <a:cs typeface="Times New Roman" panose="02020603050405020304" pitchFamily="18" charset="0"/>
              </a:rPr>
              <a:t>Rakyat yang mestinya memperoleh pelayanan dari birokrasi pemerintah tidak didapatkan, karena konstelasi kekuasaan seperti itu maka situasinya dibalik, rakyat melayani birokrat. Penggunaan kekuasaan seperti itu lebih memberikan penekanan pada sisi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power</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dilihat dari perspektif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capacity</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to</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act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Hindess</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1996). </a:t>
            </a:r>
          </a:p>
          <a:p>
            <a:pPr algn="just"/>
            <a:endParaRPr lang="id-ID" sz="2400" b="1" dirty="0">
              <a:latin typeface="Book Antiqua" panose="02040602050305030304" pitchFamily="18" charset="0"/>
              <a:ea typeface="Calibri" panose="020F0502020204030204" pitchFamily="34" charset="0"/>
              <a:cs typeface="Times New Roman" panose="02020603050405020304" pitchFamily="18" charset="0"/>
            </a:endParaRPr>
          </a:p>
          <a:p>
            <a:pPr algn="just"/>
            <a:r>
              <a:rPr lang="id-ID" sz="2400" dirty="0">
                <a:latin typeface="Book Antiqua" panose="02040602050305030304" pitchFamily="18" charset="0"/>
                <a:ea typeface="Calibri" panose="020F0502020204030204" pitchFamily="34" charset="0"/>
                <a:cs typeface="Times New Roman" panose="02020603050405020304" pitchFamily="18" charset="0"/>
              </a:rPr>
              <a:t>P</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enekanannya pada kemampuan untuk melakukan tin­dakan, maka kekuasaan dijadikan sebagai sarana do­minasi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an</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instrument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of</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domination</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Birokrasi pemerintah mendominasi rakyat melalui kekuasaan yang disandangnya, sehingga terbentang hubungan yang tidak imbang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unequal</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relationship</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antara birokrasi pemerintah yang berkuasa dengan rakyat yang dikuasai. </a:t>
            </a: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Konstelasi kekuasaan seperti ini yang membuat birokrasi tidak mempunyai akuntabilitas terutama kepada rakyat dan masyarakat pada </a:t>
            </a:r>
            <a:r>
              <a:rPr lang="id-ID" sz="2400" b="1" dirty="0" err="1">
                <a:effectLst/>
                <a:latin typeface="Book Antiqua" panose="02040602050305030304" pitchFamily="18" charset="0"/>
                <a:ea typeface="Calibri" panose="020F0502020204030204" pitchFamily="34" charset="0"/>
                <a:cs typeface="Times New Roman" panose="02020603050405020304" pitchFamily="18" charset="0"/>
              </a:rPr>
              <a:t>urnumnya</a:t>
            </a:r>
            <a:r>
              <a:rPr lang="id-ID" sz="2400" b="1" dirty="0">
                <a:effectLst/>
                <a:latin typeface="Book Antiqua" panose="02040602050305030304" pitchFamily="18" charset="0"/>
                <a:ea typeface="Calibri" panose="020F0502020204030204" pitchFamily="34" charset="0"/>
                <a:cs typeface="Times New Roman" panose="02020603050405020304" pitchFamily="18" charset="0"/>
              </a:rPr>
              <a:t>.</a:t>
            </a:r>
            <a:endParaRPr lang="id-ID" sz="2400" b="1" dirty="0">
              <a:effectLst/>
              <a:latin typeface="Book Antiqua" panose="0204060205030503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E177-6FB9-724A-E6B9-E844C41730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89C8E6-5A00-FE2F-93D1-BAB8BCA1AF74}"/>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0A2AE0E1-42EE-2259-0B96-3069ADFB3A08}"/>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3C0BDCA6-B5CF-6DA1-8341-3F030E026507}"/>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7E750ED1-530A-07A8-C333-884B27DC0A4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9" name="Kotak Teks 8">
            <a:extLst>
              <a:ext uri="{FF2B5EF4-FFF2-40B4-BE49-F238E27FC236}">
                <a16:creationId xmlns:a16="http://schemas.microsoft.com/office/drawing/2014/main" id="{571D4331-24F0-82B7-CA88-F3FAC53B00BC}"/>
              </a:ext>
            </a:extLst>
          </p:cNvPr>
          <p:cNvSpPr txBox="1"/>
          <p:nvPr/>
        </p:nvSpPr>
        <p:spPr>
          <a:xfrm>
            <a:off x="1524000" y="1257300"/>
            <a:ext cx="15849600" cy="7239674"/>
          </a:xfrm>
          <a:prstGeom prst="rect">
            <a:avLst/>
          </a:prstGeom>
          <a:noFill/>
        </p:spPr>
        <p:txBody>
          <a:bodyPr wrap="square">
            <a:spAutoFit/>
          </a:bodyPr>
          <a:lstStyle/>
          <a:p>
            <a:pPr algn="just" eaLnBrk="0">
              <a:lnSpc>
                <a:spcPct val="150000"/>
              </a:lnSpc>
            </a:pPr>
            <a:r>
              <a:rPr lang="id-ID" sz="2400" b="1" dirty="0">
                <a:effectLst/>
                <a:latin typeface="Book Antiqua" panose="02040602050305030304" pitchFamily="18" charset="0"/>
                <a:ea typeface="Times New Roman" panose="02020603050405020304" pitchFamily="18" charset="0"/>
              </a:rPr>
              <a:t>T</a:t>
            </a:r>
            <a:r>
              <a:rPr lang="en-US" sz="2400" b="1" dirty="0" err="1">
                <a:effectLst/>
                <a:latin typeface="Book Antiqua" panose="02040602050305030304" pitchFamily="18" charset="0"/>
                <a:ea typeface="Times New Roman" panose="02020603050405020304" pitchFamily="18" charset="0"/>
              </a:rPr>
              <a:t>ipe</a:t>
            </a:r>
            <a:r>
              <a:rPr lang="en-US" sz="2400" b="1" dirty="0">
                <a:effectLst/>
                <a:latin typeface="Book Antiqua" panose="02040602050305030304" pitchFamily="18" charset="0"/>
                <a:ea typeface="Times New Roman" panose="02020603050405020304" pitchFamily="18" charset="0"/>
              </a:rPr>
              <a:t> ideal </a:t>
            </a:r>
            <a:r>
              <a:rPr lang="en-US" sz="2400" b="1" dirty="0" err="1">
                <a:effectLst/>
                <a:latin typeface="Book Antiqua" panose="02040602050305030304" pitchFamily="18" charset="0"/>
                <a:ea typeface="Times New Roman" panose="02020603050405020304" pitchFamily="18" charset="0"/>
              </a:rPr>
              <a:t>birokrasi</a:t>
            </a:r>
            <a:r>
              <a:rPr lang="en-US" sz="2400" b="1" dirty="0">
                <a:effectLst/>
                <a:latin typeface="Book Antiqua" panose="02040602050305030304" pitchFamily="18" charset="0"/>
                <a:ea typeface="Times New Roman" panose="02020603050405020304" pitchFamily="18" charset="0"/>
              </a:rPr>
              <a:t> yang </a:t>
            </a:r>
            <a:r>
              <a:rPr lang="en-US" sz="2400" b="1" dirty="0" err="1">
                <a:effectLst/>
                <a:latin typeface="Book Antiqua" panose="02040602050305030304" pitchFamily="18" charset="0"/>
                <a:ea typeface="Times New Roman" panose="02020603050405020304" pitchFamily="18" charset="0"/>
              </a:rPr>
              <a:t>rasional</a:t>
            </a:r>
            <a:r>
              <a:rPr lang="en-US" sz="2400" b="1" dirty="0">
                <a:effectLst/>
                <a:latin typeface="Book Antiqua" panose="02040602050305030304" pitchFamily="18" charset="0"/>
                <a:ea typeface="Times New Roman" panose="02020603050405020304" pitchFamily="18" charset="0"/>
              </a:rPr>
              <a:t> </a:t>
            </a:r>
            <a:r>
              <a:rPr lang="id-ID" sz="2400" b="1" dirty="0">
                <a:effectLst/>
                <a:latin typeface="Book Antiqua" panose="02040602050305030304" pitchFamily="18" charset="0"/>
                <a:ea typeface="Times New Roman" panose="02020603050405020304" pitchFamily="18" charset="0"/>
              </a:rPr>
              <a:t>menurut Weber, di antaranya </a:t>
            </a:r>
            <a:r>
              <a:rPr lang="en-US" sz="2400" b="1" dirty="0" err="1">
                <a:effectLst/>
                <a:latin typeface="Book Antiqua" panose="02040602050305030304" pitchFamily="18" charset="0"/>
                <a:ea typeface="Times New Roman" panose="02020603050405020304" pitchFamily="18" charset="0"/>
              </a:rPr>
              <a:t>dilakukan</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dalam</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cara-cara</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sebagai</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berikut</a:t>
            </a:r>
            <a:r>
              <a:rPr lang="en-US" sz="2400" b="1" dirty="0">
                <a:effectLst/>
                <a:latin typeface="Book Antiqua" panose="02040602050305030304" pitchFamily="18" charset="0"/>
                <a:ea typeface="Times New Roman" panose="02020603050405020304" pitchFamily="18" charset="0"/>
              </a:rPr>
              <a:t>:</a:t>
            </a:r>
            <a:endParaRPr lang="id-ID" sz="2400" b="1" dirty="0">
              <a:effectLst/>
              <a:latin typeface="Book Antiqua" panose="02040602050305030304" pitchFamily="18" charset="0"/>
              <a:ea typeface="Times New Roman" panose="02020603050405020304" pitchFamily="18" charset="0"/>
            </a:endParaRPr>
          </a:p>
          <a:p>
            <a:pPr marL="342900" marR="45720" lvl="0" indent="-342900" algn="just" eaLnBrk="0">
              <a:lnSpc>
                <a:spcPct val="150000"/>
              </a:lnSpc>
              <a:buFont typeface="+mj-lt"/>
              <a:buAutoNum type="arabicParenR"/>
            </a:pPr>
            <a:r>
              <a:rPr lang="en-US" sz="2400" dirty="0" err="1">
                <a:effectLst/>
                <a:latin typeface="Book Antiqua" panose="02040602050305030304" pitchFamily="18" charset="0"/>
                <a:ea typeface="Times New Roman" panose="02020603050405020304" pitchFamily="18" charset="0"/>
              </a:rPr>
              <a:t>Individu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pejabat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secara</a:t>
            </a:r>
            <a:r>
              <a:rPr lang="en-US" sz="2400" dirty="0">
                <a:effectLst/>
                <a:latin typeface="Book Antiqua" panose="02040602050305030304" pitchFamily="18" charset="0"/>
                <a:ea typeface="Times New Roman" panose="02020603050405020304" pitchFamily="18" charset="0"/>
              </a:rPr>
              <a:t> personal </a:t>
            </a:r>
            <a:r>
              <a:rPr lang="en-US" sz="2400" dirty="0" err="1">
                <a:effectLst/>
                <a:latin typeface="Book Antiqua" panose="02040602050305030304" pitchFamily="18" charset="0"/>
                <a:ea typeface="Times New Roman" panose="02020603050405020304" pitchFamily="18" charset="0"/>
              </a:rPr>
              <a:t>bebas</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tetapi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dibatasi</a:t>
            </a:r>
            <a:r>
              <a:rPr lang="en-US" sz="2400" dirty="0">
                <a:effectLst/>
                <a:latin typeface="Book Antiqua" panose="02040602050305030304" pitchFamily="18" charset="0"/>
                <a:ea typeface="Times New Roman" panose="02020603050405020304" pitchFamily="18" charset="0"/>
              </a:rPr>
              <a:t> oleh </a:t>
            </a:r>
            <a:r>
              <a:rPr lang="en-US" sz="2400" dirty="0" err="1">
                <a:effectLst/>
                <a:latin typeface="Book Antiqua" panose="02040602050305030304" pitchFamily="18" charset="0"/>
                <a:ea typeface="Times New Roman" panose="02020603050405020304" pitchFamily="18" charset="0"/>
              </a:rPr>
              <a:t>jabatannya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manakala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a:t>
            </a:r>
            <a:r>
              <a:rPr lang="id-ID" sz="2400" dirty="0">
                <a:effectLst/>
                <a:latin typeface="Book Antiqua" panose="02040602050305030304" pitchFamily="18" charset="0"/>
                <a:ea typeface="Times New Roman" panose="02020603050405020304" pitchFamily="18" charset="0"/>
              </a:rPr>
              <a:t>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menjalankan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tugas-tugas</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atau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kepentingan</a:t>
            </a:r>
            <a:r>
              <a:rPr lang="en-US" sz="2400" dirty="0">
                <a:effectLst/>
                <a:latin typeface="Book Antiqua" panose="02040602050305030304" pitchFamily="18" charset="0"/>
                <a:ea typeface="Times New Roman" panose="02020603050405020304" pitchFamily="18" charset="0"/>
              </a:rPr>
              <a:t> individual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jabat­annya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Pejabat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tidak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bebas</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menggunakan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jabatannya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keperluan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kepentingan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pribadinya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ter­masuk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keluarganya</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rabicParenR"/>
            </a:pPr>
            <a:r>
              <a:rPr lang="en-US" sz="2400" dirty="0" err="1">
                <a:effectLst/>
                <a:latin typeface="Book Antiqua" panose="02040602050305030304" pitchFamily="18" charset="0"/>
                <a:ea typeface="Times New Roman" panose="02020603050405020304" pitchFamily="18" charset="0"/>
              </a:rPr>
              <a:t>Setiap</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pejabat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mempunyai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gaji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termasuk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hak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menerima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pensiun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sesuai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dengan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tingkatan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hierarki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jabatan</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disandangnya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Setiap</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pejabat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bisa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memutuskan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keluar</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dari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pekerjaannya</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jabat­annya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sesuai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dengan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keinginannya</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kontraknya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bisa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diakhiri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dalarn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keadaan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tertentu</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rabicParenR"/>
            </a:pPr>
            <a:r>
              <a:rPr lang="en-US" sz="2400" dirty="0" err="1">
                <a:effectLst/>
                <a:latin typeface="Book Antiqua" panose="02040602050305030304" pitchFamily="18" charset="0"/>
                <a:ea typeface="Times New Roman" panose="02020603050405020304" pitchFamily="18" charset="0"/>
              </a:rPr>
              <a:t>Terdapat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struktur</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pengembangan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karier</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jelas</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dengan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promosi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berdasarkan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senioritas</a:t>
            </a:r>
            <a:r>
              <a:rPr lang="en-US" sz="2400" dirty="0">
                <a:effectLst/>
                <a:latin typeface="Book Antiqua" panose="02040602050305030304" pitchFamily="18" charset="0"/>
                <a:ea typeface="Times New Roman" panose="02020603050405020304" pitchFamily="18" charset="0"/>
              </a:rPr>
              <a:t> dan merit </a:t>
            </a:r>
            <a:r>
              <a:rPr lang="en-US" sz="2400" dirty="0" err="1">
                <a:effectLst/>
                <a:latin typeface="Book Antiqua" panose="02040602050305030304" pitchFamily="18" charset="0"/>
                <a:ea typeface="Times New Roman" panose="02020603050405020304" pitchFamily="18" charset="0"/>
              </a:rPr>
              <a:t>sesuai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dengan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perti</a:t>
            </a:r>
            <a:r>
              <a:rPr lang="id-ID" sz="2400" dirty="0">
                <a:effectLst/>
                <a:latin typeface="Book Antiqua" panose="02040602050305030304" pitchFamily="18" charset="0"/>
                <a:ea typeface="Times New Roman" panose="02020603050405020304" pitchFamily="18" charset="0"/>
              </a:rPr>
              <a:t>m</a:t>
            </a:r>
            <a:r>
              <a:rPr lang="en-US" sz="2400" dirty="0" err="1">
                <a:effectLst/>
                <a:latin typeface="Book Antiqua" panose="02040602050305030304" pitchFamily="18" charset="0"/>
                <a:ea typeface="Times New Roman" panose="02020603050405020304" pitchFamily="18" charset="0"/>
              </a:rPr>
              <a:t>bangan</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objektif</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rabicParenR"/>
            </a:pPr>
            <a:r>
              <a:rPr lang="en-US" sz="2400" dirty="0" err="1">
                <a:effectLst/>
                <a:latin typeface="Book Antiqua" panose="02040602050305030304" pitchFamily="18" charset="0"/>
                <a:ea typeface="Times New Roman" panose="02020603050405020304" pitchFamily="18" charset="0"/>
              </a:rPr>
              <a:t>Setiap</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pejabat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sama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sekali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tidak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dibenarkan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menja­lankan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jabatannya</a:t>
            </a:r>
            <a:r>
              <a:rPr lang="en-US" sz="2400" dirty="0">
                <a:effectLst/>
                <a:latin typeface="Book Antiqua" panose="02040602050305030304" pitchFamily="18" charset="0"/>
                <a:ea typeface="Times New Roman" panose="02020603050405020304" pitchFamily="18" charset="0"/>
              </a:rPr>
              <a:t> dan </a:t>
            </a:r>
            <a:r>
              <a:rPr lang="en-US" sz="2400" i="1" dirty="0">
                <a:effectLst/>
                <a:latin typeface="Book Antiqua" panose="02040602050305030304" pitchFamily="18" charset="0"/>
                <a:ea typeface="Times New Roman" panose="02020603050405020304" pitchFamily="18" charset="0"/>
              </a:rPr>
              <a:t>resources </a:t>
            </a:r>
            <a:r>
              <a:rPr lang="en-US" sz="2400" dirty="0" err="1">
                <a:effectLst/>
                <a:latin typeface="Book Antiqua" panose="02040602050305030304" pitchFamily="18" charset="0"/>
                <a:ea typeface="Times New Roman" panose="02020603050405020304" pitchFamily="18" charset="0"/>
              </a:rPr>
              <a:t>instansinya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kepentingan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pribadi</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keluarganya</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rabicParenR"/>
            </a:pPr>
            <a:r>
              <a:rPr lang="en-US" sz="2400" dirty="0" err="1">
                <a:effectLst/>
                <a:latin typeface="Book Antiqua" panose="02040602050305030304" pitchFamily="18" charset="0"/>
                <a:ea typeface="Times New Roman" panose="02020603050405020304" pitchFamily="18" charset="0"/>
              </a:rPr>
              <a:t>Setiap</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pejabat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berada</a:t>
            </a:r>
            <a:r>
              <a:rPr lang="en-US" sz="2400" dirty="0">
                <a:effectLst/>
                <a:latin typeface="Book Antiqua" panose="02040602050305030304" pitchFamily="18" charset="0"/>
                <a:ea typeface="Times New Roman" panose="02020603050405020304" pitchFamily="18" charset="0"/>
              </a:rPr>
              <a:t> di </a:t>
            </a:r>
            <a:r>
              <a:rPr lang="en-US" sz="2400" dirty="0" err="1">
                <a:effectLst/>
                <a:latin typeface="Book Antiqua" panose="02040602050305030304" pitchFamily="18" charset="0"/>
                <a:ea typeface="Times New Roman" panose="02020603050405020304" pitchFamily="18" charset="0"/>
              </a:rPr>
              <a:t>bawah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pengendalian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peng­awasan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suatu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sistem</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dijalankan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secara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disiplin</a:t>
            </a:r>
            <a:r>
              <a:rPr lang="en-US" sz="2400" dirty="0">
                <a:effectLst/>
                <a:latin typeface="Book Antiqua" panose="02040602050305030304" pitchFamily="18" charset="0"/>
                <a:ea typeface="Times New Roman" panose="02020603050405020304" pitchFamily="18" charset="0"/>
              </a:rPr>
              <a:t>. (Weber, 1978 dan </a:t>
            </a:r>
            <a:r>
              <a:rPr lang="en-US" sz="2400" dirty="0" err="1">
                <a:effectLst/>
                <a:latin typeface="Book Antiqua" panose="02040602050305030304" pitchFamily="18" charset="0"/>
                <a:ea typeface="Times New Roman" panose="02020603050405020304" pitchFamily="18" charset="0"/>
              </a:rPr>
              <a:t>Albrow</a:t>
            </a:r>
            <a:r>
              <a:rPr lang="en-US" sz="2400" dirty="0">
                <a:effectLst/>
                <a:latin typeface="Book Antiqua" panose="02040602050305030304" pitchFamily="18" charset="0"/>
                <a:ea typeface="Times New Roman" panose="02020603050405020304" pitchFamily="18" charset="0"/>
              </a:rPr>
              <a:t>, 1970)</a:t>
            </a:r>
            <a:endParaRPr lang="id-ID" sz="2400"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33273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E48F-91B8-3A3C-B581-FEAD2ACC22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68372E-E897-947A-8F1C-729A3CF3CCF7}"/>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73E6CEFE-E9F7-CA49-6E7E-A01299980AF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ACDB399E-D45B-9053-47EE-3694554A09D2}"/>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EA283563-4E2D-B951-8281-11DD9B45C9D8}"/>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8" name="Kotak Teks 7">
            <a:extLst>
              <a:ext uri="{FF2B5EF4-FFF2-40B4-BE49-F238E27FC236}">
                <a16:creationId xmlns:a16="http://schemas.microsoft.com/office/drawing/2014/main" id="{0ACE5D36-CE90-0378-3642-DD9B35234483}"/>
              </a:ext>
            </a:extLst>
          </p:cNvPr>
          <p:cNvSpPr txBox="1"/>
          <p:nvPr/>
        </p:nvSpPr>
        <p:spPr>
          <a:xfrm>
            <a:off x="1115297" y="2476500"/>
            <a:ext cx="15901819" cy="4524315"/>
          </a:xfrm>
          <a:prstGeom prst="rect">
            <a:avLst/>
          </a:prstGeom>
          <a:noFill/>
        </p:spPr>
        <p:txBody>
          <a:bodyPr wrap="square" rtlCol="0">
            <a:spAutoFit/>
          </a:bodyPr>
          <a:lstStyle/>
          <a:p>
            <a:pPr algn="just" fontAlgn="t"/>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Hegel</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berpendapat bahwa (birokrasi) sebagai suatu jembatan yang menghubungkan antara negara (pemerintah) dengan masyarakatnya. Adapun masyarakat itu terdiri dari kelompok-kelompok profesional, usahawan, dan lain kelompok yang mewakili bermacan-macam kepentingan partikular (khusus). Di antara keduanya itu birokrasi pemerintah merupakan medium yang bisa dipergunakan untuk menghubungkan  kepentingan partikular dengan kepentingan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general</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(umum).</a:t>
            </a: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lgn="just" fontAlgn="t"/>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algn="just" fontAlgn="t"/>
            <a:r>
              <a:rPr lang="id-ID" sz="2400" dirty="0">
                <a:effectLst/>
                <a:latin typeface="Book Antiqua" panose="02040602050305030304" pitchFamily="18" charset="0"/>
                <a:ea typeface="Calibri" panose="020F0502020204030204" pitchFamily="34" charset="0"/>
                <a:cs typeface="Times New Roman" panose="02020603050405020304" pitchFamily="18" charset="0"/>
              </a:rPr>
              <a:t>Birokrasi menurut Karl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Marx</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merupakan instrumen kelas kapitalis. Oleh karena itu melalui revolusi proletariat dan kehadiran kelas-kelas di dalam masyarakat maka negara dan birokrasinya akan dihancurkan. Menurut Karl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Marx</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di dalam masyarakat komunis itu, tidak ada eksploitasi dan pembagian sosial maka keberadaan birokrasi itu merupakan upaya tidak ada artinya karena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redundant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p>
          <a:p>
            <a:pPr algn="just" fontAlgn="t"/>
            <a:endParaRPr lang="id-ID" sz="2400" i="1" dirty="0">
              <a:latin typeface="Book Antiqua" panose="02040602050305030304" pitchFamily="18" charset="0"/>
              <a:ea typeface="Calibri" panose="020F0502020204030204" pitchFamily="34" charset="0"/>
              <a:cs typeface="Times New Roman" panose="02020603050405020304" pitchFamily="18" charset="0"/>
            </a:endParaRPr>
          </a:p>
          <a:p>
            <a:pPr algn="just" fontAlgn="t"/>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523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7552-286D-7C45-A2A9-361C8D6240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BA319-3476-9969-9AD4-C82A9D5BDB0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81F357BE-1E3F-1EA3-6AE5-C9A6111FAE0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1F2201F7-B197-C32C-5FF3-BF0B9D29D179}"/>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D0C0595C-DDEB-676B-DD52-04DC3169E8DE}"/>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11" name="Kotak Teks 10">
            <a:extLst>
              <a:ext uri="{FF2B5EF4-FFF2-40B4-BE49-F238E27FC236}">
                <a16:creationId xmlns:a16="http://schemas.microsoft.com/office/drawing/2014/main" id="{B18E7EB1-2D13-F2C7-B7FE-E0178ADE9454}"/>
              </a:ext>
            </a:extLst>
          </p:cNvPr>
          <p:cNvSpPr txBox="1"/>
          <p:nvPr/>
        </p:nvSpPr>
        <p:spPr>
          <a:xfrm>
            <a:off x="1471780" y="1816060"/>
            <a:ext cx="15292219" cy="6832640"/>
          </a:xfrm>
          <a:prstGeom prst="rect">
            <a:avLst/>
          </a:prstGeom>
          <a:noFill/>
        </p:spPr>
        <p:txBody>
          <a:bodyPr wrap="square">
            <a:spAutoFit/>
          </a:bodyPr>
          <a:lstStyle/>
          <a:p>
            <a:pPr lvl="0" eaLnBrk="0">
              <a:lnSpc>
                <a:spcPct val="150000"/>
              </a:lnSpc>
              <a:tabLst>
                <a:tab pos="270510" algn="l"/>
              </a:tabLst>
            </a:pPr>
            <a:r>
              <a:rPr lang="id-ID" sz="2400" b="1" dirty="0">
                <a:effectLst/>
                <a:latin typeface="Book Antiqua" panose="02040602050305030304" pitchFamily="18" charset="0"/>
                <a:ea typeface="Times New Roman" panose="02020603050405020304" pitchFamily="18" charset="0"/>
              </a:rPr>
              <a:t>Birokrasi dan Fungsi Pemerintahan</a:t>
            </a:r>
          </a:p>
          <a:p>
            <a:pPr algn="just" eaLnBrk="0">
              <a:tabLst>
                <a:tab pos="270510" algn="l"/>
              </a:tabLst>
            </a:pPr>
            <a:r>
              <a:rPr lang="id-ID" sz="2400" b="1" dirty="0">
                <a:effectLst/>
                <a:latin typeface="Book Antiqua" panose="02040602050305030304" pitchFamily="18" charset="0"/>
                <a:ea typeface="Times New Roman" panose="02020603050405020304" pitchFamily="18" charset="0"/>
              </a:rPr>
              <a:t>Birokrasi dan Fungsi Pelayanan</a:t>
            </a:r>
            <a:endParaRPr lang="id-ID" sz="2400" dirty="0">
              <a:effectLst/>
              <a:latin typeface="Book Antiqua" panose="02040602050305030304" pitchFamily="18" charset="0"/>
              <a:ea typeface="Times New Roman" panose="02020603050405020304" pitchFamily="18" charset="0"/>
            </a:endParaRPr>
          </a:p>
          <a:p>
            <a:pPr lvl="0" algn="just" eaLnBrk="0">
              <a:tabLst>
                <a:tab pos="270510" algn="l"/>
              </a:tabLst>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Konsepsi birokrasi Weber yang dianut dalam orga­nisasi pemerintahan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gbvernment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banyak</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memperlihatkan cara-cara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officialdom</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Pejabat birokrasi pemerintah adalah sentra dari penyelesaian urusan masyarakat. Rakyat sangat tergantung pada pejabat ini, bukannya pejabat yang tergantung pada rakyat. Pelayanan kepada rakyat bukan diletakkan pada pertimbangan utama, melainkan pada pertimbangan yang ke sekian. </a:t>
            </a:r>
          </a:p>
          <a:p>
            <a:pPr lvl="0" algn="just" eaLnBrk="0">
              <a:tabLst>
                <a:tab pos="270510" algn="l"/>
              </a:tabLst>
            </a:pP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lgn="just" eaLnBrk="0">
              <a:tabLst>
                <a:tab pos="270510" algn="l"/>
              </a:tabLst>
            </a:pPr>
            <a:r>
              <a:rPr lang="id-ID" sz="1800" b="1" dirty="0">
                <a:effectLst/>
                <a:latin typeface="Times New Roman" panose="02020603050405020304" pitchFamily="18" charset="0"/>
                <a:ea typeface="Times New Roman" panose="02020603050405020304" pitchFamily="18" charset="0"/>
              </a:rPr>
              <a:t>Birokrasi dan Fungsi Pengaturan (</a:t>
            </a:r>
            <a:r>
              <a:rPr lang="id-ID" sz="1800" b="1" i="1" dirty="0" err="1">
                <a:effectLst/>
                <a:latin typeface="Times New Roman" panose="02020603050405020304" pitchFamily="18" charset="0"/>
                <a:ea typeface="Times New Roman" panose="02020603050405020304" pitchFamily="18" charset="0"/>
              </a:rPr>
              <a:t>Regulatory</a:t>
            </a:r>
            <a:r>
              <a:rPr lang="id-ID" sz="1800" b="1" i="1" dirty="0">
                <a:effectLst/>
                <a:latin typeface="Times New Roman" panose="02020603050405020304" pitchFamily="18" charset="0"/>
                <a:ea typeface="Times New Roman" panose="02020603050405020304" pitchFamily="18" charset="0"/>
              </a:rPr>
              <a:t> </a:t>
            </a:r>
            <a:r>
              <a:rPr lang="id-ID" sz="1800" b="1" i="1" dirty="0" err="1">
                <a:effectLst/>
                <a:latin typeface="Times New Roman" panose="02020603050405020304" pitchFamily="18" charset="0"/>
                <a:ea typeface="Times New Roman" panose="02020603050405020304" pitchFamily="18" charset="0"/>
              </a:rPr>
              <a:t>Functions</a:t>
            </a:r>
            <a:r>
              <a:rPr lang="id-ID" sz="1800" b="1" dirty="0">
                <a:effectLst/>
                <a:latin typeface="Times New Roman" panose="02020603050405020304" pitchFamily="18" charset="0"/>
                <a:ea typeface="Times New Roman" panose="02020603050405020304" pitchFamily="18" charset="0"/>
              </a:rPr>
              <a:t>)</a:t>
            </a:r>
            <a:endParaRPr lang="id-ID" sz="1800" dirty="0">
              <a:effectLst/>
              <a:latin typeface="Times New Roman" panose="02020603050405020304" pitchFamily="18" charset="0"/>
              <a:ea typeface="Times New Roman" panose="02020603050405020304" pitchFamily="18" charset="0"/>
            </a:endParaRPr>
          </a:p>
          <a:p>
            <a:pPr lvl="0" algn="just" eaLnBrk="0">
              <a:tabLst>
                <a:tab pos="270510" algn="l"/>
              </a:tabLst>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Birokrasi pemerintah bisa berjalan dengan baik jika ada peraturan yang mengatur keberadaan dan prosedur pelayanannya. Prosedur yang jelas dan transparan penting tidak hanya bagi birokrasi tetapi juga bagi masyarakat sebagai pengguna pelayanan dari birokrasi. Tanpa adanya aturan permainan yang jelas, birokrasi tidak akan dapat bekerja secara efisien dan efektif.</a:t>
            </a:r>
          </a:p>
          <a:p>
            <a:pPr lvl="0" algn="just" eaLnBrk="0">
              <a:tabLst>
                <a:tab pos="270510" algn="l"/>
              </a:tabLst>
            </a:pP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lgn="just" eaLnBrk="0">
              <a:tabLst>
                <a:tab pos="270510" algn="l"/>
              </a:tabLst>
            </a:pPr>
            <a:r>
              <a:rPr lang="id-ID" sz="2400" b="1" dirty="0">
                <a:effectLst/>
                <a:latin typeface="Book Antiqua" panose="02040602050305030304" pitchFamily="18" charset="0"/>
                <a:ea typeface="Times New Roman" panose="02020603050405020304" pitchFamily="18" charset="0"/>
              </a:rPr>
              <a:t>Birokrasi Sebagai Unsur </a:t>
            </a:r>
            <a:r>
              <a:rPr lang="id-ID" sz="2400" b="1" dirty="0" err="1">
                <a:effectLst/>
                <a:latin typeface="Book Antiqua" panose="02040602050305030304" pitchFamily="18" charset="0"/>
                <a:ea typeface="Times New Roman" panose="02020603050405020304" pitchFamily="18" charset="0"/>
              </a:rPr>
              <a:t>Pembaruan</a:t>
            </a:r>
            <a:r>
              <a:rPr lang="id-ID" sz="2400" dirty="0" err="1">
                <a:latin typeface="Book Antiqua" panose="02040602050305030304" pitchFamily="18" charset="0"/>
                <a:ea typeface="Calibri" panose="020F0502020204030204" pitchFamily="34" charset="0"/>
                <a:cs typeface="Times New Roman" panose="02020603050405020304" pitchFamily="18" charset="0"/>
              </a:rPr>
              <a:t>Peranan</a:t>
            </a:r>
            <a:r>
              <a:rPr lang="id-ID" sz="2400" dirty="0">
                <a:latin typeface="Book Antiqua" panose="02040602050305030304" pitchFamily="18" charset="0"/>
                <a:ea typeface="Calibri" panose="020F0502020204030204" pitchFamily="34" charset="0"/>
                <a:cs typeface="Times New Roman" panose="02020603050405020304" pitchFamily="18" charset="0"/>
              </a:rPr>
              <a:t> aparatur dalam birokrasi pemerintahan sebagai unsur pembaru harus memiliki kemampuan untuk mendesain strategi usaha berencana yang mendorong ke arah pembaruan dan pembangunan dalam berbagai kebijaksanaan atau dalam suatu rencana maupun dalam realisasi pelaksanaannya</a:t>
            </a:r>
            <a:endParaRPr lang="id-ID" sz="2400" dirty="0">
              <a:latin typeface="Book Antiqua" panose="02040602050305030304" pitchFamily="18" charset="0"/>
              <a:ea typeface="Times New Roman" panose="02020603050405020304" pitchFamily="18" charset="0"/>
            </a:endParaRPr>
          </a:p>
          <a:p>
            <a:pPr algn="just" eaLnBrk="0">
              <a:tabLst>
                <a:tab pos="270510" algn="l"/>
              </a:tabLst>
            </a:pPr>
            <a:endParaRPr lang="id-ID" sz="2400"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378179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A3BB1DB9-B2EC-DF9C-3579-95FD4830A8F4}"/>
              </a:ext>
            </a:extLst>
          </p:cNvPr>
          <p:cNvSpPr txBox="1"/>
          <p:nvPr/>
        </p:nvSpPr>
        <p:spPr>
          <a:xfrm>
            <a:off x="838200" y="1181100"/>
            <a:ext cx="16535400" cy="8217634"/>
          </a:xfrm>
          <a:prstGeom prst="rect">
            <a:avLst/>
          </a:prstGeom>
          <a:noFill/>
        </p:spPr>
        <p:txBody>
          <a:bodyPr wrap="square">
            <a:spAutoFit/>
          </a:bodyPr>
          <a:lstStyle/>
          <a:p>
            <a:r>
              <a:rPr lang="id-ID" sz="2400" b="1" dirty="0">
                <a:latin typeface="Book Antiqua" panose="02040602050305030304" pitchFamily="18" charset="0"/>
                <a:ea typeface="Times New Roman" panose="02020603050405020304" pitchFamily="18" charset="0"/>
              </a:rPr>
              <a:t>TEORI-TEORI  DALAM PERUBAHAN SOSIAL</a:t>
            </a:r>
          </a:p>
          <a:p>
            <a:r>
              <a:rPr lang="id-ID" sz="2400" b="1" dirty="0">
                <a:solidFill>
                  <a:srgbClr val="000000"/>
                </a:solidFill>
                <a:effectLst/>
                <a:latin typeface="Book Antiqua" panose="02040602050305030304" pitchFamily="18" charset="0"/>
                <a:ea typeface="Times New Roman" panose="02020603050405020304" pitchFamily="18" charset="0"/>
              </a:rPr>
              <a:t>Filsafat ekonomi klasik </a:t>
            </a:r>
            <a:r>
              <a:rPr lang="id-ID" sz="2400" dirty="0">
                <a:solidFill>
                  <a:srgbClr val="000000"/>
                </a:solidFill>
                <a:effectLst/>
                <a:latin typeface="Book Antiqua" panose="02040602050305030304" pitchFamily="18" charset="0"/>
                <a:ea typeface="Times New Roman" panose="02020603050405020304" pitchFamily="18" charset="0"/>
              </a:rPr>
              <a:t>merupakan perspektif awal yang digunakan para pemikir seperti Adam Smith dalam karyanya </a:t>
            </a:r>
            <a:r>
              <a:rPr lang="id-ID" sz="2400" i="1" dirty="0" err="1">
                <a:solidFill>
                  <a:srgbClr val="000000"/>
                </a:solidFill>
                <a:effectLst/>
                <a:latin typeface="Book Antiqua" panose="02040602050305030304" pitchFamily="18" charset="0"/>
                <a:ea typeface="Times New Roman" panose="02020603050405020304" pitchFamily="18" charset="0"/>
              </a:rPr>
              <a:t>Wealth</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of</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Nation</a:t>
            </a:r>
            <a:r>
              <a:rPr lang="id-ID" sz="2400"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Labour</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Theory</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of</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value</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dirty="0">
                <a:solidFill>
                  <a:srgbClr val="000000"/>
                </a:solidFill>
                <a:effectLst/>
                <a:latin typeface="Book Antiqua" panose="02040602050305030304" pitchFamily="18" charset="0"/>
                <a:ea typeface="Times New Roman" panose="02020603050405020304" pitchFamily="18" charset="0"/>
              </a:rPr>
              <a:t>David Ricardo, James </a:t>
            </a:r>
            <a:r>
              <a:rPr lang="id-ID" sz="2400" dirty="0" err="1">
                <a:solidFill>
                  <a:srgbClr val="000000"/>
                </a:solidFill>
                <a:effectLst/>
                <a:latin typeface="Book Antiqua" panose="02040602050305030304" pitchFamily="18" charset="0"/>
                <a:ea typeface="Times New Roman" panose="02020603050405020304" pitchFamily="18" charset="0"/>
              </a:rPr>
              <a:t>Mill</a:t>
            </a:r>
            <a:r>
              <a:rPr lang="id-ID" sz="2400" dirty="0">
                <a:solidFill>
                  <a:srgbClr val="000000"/>
                </a:solidFill>
                <a:effectLst/>
                <a:latin typeface="Book Antiqua" panose="02040602050305030304" pitchFamily="18" charset="0"/>
                <a:ea typeface="Times New Roman" panose="02020603050405020304" pitchFamily="18" charset="0"/>
              </a:rPr>
              <a:t>, Thomas Robert </a:t>
            </a:r>
            <a:r>
              <a:rPr lang="id-ID" sz="2400" dirty="0" err="1">
                <a:solidFill>
                  <a:srgbClr val="000000"/>
                </a:solidFill>
                <a:effectLst/>
                <a:latin typeface="Book Antiqua" panose="02040602050305030304" pitchFamily="18" charset="0"/>
                <a:ea typeface="Times New Roman" panose="02020603050405020304" pitchFamily="18" charset="0"/>
              </a:rPr>
              <a:t>Malthus</a:t>
            </a:r>
            <a:r>
              <a:rPr lang="id-ID" sz="2400" dirty="0">
                <a:solidFill>
                  <a:srgbClr val="000000"/>
                </a:solidFill>
                <a:effectLst/>
                <a:latin typeface="Book Antiqua" panose="02040602050305030304" pitchFamily="18" charset="0"/>
                <a:ea typeface="Times New Roman" panose="02020603050405020304" pitchFamily="18" charset="0"/>
              </a:rPr>
              <a:t>,  dan Jeremy </a:t>
            </a:r>
            <a:r>
              <a:rPr lang="id-ID" sz="2400" dirty="0" err="1">
                <a:solidFill>
                  <a:srgbClr val="000000"/>
                </a:solidFill>
                <a:effectLst/>
                <a:latin typeface="Book Antiqua" panose="02040602050305030304" pitchFamily="18" charset="0"/>
                <a:ea typeface="Times New Roman" panose="02020603050405020304" pitchFamily="18" charset="0"/>
              </a:rPr>
              <a:t>Bentham</a:t>
            </a:r>
            <a:r>
              <a:rPr lang="id-ID" sz="2400" dirty="0">
                <a:solidFill>
                  <a:srgbClr val="000000"/>
                </a:solidFill>
                <a:effectLst/>
                <a:latin typeface="Book Antiqua" panose="02040602050305030304" pitchFamily="18" charset="0"/>
                <a:ea typeface="Times New Roman" panose="02020603050405020304" pitchFamily="18" charset="0"/>
              </a:rPr>
              <a:t> ketika membahas perubahan sosial. Pemikiran mereka sendiri secara umum berbasiskan filsafat liberalisme. Oleh karena itu teori yang kemudian muncul dikenal dengan teori ekonomi kapitalisme karena di dalamnya terkandung pengakuan pada kebebasan pada individu dan kepemilikan secara pribadi</a:t>
            </a:r>
          </a:p>
          <a:p>
            <a:endParaRPr lang="id-ID" sz="2400" b="1" dirty="0">
              <a:solidFill>
                <a:srgbClr val="000000"/>
              </a:solidFill>
              <a:latin typeface="Book Antiqua" panose="02040602050305030304" pitchFamily="18" charset="0"/>
              <a:ea typeface="Times New Roman" panose="02020603050405020304" pitchFamily="18" charset="0"/>
            </a:endParaRPr>
          </a:p>
          <a:p>
            <a:r>
              <a:rPr lang="id-ID" sz="2400" dirty="0">
                <a:solidFill>
                  <a:srgbClr val="000000"/>
                </a:solidFill>
                <a:latin typeface="Book Antiqua" panose="02040602050305030304" pitchFamily="18" charset="0"/>
                <a:ea typeface="Times New Roman" panose="02020603050405020304" pitchFamily="18" charset="0"/>
              </a:rPr>
              <a:t>T</a:t>
            </a:r>
            <a:r>
              <a:rPr lang="id-ID" sz="2400" dirty="0">
                <a:solidFill>
                  <a:srgbClr val="000000"/>
                </a:solidFill>
                <a:effectLst/>
                <a:latin typeface="Book Antiqua" panose="02040602050305030304" pitchFamily="18" charset="0"/>
                <a:ea typeface="Times New Roman" panose="02020603050405020304" pitchFamily="18" charset="0"/>
              </a:rPr>
              <a:t>eori evolusi yang lahir awal abad 19 setelah revolusi industri dan revolusi Perancis.  Berpangkal pada pandangan </a:t>
            </a:r>
            <a:r>
              <a:rPr lang="id-ID" sz="2400" dirty="0" err="1">
                <a:solidFill>
                  <a:srgbClr val="000000"/>
                </a:solidFill>
                <a:effectLst/>
                <a:latin typeface="Book Antiqua" panose="02040602050305030304" pitchFamily="18" charset="0"/>
                <a:ea typeface="Times New Roman" panose="02020603050405020304" pitchFamily="18" charset="0"/>
              </a:rPr>
              <a:t>Hegel</a:t>
            </a:r>
            <a:r>
              <a:rPr lang="id-ID" sz="2400" dirty="0">
                <a:solidFill>
                  <a:srgbClr val="000000"/>
                </a:solidFill>
                <a:effectLst/>
                <a:latin typeface="Book Antiqua" panose="02040602050305030304" pitchFamily="18" charset="0"/>
                <a:ea typeface="Times New Roman" panose="02020603050405020304" pitchFamily="18" charset="0"/>
              </a:rPr>
              <a:t>, kemudian </a:t>
            </a:r>
            <a:r>
              <a:rPr lang="id-ID" sz="2400" dirty="0" err="1">
                <a:solidFill>
                  <a:srgbClr val="000000"/>
                </a:solidFill>
                <a:effectLst/>
                <a:latin typeface="Book Antiqua" panose="02040602050305030304" pitchFamily="18" charset="0"/>
                <a:ea typeface="Times New Roman" panose="02020603050405020304" pitchFamily="18" charset="0"/>
              </a:rPr>
              <a:t>Comte</a:t>
            </a:r>
            <a:r>
              <a:rPr lang="id-ID" sz="2400" dirty="0">
                <a:solidFill>
                  <a:srgbClr val="000000"/>
                </a:solidFill>
                <a:effectLst/>
                <a:latin typeface="Book Antiqua" panose="02040602050305030304" pitchFamily="18" charset="0"/>
                <a:ea typeface="Times New Roman" panose="02020603050405020304" pitchFamily="18" charset="0"/>
              </a:rPr>
              <a:t> menjadikannya lebih “ilmiah” dengan menjelaskan bahwa perubahan itu melalui 3 (tiga) tahap yaitu teologi, metafisika, dan positif atau ilmiah.</a:t>
            </a:r>
          </a:p>
          <a:p>
            <a:endParaRPr lang="id-ID" sz="2400" b="1" dirty="0">
              <a:solidFill>
                <a:srgbClr val="000000"/>
              </a:solidFill>
              <a:latin typeface="Book Antiqua" panose="02040602050305030304" pitchFamily="18" charset="0"/>
              <a:ea typeface="Times New Roman" panose="02020603050405020304" pitchFamily="18" charset="0"/>
            </a:endParaRPr>
          </a:p>
          <a:p>
            <a:pPr algn="just"/>
            <a:r>
              <a:rPr lang="id-ID" sz="2400" b="1" dirty="0">
                <a:solidFill>
                  <a:srgbClr val="000000"/>
                </a:solidFill>
                <a:effectLst/>
                <a:latin typeface="Book Antiqua" panose="02040602050305030304" pitchFamily="18" charset="0"/>
                <a:ea typeface="Times New Roman" panose="02020603050405020304" pitchFamily="18" charset="0"/>
              </a:rPr>
              <a:t>Pemikiran Karl </a:t>
            </a:r>
            <a:r>
              <a:rPr lang="id-ID" sz="2400" b="1" dirty="0" err="1">
                <a:solidFill>
                  <a:srgbClr val="000000"/>
                </a:solidFill>
                <a:effectLst/>
                <a:latin typeface="Book Antiqua" panose="02040602050305030304" pitchFamily="18" charset="0"/>
                <a:ea typeface="Times New Roman" panose="02020603050405020304" pitchFamily="18" charset="0"/>
              </a:rPr>
              <a:t>Marx</a:t>
            </a:r>
            <a:r>
              <a:rPr lang="id-ID" sz="2400" b="1" dirty="0">
                <a:solidFill>
                  <a:srgbClr val="000000"/>
                </a:solidFill>
                <a:effectLst/>
                <a:latin typeface="Book Antiqua" panose="02040602050305030304" pitchFamily="18" charset="0"/>
                <a:ea typeface="Times New Roman" panose="02020603050405020304" pitchFamily="18" charset="0"/>
              </a:rPr>
              <a:t> </a:t>
            </a:r>
          </a:p>
          <a:p>
            <a:pPr algn="just"/>
            <a:r>
              <a:rPr lang="id-ID" sz="2400" dirty="0">
                <a:solidFill>
                  <a:srgbClr val="000000"/>
                </a:solidFill>
                <a:effectLst/>
                <a:latin typeface="Book Antiqua" panose="02040602050305030304" pitchFamily="18" charset="0"/>
                <a:ea typeface="Times New Roman" panose="02020603050405020304" pitchFamily="18" charset="0"/>
              </a:rPr>
              <a:t>didasarkan pada model evolusioner yang bertahap.  </a:t>
            </a:r>
            <a:r>
              <a:rPr lang="id-ID" sz="2400" dirty="0" err="1">
                <a:solidFill>
                  <a:srgbClr val="000000"/>
                </a:solidFill>
                <a:effectLst/>
                <a:latin typeface="Book Antiqua" panose="02040602050305030304" pitchFamily="18" charset="0"/>
                <a:ea typeface="Times New Roman" panose="02020603050405020304" pitchFamily="18" charset="0"/>
              </a:rPr>
              <a:t>Marx</a:t>
            </a:r>
            <a:r>
              <a:rPr lang="id-ID" sz="2400" dirty="0">
                <a:solidFill>
                  <a:srgbClr val="000000"/>
                </a:solidFill>
                <a:effectLst/>
                <a:latin typeface="Book Antiqua" panose="02040602050305030304" pitchFamily="18" charset="0"/>
                <a:ea typeface="Times New Roman" panose="02020603050405020304" pitchFamily="18" charset="0"/>
              </a:rPr>
              <a:t> mengaitkannya dengan perubahan yang terjadi dalam masyarakat dan menurutnya perkembangan masyarakat akan mengikuti tahapan masyarakat komunal primitif, masyarakat ini berkembang menjadi masyarakat dengan kepemilikan budak. Yang ditandai oleh bentuknya yang lebih besar dibanding masyarakat primitif dan pembagian kerjanya juga yang relatif lebih kompleks, dan sudah dikenal adanya kepemilikan secara pribadi. Perkembangan selanjutnya menuju masyarakat feodalisme dengan pembagian kerja yang semakin kompleks dan adanya pola-pola pemilikan kekayaan pribadi yang lebih ketat. Terbentuknya masyarakat feodal ini menjadi jalan bagi terbentuknya masyarakat kapitalis  yang ditandai dengan lahirnya cara-cara produksi borjuis dan hubungan-hubungan sosial lainnya. Akhir dari perubahan pada masyarakat menurut </a:t>
            </a:r>
            <a:r>
              <a:rPr lang="id-ID" sz="2400" dirty="0" err="1">
                <a:solidFill>
                  <a:srgbClr val="000000"/>
                </a:solidFill>
                <a:effectLst/>
                <a:latin typeface="Book Antiqua" panose="02040602050305030304" pitchFamily="18" charset="0"/>
                <a:ea typeface="Times New Roman" panose="02020603050405020304" pitchFamily="18" charset="0"/>
              </a:rPr>
              <a:t>Marx</a:t>
            </a:r>
            <a:r>
              <a:rPr lang="id-ID" sz="2400" dirty="0">
                <a:solidFill>
                  <a:srgbClr val="000000"/>
                </a:solidFill>
                <a:effectLst/>
                <a:latin typeface="Book Antiqua" panose="02040602050305030304" pitchFamily="18" charset="0"/>
                <a:ea typeface="Times New Roman" panose="02020603050405020304" pitchFamily="18" charset="0"/>
              </a:rPr>
              <a:t> ini  yaitu terciptanya masyarakat komunis  yang bercirikan hilangnya kepemilikan pribadi. </a:t>
            </a:r>
            <a:endParaRPr lang="id-ID" sz="2400" b="1" dirty="0">
              <a:solidFill>
                <a:srgbClr val="000000"/>
              </a:solidFill>
              <a:effectLst/>
              <a:latin typeface="Book Antiqua" panose="02040602050305030304" pitchFamily="18" charset="0"/>
              <a:ea typeface="Times New Roman" panose="02020603050405020304" pitchFamily="18" charset="0"/>
            </a:endParaRPr>
          </a:p>
          <a:p>
            <a:endParaRPr lang="id-ID" sz="2400" b="1"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353197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304E5B60-8AE2-590C-8444-C4644538465A}"/>
              </a:ext>
            </a:extLst>
          </p:cNvPr>
          <p:cNvSpPr txBox="1"/>
          <p:nvPr/>
        </p:nvSpPr>
        <p:spPr>
          <a:xfrm>
            <a:off x="685800" y="1562100"/>
            <a:ext cx="16535400" cy="7109639"/>
          </a:xfrm>
          <a:prstGeom prst="rect">
            <a:avLst/>
          </a:prstGeom>
          <a:noFill/>
        </p:spPr>
        <p:txBody>
          <a:bodyPr wrap="square">
            <a:spAutoFit/>
          </a:bodyPr>
          <a:lstStyle/>
          <a:p>
            <a:pPr lvl="0" algn="just" eaLnBrk="0"/>
            <a:r>
              <a:rPr lang="id-ID" sz="2400" b="1" dirty="0">
                <a:effectLst/>
                <a:latin typeface="Book Antiqua" panose="02040602050305030304" pitchFamily="18" charset="0"/>
                <a:ea typeface="Times New Roman" panose="02020603050405020304" pitchFamily="18" charset="0"/>
              </a:rPr>
              <a:t>Masa Kerajaan</a:t>
            </a: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Pemegang kekuasaan yang tertinggi dalam organisasi negara (kerajaan) adalah raja, dan secara formal mempunyai hak untuk melaksanakan kekuasaan tertinggi, jika perlu dengan paksaan, serta negara (kerajaan) dalam hal ini raja yang membagi-bagi kekuasaan yang lebih rendah derajatnya. Kekuasaan yang lebih rendah derajatnya dari raja biasanya dijalankan oleh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segolongan</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kecil masyarakat yang menamakan diri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The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Rulling</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Clas</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Dalam masyarakat feodal atau masa kerajaan,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the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rulling</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class</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dipegang oleh bangsawan, contohnya pada masa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Majapahit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terdapat Mahapatih.</a:t>
            </a:r>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lvl="0" algn="just" eaLnBrk="0"/>
            <a:endParaRPr lang="id-ID" sz="2400" b="1" dirty="0">
              <a:latin typeface="Book Antiqua" panose="02040602050305030304" pitchFamily="18" charset="0"/>
              <a:ea typeface="Calibri" panose="020F0502020204030204" pitchFamily="34" charset="0"/>
              <a:cs typeface="Times New Roman" panose="02020603050405020304" pitchFamily="18" charset="0"/>
            </a:endParaRPr>
          </a:p>
          <a:p>
            <a:pPr lvl="0" algn="just" eaLnBrk="0"/>
            <a:r>
              <a:rPr lang="id-ID" sz="2400" b="1" dirty="0">
                <a:latin typeface="Book Antiqua" panose="02040602050305030304" pitchFamily="18" charset="0"/>
                <a:ea typeface="Times New Roman" panose="02020603050405020304" pitchFamily="18" charset="0"/>
              </a:rPr>
              <a:t>Masa Kolonial</a:t>
            </a: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Jika dilihat dari sudut pandang kelembagaan, pada masa kolonial Belanda yang dipimpin oleh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Gubemur</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Jenderal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Daendels</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sudah meletakan dasar-dasar birokrasi modern di Indonesia, yaitu dibentuknya jabatan kenegaraan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ambten</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public</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offices</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dengan rumusan tugas, fungsi, wewenang dan tanggung jawab masing-masing jabatan, menurut skala gaji tertentu yang dibayarkan dari kas negara. Selain itu membentuk sistem pemerintahan wilayah, yaitu provinsi, keresidenan, kabupaten, distrik, kecamatan, dan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kemantren</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yang masing-masing dikepalai oleh seorang pejabat negeri yang resmi. Walaupun birokrasi ditinjau dari sudut kelembagaan sudah mengarah pada birokrasi modem dan tertata rapi, namun jika dilihat dari orientasinya birokrasi pada masa ini dibentuk dan dijalankan untuk kepentingan penguasa kolonial, hal ini bisa dilihat pada masa gubernur jenderal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Daendels</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dijalankan secara militer, keras dan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otokrasi</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a:t>
            </a:r>
          </a:p>
          <a:p>
            <a:pPr lvl="0" algn="just" eaLnBrk="0"/>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Warisan kolonial setelah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Proldamasi</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Indonesia merdeka adalah struktur organisasi birokrasi yang telah tertata baik seperti Provinsi,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Gementee</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(Kota), </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Gewest</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Karesidenan</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Kabupaten </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a:t>
            </a:r>
            <a:r>
              <a:rPr lang="id-ID" sz="2400" i="1" dirty="0" err="1">
                <a:effectLst/>
                <a:latin typeface="Book Antiqua" panose="02040602050305030304" pitchFamily="18" charset="0"/>
                <a:ea typeface="Calibri" panose="020F0502020204030204" pitchFamily="34" charset="0"/>
                <a:cs typeface="Times New Roman" panose="02020603050405020304" pitchFamily="18" charset="0"/>
              </a:rPr>
              <a:t>afdelingen</a:t>
            </a:r>
            <a:r>
              <a:rPr lang="id-ID" sz="2400" i="1"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dan seterusnya</a:t>
            </a:r>
            <a:endParaRPr lang="id-ID" sz="2400" dirty="0">
              <a:latin typeface="Book Antiqua" panose="02040602050305030304" pitchFamily="18" charset="0"/>
              <a:ea typeface="Times New Roman" panose="02020603050405020304" pitchFamily="18" charset="0"/>
            </a:endParaRPr>
          </a:p>
        </p:txBody>
      </p:sp>
      <p:sp>
        <p:nvSpPr>
          <p:cNvPr id="15" name="Kotak Teks 14">
            <a:extLst>
              <a:ext uri="{FF2B5EF4-FFF2-40B4-BE49-F238E27FC236}">
                <a16:creationId xmlns:a16="http://schemas.microsoft.com/office/drawing/2014/main" id="{94710DC5-4318-EEC9-05DA-FDC2CFBC0CD8}"/>
              </a:ext>
            </a:extLst>
          </p:cNvPr>
          <p:cNvSpPr txBox="1"/>
          <p:nvPr/>
        </p:nvSpPr>
        <p:spPr>
          <a:xfrm>
            <a:off x="8221436" y="647700"/>
            <a:ext cx="9152164" cy="626646"/>
          </a:xfrm>
          <a:prstGeom prst="rect">
            <a:avLst/>
          </a:prstGeom>
          <a:noFill/>
        </p:spPr>
        <p:txBody>
          <a:bodyPr wrap="square">
            <a:spAutoFit/>
          </a:bodyPr>
          <a:lstStyle/>
          <a:p>
            <a:pPr algn="r">
              <a:lnSpc>
                <a:spcPct val="115000"/>
              </a:lnSpc>
              <a:spcAft>
                <a:spcPts val="1000"/>
              </a:spcAft>
            </a:pPr>
            <a:r>
              <a:rPr lang="id-ID" sz="3200" b="1" dirty="0">
                <a:effectLst/>
                <a:latin typeface="Book Antiqua" panose="02040602050305030304" pitchFamily="18" charset="0"/>
                <a:ea typeface="Calibri" panose="020F0502020204030204" pitchFamily="34" charset="0"/>
                <a:cs typeface="Times New Roman" panose="02020603050405020304" pitchFamily="18" charset="0"/>
              </a:rPr>
              <a:t>Perkembangan Birokrasi di Pemerintahan</a:t>
            </a:r>
            <a:endParaRPr lang="id-ID"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721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94F0-FB66-F46C-94A7-2F84F2D08EA7}"/>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42B1D3EF-D5D6-19B0-AB82-D67D3FC58392}"/>
              </a:ext>
            </a:extLst>
          </p:cNvPr>
          <p:cNvSpPr txBox="1"/>
          <p:nvPr/>
        </p:nvSpPr>
        <p:spPr>
          <a:xfrm>
            <a:off x="1752600" y="1714500"/>
            <a:ext cx="15316200" cy="7478970"/>
          </a:xfrm>
          <a:prstGeom prst="rect">
            <a:avLst/>
          </a:prstGeom>
          <a:noFill/>
        </p:spPr>
        <p:txBody>
          <a:bodyPr wrap="square">
            <a:spAutoFit/>
          </a:bodyPr>
          <a:lstStyle/>
          <a:p>
            <a:pPr lvl="0" algn="just" eaLnBrk="0"/>
            <a:r>
              <a:rPr lang="id-ID" sz="2400" b="1" dirty="0">
                <a:solidFill>
                  <a:srgbClr val="000000"/>
                </a:solidFill>
                <a:effectLst/>
                <a:latin typeface="Book Antiqua" panose="02040602050305030304" pitchFamily="18" charset="0"/>
                <a:ea typeface="Times New Roman" panose="02020603050405020304" pitchFamily="18" charset="0"/>
              </a:rPr>
              <a:t>Pasca Kolonial sampai sekarang</a:t>
            </a:r>
          </a:p>
          <a:p>
            <a:pPr lvl="0" algn="just" eaLnBrk="0"/>
            <a:r>
              <a:rPr lang="id-ID" sz="2400" dirty="0">
                <a:solidFill>
                  <a:srgbClr val="000000"/>
                </a:solidFill>
                <a:latin typeface="Book Antiqua" panose="02040602050305030304" pitchFamily="18" charset="0"/>
                <a:ea typeface="Times New Roman" panose="02020603050405020304" pitchFamily="18" charset="0"/>
              </a:rPr>
              <a:t>Masa Awal Kemerdekaan</a:t>
            </a: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Selama awal kemerdekaan, birokrasi tidak berjalan normal dan banyak pegawai terpecah belah. Akan tetapi di masa ini terjadi penambahan pegawai yang relatif besar, karena Belanda menambah pegawai pada daerah-daerah yang didudukinya sementara pemerintah republik juga melakukan hal serupa. Kualitas pegawai pun berbeda, yaitu para pegawai yang berada di pihak Belanda pada umumnya mempunyai kualitas tinggi, baik dari pendidikan maupun pengalamannya; sedangkan di pihak pemerintah republik pada umumnya kurang memilik keahlian dan pengalaman.</a:t>
            </a:r>
          </a:p>
          <a:p>
            <a:pPr lvl="0" algn="just" eaLnBrk="0"/>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Masa demokrasi Liberal</a:t>
            </a: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Birokrasi pada masa demokrasi liberal menjadi semakin terpuruk, tidak berjalan dan tertata lebih baik, bahkan menjadi ajang rebutan partai politik. Hampir semua pegawai berafiliasi kepada partai politik sehingga mereka pun terkotak-kotak.</a:t>
            </a:r>
          </a:p>
          <a:p>
            <a:pPr lvl="0" algn="just" eaLnBrk="0"/>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Masa Demokrasi Terpimpin</a:t>
            </a:r>
          </a:p>
          <a:p>
            <a:pPr lvl="0" algn="just" eaLnBrk="0"/>
            <a:r>
              <a:rPr lang="id-ID" sz="2400" dirty="0">
                <a:effectLst/>
                <a:latin typeface="Book Antiqua" panose="02040602050305030304" pitchFamily="18" charset="0"/>
                <a:ea typeface="Calibri" panose="020F0502020204030204" pitchFamily="34" charset="0"/>
                <a:cs typeface="Times New Roman" panose="02020603050405020304" pitchFamily="18" charset="0"/>
              </a:rPr>
              <a:t>kondisi birokrasi pada masa Demokrasi Terpimpin atau Orde Lama tidak berbeda dengan masa demokrasi liberal. Birokrasi masih tetap sebagai alat partai politik, tidak profesional, tidak memiliki batas-batas legal-rasional yang jelas, tidak jujur dan  tidak bertanggung jawab, dan amat korup</a:t>
            </a:r>
          </a:p>
          <a:p>
            <a:pPr lvl="0" algn="just" eaLnBrk="0"/>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lvl="0" algn="ctr" eaLnBrk="0"/>
            <a:r>
              <a:rPr lang="id-ID" sz="2400" b="1" dirty="0">
                <a:effectLst/>
                <a:latin typeface="Book Antiqua" panose="02040602050305030304" pitchFamily="18" charset="0"/>
                <a:ea typeface="Calibri" panose="020F0502020204030204" pitchFamily="34" charset="0"/>
                <a:cs typeface="Times New Roman" panose="02020603050405020304" pitchFamily="18" charset="0"/>
              </a:rPr>
              <a:t>BAGAIMANA BIROKRASI MASA ORDE BARU HINGGA SEKARANG????</a:t>
            </a:r>
            <a:endParaRPr lang="id-ID" sz="2400" b="1"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133712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A790-CB66-C320-B6C0-99AB8A56988E}"/>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163E34D4-E5C8-CBE3-8ACE-375B5A6BA49B}"/>
              </a:ext>
            </a:extLst>
          </p:cNvPr>
          <p:cNvSpPr txBox="1"/>
          <p:nvPr/>
        </p:nvSpPr>
        <p:spPr>
          <a:xfrm>
            <a:off x="990600" y="1026988"/>
            <a:ext cx="15925800" cy="7237879"/>
          </a:xfrm>
          <a:prstGeom prst="rect">
            <a:avLst/>
          </a:prstGeom>
          <a:noFill/>
        </p:spPr>
        <p:txBody>
          <a:bodyPr wrap="square">
            <a:spAutoFit/>
          </a:bodyPr>
          <a:lstStyle/>
          <a:p>
            <a:pPr algn="r" fontAlgn="t">
              <a:lnSpc>
                <a:spcPct val="150000"/>
              </a:lnSpc>
              <a:spcAft>
                <a:spcPts val="1000"/>
              </a:spcAft>
            </a:pPr>
            <a:r>
              <a:rPr lang="en-US" sz="3200" b="1" dirty="0">
                <a:effectLst/>
                <a:latin typeface="Britannic Bold" panose="020B0903060703020204" pitchFamily="34" charset="0"/>
                <a:ea typeface="Times New Roman" panose="02020603050405020304" pitchFamily="18" charset="0"/>
              </a:rPr>
              <a:t>PENGERTIAN KEPEMIMPINAN</a:t>
            </a:r>
            <a:endParaRPr lang="id-ID" sz="3200" dirty="0">
              <a:effectLst/>
              <a:latin typeface="Britannic Bold" panose="020B0903060703020204" pitchFamily="34" charset="0"/>
              <a:ea typeface="Times New Roman" panose="02020603050405020304" pitchFamily="18" charset="0"/>
            </a:endParaRPr>
          </a:p>
          <a:p>
            <a:pPr algn="just" fontAlgn="t"/>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algn="just" fontAlgn="t"/>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lgn="just" fontAlgn="t"/>
            <a:r>
              <a:rPr lang="id-ID" sz="2400" dirty="0">
                <a:effectLst/>
                <a:latin typeface="Book Antiqua" panose="02040602050305030304" pitchFamily="18" charset="0"/>
                <a:ea typeface="Calibri" panose="020F0502020204030204" pitchFamily="34" charset="0"/>
                <a:cs typeface="Times New Roman" panose="02020603050405020304" pitchFamily="18" charset="0"/>
              </a:rPr>
              <a:t>Banyak konsep tentang definisi kepemimpinan dari para ahli. </a:t>
            </a:r>
          </a:p>
          <a:p>
            <a:pPr algn="just" fontAlgn="t"/>
            <a:r>
              <a:rPr lang="id-ID" sz="2400" b="1" dirty="0">
                <a:effectLst/>
                <a:latin typeface="Book Antiqua" panose="02040602050305030304" pitchFamily="18" charset="0"/>
                <a:ea typeface="Calibri" panose="020F0502020204030204" pitchFamily="34" charset="0"/>
                <a:cs typeface="Times New Roman" panose="02020603050405020304" pitchFamily="18" charset="0"/>
              </a:rPr>
              <a:t>Kepemimpinan</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a:t>
            </a:r>
          </a:p>
          <a:p>
            <a:pPr algn="just" fontAlgn="t"/>
            <a:r>
              <a:rPr lang="id-ID" sz="2400" dirty="0">
                <a:latin typeface="Book Antiqua" panose="02040602050305030304" pitchFamily="18" charset="0"/>
                <a:ea typeface="Calibri" panose="020F0502020204030204" pitchFamily="34" charset="0"/>
                <a:cs typeface="Times New Roman" panose="02020603050405020304" pitchFamily="18" charset="0"/>
              </a:rPr>
              <a:t>S</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ebuah hubungan yang saling mempengaruhi di antara pemimpin dan pengikut (bawahan) yang menginginkan perubahan nyata yang mencerminkan tujuan bersamanya (Joseph C.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Rost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a:t>
            </a:r>
          </a:p>
          <a:p>
            <a:pPr algn="just" fontAlgn="t"/>
            <a:endParaRPr lang="id-ID" sz="2400" b="1" dirty="0">
              <a:solidFill>
                <a:srgbClr val="000000"/>
              </a:solidFill>
              <a:latin typeface="Book Antiqua" panose="02040602050305030304" pitchFamily="18" charset="0"/>
              <a:ea typeface="Calibri" panose="020F0502020204030204" pitchFamily="34" charset="0"/>
              <a:cs typeface="Times New Roman" panose="02020603050405020304" pitchFamily="18" charset="0"/>
            </a:endParaRPr>
          </a:p>
          <a:p>
            <a:pPr algn="just" fontAlgn="t"/>
            <a:r>
              <a:rPr lang="id-ID" sz="2400" b="1" dirty="0">
                <a:effectLst/>
                <a:latin typeface="Book Antiqua" panose="02040602050305030304" pitchFamily="18" charset="0"/>
                <a:ea typeface="Calibri" panose="020F0502020204030204" pitchFamily="34" charset="0"/>
                <a:cs typeface="Times New Roman" panose="02020603050405020304" pitchFamily="18" charset="0"/>
              </a:rPr>
              <a:t>Kepemimpinan </a:t>
            </a:r>
          </a:p>
          <a:p>
            <a:pPr algn="just" fontAlgn="t"/>
            <a:r>
              <a:rPr lang="id-ID" sz="2400" dirty="0">
                <a:effectLst/>
                <a:latin typeface="Book Antiqua" panose="02040602050305030304" pitchFamily="18" charset="0"/>
                <a:ea typeface="Calibri" panose="020F0502020204030204" pitchFamily="34" charset="0"/>
                <a:cs typeface="Times New Roman" panose="02020603050405020304" pitchFamily="18" charset="0"/>
              </a:rPr>
              <a:t>Suatu kemampuan dari dalam diri seseorang, yang dapat memimpin secara tanggung jawab dan mempengaruhi setiap orang yang dipimpinnya dengan baik dan benar. Jadi, dapat dikatakan bahwa kepemimpinan itu adalah proses mempengaruhi pengikutnya dengan cara kehormatan, kepatuhan, kepercayaan dan semangat agar dapat bekerja sama dengan baik, guna mencapai tujuan yang diinginkan (Rahmat dan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Boekoensoe</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a:t>
            </a:r>
          </a:p>
          <a:p>
            <a:pPr algn="just" fontAlgn="t"/>
            <a:endParaRPr lang="id-ID" sz="2400" b="1" dirty="0">
              <a:solidFill>
                <a:srgbClr val="000000"/>
              </a:solidFill>
              <a:latin typeface="Book Antiqua" panose="02040602050305030304" pitchFamily="18" charset="0"/>
              <a:ea typeface="Calibri" panose="020F0502020204030204" pitchFamily="34" charset="0"/>
              <a:cs typeface="Times New Roman" panose="02020603050405020304" pitchFamily="18" charset="0"/>
            </a:endParaRPr>
          </a:p>
          <a:p>
            <a:pPr algn="just" fontAlgn="t"/>
            <a:r>
              <a:rPr lang="id-ID" sz="2400" b="1" dirty="0">
                <a:effectLst/>
                <a:latin typeface="Book Antiqua" panose="02040602050305030304" pitchFamily="18" charset="0"/>
                <a:ea typeface="Calibri" panose="020F0502020204030204" pitchFamily="34" charset="0"/>
                <a:cs typeface="Times New Roman" panose="02020603050405020304" pitchFamily="18" charset="0"/>
              </a:rPr>
              <a:t>Kepemimpinan</a:t>
            </a:r>
          </a:p>
          <a:p>
            <a:pPr algn="just" fontAlgn="t"/>
            <a:r>
              <a:rPr lang="id-ID" sz="2400" dirty="0">
                <a:effectLst/>
                <a:latin typeface="Book Antiqua" panose="02040602050305030304" pitchFamily="18" charset="0"/>
                <a:ea typeface="Calibri" panose="020F0502020204030204" pitchFamily="34" charset="0"/>
                <a:cs typeface="Times New Roman" panose="02020603050405020304" pitchFamily="18" charset="0"/>
              </a:rPr>
              <a:t>sebagai pengaruh, semi atau proses mempengaruhi orang-orang sehingga mereka akan berusaha mencapai tujuan kelompok dengan kemauan dan antusias. (Harold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Koontz</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Cyriil</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O'Donnell</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dan Heinz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Weihirch</a:t>
            </a:r>
            <a:r>
              <a:rPr lang="id-ID" sz="2400" b="1" dirty="0">
                <a:solidFill>
                  <a:srgbClr val="000000"/>
                </a:solidFill>
                <a:effectLst/>
                <a:latin typeface="Book Antiqua" panose="02040602050305030304" pitchFamily="18" charset="0"/>
                <a:ea typeface="Calibri" panose="020F0502020204030204" pitchFamily="34" charset="0"/>
                <a:cs typeface="Times New Roman" panose="02020603050405020304" pitchFamily="18" charset="0"/>
              </a:rPr>
              <a:t>)</a:t>
            </a:r>
            <a:endParaRPr lang="id-ID" sz="2400" b="1" dirty="0">
              <a:solidFill>
                <a:srgbClr val="000000"/>
              </a:solidFill>
              <a:latin typeface="Book Antiqua" panose="02040602050305030304" pitchFamily="18" charset="0"/>
              <a:ea typeface="Calibri" panose="020F0502020204030204" pitchFamily="34" charset="0"/>
              <a:cs typeface="Times New Roman" panose="02020603050405020304" pitchFamily="18" charset="0"/>
            </a:endParaRPr>
          </a:p>
          <a:p>
            <a:pPr algn="just" fontAlgn="t"/>
            <a:endParaRPr lang="id-ID" sz="2400" b="1" dirty="0">
              <a:solidFill>
                <a:srgbClr val="000000"/>
              </a:solidFill>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229328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3918</TotalTime>
  <Words>2280</Words>
  <Application>Microsoft Office PowerPoint</Application>
  <PresentationFormat>Custom</PresentationFormat>
  <Paragraphs>107</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Broadway</vt:lpstr>
      <vt:lpstr>Book Antiqua</vt:lpstr>
      <vt:lpstr>Canva Sans Bold</vt:lpstr>
      <vt:lpstr>Times New Roman</vt:lpstr>
      <vt:lpstr>Calibri (body)</vt:lpstr>
      <vt:lpstr>Calibri</vt:lpstr>
      <vt:lpstr>Arial</vt:lpstr>
      <vt:lpstr>Britannic Bold</vt:lpstr>
      <vt:lpstr>Gill Sans MT</vt:lpstr>
      <vt:lpstr>Galeri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MATERI</dc:title>
  <dc:creator>Iyep Saefulrahman</dc:creator>
  <cp:lastModifiedBy>gita khuzaimah</cp:lastModifiedBy>
  <cp:revision>31</cp:revision>
  <dcterms:created xsi:type="dcterms:W3CDTF">2006-08-16T00:00:00Z</dcterms:created>
  <dcterms:modified xsi:type="dcterms:W3CDTF">2025-08-21T23:00:18Z</dcterms:modified>
  <dc:identifier>DAGry4PE1OA</dc:identifier>
</cp:coreProperties>
</file>