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6" r:id="rId2"/>
    <p:sldId id="257" r:id="rId3"/>
    <p:sldId id="264" r:id="rId4"/>
    <p:sldId id="265" r:id="rId5"/>
    <p:sldId id="266" r:id="rId6"/>
    <p:sldId id="260" r:id="rId7"/>
    <p:sldId id="261" r:id="rId8"/>
    <p:sldId id="267" r:id="rId9"/>
    <p:sldId id="268" r:id="rId10"/>
    <p:sldId id="269" r:id="rId11"/>
    <p:sldId id="270" r:id="rId12"/>
    <p:sldId id="271" r:id="rId13"/>
    <p:sldId id="272" r:id="rId14"/>
    <p:sldId id="258" r:id="rId15"/>
  </p:sldIdLst>
  <p:sldSz cx="18288000" cy="10287000"/>
  <p:notesSz cx="6858000" cy="9144000"/>
  <p:embeddedFontLst>
    <p:embeddedFont>
      <p:font typeface="Book Antiqua" panose="02040602050305030304" pitchFamily="18" charset="0"/>
      <p:regular r:id="rId16"/>
      <p:bold r:id="rId17"/>
      <p:italic r:id="rId18"/>
      <p:boldItalic r:id="rId19"/>
    </p:embeddedFont>
    <p:embeddedFont>
      <p:font typeface="Britannic Bold" panose="020B0903060703020204" pitchFamily="34" charset="0"/>
      <p:regular r:id="rId20"/>
    </p:embeddedFont>
    <p:embeddedFont>
      <p:font typeface="Broadway" panose="04040905080B02020502" pitchFamily="82" charset="0"/>
      <p:regular r:id="rId21"/>
    </p:embeddedFont>
    <p:embeddedFont>
      <p:font typeface="Canva Sans Bold" panose="020B0604020202020204" charset="0"/>
      <p:regular r:id="rId22"/>
    </p:embeddedFont>
    <p:embeddedFont>
      <p:font typeface="Gill Sans MT" panose="020B0502020104020203" pitchFamily="34" charset="0"/>
      <p:regular r:id="rId23"/>
      <p:bold r:id="rId24"/>
      <p:italic r:id="rId25"/>
      <p:boldItalic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Gaya Medium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Tanpa Gaya, Tanpa Kis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Gaya Terang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447" autoAdjust="0"/>
  </p:normalViewPr>
  <p:slideViewPr>
    <p:cSldViewPr>
      <p:cViewPr varScale="1">
        <p:scale>
          <a:sx n="23" d="100"/>
          <a:sy n="23" d="100"/>
        </p:scale>
        <p:origin x="56" y="4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3626669" y="1203448"/>
            <a:ext cx="12955610" cy="3812147"/>
          </a:xfrm>
        </p:spPr>
        <p:txBody>
          <a:bodyPr bIns="0" anchor="b">
            <a:normAutofit/>
          </a:bodyPr>
          <a:lstStyle>
            <a:lvl1pPr algn="l">
              <a:defRPr sz="9900"/>
            </a:lvl1pPr>
          </a:lstStyle>
          <a:p>
            <a:r>
              <a:rPr lang="id-ID"/>
              <a:t>Klik untuk mengedit gaya judul Master</a:t>
            </a:r>
            <a:endParaRPr lang="en-US" dirty="0"/>
          </a:p>
        </p:txBody>
      </p:sp>
      <p:sp>
        <p:nvSpPr>
          <p:cNvPr id="3" name="Subtitle 2"/>
          <p:cNvSpPr>
            <a:spLocks noGrp="1"/>
          </p:cNvSpPr>
          <p:nvPr>
            <p:ph type="subTitle" idx="1"/>
          </p:nvPr>
        </p:nvSpPr>
        <p:spPr>
          <a:xfrm>
            <a:off x="3626670" y="5296807"/>
            <a:ext cx="12955608" cy="1466432"/>
          </a:xfrm>
        </p:spPr>
        <p:txBody>
          <a:bodyPr tIns="91440" bIns="91440">
            <a:normAutofit/>
          </a:bodyPr>
          <a:lstStyle>
            <a:lvl1pPr marL="0" indent="0" algn="l">
              <a:buNone/>
              <a:defRPr sz="2700" b="0" cap="all" baseline="0">
                <a:solidFill>
                  <a:schemeClr val="tx1"/>
                </a:solidFill>
              </a:defRPr>
            </a:lvl1pPr>
            <a:lvl2pPr marL="685800" indent="0" algn="ctr">
              <a:buNone/>
              <a:defRPr sz="27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a:xfrm>
            <a:off x="3624751" y="493961"/>
            <a:ext cx="7460873" cy="463802"/>
          </a:xfrm>
        </p:spPr>
        <p:txBody>
          <a:bodyPr/>
          <a:lstStyle/>
          <a:p>
            <a:endParaRPr lang="en-US"/>
          </a:p>
        </p:txBody>
      </p:sp>
      <p:sp>
        <p:nvSpPr>
          <p:cNvPr id="6" name="Slide Number Placeholder 5"/>
          <p:cNvSpPr>
            <a:spLocks noGrp="1"/>
          </p:cNvSpPr>
          <p:nvPr>
            <p:ph type="sldNum" sz="quarter" idx="12"/>
          </p:nvPr>
        </p:nvSpPr>
        <p:spPr>
          <a:xfrm>
            <a:off x="2156497" y="1198460"/>
            <a:ext cx="1216529" cy="755367"/>
          </a:xfrm>
        </p:spPr>
        <p:txBody>
          <a:bodyPr/>
          <a:lstStyle/>
          <a:p>
            <a:fld id="{B6F15528-21DE-4FAA-801E-634DDDAF4B2B}" type="slidenum">
              <a:rPr lang="en-US" smtClean="0"/>
              <a:pPr/>
              <a:t>‹#›</a:t>
            </a:fld>
            <a:endParaRPr lang="en-US"/>
          </a:p>
        </p:txBody>
      </p:sp>
      <p:cxnSp>
        <p:nvCxnSpPr>
          <p:cNvPr id="15" name="Straight Connector 14"/>
          <p:cNvCxnSpPr/>
          <p:nvPr/>
        </p:nvCxnSpPr>
        <p:spPr>
          <a:xfrm>
            <a:off x="3626670" y="5292813"/>
            <a:ext cx="1295560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872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26" name="Straight Connector 25"/>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995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158667" y="1198460"/>
            <a:ext cx="2423613" cy="6989834"/>
          </a:xfrm>
        </p:spPr>
        <p:txBody>
          <a:bodyPr vert="eaVert"/>
          <a:lstStyle>
            <a:lvl1pPr algn="l">
              <a:defRPr/>
            </a:lvl1pPr>
          </a:lstStyle>
          <a:p>
            <a:r>
              <a:rPr lang="id-ID"/>
              <a:t>Klik untuk mengedit gaya judul Master</a:t>
            </a:r>
            <a:endParaRPr lang="en-US" dirty="0"/>
          </a:p>
        </p:txBody>
      </p:sp>
      <p:sp>
        <p:nvSpPr>
          <p:cNvPr id="3" name="Vertical Text Placeholder 2"/>
          <p:cNvSpPr>
            <a:spLocks noGrp="1"/>
          </p:cNvSpPr>
          <p:nvPr>
            <p:ph type="body" orient="vert" idx="1"/>
          </p:nvPr>
        </p:nvSpPr>
        <p:spPr>
          <a:xfrm>
            <a:off x="2167008" y="1198460"/>
            <a:ext cx="11743245" cy="6989834"/>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4158667" y="1198460"/>
            <a:ext cx="0" cy="6989834"/>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37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ncho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3" name="Straight Connector 32"/>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6309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Title 1"/>
          <p:cNvSpPr>
            <a:spLocks noGrp="1"/>
          </p:cNvSpPr>
          <p:nvPr>
            <p:ph type="title"/>
          </p:nvPr>
        </p:nvSpPr>
        <p:spPr>
          <a:xfrm>
            <a:off x="2181359" y="2634195"/>
            <a:ext cx="12964731" cy="2831925"/>
          </a:xfrm>
        </p:spPr>
        <p:txBody>
          <a:bodyPr anchor="b">
            <a:normAutofit/>
          </a:bodyPr>
          <a:lstStyle>
            <a:lvl1pPr algn="l">
              <a:defRPr sz="5400"/>
            </a:lvl1pPr>
          </a:lstStyle>
          <a:p>
            <a:r>
              <a:rPr lang="id-ID"/>
              <a:t>Klik untuk mengedit gaya judul Master</a:t>
            </a:r>
            <a:endParaRPr lang="en-US" dirty="0"/>
          </a:p>
        </p:txBody>
      </p:sp>
      <p:sp>
        <p:nvSpPr>
          <p:cNvPr id="3" name="Text Placeholder 2"/>
          <p:cNvSpPr>
            <a:spLocks noGrp="1"/>
          </p:cNvSpPr>
          <p:nvPr>
            <p:ph type="body" idx="1"/>
          </p:nvPr>
        </p:nvSpPr>
        <p:spPr>
          <a:xfrm>
            <a:off x="2181359" y="5709293"/>
            <a:ext cx="12945669" cy="1519394"/>
          </a:xfrm>
        </p:spPr>
        <p:txBody>
          <a:bodyPr tIns="91440">
            <a:normAutofit/>
          </a:bodyPr>
          <a:lstStyle>
            <a:lvl1pPr marL="0" indent="0" algn="l">
              <a:buNone/>
              <a:defRPr sz="2700">
                <a:solidFill>
                  <a:schemeClr val="tx1"/>
                </a:solidFill>
              </a:defRPr>
            </a:lvl1pPr>
            <a:lvl2pPr marL="685800" indent="0">
              <a:buNone/>
              <a:defRPr sz="27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2181359" y="5707478"/>
            <a:ext cx="12945669"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3842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a:xfrm>
            <a:off x="2173826" y="1207334"/>
            <a:ext cx="14408453" cy="1588958"/>
          </a:xfrm>
        </p:spPr>
        <p:txBody>
          <a:bodyPr/>
          <a:lstStyle/>
          <a:p>
            <a:r>
              <a:rPr lang="id-ID"/>
              <a:t>Klik untuk mengedit gaya judul Master</a:t>
            </a:r>
            <a:endParaRPr lang="en-US" dirty="0"/>
          </a:p>
        </p:txBody>
      </p:sp>
      <p:sp>
        <p:nvSpPr>
          <p:cNvPr id="3" name="Content Placeholder 2"/>
          <p:cNvSpPr>
            <a:spLocks noGrp="1"/>
          </p:cNvSpPr>
          <p:nvPr>
            <p:ph sz="half" idx="1"/>
          </p:nvPr>
        </p:nvSpPr>
        <p:spPr>
          <a:xfrm>
            <a:off x="2170997" y="3016318"/>
            <a:ext cx="6967728" cy="5172893"/>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9620657" y="3026015"/>
            <a:ext cx="6967728" cy="5162280"/>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5" name="Straight Connector 3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763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a:xfrm>
            <a:off x="2170787" y="1206245"/>
            <a:ext cx="14411492" cy="1584479"/>
          </a:xfrm>
        </p:spPr>
        <p:txBody>
          <a:bodyPr/>
          <a:lstStyle/>
          <a:p>
            <a:r>
              <a:rPr lang="id-ID"/>
              <a:t>Klik untuk mengedit gaya judul Master</a:t>
            </a:r>
            <a:endParaRPr lang="en-US" dirty="0"/>
          </a:p>
        </p:txBody>
      </p:sp>
      <p:sp>
        <p:nvSpPr>
          <p:cNvPr id="3" name="Text Placeholder 2"/>
          <p:cNvSpPr>
            <a:spLocks noGrp="1"/>
          </p:cNvSpPr>
          <p:nvPr>
            <p:ph type="body" idx="1"/>
          </p:nvPr>
        </p:nvSpPr>
        <p:spPr>
          <a:xfrm>
            <a:off x="2170787" y="3029324"/>
            <a:ext cx="6967728" cy="1202915"/>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4" name="Content Placeholder 3"/>
          <p:cNvSpPr>
            <a:spLocks noGrp="1"/>
          </p:cNvSpPr>
          <p:nvPr>
            <p:ph sz="half" idx="2"/>
          </p:nvPr>
        </p:nvSpPr>
        <p:spPr>
          <a:xfrm>
            <a:off x="2170787" y="4236404"/>
            <a:ext cx="6967728" cy="3966686"/>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9618543" y="3034505"/>
            <a:ext cx="6967728" cy="1203356"/>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6" name="Content Placeholder 5"/>
          <p:cNvSpPr>
            <a:spLocks noGrp="1"/>
          </p:cNvSpPr>
          <p:nvPr>
            <p:ph sz="quarter" idx="4"/>
          </p:nvPr>
        </p:nvSpPr>
        <p:spPr>
          <a:xfrm>
            <a:off x="9618543" y="4232237"/>
            <a:ext cx="6967728" cy="3956057"/>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29" name="Straight Connector 28"/>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53963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25" name="Straight Connector 2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15005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5759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2167007" y="1198460"/>
            <a:ext cx="4909649" cy="3370676"/>
          </a:xfrm>
        </p:spPr>
        <p:txBody>
          <a:bodyPr anchor="b">
            <a:normAutofit/>
          </a:bodyPr>
          <a:lstStyle>
            <a:lvl1pPr algn="l">
              <a:defRPr sz="3600"/>
            </a:lvl1pPr>
          </a:lstStyle>
          <a:p>
            <a:r>
              <a:rPr lang="id-ID"/>
              <a:t>Klik untuk mengedit gaya judul Master</a:t>
            </a:r>
            <a:endParaRPr lang="en-US" dirty="0"/>
          </a:p>
        </p:txBody>
      </p:sp>
      <p:sp>
        <p:nvSpPr>
          <p:cNvPr id="3" name="Content Placeholder 2"/>
          <p:cNvSpPr>
            <a:spLocks noGrp="1"/>
          </p:cNvSpPr>
          <p:nvPr>
            <p:ph idx="1"/>
          </p:nvPr>
        </p:nvSpPr>
        <p:spPr>
          <a:xfrm>
            <a:off x="7565571" y="1198461"/>
            <a:ext cx="9018705" cy="6988239"/>
          </a:xfrm>
        </p:spPr>
        <p:txBody>
          <a:bodyPr anchor="ct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2167007" y="4808237"/>
            <a:ext cx="4912520" cy="3372272"/>
          </a:xfrm>
        </p:spPr>
        <p:txBody>
          <a:bodyPr/>
          <a:lstStyle>
            <a:lvl1pPr marL="0" indent="0" algn="l">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p:txBody>
          <a:body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7" name="Straight Connector 16"/>
          <p:cNvCxnSpPr/>
          <p:nvPr/>
        </p:nvCxnSpPr>
        <p:spPr>
          <a:xfrm>
            <a:off x="2172420" y="4808237"/>
            <a:ext cx="49042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9817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grpSp>
        <p:nvGrpSpPr>
          <p:cNvPr id="8" name="Group 7"/>
          <p:cNvGrpSpPr/>
          <p:nvPr/>
        </p:nvGrpSpPr>
        <p:grpSpPr>
          <a:xfrm>
            <a:off x="11216081" y="723256"/>
            <a:ext cx="6111800" cy="7723652"/>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2176809" y="1694270"/>
            <a:ext cx="8298492" cy="2745876"/>
          </a:xfrm>
        </p:spPr>
        <p:txBody>
          <a:bodyPr anchor="b">
            <a:normAutofit/>
          </a:bodyPr>
          <a:lstStyle>
            <a:lvl1pPr>
              <a:defRPr sz="480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2186584" y="1683814"/>
            <a:ext cx="4186757" cy="5799491"/>
          </a:xfrm>
          <a:solidFill>
            <a:schemeClr val="bg1">
              <a:lumMod val="85000"/>
            </a:schemeClr>
          </a:solidFill>
          <a:ln w="9525" cap="sq">
            <a:noFill/>
            <a:miter lim="800000"/>
          </a:ln>
          <a:effectLst/>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id-ID"/>
              <a:t>Klik ikon untuk menambahkan gambar</a:t>
            </a:r>
            <a:endParaRPr lang="en-US" dirty="0"/>
          </a:p>
        </p:txBody>
      </p:sp>
      <p:sp>
        <p:nvSpPr>
          <p:cNvPr id="4" name="Text Placeholder 3"/>
          <p:cNvSpPr>
            <a:spLocks noGrp="1"/>
          </p:cNvSpPr>
          <p:nvPr>
            <p:ph type="body" sz="half" idx="2"/>
          </p:nvPr>
        </p:nvSpPr>
        <p:spPr>
          <a:xfrm>
            <a:off x="2175494" y="4718988"/>
            <a:ext cx="8286606" cy="3005613"/>
          </a:xfrm>
        </p:spPr>
        <p:txBody>
          <a:bodyPr>
            <a:normAutofit/>
          </a:bodyPr>
          <a:lstStyle>
            <a:lvl1pPr marL="0" indent="0" algn="l">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a:xfrm>
            <a:off x="2171074" y="8204785"/>
            <a:ext cx="8291027" cy="480185"/>
          </a:xfrm>
        </p:spPr>
        <p:txBody>
          <a:bodyPr/>
          <a:lstStyle>
            <a:lvl1pPr algn="l">
              <a:defRPr/>
            </a:lvl1p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a:xfrm>
            <a:off x="2171073" y="477961"/>
            <a:ext cx="8311506" cy="481397"/>
          </a:xfrm>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2171074" y="4715408"/>
            <a:ext cx="8291027"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9828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3029215"/>
            <a:ext cx="18288000" cy="615891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9189720"/>
            <a:ext cx="18288000" cy="1114425"/>
          </a:xfrm>
          <a:prstGeom prst="rect">
            <a:avLst/>
          </a:prstGeom>
        </p:spPr>
      </p:pic>
      <p:sp>
        <p:nvSpPr>
          <p:cNvPr id="2" name="Title Placeholder 1"/>
          <p:cNvSpPr>
            <a:spLocks noGrp="1"/>
          </p:cNvSpPr>
          <p:nvPr>
            <p:ph type="title"/>
          </p:nvPr>
        </p:nvSpPr>
        <p:spPr>
          <a:xfrm>
            <a:off x="2177369" y="1206779"/>
            <a:ext cx="14404913" cy="1573853"/>
          </a:xfrm>
          <a:prstGeom prst="rect">
            <a:avLst/>
          </a:prstGeom>
        </p:spPr>
        <p:txBody>
          <a:bodyPr vert="horz" lIns="91440" tIns="45720" rIns="91440" bIns="45720" rtlCol="0" anchor="t">
            <a:normAutofit/>
          </a:bodyPr>
          <a:lstStyle/>
          <a:p>
            <a:r>
              <a:rPr lang="id-ID"/>
              <a:t>Klik untuk mengedit gaya judul Master</a:t>
            </a:r>
            <a:endParaRPr lang="en-US" dirty="0"/>
          </a:p>
        </p:txBody>
      </p:sp>
      <p:sp>
        <p:nvSpPr>
          <p:cNvPr id="3" name="Text Placeholder 2"/>
          <p:cNvSpPr>
            <a:spLocks noGrp="1"/>
          </p:cNvSpPr>
          <p:nvPr>
            <p:ph type="body" idx="1"/>
          </p:nvPr>
        </p:nvSpPr>
        <p:spPr>
          <a:xfrm>
            <a:off x="2177369" y="3023599"/>
            <a:ext cx="14404913" cy="5175920"/>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a:off x="11331208" y="495555"/>
            <a:ext cx="5251073" cy="463802"/>
          </a:xfrm>
          <a:prstGeom prst="rect">
            <a:avLst/>
          </a:prstGeom>
        </p:spPr>
        <p:txBody>
          <a:bodyPr vert="horz" lIns="91440" tIns="45720" rIns="91440" bIns="45720" rtlCol="0" anchor="ctr"/>
          <a:lstStyle>
            <a:lvl1pPr algn="r">
              <a:defRPr sz="1500">
                <a:solidFill>
                  <a:schemeClr val="tx1">
                    <a:tint val="75000"/>
                  </a:schemeClr>
                </a:solidFill>
              </a:defRPr>
            </a:lvl1pPr>
          </a:lstStyle>
          <a:p>
            <a:fld id="{1D8BD707-D9CF-40AE-B4C6-C98DA3205C09}" type="datetimeFigureOut">
              <a:rPr lang="en-US" smtClean="0"/>
              <a:pPr/>
              <a:t>8/22/2025</a:t>
            </a:fld>
            <a:endParaRPr lang="en-US"/>
          </a:p>
        </p:txBody>
      </p:sp>
      <p:sp>
        <p:nvSpPr>
          <p:cNvPr id="5" name="Footer Placeholder 4"/>
          <p:cNvSpPr>
            <a:spLocks noGrp="1"/>
          </p:cNvSpPr>
          <p:nvPr>
            <p:ph type="ftr" sz="quarter" idx="3"/>
          </p:nvPr>
        </p:nvSpPr>
        <p:spPr>
          <a:xfrm>
            <a:off x="2177369" y="493961"/>
            <a:ext cx="8908254" cy="463802"/>
          </a:xfrm>
          <a:prstGeom prst="rect">
            <a:avLst/>
          </a:prstGeom>
        </p:spPr>
        <p:txBody>
          <a:bodyPr vert="horz" lIns="91440" tIns="45720" rIns="91440" bIns="45720" rtlCol="0" anchor="ctr"/>
          <a:lstStyle>
            <a:lvl1pPr algn="l">
              <a:defRPr sz="1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0091" y="1198460"/>
            <a:ext cx="1216529" cy="755367"/>
          </a:xfrm>
          <a:prstGeom prst="rect">
            <a:avLst/>
          </a:prstGeom>
        </p:spPr>
        <p:txBody>
          <a:bodyPr vert="horz" lIns="91440" tIns="45720" rIns="91440" bIns="45720" rtlCol="0" anchor="t"/>
          <a:lstStyle>
            <a:lvl1pPr algn="r">
              <a:defRPr sz="4200">
                <a:solidFill>
                  <a:schemeClr val="accent1"/>
                </a:solidFill>
              </a:defRPr>
            </a:lvl1pPr>
          </a:lstStyle>
          <a:p>
            <a:fld id="{B6F15528-21DE-4FAA-801E-634DDDAF4B2B}" type="slidenum">
              <a:rPr lang="en-US" smtClean="0"/>
              <a:pPr/>
              <a:t>‹#›</a:t>
            </a:fld>
            <a:endParaRPr lang="en-US"/>
          </a:p>
        </p:txBody>
      </p:sp>
      <p:cxnSp>
        <p:nvCxnSpPr>
          <p:cNvPr id="10" name="Straight Connector 9"/>
          <p:cNvCxnSpPr/>
          <p:nvPr/>
        </p:nvCxnSpPr>
        <p:spPr>
          <a:xfrm>
            <a:off x="0" y="9192620"/>
            <a:ext cx="18288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750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4800" b="0" i="0" kern="1200" cap="all">
          <a:solidFill>
            <a:schemeClr val="tx1"/>
          </a:solidFill>
          <a:effectLst/>
          <a:latin typeface="+mj-lt"/>
          <a:ea typeface="+mj-ea"/>
          <a:cs typeface="+mj-cs"/>
        </a:defRPr>
      </a:lvl1pPr>
    </p:titleStyle>
    <p:bodyStyle>
      <a:lvl1pPr marL="342900" indent="-342900" algn="l" defTabSz="1371600" rtl="0" eaLnBrk="1" latinLnBrk="0" hangingPunct="1">
        <a:lnSpc>
          <a:spcPct val="120000"/>
        </a:lnSpc>
        <a:spcBef>
          <a:spcPts val="1500"/>
        </a:spcBef>
        <a:buClr>
          <a:schemeClr val="accent1"/>
        </a:buClr>
        <a:buSzPct val="100000"/>
        <a:buFont typeface="Arial" panose="020B0604020202020204" pitchFamily="34" charset="0"/>
        <a:buChar char="•"/>
        <a:defRPr sz="3000" kern="120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700" kern="1200" cap="none"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400" kern="120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100" kern="1200" cap="none"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Freeform 2"/>
          <p:cNvSpPr/>
          <p:nvPr/>
        </p:nvSpPr>
        <p:spPr>
          <a:xfrm>
            <a:off x="241182" y="272872"/>
            <a:ext cx="1435218" cy="1594028"/>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3"/>
            <a:stretch>
              <a:fillRect l="-47445" r="-46209" b="-28115"/>
            </a:stretch>
          </a:blipFill>
        </p:spPr>
        <p:txBody>
          <a:bodyPr/>
          <a:lstStyle/>
          <a:p>
            <a:endParaRPr lang="en-ID"/>
          </a:p>
        </p:txBody>
      </p:sp>
      <p:sp>
        <p:nvSpPr>
          <p:cNvPr id="3" name="Freeform 3"/>
          <p:cNvSpPr/>
          <p:nvPr/>
        </p:nvSpPr>
        <p:spPr>
          <a:xfrm>
            <a:off x="1649186" y="452694"/>
            <a:ext cx="2711032" cy="1384033"/>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4"/>
            <a:stretch>
              <a:fillRect l="-14725" t="-10526" r="-14116" b="-12333"/>
            </a:stretch>
          </a:blipFill>
        </p:spPr>
        <p:txBody>
          <a:bodyPr/>
          <a:lstStyle/>
          <a:p>
            <a:endParaRPr lang="en-ID"/>
          </a:p>
        </p:txBody>
      </p:sp>
      <p:sp>
        <p:nvSpPr>
          <p:cNvPr id="4" name="Freeform 4"/>
          <p:cNvSpPr/>
          <p:nvPr/>
        </p:nvSpPr>
        <p:spPr>
          <a:xfrm>
            <a:off x="16383001" y="452693"/>
            <a:ext cx="1616644" cy="1367703"/>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5"/>
            <a:stretch>
              <a:fillRect/>
            </a:stretch>
          </a:blipFill>
        </p:spPr>
        <p:txBody>
          <a:bodyPr/>
          <a:lstStyle/>
          <a:p>
            <a:endParaRPr lang="en-ID"/>
          </a:p>
        </p:txBody>
      </p:sp>
      <p:sp>
        <p:nvSpPr>
          <p:cNvPr id="6" name="Freeform 6"/>
          <p:cNvSpPr/>
          <p:nvPr/>
        </p:nvSpPr>
        <p:spPr>
          <a:xfrm>
            <a:off x="13716000" y="436365"/>
            <a:ext cx="2193584" cy="1384032"/>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6"/>
            <a:stretch>
              <a:fillRect t="-226" b="-226"/>
            </a:stretch>
          </a:blipFill>
        </p:spPr>
        <p:txBody>
          <a:bodyPr/>
          <a:lstStyle/>
          <a:p>
            <a:endParaRPr lang="en-ID"/>
          </a:p>
        </p:txBody>
      </p:sp>
      <p:sp>
        <p:nvSpPr>
          <p:cNvPr id="7" name="TextBox 7"/>
          <p:cNvSpPr txBox="1"/>
          <p:nvPr/>
        </p:nvSpPr>
        <p:spPr>
          <a:xfrm>
            <a:off x="2286000" y="2898213"/>
            <a:ext cx="13182600" cy="1350626"/>
          </a:xfrm>
          <a:prstGeom prst="rect">
            <a:avLst/>
          </a:prstGeom>
        </p:spPr>
        <p:style>
          <a:lnRef idx="0">
            <a:schemeClr val="dk1"/>
          </a:lnRef>
          <a:fillRef idx="3">
            <a:schemeClr val="dk1"/>
          </a:fillRef>
          <a:effectRef idx="3">
            <a:schemeClr val="dk1"/>
          </a:effectRef>
          <a:fontRef idx="minor">
            <a:schemeClr val="lt1"/>
          </a:fontRef>
        </p:style>
        <p:txBody>
          <a:bodyPr wrap="square" lIns="0" tIns="0" rIns="0" bIns="0" rtlCol="0" anchor="t">
            <a:spAutoFit/>
          </a:bodyPr>
          <a:lstStyle/>
          <a:p>
            <a:pPr algn="r">
              <a:lnSpc>
                <a:spcPct val="115000"/>
              </a:lnSpc>
              <a:spcAft>
                <a:spcPts val="1000"/>
              </a:spcAft>
            </a:pPr>
            <a:r>
              <a:rPr lang="id-ID" sz="3600" b="1" dirty="0">
                <a:effectLst/>
                <a:latin typeface="Broadway" panose="04040905080B02020502" pitchFamily="82" charset="0"/>
                <a:ea typeface="Calibri" panose="020F0502020204030204" pitchFamily="34" charset="0"/>
                <a:cs typeface="Times New Roman" panose="02020603050405020304" pitchFamily="18" charset="0"/>
              </a:rPr>
              <a:t>PERUBAHAN SOSIAL </a:t>
            </a:r>
          </a:p>
          <a:p>
            <a:pPr algn="r">
              <a:lnSpc>
                <a:spcPct val="115000"/>
              </a:lnSpc>
              <a:spcAft>
                <a:spcPts val="1000"/>
              </a:spcAft>
            </a:pPr>
            <a:r>
              <a:rPr lang="id-ID" sz="3600" b="1" dirty="0">
                <a:effectLst/>
                <a:latin typeface="Broadway" panose="04040905080B02020502" pitchFamily="82" charset="0"/>
                <a:ea typeface="Calibri" panose="020F0502020204030204" pitchFamily="34" charset="0"/>
                <a:cs typeface="Times New Roman" panose="02020603050405020304" pitchFamily="18" charset="0"/>
              </a:rPr>
              <a:t>DAN DINAMIKA PEMERINTAHAN</a:t>
            </a:r>
            <a:endParaRPr lang="id-ID" sz="3600" dirty="0">
              <a:effectLst/>
              <a:latin typeface="Broadway" panose="04040905080B02020502" pitchFamily="82" charset="0"/>
              <a:ea typeface="Calibri" panose="020F0502020204030204" pitchFamily="34" charset="0"/>
              <a:cs typeface="Times New Roman" panose="02020603050405020304" pitchFamily="18" charset="0"/>
            </a:endParaRPr>
          </a:p>
        </p:txBody>
      </p:sp>
      <p:sp>
        <p:nvSpPr>
          <p:cNvPr id="9" name="TextBox 5">
            <a:extLst>
              <a:ext uri="{FF2B5EF4-FFF2-40B4-BE49-F238E27FC236}">
                <a16:creationId xmlns:a16="http://schemas.microsoft.com/office/drawing/2014/main" id="{A9CA0E2A-3D09-C5A1-87EA-FB37FE361AAA}"/>
              </a:ext>
            </a:extLst>
          </p:cNvPr>
          <p:cNvSpPr txBox="1"/>
          <p:nvPr/>
        </p:nvSpPr>
        <p:spPr>
          <a:xfrm>
            <a:off x="10896600" y="6038161"/>
            <a:ext cx="7391400" cy="954107"/>
          </a:xfrm>
          <a:prstGeom prst="rect">
            <a:avLst/>
          </a:prstGeom>
          <a:noFill/>
        </p:spPr>
        <p:txBody>
          <a:bodyPr wrap="square" rtlCol="0">
            <a:spAutoFit/>
          </a:bodyPr>
          <a:ls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a:lstStyle>
          <a:p>
            <a:pPr algn="just"/>
            <a:r>
              <a:rPr lang="en-US" sz="2800" b="1" dirty="0" err="1">
                <a:solidFill>
                  <a:srgbClr val="1C1683"/>
                </a:solidFill>
                <a:latin typeface="Calibri (body)"/>
                <a:cs typeface="Calibri (body)"/>
              </a:rPr>
              <a:t>Penulis</a:t>
            </a:r>
            <a:r>
              <a:rPr lang="en-US" sz="2800" b="1" dirty="0">
                <a:solidFill>
                  <a:srgbClr val="1C1683"/>
                </a:solidFill>
                <a:latin typeface="Calibri (body)"/>
                <a:cs typeface="Calibri (body)"/>
              </a:rPr>
              <a:t>: I</a:t>
            </a:r>
            <a:r>
              <a:rPr lang="id-ID" sz="2800" b="1" dirty="0" err="1">
                <a:solidFill>
                  <a:srgbClr val="1C1683"/>
                </a:solidFill>
                <a:latin typeface="Calibri (body)"/>
                <a:cs typeface="Calibri (body)"/>
              </a:rPr>
              <a:t>yep</a:t>
            </a:r>
            <a:r>
              <a:rPr lang="id-ID" sz="2800" b="1" dirty="0">
                <a:solidFill>
                  <a:srgbClr val="1C1683"/>
                </a:solidFill>
                <a:latin typeface="Calibri (body)"/>
                <a:cs typeface="Calibri (body)"/>
              </a:rPr>
              <a:t> Saefulrahman, S.IP.,</a:t>
            </a:r>
            <a:r>
              <a:rPr lang="id-ID" sz="2800" b="1" dirty="0" err="1">
                <a:solidFill>
                  <a:srgbClr val="1C1683"/>
                </a:solidFill>
                <a:latin typeface="Calibri (body)"/>
                <a:cs typeface="Calibri (body)"/>
              </a:rPr>
              <a:t>M.Si</a:t>
            </a:r>
            <a:endParaRPr lang="en-US" sz="2800" b="1" dirty="0">
              <a:solidFill>
                <a:srgbClr val="1C1683"/>
              </a:solidFill>
              <a:latin typeface="Calibri (body)"/>
              <a:cs typeface="Calibri (body)"/>
            </a:endParaRPr>
          </a:p>
          <a:p>
            <a:pPr algn="just"/>
            <a:r>
              <a:rPr lang="en-US" sz="2800" b="1" dirty="0">
                <a:solidFill>
                  <a:srgbClr val="1C1683"/>
                </a:solidFill>
                <a:latin typeface="Calibri (body)"/>
                <a:cs typeface="Calibri (body)"/>
              </a:rPr>
              <a:t>Email: s</a:t>
            </a:r>
            <a:r>
              <a:rPr lang="id-ID" sz="2800" b="1" dirty="0">
                <a:solidFill>
                  <a:srgbClr val="1C1683"/>
                </a:solidFill>
                <a:latin typeface="Calibri (body)"/>
                <a:cs typeface="Calibri (body)"/>
              </a:rPr>
              <a:t>ef73rahman@gmail</a:t>
            </a:r>
            <a:r>
              <a:rPr lang="id-ID" sz="2800" b="1">
                <a:solidFill>
                  <a:srgbClr val="1C1683"/>
                </a:solidFill>
                <a:latin typeface="Calibri (body)"/>
                <a:cs typeface="Calibri (body)"/>
              </a:rPr>
              <a:t>.com</a:t>
            </a:r>
            <a:endParaRPr lang="en-US" sz="2800" b="1" dirty="0">
              <a:solidFill>
                <a:srgbClr val="1C1683"/>
              </a:solidFill>
              <a:latin typeface="Calibri (body)"/>
              <a:cs typeface="Calibri (bod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Kotak Teks 5">
            <a:extLst>
              <a:ext uri="{FF2B5EF4-FFF2-40B4-BE49-F238E27FC236}">
                <a16:creationId xmlns:a16="http://schemas.microsoft.com/office/drawing/2014/main" id="{12BE6E54-D3CF-90C2-4BEE-9FED43B84CC9}"/>
              </a:ext>
            </a:extLst>
          </p:cNvPr>
          <p:cNvSpPr txBox="1"/>
          <p:nvPr/>
        </p:nvSpPr>
        <p:spPr>
          <a:xfrm>
            <a:off x="4343400" y="666571"/>
            <a:ext cx="12962164" cy="1200329"/>
          </a:xfrm>
          <a:prstGeom prst="rect">
            <a:avLst/>
          </a:prstGeom>
          <a:noFill/>
        </p:spPr>
        <p:txBody>
          <a:bodyPr wrap="square">
            <a:spAutoFit/>
          </a:bodyPr>
          <a:lstStyle/>
          <a:p>
            <a:pPr algn="r">
              <a:buNone/>
            </a:pPr>
            <a:r>
              <a:rPr lang="id-ID" sz="3600" b="1" dirty="0">
                <a:effectLst/>
                <a:latin typeface="Britannic Bold" panose="020B0903060703020204" pitchFamily="34" charset="0"/>
                <a:ea typeface="Calibri" panose="020F0502020204030204" pitchFamily="34" charset="0"/>
                <a:cs typeface="Times New Roman" panose="02020603050405020304" pitchFamily="18" charset="0"/>
              </a:rPr>
              <a:t>Dinamika Pemerintahan</a:t>
            </a:r>
            <a:r>
              <a:rPr lang="en-US" sz="3600" b="1" dirty="0">
                <a:effectLst/>
                <a:latin typeface="Britannic Bold" panose="020B0903060703020204" pitchFamily="34" charset="0"/>
                <a:ea typeface="Calibri" panose="020F0502020204030204" pitchFamily="34" charset="0"/>
                <a:cs typeface="Times New Roman" panose="02020603050405020304" pitchFamily="18" charset="0"/>
              </a:rPr>
              <a:t>:  </a:t>
            </a:r>
            <a:r>
              <a:rPr lang="id-ID" sz="3600" b="1" dirty="0">
                <a:effectLst/>
                <a:latin typeface="Britannic Bold" panose="020B0903060703020204" pitchFamily="34" charset="0"/>
                <a:ea typeface="Calibri" panose="020F0502020204030204" pitchFamily="34" charset="0"/>
                <a:cs typeface="Times New Roman" panose="02020603050405020304" pitchFamily="18" charset="0"/>
              </a:rPr>
              <a:t>Perubahan </a:t>
            </a:r>
            <a:r>
              <a:rPr lang="en-US" sz="3600" b="1" dirty="0" err="1">
                <a:effectLst/>
                <a:latin typeface="Britannic Bold" panose="020B0903060703020204" pitchFamily="34" charset="0"/>
                <a:ea typeface="Calibri" panose="020F0502020204030204" pitchFamily="34" charset="0"/>
                <a:cs typeface="Times New Roman" panose="02020603050405020304" pitchFamily="18" charset="0"/>
              </a:rPr>
              <a:t>Dinamis</a:t>
            </a:r>
            <a:r>
              <a:rPr lang="en-US" sz="3600" b="1" dirty="0">
                <a:effectLst/>
                <a:latin typeface="Britannic Bold" panose="020B0903060703020204" pitchFamily="34" charset="0"/>
                <a:ea typeface="Calibri" panose="020F0502020204030204" pitchFamily="34" charset="0"/>
                <a:cs typeface="Times New Roman" panose="02020603050405020304" pitchFamily="18" charset="0"/>
              </a:rPr>
              <a:t> </a:t>
            </a:r>
            <a:endParaRPr lang="id-ID" sz="3600" dirty="0">
              <a:effectLst/>
              <a:latin typeface="Britannic Bold" panose="020B0903060703020204" pitchFamily="34" charset="0"/>
              <a:ea typeface="Calibri" panose="020F0502020204030204" pitchFamily="34" charset="0"/>
              <a:cs typeface="Times New Roman" panose="02020603050405020304" pitchFamily="18" charset="0"/>
            </a:endParaRPr>
          </a:p>
          <a:p>
            <a:pPr algn="r"/>
            <a:r>
              <a:rPr lang="en-US" sz="3600" b="1" dirty="0">
                <a:effectLst/>
                <a:latin typeface="Britannic Bold" panose="020B0903060703020204" pitchFamily="34" charset="0"/>
                <a:ea typeface="Calibri" panose="020F0502020204030204" pitchFamily="34" charset="0"/>
                <a:cs typeface="Times New Roman" panose="02020603050405020304" pitchFamily="18" charset="0"/>
              </a:rPr>
              <a:t>Dalam Tata </a:t>
            </a:r>
            <a:r>
              <a:rPr lang="en-US" sz="3600" b="1" dirty="0" err="1">
                <a:effectLst/>
                <a:latin typeface="Britannic Bold" panose="020B0903060703020204" pitchFamily="34" charset="0"/>
                <a:ea typeface="Calibri" panose="020F0502020204030204" pitchFamily="34" charset="0"/>
                <a:cs typeface="Times New Roman" panose="02020603050405020304" pitchFamily="18" charset="0"/>
              </a:rPr>
              <a:t>kelola</a:t>
            </a:r>
            <a:r>
              <a:rPr lang="en-US" sz="3600" b="1" dirty="0">
                <a:effectLst/>
                <a:latin typeface="Britannic Bold" panose="020B0903060703020204" pitchFamily="34" charset="0"/>
                <a:ea typeface="Calibri" panose="020F0502020204030204" pitchFamily="34" charset="0"/>
                <a:cs typeface="Times New Roman" panose="02020603050405020304" pitchFamily="18" charset="0"/>
              </a:rPr>
              <a:t> </a:t>
            </a:r>
            <a:r>
              <a:rPr lang="en-US" sz="3600" b="1" dirty="0" err="1">
                <a:effectLst/>
                <a:latin typeface="Britannic Bold" panose="020B0903060703020204" pitchFamily="34" charset="0"/>
                <a:ea typeface="Calibri" panose="020F0502020204030204" pitchFamily="34" charset="0"/>
                <a:cs typeface="Times New Roman" panose="02020603050405020304" pitchFamily="18" charset="0"/>
              </a:rPr>
              <a:t>Pemerintahan</a:t>
            </a:r>
            <a:endParaRPr lang="id-ID" sz="3600" dirty="0">
              <a:effectLst/>
              <a:latin typeface="Britannic Bold" panose="020B0903060703020204" pitchFamily="34" charset="0"/>
              <a:ea typeface="Calibri" panose="020F0502020204030204" pitchFamily="34" charset="0"/>
              <a:cs typeface="Times New Roman" panose="02020603050405020304" pitchFamily="18" charset="0"/>
            </a:endParaRPr>
          </a:p>
        </p:txBody>
      </p:sp>
      <p:pic>
        <p:nvPicPr>
          <p:cNvPr id="8" name="Gambar 7">
            <a:extLst>
              <a:ext uri="{FF2B5EF4-FFF2-40B4-BE49-F238E27FC236}">
                <a16:creationId xmlns:a16="http://schemas.microsoft.com/office/drawing/2014/main" id="{556972CE-6AB2-0C89-3B73-77D25D6186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022561"/>
            <a:ext cx="10134600" cy="6096000"/>
          </a:xfrm>
          <a:prstGeom prst="rect">
            <a:avLst/>
          </a:prstGeom>
        </p:spPr>
      </p:pic>
      <p:sp>
        <p:nvSpPr>
          <p:cNvPr id="10" name="Kotak Teks 9">
            <a:extLst>
              <a:ext uri="{FF2B5EF4-FFF2-40B4-BE49-F238E27FC236}">
                <a16:creationId xmlns:a16="http://schemas.microsoft.com/office/drawing/2014/main" id="{5556F949-75B2-049D-B339-A3B68BC74D14}"/>
              </a:ext>
            </a:extLst>
          </p:cNvPr>
          <p:cNvSpPr txBox="1"/>
          <p:nvPr/>
        </p:nvSpPr>
        <p:spPr>
          <a:xfrm>
            <a:off x="457200" y="2149040"/>
            <a:ext cx="9152164" cy="591380"/>
          </a:xfrm>
          <a:prstGeom prst="rect">
            <a:avLst/>
          </a:prstGeom>
          <a:noFill/>
        </p:spPr>
        <p:txBody>
          <a:bodyPr wrap="square">
            <a:spAutoFit/>
          </a:bodyPr>
          <a:lstStyle/>
          <a:p>
            <a:pPr algn="ctr">
              <a:lnSpc>
                <a:spcPct val="150000"/>
              </a:lnSpc>
              <a:spcAft>
                <a:spcPts val="1000"/>
              </a:spcAft>
            </a:pPr>
            <a:r>
              <a:rPr lang="en-US" sz="2400" b="1" dirty="0" err="1">
                <a:effectLst/>
                <a:latin typeface="Book Antiqua" panose="02040602050305030304" pitchFamily="18" charset="0"/>
                <a:ea typeface="Calibri" panose="020F0502020204030204" pitchFamily="34" charset="0"/>
                <a:cs typeface="Times New Roman" panose="02020603050405020304" pitchFamily="18" charset="0"/>
              </a:rPr>
              <a:t>Dinamika</a:t>
            </a:r>
            <a:r>
              <a:rPr lang="en-US" sz="2400" b="1"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b="1" dirty="0" err="1">
                <a:effectLst/>
                <a:latin typeface="Book Antiqua" panose="02040602050305030304" pitchFamily="18" charset="0"/>
                <a:ea typeface="Calibri" panose="020F0502020204030204" pitchFamily="34" charset="0"/>
                <a:cs typeface="Times New Roman" panose="02020603050405020304" pitchFamily="18" charset="0"/>
              </a:rPr>
              <a:t>Pemerintahan</a:t>
            </a:r>
            <a:r>
              <a:rPr lang="en-US" sz="2400" b="1" dirty="0">
                <a:effectLst/>
                <a:latin typeface="Book Antiqua" panose="02040602050305030304" pitchFamily="18" charset="0"/>
                <a:ea typeface="Calibri" panose="020F0502020204030204" pitchFamily="34" charset="0"/>
                <a:cs typeface="Times New Roman" panose="02020603050405020304" pitchFamily="18" charset="0"/>
              </a:rPr>
              <a:t> Dalam </a:t>
            </a:r>
            <a:r>
              <a:rPr lang="en-US" sz="2400" b="1" dirty="0" err="1">
                <a:effectLst/>
                <a:latin typeface="Book Antiqua" panose="02040602050305030304" pitchFamily="18" charset="0"/>
                <a:ea typeface="Calibri" panose="020F0502020204030204" pitchFamily="34" charset="0"/>
                <a:cs typeface="Times New Roman" panose="02020603050405020304" pitchFamily="18" charset="0"/>
              </a:rPr>
              <a:t>Perspektif</a:t>
            </a:r>
            <a:r>
              <a:rPr lang="en-US" sz="2400" b="1"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b="1" dirty="0" err="1">
                <a:effectLst/>
                <a:latin typeface="Book Antiqua" panose="02040602050305030304" pitchFamily="18" charset="0"/>
                <a:ea typeface="Calibri" panose="020F0502020204030204" pitchFamily="34" charset="0"/>
                <a:cs typeface="Times New Roman" panose="02020603050405020304" pitchFamily="18" charset="0"/>
              </a:rPr>
              <a:t>Sistem</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0403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D618C5F0-26B3-A379-7B9A-90B7E5DD3481}"/>
              </a:ext>
            </a:extLst>
          </p:cNvPr>
          <p:cNvSpPr txBox="1"/>
          <p:nvPr/>
        </p:nvSpPr>
        <p:spPr>
          <a:xfrm>
            <a:off x="914400" y="1333500"/>
            <a:ext cx="9152164" cy="830997"/>
          </a:xfrm>
          <a:prstGeom prst="rect">
            <a:avLst/>
          </a:prstGeom>
          <a:noFill/>
        </p:spPr>
        <p:txBody>
          <a:bodyPr wrap="square">
            <a:spAutoFit/>
          </a:bodyPr>
          <a:lstStyle/>
          <a:p>
            <a:pPr lvl="0" algn="just"/>
            <a:r>
              <a:rPr lang="en-US" sz="2400" b="1" dirty="0">
                <a:effectLst/>
                <a:latin typeface="Book Antiqua" panose="02040602050305030304" pitchFamily="18" charset="0"/>
                <a:ea typeface="Calibri" panose="020F0502020204030204" pitchFamily="34" charset="0"/>
                <a:cs typeface="Times New Roman" panose="02020603050405020304" pitchFamily="18" charset="0"/>
              </a:rPr>
              <a:t>Strategi dan </a:t>
            </a:r>
            <a:r>
              <a:rPr lang="en-US" sz="2400" b="1" dirty="0" err="1">
                <a:effectLst/>
                <a:latin typeface="Book Antiqua" panose="02040602050305030304" pitchFamily="18" charset="0"/>
                <a:ea typeface="Calibri" panose="020F0502020204030204" pitchFamily="34" charset="0"/>
                <a:cs typeface="Times New Roman" panose="02020603050405020304" pitchFamily="18" charset="0"/>
              </a:rPr>
              <a:t>Kebijakan</a:t>
            </a:r>
            <a:r>
              <a:rPr lang="en-US" sz="2400" b="1"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b="1" dirty="0" err="1">
                <a:effectLst/>
                <a:latin typeface="Book Antiqua" panose="02040602050305030304" pitchFamily="18" charset="0"/>
                <a:ea typeface="Calibri" panose="020F0502020204030204" pitchFamily="34" charset="0"/>
                <a:cs typeface="Times New Roman" panose="02020603050405020304" pitchFamily="18" charset="0"/>
              </a:rPr>
              <a:t>Pemerintah</a:t>
            </a:r>
            <a:r>
              <a:rPr lang="en-US" sz="2400" b="1"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b="1" dirty="0" err="1">
                <a:effectLst/>
                <a:latin typeface="Book Antiqua" panose="02040602050305030304" pitchFamily="18" charset="0"/>
                <a:ea typeface="Calibri" panose="020F0502020204030204" pitchFamily="34" charset="0"/>
                <a:cs typeface="Times New Roman" panose="02020603050405020304" pitchFamily="18" charset="0"/>
              </a:rPr>
              <a:t>Respon</a:t>
            </a:r>
            <a:r>
              <a:rPr lang="en-US" sz="2400" b="1" dirty="0">
                <a:effectLst/>
                <a:latin typeface="Book Antiqua" panose="02040602050305030304" pitchFamily="18" charset="0"/>
                <a:ea typeface="Calibri" panose="020F0502020204030204" pitchFamily="34" charset="0"/>
                <a:cs typeface="Times New Roman" panose="02020603050405020304" pitchFamily="18" charset="0"/>
              </a:rPr>
              <a:t> Atas </a:t>
            </a:r>
            <a:r>
              <a:rPr lang="en-US" sz="2400" b="1" dirty="0" err="1">
                <a:effectLst/>
                <a:latin typeface="Book Antiqua" panose="02040602050305030304" pitchFamily="18" charset="0"/>
                <a:ea typeface="Calibri" panose="020F0502020204030204" pitchFamily="34" charset="0"/>
                <a:cs typeface="Times New Roman" panose="02020603050405020304" pitchFamily="18" charset="0"/>
              </a:rPr>
              <a:t>Perubahan</a:t>
            </a:r>
            <a:r>
              <a:rPr lang="en-US" sz="2400" b="1"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b="1" dirty="0" err="1">
                <a:effectLst/>
                <a:latin typeface="Book Antiqua" panose="02040602050305030304" pitchFamily="18" charset="0"/>
                <a:ea typeface="Calibri" panose="020F0502020204030204" pitchFamily="34" charset="0"/>
                <a:cs typeface="Times New Roman" panose="02020603050405020304" pitchFamily="18" charset="0"/>
              </a:rPr>
              <a:t>Sosial</a:t>
            </a:r>
            <a:r>
              <a:rPr lang="en-US" sz="2400" b="1" dirty="0">
                <a:effectLst/>
                <a:latin typeface="Book Antiqua" panose="02040602050305030304" pitchFamily="18" charset="0"/>
                <a:ea typeface="Calibri" panose="020F0502020204030204" pitchFamily="34" charset="0"/>
                <a:cs typeface="Times New Roman" panose="02020603050405020304" pitchFamily="18" charset="0"/>
              </a:rPr>
              <a:t> Dalam Tata Kelola </a:t>
            </a:r>
            <a:r>
              <a:rPr lang="en-US" sz="2400" b="1" dirty="0" err="1">
                <a:effectLst/>
                <a:latin typeface="Book Antiqua" panose="02040602050305030304" pitchFamily="18" charset="0"/>
                <a:ea typeface="Calibri" panose="020F0502020204030204" pitchFamily="34" charset="0"/>
                <a:cs typeface="Times New Roman" panose="02020603050405020304" pitchFamily="18" charset="0"/>
              </a:rPr>
              <a:t>Pemerintahan</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p:txBody>
      </p:sp>
      <p:sp>
        <p:nvSpPr>
          <p:cNvPr id="5" name="Kotak Teks 4">
            <a:extLst>
              <a:ext uri="{FF2B5EF4-FFF2-40B4-BE49-F238E27FC236}">
                <a16:creationId xmlns:a16="http://schemas.microsoft.com/office/drawing/2014/main" id="{D17D085F-E06B-49AF-D19F-0F2FD3EB4BB2}"/>
              </a:ext>
            </a:extLst>
          </p:cNvPr>
          <p:cNvSpPr txBox="1"/>
          <p:nvPr/>
        </p:nvSpPr>
        <p:spPr>
          <a:xfrm>
            <a:off x="914400" y="2400300"/>
            <a:ext cx="16383000" cy="6001643"/>
          </a:xfrm>
          <a:prstGeom prst="rect">
            <a:avLst/>
          </a:prstGeom>
          <a:noFill/>
        </p:spPr>
        <p:txBody>
          <a:bodyPr wrap="square">
            <a:spAutoFit/>
          </a:bodyPr>
          <a:lstStyle/>
          <a:p>
            <a:pPr algn="just"/>
            <a:r>
              <a:rPr lang="en-US" sz="2400" dirty="0">
                <a:effectLst/>
                <a:latin typeface="Book Antiqua" panose="02040602050305030304" pitchFamily="18" charset="0"/>
                <a:ea typeface="Calibri" panose="020F0502020204030204" pitchFamily="34" charset="0"/>
              </a:rPr>
              <a:t>Dalam </a:t>
            </a:r>
            <a:r>
              <a:rPr lang="en-US" sz="2400" dirty="0" err="1">
                <a:effectLst/>
                <a:latin typeface="Book Antiqua" panose="02040602050305030304" pitchFamily="18" charset="0"/>
                <a:ea typeface="Calibri" panose="020F0502020204030204" pitchFamily="34" charset="0"/>
              </a:rPr>
              <a:t>dinamika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pemerintahan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setiap</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peristiwa</a:t>
            </a:r>
            <a:r>
              <a:rPr lang="en-US" sz="2400" dirty="0">
                <a:effectLst/>
                <a:latin typeface="Book Antiqua" panose="02040602050305030304" pitchFamily="18" charset="0"/>
                <a:ea typeface="Calibri" panose="020F0502020204030204" pitchFamily="34" charset="0"/>
              </a:rPr>
              <a:t> yang </a:t>
            </a:r>
            <a:r>
              <a:rPr lang="en-US" sz="2400" dirty="0" err="1">
                <a:effectLst/>
                <a:latin typeface="Book Antiqua" panose="02040602050305030304" pitchFamily="18" charset="0"/>
                <a:ea typeface="Calibri" panose="020F0502020204030204" pitchFamily="34" charset="0"/>
              </a:rPr>
              <a:t>terjadi</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dalam</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masyarakat</a:t>
            </a:r>
            <a:r>
              <a:rPr lang="en-US" sz="2400" dirty="0">
                <a:effectLst/>
                <a:latin typeface="Book Antiqua" panose="02040602050305030304" pitchFamily="18" charset="0"/>
                <a:ea typeface="Calibri" panose="020F0502020204030204" pitchFamily="34" charset="0"/>
              </a:rPr>
              <a:t> dan </a:t>
            </a:r>
            <a:r>
              <a:rPr lang="en-US" sz="2400" dirty="0" err="1">
                <a:effectLst/>
                <a:latin typeface="Book Antiqua" panose="02040602050305030304" pitchFamily="18" charset="0"/>
                <a:ea typeface="Calibri" panose="020F0502020204030204" pitchFamily="34" charset="0"/>
              </a:rPr>
              <a:t>pemerintah</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tidaklah</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berdiri</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sendiri</a:t>
            </a:r>
            <a:r>
              <a:rPr lang="en-US" sz="2400" dirty="0">
                <a:effectLst/>
                <a:latin typeface="Book Antiqua" panose="02040602050305030304" pitchFamily="18" charset="0"/>
                <a:ea typeface="Calibri" panose="020F0502020204030204" pitchFamily="34" charset="0"/>
              </a:rPr>
              <a:t>. Ada   </a:t>
            </a:r>
            <a:r>
              <a:rPr lang="en-US" sz="2400" dirty="0" err="1">
                <a:effectLst/>
                <a:latin typeface="Book Antiqua" panose="02040602050305030304" pitchFamily="18" charset="0"/>
                <a:ea typeface="Calibri" panose="020F0502020204030204" pitchFamily="34" charset="0"/>
              </a:rPr>
              <a:t>sebab</a:t>
            </a:r>
            <a:r>
              <a:rPr lang="en-US" sz="2400" dirty="0">
                <a:effectLst/>
                <a:latin typeface="Book Antiqua" panose="02040602050305030304" pitchFamily="18" charset="0"/>
                <a:ea typeface="Calibri" panose="020F0502020204030204" pitchFamily="34" charset="0"/>
              </a:rPr>
              <a:t> dan </a:t>
            </a:r>
            <a:r>
              <a:rPr lang="en-US" sz="2400" dirty="0" err="1">
                <a:effectLst/>
                <a:latin typeface="Book Antiqua" panose="02040602050305030304" pitchFamily="18" charset="0"/>
                <a:ea typeface="Calibri" panose="020F0502020204030204" pitchFamily="34" charset="0"/>
              </a:rPr>
              <a:t>akibat</a:t>
            </a:r>
            <a:r>
              <a:rPr lang="en-US" sz="2400" dirty="0">
                <a:effectLst/>
                <a:latin typeface="Book Antiqua" panose="02040602050305030304" pitchFamily="18" charset="0"/>
                <a:ea typeface="Calibri" panose="020F0502020204030204" pitchFamily="34" charset="0"/>
              </a:rPr>
              <a:t> yang </a:t>
            </a:r>
            <a:r>
              <a:rPr lang="en-US" sz="2400" dirty="0" err="1">
                <a:effectLst/>
                <a:latin typeface="Book Antiqua" panose="02040602050305030304" pitchFamily="18" charset="0"/>
                <a:ea typeface="Calibri" panose="020F0502020204030204" pitchFamily="34" charset="0"/>
              </a:rPr>
              <a:t>menyertai</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perubahan-perubahan</a:t>
            </a:r>
            <a:r>
              <a:rPr lang="en-US" sz="2400" dirty="0">
                <a:effectLst/>
                <a:latin typeface="Book Antiqua" panose="02040602050305030304" pitchFamily="18" charset="0"/>
                <a:ea typeface="Calibri" panose="020F0502020204030204" pitchFamily="34" charset="0"/>
              </a:rPr>
              <a:t> yang </a:t>
            </a:r>
            <a:r>
              <a:rPr lang="en-US" sz="2400" dirty="0" err="1">
                <a:effectLst/>
                <a:latin typeface="Book Antiqua" panose="02040602050305030304" pitchFamily="18" charset="0"/>
                <a:ea typeface="Calibri" panose="020F0502020204030204" pitchFamily="34" charset="0"/>
              </a:rPr>
              <a:t>begerak</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secara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dinamis</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tersebut</a:t>
            </a:r>
            <a:r>
              <a:rPr lang="id-ID" sz="2400" dirty="0">
                <a:effectLst/>
                <a:latin typeface="Book Antiqua" panose="02040602050305030304" pitchFamily="18" charset="0"/>
                <a:ea typeface="Calibri" panose="020F0502020204030204" pitchFamily="34" charset="0"/>
              </a:rPr>
              <a:t>. </a:t>
            </a:r>
          </a:p>
          <a:p>
            <a:pPr algn="just"/>
            <a:endParaRPr lang="id-ID" sz="2400" dirty="0">
              <a:latin typeface="Book Antiqua" panose="02040602050305030304" pitchFamily="18" charset="0"/>
              <a:ea typeface="Calibri" panose="020F0502020204030204" pitchFamily="34" charset="0"/>
            </a:endParaRPr>
          </a:p>
          <a:p>
            <a:pPr algn="just"/>
            <a:r>
              <a:rPr lang="en-US" sz="2400" dirty="0" err="1">
                <a:effectLst/>
                <a:latin typeface="Book Antiqua" panose="02040602050305030304" pitchFamily="18" charset="0"/>
                <a:ea typeface="Calibri" panose="020F0502020204030204" pitchFamily="34" charset="0"/>
              </a:rPr>
              <a:t>Tjokroamidjojo</a:t>
            </a:r>
            <a:r>
              <a:rPr lang="en-US" sz="2400" dirty="0">
                <a:effectLst/>
                <a:latin typeface="Book Antiqua" panose="02040602050305030304" pitchFamily="18" charset="0"/>
                <a:ea typeface="Calibri" panose="020F0502020204030204" pitchFamily="34" charset="0"/>
              </a:rPr>
              <a:t> dan </a:t>
            </a:r>
            <a:r>
              <a:rPr lang="en-US" sz="2400" dirty="0" err="1">
                <a:effectLst/>
                <a:latin typeface="Book Antiqua" panose="02040602050305030304" pitchFamily="18" charset="0"/>
                <a:ea typeface="Calibri" panose="020F0502020204030204" pitchFamily="34" charset="0"/>
              </a:rPr>
              <a:t>Moestopadipradja</a:t>
            </a:r>
            <a:r>
              <a:rPr lang="en-US" sz="2400" dirty="0">
                <a:effectLst/>
                <a:latin typeface="Book Antiqua" panose="02040602050305030304" pitchFamily="18" charset="0"/>
                <a:ea typeface="Calibri" panose="020F0502020204030204" pitchFamily="34" charset="0"/>
              </a:rPr>
              <a:t> (1988) </a:t>
            </a:r>
            <a:r>
              <a:rPr lang="en-US" sz="2400" dirty="0" err="1">
                <a:effectLst/>
                <a:latin typeface="Book Antiqua" panose="02040602050305030304" pitchFamily="18" charset="0"/>
                <a:ea typeface="Calibri" panose="020F0502020204030204" pitchFamily="34" charset="0"/>
              </a:rPr>
              <a:t>mengemukakan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bahwa</a:t>
            </a:r>
            <a:r>
              <a:rPr lang="en-US" sz="2400" dirty="0">
                <a:effectLst/>
                <a:latin typeface="Book Antiqua" panose="02040602050305030304" pitchFamily="18" charset="0"/>
                <a:ea typeface="Calibri" panose="020F0502020204030204" pitchFamily="34" charset="0"/>
              </a:rPr>
              <a:t> strategi </a:t>
            </a:r>
            <a:r>
              <a:rPr lang="en-US" sz="2400" dirty="0" err="1">
                <a:effectLst/>
                <a:latin typeface="Book Antiqua" panose="02040602050305030304" pitchFamily="18" charset="0"/>
                <a:ea typeface="Calibri" panose="020F0502020204030204" pitchFamily="34" charset="0"/>
              </a:rPr>
              <a:t>merupakan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perhitungan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atas</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rangkaian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kebijakan</a:t>
            </a:r>
            <a:r>
              <a:rPr lang="en-US" sz="2400" dirty="0">
                <a:effectLst/>
                <a:latin typeface="Book Antiqua" panose="02040602050305030304" pitchFamily="18" charset="0"/>
                <a:ea typeface="Calibri" panose="020F0502020204030204" pitchFamily="34" charset="0"/>
              </a:rPr>
              <a:t> dan </a:t>
            </a:r>
            <a:r>
              <a:rPr lang="en-US" sz="2400" dirty="0" err="1">
                <a:effectLst/>
                <a:latin typeface="Book Antiqua" panose="02040602050305030304" pitchFamily="18" charset="0"/>
                <a:ea typeface="Calibri" panose="020F0502020204030204" pitchFamily="34" charset="0"/>
              </a:rPr>
              <a:t>implementasinya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Dengan</a:t>
            </a:r>
            <a:r>
              <a:rPr lang="en-US" sz="2400" dirty="0">
                <a:effectLst/>
                <a:latin typeface="Book Antiqua" panose="02040602050305030304" pitchFamily="18" charset="0"/>
                <a:ea typeface="Calibri" panose="020F0502020204030204" pitchFamily="34" charset="0"/>
              </a:rPr>
              <a:t> kata lain </a:t>
            </a:r>
            <a:r>
              <a:rPr lang="en-US" sz="2400" dirty="0" err="1">
                <a:effectLst/>
                <a:latin typeface="Book Antiqua" panose="02040602050305030304" pitchFamily="18" charset="0"/>
                <a:ea typeface="Calibri" panose="020F0502020204030204" pitchFamily="34" charset="0"/>
              </a:rPr>
              <a:t>kebijakan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memegang</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peranan</a:t>
            </a:r>
            <a:r>
              <a:rPr lang="en-US" sz="2400" dirty="0">
                <a:effectLst/>
                <a:latin typeface="Book Antiqua" panose="02040602050305030304" pitchFamily="18" charset="0"/>
                <a:ea typeface="Calibri" panose="020F0502020204030204" pitchFamily="34" charset="0"/>
              </a:rPr>
              <a:t> yang sangat </a:t>
            </a:r>
            <a:r>
              <a:rPr lang="en-US" sz="2400" dirty="0" err="1">
                <a:effectLst/>
                <a:latin typeface="Book Antiqua" panose="02040602050305030304" pitchFamily="18" charset="0"/>
                <a:ea typeface="Calibri" panose="020F0502020204030204" pitchFamily="34" charset="0"/>
              </a:rPr>
              <a:t>penting</a:t>
            </a:r>
            <a:r>
              <a:rPr lang="en-US" sz="2400" dirty="0">
                <a:effectLst/>
                <a:latin typeface="Book Antiqua" panose="02040602050305030304" pitchFamily="18" charset="0"/>
                <a:ea typeface="Calibri" panose="020F0502020204030204" pitchFamily="34" charset="0"/>
              </a:rPr>
              <a:t> agar strategi </a:t>
            </a:r>
            <a:r>
              <a:rPr lang="en-US" sz="2400" dirty="0" err="1">
                <a:effectLst/>
                <a:latin typeface="Book Antiqua" panose="02040602050305030304" pitchFamily="18" charset="0"/>
                <a:ea typeface="Calibri" panose="020F0502020204030204" pitchFamily="34" charset="0"/>
              </a:rPr>
              <a:t>sebagai</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respon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pemerintah</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atas</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keinginan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tuntutan</a:t>
            </a:r>
            <a:r>
              <a:rPr lang="en-US" sz="2400" dirty="0">
                <a:effectLst/>
                <a:latin typeface="Book Antiqua" panose="02040602050305030304" pitchFamily="18" charset="0"/>
                <a:ea typeface="Calibri" panose="020F0502020204030204" pitchFamily="34" charset="0"/>
              </a:rPr>
              <a:t>, dan </a:t>
            </a:r>
            <a:r>
              <a:rPr lang="en-US" sz="2400" dirty="0" err="1">
                <a:effectLst/>
                <a:latin typeface="Book Antiqua" panose="02040602050305030304" pitchFamily="18" charset="0"/>
                <a:ea typeface="Calibri" panose="020F0502020204030204" pitchFamily="34" charset="0"/>
              </a:rPr>
              <a:t>harapan</a:t>
            </a:r>
            <a:r>
              <a:rPr lang="en-US" sz="2400" dirty="0">
                <a:effectLst/>
                <a:latin typeface="Book Antiqua" panose="02040602050305030304" pitchFamily="18" charset="0"/>
                <a:ea typeface="Calibri" panose="020F0502020204030204" pitchFamily="34" charset="0"/>
              </a:rPr>
              <a:t> yang </a:t>
            </a:r>
            <a:r>
              <a:rPr lang="en-US" sz="2400" dirty="0" err="1">
                <a:effectLst/>
                <a:latin typeface="Book Antiqua" panose="02040602050305030304" pitchFamily="18" charset="0"/>
                <a:ea typeface="Calibri" panose="020F0502020204030204" pitchFamily="34" charset="0"/>
              </a:rPr>
              <a:t>diperintah</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dapat</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bekerja</a:t>
            </a:r>
            <a:r>
              <a:rPr lang="en-US" sz="2400" dirty="0">
                <a:effectLst/>
                <a:latin typeface="Book Antiqua" panose="02040602050305030304" pitchFamily="18" charset="0"/>
                <a:ea typeface="Calibri" panose="020F0502020204030204" pitchFamily="34" charset="0"/>
              </a:rPr>
              <a:t> dan </a:t>
            </a:r>
            <a:r>
              <a:rPr lang="en-US" sz="2400" dirty="0" err="1">
                <a:effectLst/>
                <a:latin typeface="Book Antiqua" panose="02040602050305030304" pitchFamily="18" charset="0"/>
                <a:ea typeface="Calibri" panose="020F0502020204030204" pitchFamily="34" charset="0"/>
              </a:rPr>
              <a:t>berhasil</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diwujudkan</a:t>
            </a:r>
            <a:endParaRPr lang="id-ID" sz="2400" dirty="0">
              <a:effectLst/>
              <a:latin typeface="Book Antiqua" panose="02040602050305030304" pitchFamily="18" charset="0"/>
              <a:ea typeface="Calibri" panose="020F0502020204030204" pitchFamily="34" charset="0"/>
            </a:endParaRPr>
          </a:p>
          <a:p>
            <a:pPr algn="just"/>
            <a:endParaRPr lang="id-ID" sz="2400" dirty="0">
              <a:latin typeface="Book Antiqua" panose="02040602050305030304" pitchFamily="18" charset="0"/>
              <a:ea typeface="Calibri" panose="020F0502020204030204" pitchFamily="34" charset="0"/>
            </a:endParaRPr>
          </a:p>
          <a:p>
            <a:pPr algn="just"/>
            <a:r>
              <a:rPr lang="en-US" sz="2400" dirty="0">
                <a:effectLst/>
                <a:latin typeface="Book Antiqua" panose="02040602050305030304" pitchFamily="18" charset="0"/>
                <a:ea typeface="Calibri" panose="020F0502020204030204" pitchFamily="34" charset="0"/>
              </a:rPr>
              <a:t>Dalam </a:t>
            </a:r>
            <a:r>
              <a:rPr lang="en-US" sz="2400" dirty="0" err="1">
                <a:effectLst/>
                <a:latin typeface="Book Antiqua" panose="02040602050305030304" pitchFamily="18" charset="0"/>
                <a:ea typeface="Calibri" panose="020F0502020204030204" pitchFamily="34" charset="0"/>
              </a:rPr>
              <a:t>konteks</a:t>
            </a:r>
            <a:r>
              <a:rPr lang="en-US" sz="2400" dirty="0">
                <a:effectLst/>
                <a:latin typeface="Book Antiqua" panose="02040602050305030304" pitchFamily="18" charset="0"/>
                <a:ea typeface="Calibri" panose="020F0502020204030204" pitchFamily="34" charset="0"/>
              </a:rPr>
              <a:t> tata </a:t>
            </a:r>
            <a:r>
              <a:rPr lang="en-US" sz="2400" dirty="0" err="1">
                <a:effectLst/>
                <a:latin typeface="Book Antiqua" panose="02040602050305030304" pitchFamily="18" charset="0"/>
                <a:ea typeface="Calibri" panose="020F0502020204030204" pitchFamily="34" charset="0"/>
              </a:rPr>
              <a:t>kelola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pemerintahan</a:t>
            </a:r>
            <a:r>
              <a:rPr lang="en-US" sz="2400" dirty="0">
                <a:effectLst/>
                <a:latin typeface="Book Antiqua" panose="02040602050305030304" pitchFamily="18" charset="0"/>
                <a:ea typeface="Calibri" panose="020F0502020204030204" pitchFamily="34" charset="0"/>
              </a:rPr>
              <a:t>, strategi </a:t>
            </a:r>
            <a:r>
              <a:rPr lang="en-US" sz="2400" dirty="0" err="1">
                <a:effectLst/>
                <a:latin typeface="Book Antiqua" panose="02040602050305030304" pitchFamily="18" charset="0"/>
                <a:ea typeface="Calibri" panose="020F0502020204030204" pitchFamily="34" charset="0"/>
              </a:rPr>
              <a:t>ini</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diartikan</a:t>
            </a:r>
            <a:r>
              <a:rPr lang="en-US" sz="2400" dirty="0">
                <a:effectLst/>
                <a:latin typeface="Book Antiqua" panose="02040602050305030304" pitchFamily="18" charset="0"/>
                <a:ea typeface="Calibri" panose="020F0502020204030204" pitchFamily="34" charset="0"/>
              </a:rPr>
              <a:t> oleh </a:t>
            </a:r>
            <a:r>
              <a:rPr lang="en-US" sz="2400" dirty="0" err="1">
                <a:effectLst/>
                <a:latin typeface="Book Antiqua" panose="02040602050305030304" pitchFamily="18" charset="0"/>
                <a:ea typeface="Calibri" panose="020F0502020204030204" pitchFamily="34" charset="0"/>
              </a:rPr>
              <a:t>Mulgan</a:t>
            </a:r>
            <a:r>
              <a:rPr lang="en-US" sz="2400" dirty="0">
                <a:effectLst/>
                <a:latin typeface="Book Antiqua" panose="02040602050305030304" pitchFamily="18" charset="0"/>
                <a:ea typeface="Calibri" panose="020F0502020204030204" pitchFamily="34" charset="0"/>
              </a:rPr>
              <a:t>  (</a:t>
            </a:r>
            <a:r>
              <a:rPr lang="id-ID" sz="2400" dirty="0">
                <a:effectLst/>
                <a:latin typeface="Book Antiqua" panose="02040602050305030304" pitchFamily="18" charset="0"/>
                <a:ea typeface="Calibri" panose="020F0502020204030204" pitchFamily="34" charset="0"/>
              </a:rPr>
              <a:t>2009</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sebagai</a:t>
            </a:r>
            <a:r>
              <a:rPr lang="en-US" sz="2400" dirty="0">
                <a:effectLst/>
                <a:latin typeface="Book Antiqua" panose="02040602050305030304" pitchFamily="18" charset="0"/>
                <a:ea typeface="Calibri" panose="020F0502020204030204" pitchFamily="34" charset="0"/>
              </a:rPr>
              <a:t> </a:t>
            </a:r>
            <a:r>
              <a:rPr lang="en-US" sz="2400" i="1" dirty="0">
                <a:effectLst/>
                <a:latin typeface="Book Antiqua" panose="02040602050305030304" pitchFamily="18" charset="0"/>
                <a:ea typeface="Calibri" panose="020F0502020204030204" pitchFamily="34" charset="0"/>
              </a:rPr>
              <a:t>the systematic use of public resources and powers, by public agencies, to achieve public goods. </a:t>
            </a:r>
            <a:r>
              <a:rPr lang="en-US" sz="2400" dirty="0" err="1">
                <a:effectLst/>
                <a:latin typeface="Book Antiqua" panose="02040602050305030304" pitchFamily="18" charset="0"/>
                <a:ea typeface="Calibri" panose="020F0502020204030204" pitchFamily="34" charset="0"/>
              </a:rPr>
              <a:t>Secara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bebas</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dapat</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diartikan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bahwa</a:t>
            </a:r>
            <a:r>
              <a:rPr lang="en-US" sz="2400" dirty="0">
                <a:effectLst/>
                <a:latin typeface="Book Antiqua" panose="02040602050305030304" pitchFamily="18" charset="0"/>
                <a:ea typeface="Calibri" panose="020F0502020204030204" pitchFamily="34" charset="0"/>
              </a:rPr>
              <a:t> strategi </a:t>
            </a:r>
            <a:r>
              <a:rPr lang="en-US" sz="2400" dirty="0" err="1">
                <a:effectLst/>
                <a:latin typeface="Book Antiqua" panose="02040602050305030304" pitchFamily="18" charset="0"/>
                <a:ea typeface="Calibri" panose="020F0502020204030204" pitchFamily="34" charset="0"/>
              </a:rPr>
              <a:t>pemerintah</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adalah</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penggunaan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sumber</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daya</a:t>
            </a:r>
            <a:r>
              <a:rPr lang="en-US" sz="2400" dirty="0">
                <a:effectLst/>
                <a:latin typeface="Book Antiqua" panose="02040602050305030304" pitchFamily="18" charset="0"/>
                <a:ea typeface="Calibri" panose="020F0502020204030204" pitchFamily="34" charset="0"/>
              </a:rPr>
              <a:t> dan </a:t>
            </a:r>
            <a:r>
              <a:rPr lang="en-US" sz="2400" dirty="0" err="1">
                <a:effectLst/>
                <a:latin typeface="Book Antiqua" panose="02040602050305030304" pitchFamily="18" charset="0"/>
                <a:ea typeface="Calibri" panose="020F0502020204030204" pitchFamily="34" charset="0"/>
              </a:rPr>
              <a:t>kekuasaan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pemerintah</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secara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sistematis</a:t>
            </a:r>
            <a:r>
              <a:rPr lang="en-US" sz="2400" dirty="0">
                <a:effectLst/>
                <a:latin typeface="Book Antiqua" panose="02040602050305030304" pitchFamily="18" charset="0"/>
                <a:ea typeface="Calibri" panose="020F0502020204030204" pitchFamily="34" charset="0"/>
              </a:rPr>
              <a:t>, yang </a:t>
            </a:r>
            <a:r>
              <a:rPr lang="en-US" sz="2400" dirty="0" err="1">
                <a:effectLst/>
                <a:latin typeface="Book Antiqua" panose="02040602050305030304" pitchFamily="18" charset="0"/>
                <a:ea typeface="Calibri" panose="020F0502020204030204" pitchFamily="34" charset="0"/>
              </a:rPr>
              <a:t>dilakukan</a:t>
            </a:r>
            <a:r>
              <a:rPr lang="en-US" sz="2400" dirty="0">
                <a:effectLst/>
                <a:latin typeface="Book Antiqua" panose="02040602050305030304" pitchFamily="18" charset="0"/>
                <a:ea typeface="Calibri" panose="020F0502020204030204" pitchFamily="34" charset="0"/>
              </a:rPr>
              <a:t> oleh badan dan </a:t>
            </a:r>
            <a:r>
              <a:rPr lang="en-US" sz="2400" dirty="0" err="1">
                <a:effectLst/>
                <a:latin typeface="Book Antiqua" panose="02040602050305030304" pitchFamily="18" charset="0"/>
                <a:ea typeface="Calibri" panose="020F0502020204030204" pitchFamily="34" charset="0"/>
              </a:rPr>
              <a:t>lembaga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pemerintah</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aparat</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pemerintah</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untuk</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mewujudkan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kebutuhan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masyarakat</a:t>
            </a:r>
            <a:r>
              <a:rPr lang="id-ID" sz="2400" dirty="0">
                <a:effectLst/>
                <a:latin typeface="Book Antiqua" panose="02040602050305030304" pitchFamily="18" charset="0"/>
                <a:ea typeface="Calibri" panose="020F0502020204030204" pitchFamily="34" charset="0"/>
              </a:rPr>
              <a:t>. Ada </a:t>
            </a:r>
            <a:r>
              <a:rPr lang="en-US" sz="2400" dirty="0">
                <a:effectLst/>
                <a:latin typeface="Book Antiqua" panose="02040602050305030304" pitchFamily="18" charset="0"/>
                <a:ea typeface="Calibri" panose="020F0502020204030204" pitchFamily="34" charset="0"/>
              </a:rPr>
              <a:t>5 (lima) </a:t>
            </a:r>
            <a:r>
              <a:rPr lang="en-US" sz="2400" dirty="0" err="1">
                <a:effectLst/>
                <a:latin typeface="Book Antiqua" panose="02040602050305030304" pitchFamily="18" charset="0"/>
                <a:ea typeface="Calibri" panose="020F0502020204030204" pitchFamily="34" charset="0"/>
              </a:rPr>
              <a:t>komponen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sebagai</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syarat</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dalam</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menyusun</a:t>
            </a:r>
            <a:r>
              <a:rPr lang="en-US" sz="2400" dirty="0">
                <a:effectLst/>
                <a:latin typeface="Book Antiqua" panose="02040602050305030304" pitchFamily="18" charset="0"/>
                <a:ea typeface="Calibri" panose="020F0502020204030204" pitchFamily="34" charset="0"/>
              </a:rPr>
              <a:t> strategi </a:t>
            </a:r>
            <a:r>
              <a:rPr lang="en-US" sz="2400" dirty="0" err="1">
                <a:effectLst/>
                <a:latin typeface="Book Antiqua" panose="02040602050305030304" pitchFamily="18" charset="0"/>
                <a:ea typeface="Calibri" panose="020F0502020204030204" pitchFamily="34" charset="0"/>
              </a:rPr>
              <a:t>yaitu</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tujuan</a:t>
            </a:r>
            <a:r>
              <a:rPr lang="en-US" sz="2400" dirty="0">
                <a:effectLst/>
                <a:latin typeface="Book Antiqua" panose="02040602050305030304" pitchFamily="18" charset="0"/>
                <a:ea typeface="Calibri" panose="020F0502020204030204" pitchFamily="34" charset="0"/>
              </a:rPr>
              <a:t> </a:t>
            </a:r>
            <a:r>
              <a:rPr lang="en-US" sz="2400" i="1" dirty="0">
                <a:effectLst/>
                <a:latin typeface="Book Antiqua" panose="02040602050305030304" pitchFamily="18" charset="0"/>
                <a:ea typeface="Calibri" panose="020F0502020204030204" pitchFamily="34" charset="0"/>
              </a:rPr>
              <a:t>(purpose),</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lingkungan</a:t>
            </a:r>
            <a:r>
              <a:rPr lang="en-US" sz="2400" dirty="0">
                <a:effectLst/>
                <a:latin typeface="Book Antiqua" panose="02040602050305030304" pitchFamily="18" charset="0"/>
                <a:ea typeface="Calibri" panose="020F0502020204030204" pitchFamily="34" charset="0"/>
              </a:rPr>
              <a:t> </a:t>
            </a:r>
            <a:r>
              <a:rPr lang="en-US" sz="2400" i="1" dirty="0">
                <a:effectLst/>
                <a:latin typeface="Book Antiqua" panose="02040602050305030304" pitchFamily="18" charset="0"/>
                <a:ea typeface="Calibri" panose="020F0502020204030204" pitchFamily="34" charset="0"/>
              </a:rPr>
              <a:t>(environment), </a:t>
            </a:r>
            <a:r>
              <a:rPr lang="en-US" sz="2400" dirty="0" err="1">
                <a:effectLst/>
                <a:latin typeface="Book Antiqua" panose="02040602050305030304" pitchFamily="18" charset="0"/>
                <a:ea typeface="Calibri" panose="020F0502020204030204" pitchFamily="34" charset="0"/>
              </a:rPr>
              <a:t>pengarahan</a:t>
            </a:r>
            <a:r>
              <a:rPr lang="en-US" sz="2400" dirty="0">
                <a:effectLst/>
                <a:latin typeface="Book Antiqua" panose="02040602050305030304" pitchFamily="18" charset="0"/>
                <a:ea typeface="Calibri" panose="020F0502020204030204" pitchFamily="34" charset="0"/>
              </a:rPr>
              <a:t> </a:t>
            </a:r>
            <a:r>
              <a:rPr lang="en-US" sz="2400" i="1" dirty="0">
                <a:effectLst/>
                <a:latin typeface="Book Antiqua" panose="02040602050305030304" pitchFamily="18" charset="0"/>
                <a:ea typeface="Calibri" panose="020F0502020204030204" pitchFamily="34" charset="0"/>
              </a:rPr>
              <a:t>(direction),  </a:t>
            </a:r>
            <a:r>
              <a:rPr lang="en-US" sz="2400" dirty="0" err="1">
                <a:effectLst/>
                <a:latin typeface="Book Antiqua" panose="02040602050305030304" pitchFamily="18" charset="0"/>
                <a:ea typeface="Calibri" panose="020F0502020204030204" pitchFamily="34" charset="0"/>
              </a:rPr>
              <a:t>tindakan</a:t>
            </a:r>
            <a:r>
              <a:rPr lang="en-US" sz="2400" dirty="0">
                <a:effectLst/>
                <a:latin typeface="Book Antiqua" panose="02040602050305030304" pitchFamily="18" charset="0"/>
                <a:ea typeface="Calibri" panose="020F0502020204030204" pitchFamily="34" charset="0"/>
              </a:rPr>
              <a:t> </a:t>
            </a:r>
            <a:r>
              <a:rPr lang="en-US" sz="2400" i="1" dirty="0">
                <a:effectLst/>
                <a:latin typeface="Book Antiqua" panose="02040602050305030304" pitchFamily="18" charset="0"/>
                <a:ea typeface="Calibri" panose="020F0502020204030204" pitchFamily="34" charset="0"/>
              </a:rPr>
              <a:t>(action)</a:t>
            </a:r>
            <a:r>
              <a:rPr lang="en-US" sz="2400" dirty="0">
                <a:effectLst/>
                <a:latin typeface="Book Antiqua" panose="02040602050305030304" pitchFamily="18" charset="0"/>
                <a:ea typeface="Calibri" panose="020F0502020204030204" pitchFamily="34" charset="0"/>
              </a:rPr>
              <a:t> dan </a:t>
            </a:r>
            <a:r>
              <a:rPr lang="en-US" sz="2400" dirty="0" err="1">
                <a:effectLst/>
                <a:latin typeface="Book Antiqua" panose="02040602050305030304" pitchFamily="18" charset="0"/>
                <a:ea typeface="Calibri" panose="020F0502020204030204" pitchFamily="34" charset="0"/>
              </a:rPr>
              <a:t>pembelajaran</a:t>
            </a:r>
            <a:r>
              <a:rPr lang="en-US" sz="2400" dirty="0">
                <a:effectLst/>
                <a:latin typeface="Book Antiqua" panose="02040602050305030304" pitchFamily="18" charset="0"/>
                <a:ea typeface="Calibri" panose="020F0502020204030204" pitchFamily="34" charset="0"/>
              </a:rPr>
              <a:t> </a:t>
            </a:r>
            <a:r>
              <a:rPr lang="en-US" sz="2400" i="1" dirty="0">
                <a:effectLst/>
                <a:latin typeface="Book Antiqua" panose="02040602050305030304" pitchFamily="18" charset="0"/>
                <a:ea typeface="Calibri" panose="020F0502020204030204" pitchFamily="34" charset="0"/>
              </a:rPr>
              <a:t>(learning).</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Kelima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komponen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tersebut</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menurut</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Mulgan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hanya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dapat</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bekerja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baik</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dalam</a:t>
            </a:r>
            <a:r>
              <a:rPr lang="en-US" sz="2400" dirty="0">
                <a:effectLst/>
                <a:latin typeface="Book Antiqua" panose="02040602050305030304" pitchFamily="18" charset="0"/>
                <a:ea typeface="Calibri" panose="020F0502020204030204" pitchFamily="34" charset="0"/>
              </a:rPr>
              <a:t> proses </a:t>
            </a:r>
            <a:r>
              <a:rPr lang="en-US" sz="2400" dirty="0" err="1">
                <a:effectLst/>
                <a:latin typeface="Book Antiqua" panose="02040602050305030304" pitchFamily="18" charset="0"/>
                <a:ea typeface="Calibri" panose="020F0502020204030204" pitchFamily="34" charset="0"/>
              </a:rPr>
              <a:t>desain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perumusan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maupun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eksekusi</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pelaksanaannya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jika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ada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kekuasaan</a:t>
            </a:r>
            <a:r>
              <a:rPr lang="en-US" sz="2400" dirty="0">
                <a:effectLst/>
                <a:latin typeface="Book Antiqua" panose="02040602050305030304" pitchFamily="18" charset="0"/>
                <a:ea typeface="Calibri" panose="020F0502020204030204" pitchFamily="34" charset="0"/>
              </a:rPr>
              <a:t> </a:t>
            </a:r>
            <a:r>
              <a:rPr lang="en-US" sz="2400" i="1" dirty="0">
                <a:effectLst/>
                <a:latin typeface="Book Antiqua" panose="02040602050305030304" pitchFamily="18" charset="0"/>
                <a:ea typeface="Calibri" panose="020F0502020204030204" pitchFamily="34" charset="0"/>
              </a:rPr>
              <a:t>(power) </a:t>
            </a:r>
            <a:r>
              <a:rPr lang="en-US" sz="2400" dirty="0">
                <a:effectLst/>
                <a:latin typeface="Book Antiqua" panose="02040602050305030304" pitchFamily="18" charset="0"/>
                <a:ea typeface="Calibri" panose="020F0502020204030204" pitchFamily="34" charset="0"/>
              </a:rPr>
              <a:t>dan  </a:t>
            </a:r>
            <a:r>
              <a:rPr lang="en-US" sz="2400" dirty="0" err="1">
                <a:effectLst/>
                <a:latin typeface="Book Antiqua" panose="02040602050305030304" pitchFamily="18" charset="0"/>
                <a:ea typeface="Calibri" panose="020F0502020204030204" pitchFamily="34" charset="0"/>
              </a:rPr>
              <a:t>ilmu</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pengetahuan</a:t>
            </a:r>
            <a:r>
              <a:rPr lang="en-US" sz="2400" dirty="0">
                <a:effectLst/>
                <a:latin typeface="Book Antiqua" panose="02040602050305030304" pitchFamily="18" charset="0"/>
                <a:ea typeface="Calibri" panose="020F0502020204030204" pitchFamily="34" charset="0"/>
              </a:rPr>
              <a:t> </a:t>
            </a:r>
            <a:r>
              <a:rPr lang="en-US" sz="2400" i="1" dirty="0">
                <a:effectLst/>
                <a:latin typeface="Book Antiqua" panose="02040602050305030304" pitchFamily="18" charset="0"/>
                <a:ea typeface="Calibri" panose="020F0502020204030204" pitchFamily="34" charset="0"/>
              </a:rPr>
              <a:t>(knowledge).</a:t>
            </a:r>
            <a:endParaRPr lang="id-ID" sz="2400" dirty="0">
              <a:latin typeface="Book Antiqua" panose="02040602050305030304" pitchFamily="18" charset="0"/>
            </a:endParaRPr>
          </a:p>
        </p:txBody>
      </p:sp>
    </p:spTree>
    <p:extLst>
      <p:ext uri="{BB962C8B-B14F-4D97-AF65-F5344CB8AC3E}">
        <p14:creationId xmlns:p14="http://schemas.microsoft.com/office/powerpoint/2010/main" val="34346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26193-DA2B-0E82-5925-9A7584047728}"/>
            </a:ext>
          </a:extLst>
        </p:cNvPr>
        <p:cNvGrpSpPr/>
        <p:nvPr/>
      </p:nvGrpSpPr>
      <p:grpSpPr>
        <a:xfrm>
          <a:off x="0" y="0"/>
          <a:ext cx="0" cy="0"/>
          <a:chOff x="0" y="0"/>
          <a:chExt cx="0" cy="0"/>
        </a:xfrm>
      </p:grpSpPr>
      <p:sp>
        <p:nvSpPr>
          <p:cNvPr id="5" name="Kotak Teks 4">
            <a:extLst>
              <a:ext uri="{FF2B5EF4-FFF2-40B4-BE49-F238E27FC236}">
                <a16:creationId xmlns:a16="http://schemas.microsoft.com/office/drawing/2014/main" id="{12422301-ADF1-C5A4-3167-F5933D9E4EE7}"/>
              </a:ext>
            </a:extLst>
          </p:cNvPr>
          <p:cNvSpPr txBox="1"/>
          <p:nvPr/>
        </p:nvSpPr>
        <p:spPr>
          <a:xfrm>
            <a:off x="762000" y="1181100"/>
            <a:ext cx="16383000" cy="6859507"/>
          </a:xfrm>
          <a:prstGeom prst="rect">
            <a:avLst/>
          </a:prstGeom>
          <a:noFill/>
        </p:spPr>
        <p:txBody>
          <a:bodyPr wrap="square">
            <a:spAutoFit/>
          </a:bodyPr>
          <a:lstStyle/>
          <a:p>
            <a:pPr algn="just">
              <a:lnSpc>
                <a:spcPct val="150000"/>
              </a:lnSpc>
            </a:pPr>
            <a:r>
              <a:rPr lang="en-US" sz="2400" dirty="0">
                <a:effectLst/>
                <a:latin typeface="Book Antiqua" panose="02040602050305030304" pitchFamily="18" charset="0"/>
                <a:ea typeface="Calibri" panose="020F0502020204030204" pitchFamily="34" charset="0"/>
                <a:cs typeface="Times New Roman" panose="02020603050405020304" pitchFamily="18" charset="0"/>
              </a:rPr>
              <a:t>Pada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konteks</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tata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kelola</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pemerintahan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b="1" dirty="0" err="1">
                <a:effectLst/>
                <a:latin typeface="Book Antiqua" panose="02040602050305030304" pitchFamily="18" charset="0"/>
                <a:ea typeface="Calibri" panose="020F0502020204030204" pitchFamily="34" charset="0"/>
                <a:cs typeface="Times New Roman" panose="02020603050405020304" pitchFamily="18" charset="0"/>
              </a:rPr>
              <a:t>kebijakan</a:t>
            </a:r>
            <a:r>
              <a:rPr lang="en-US" sz="2400" b="1"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b="1" i="1" dirty="0">
                <a:effectLst/>
                <a:latin typeface="Book Antiqua" panose="02040602050305030304" pitchFamily="18" charset="0"/>
                <a:ea typeface="Calibri" panose="020F0502020204030204" pitchFamily="34" charset="0"/>
                <a:cs typeface="Times New Roman" panose="02020603050405020304" pitchFamily="18" charset="0"/>
              </a:rPr>
              <a:t>policy)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merupakan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langkah-langkah</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yang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dipilih</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dan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ditetapkan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pemerintah</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untuk</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mengatasi</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suatu</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masalah</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dan/</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atau</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untuk</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mencapai</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tujuan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yang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telah</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ditetapkan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Dari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batasan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tersebut</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maka</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kebijakan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bukankah</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suatu</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langkah</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yang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tanpa</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arah</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karena</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langkah</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tersebut</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disusun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dengan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maksud</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tertentu</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yaitu</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mengatasi</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permasalahan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yang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dihadapi</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masyarakat</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dan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sekaligus</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mewujudkan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tujuan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sebagaimana</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telah</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ditetapkan</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sebelumnya</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dalam</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a:t>
            </a:r>
            <a:r>
              <a:rPr lang="en-US" sz="2400" dirty="0" err="1">
                <a:effectLst/>
                <a:latin typeface="Book Antiqua" panose="02040602050305030304" pitchFamily="18" charset="0"/>
                <a:ea typeface="Calibri" panose="020F0502020204030204" pitchFamily="34" charset="0"/>
                <a:cs typeface="Times New Roman" panose="02020603050405020304" pitchFamily="18" charset="0"/>
              </a:rPr>
              <a:t>suatu</a:t>
            </a:r>
            <a:r>
              <a:rPr lang="en-US" sz="2400" dirty="0">
                <a:effectLst/>
                <a:latin typeface="Book Antiqua" panose="02040602050305030304" pitchFamily="18" charset="0"/>
                <a:ea typeface="Calibri" panose="020F0502020204030204" pitchFamily="34" charset="0"/>
                <a:cs typeface="Times New Roman" panose="02020603050405020304" pitchFamily="18" charset="0"/>
              </a:rPr>
              <a:t> strategi).</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p>
            <a:pPr algn="r">
              <a:lnSpc>
                <a:spcPct val="150000"/>
              </a:lnSpc>
            </a:pPr>
            <a:r>
              <a:rPr lang="en-US" sz="2400" dirty="0">
                <a:effectLst/>
                <a:latin typeface="Book Antiqua" panose="02040602050305030304" pitchFamily="18" charset="0"/>
                <a:ea typeface="Calibri" panose="020F0502020204030204" pitchFamily="34" charset="0"/>
              </a:rPr>
              <a:t>Langkah yang </a:t>
            </a:r>
            <a:r>
              <a:rPr lang="en-US" sz="2400" dirty="0" err="1">
                <a:effectLst/>
                <a:latin typeface="Book Antiqua" panose="02040602050305030304" pitchFamily="18" charset="0"/>
                <a:ea typeface="Calibri" panose="020F0502020204030204" pitchFamily="34" charset="0"/>
              </a:rPr>
              <a:t>dimaksud</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dalam</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kebijakan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dapat</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berupa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kewajiban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untuk</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dilaksanakan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atau</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justru</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larangan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untuk</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tidak</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mengambil</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langkah</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apapun</a:t>
            </a:r>
            <a:r>
              <a:rPr lang="en-US" sz="2400" dirty="0">
                <a:effectLst/>
                <a:latin typeface="Book Antiqua" panose="02040602050305030304" pitchFamily="18" charset="0"/>
                <a:ea typeface="Calibri" panose="020F0502020204030204" pitchFamily="34" charset="0"/>
              </a:rPr>
              <a:t>. Batasan </a:t>
            </a:r>
            <a:r>
              <a:rPr lang="en-US" sz="2400" dirty="0" err="1">
                <a:effectLst/>
                <a:latin typeface="Book Antiqua" panose="02040602050305030304" pitchFamily="18" charset="0"/>
                <a:ea typeface="Calibri" panose="020F0502020204030204" pitchFamily="34" charset="0"/>
              </a:rPr>
              <a:t>ini</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sesuai</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dengan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pendapatnya</a:t>
            </a:r>
            <a:r>
              <a:rPr lang="en-US" sz="2400" dirty="0">
                <a:effectLst/>
                <a:latin typeface="Book Antiqua" panose="02040602050305030304" pitchFamily="18" charset="0"/>
                <a:ea typeface="Calibri" panose="020F0502020204030204" pitchFamily="34" charset="0"/>
              </a:rPr>
              <a:t> Thomas R. Dye (1978) </a:t>
            </a:r>
            <a:r>
              <a:rPr lang="en-US" sz="2400" dirty="0" err="1">
                <a:effectLst/>
                <a:latin typeface="Book Antiqua" panose="02040602050305030304" pitchFamily="18" charset="0"/>
                <a:ea typeface="Calibri" panose="020F0502020204030204" pitchFamily="34" charset="0"/>
              </a:rPr>
              <a:t>bahwa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kebijakan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merupakan</a:t>
            </a:r>
            <a:r>
              <a:rPr lang="id-ID" sz="2400" dirty="0">
                <a:effectLst/>
                <a:latin typeface="Book Antiqua" panose="02040602050305030304" pitchFamily="18" charset="0"/>
                <a:ea typeface="Calibri" panose="020F0502020204030204" pitchFamily="34" charset="0"/>
              </a:rPr>
              <a:t> suatu keputusan negara untuk melakukan  atau tidak melakukan sesuatu</a:t>
            </a:r>
            <a:r>
              <a:rPr lang="en-US" sz="2400" dirty="0">
                <a:effectLst/>
                <a:latin typeface="Book Antiqua" panose="02040602050305030304" pitchFamily="18" charset="0"/>
                <a:ea typeface="Calibri" panose="020F0502020204030204" pitchFamily="34" charset="0"/>
              </a:rPr>
              <a:t>.  Senada </a:t>
            </a:r>
            <a:r>
              <a:rPr lang="en-US" sz="2400" dirty="0" err="1">
                <a:effectLst/>
                <a:latin typeface="Book Antiqua" panose="02040602050305030304" pitchFamily="18" charset="0"/>
                <a:ea typeface="Calibri" panose="020F0502020204030204" pitchFamily="34" charset="0"/>
              </a:rPr>
              <a:t>dengan</a:t>
            </a:r>
            <a:r>
              <a:rPr lang="en-US" sz="2400" dirty="0">
                <a:effectLst/>
                <a:latin typeface="Book Antiqua" panose="02040602050305030304" pitchFamily="18" charset="0"/>
                <a:ea typeface="Calibri" panose="020F0502020204030204" pitchFamily="34" charset="0"/>
              </a:rPr>
              <a:t> Dye, William N. Dunn  (2000) juga </a:t>
            </a:r>
            <a:r>
              <a:rPr lang="en-US" sz="2400" dirty="0" err="1">
                <a:effectLst/>
                <a:latin typeface="Book Antiqua" panose="02040602050305030304" pitchFamily="18" charset="0"/>
                <a:ea typeface="Calibri" panose="020F0502020204030204" pitchFamily="34" charset="0"/>
              </a:rPr>
              <a:t>berpandangan</a:t>
            </a:r>
            <a:r>
              <a:rPr lang="en-US" sz="2400" dirty="0">
                <a:effectLst/>
                <a:latin typeface="Book Antiqua" panose="02040602050305030304" pitchFamily="18" charset="0"/>
                <a:ea typeface="Calibri" panose="020F0502020204030204" pitchFamily="34" charset="0"/>
              </a:rPr>
              <a:t> yang </a:t>
            </a:r>
            <a:r>
              <a:rPr lang="en-US" sz="2400" dirty="0" err="1">
                <a:effectLst/>
                <a:latin typeface="Book Antiqua" panose="02040602050305030304" pitchFamily="18" charset="0"/>
                <a:ea typeface="Calibri" panose="020F0502020204030204" pitchFamily="34" charset="0"/>
              </a:rPr>
              <a:t>sama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bahwa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kebijakan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merupakan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pola</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ketergantungan</a:t>
            </a:r>
            <a:r>
              <a:rPr lang="en-US" sz="2400" dirty="0">
                <a:effectLst/>
                <a:latin typeface="Book Antiqua" panose="02040602050305030304" pitchFamily="18" charset="0"/>
                <a:ea typeface="Calibri" panose="020F0502020204030204" pitchFamily="34" charset="0"/>
              </a:rPr>
              <a:t> yang </a:t>
            </a:r>
            <a:r>
              <a:rPr lang="en-US" sz="2400" dirty="0" err="1">
                <a:effectLst/>
                <a:latin typeface="Book Antiqua" panose="02040602050305030304" pitchFamily="18" charset="0"/>
                <a:ea typeface="Calibri" panose="020F0502020204030204" pitchFamily="34" charset="0"/>
              </a:rPr>
              <a:t>komplek</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dari</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pilihan</a:t>
            </a:r>
            <a:r>
              <a:rPr lang="en-US" sz="2400" dirty="0">
                <a:effectLst/>
                <a:latin typeface="Book Antiqua" panose="02040602050305030304" pitchFamily="18" charset="0"/>
                <a:ea typeface="Calibri" panose="020F0502020204030204" pitchFamily="34" charset="0"/>
              </a:rPr>
              <a:t> yang </a:t>
            </a:r>
            <a:r>
              <a:rPr lang="en-US" sz="2400" dirty="0" err="1">
                <a:effectLst/>
                <a:latin typeface="Book Antiqua" panose="02040602050305030304" pitchFamily="18" charset="0"/>
                <a:ea typeface="Calibri" panose="020F0502020204030204" pitchFamily="34" charset="0"/>
              </a:rPr>
              <a:t>kolektif</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termasuk</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untuk</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keputusan</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untuk</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tidak</a:t>
            </a:r>
            <a:r>
              <a:rPr lang="en-US" sz="2400" dirty="0">
                <a:effectLst/>
                <a:latin typeface="Book Antiqua" panose="02040602050305030304" pitchFamily="18" charset="0"/>
                <a:ea typeface="Calibri" panose="020F0502020204030204" pitchFamily="34" charset="0"/>
              </a:rPr>
              <a:t> </a:t>
            </a:r>
            <a:r>
              <a:rPr lang="en-US" sz="2400" dirty="0" err="1">
                <a:effectLst/>
                <a:latin typeface="Book Antiqua" panose="02040602050305030304" pitchFamily="18" charset="0"/>
                <a:ea typeface="Calibri" panose="020F0502020204030204" pitchFamily="34" charset="0"/>
              </a:rPr>
              <a:t>bertindak</a:t>
            </a:r>
            <a:endParaRPr lang="id-ID" sz="2400" dirty="0">
              <a:effectLst/>
              <a:latin typeface="Book Antiqua" panose="02040602050305030304" pitchFamily="18" charset="0"/>
              <a:ea typeface="Calibri" panose="020F0502020204030204" pitchFamily="34" charset="0"/>
            </a:endParaRPr>
          </a:p>
          <a:p>
            <a:pPr algn="ctr">
              <a:lnSpc>
                <a:spcPct val="150000"/>
              </a:lnSpc>
            </a:pPr>
            <a:r>
              <a:rPr lang="en-US" sz="2800" b="1" dirty="0" err="1">
                <a:effectLst/>
                <a:latin typeface="Book Antiqua" panose="02040602050305030304" pitchFamily="18" charset="0"/>
                <a:ea typeface="Calibri" panose="020F0502020204030204" pitchFamily="34" charset="0"/>
              </a:rPr>
              <a:t>hal</a:t>
            </a:r>
            <a:r>
              <a:rPr lang="en-US" sz="2800" b="1" dirty="0">
                <a:effectLst/>
                <a:latin typeface="Book Antiqua" panose="02040602050305030304" pitchFamily="18" charset="0"/>
                <a:ea typeface="Calibri" panose="020F0502020204030204" pitchFamily="34" charset="0"/>
              </a:rPr>
              <a:t> yang </a:t>
            </a:r>
            <a:r>
              <a:rPr lang="en-US" sz="2800" b="1" dirty="0" err="1">
                <a:effectLst/>
                <a:latin typeface="Book Antiqua" panose="02040602050305030304" pitchFamily="18" charset="0"/>
                <a:ea typeface="Calibri" panose="020F0502020204030204" pitchFamily="34" charset="0"/>
              </a:rPr>
              <a:t>terpenting</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dari</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kebijakan</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itu</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adalah</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bukan</a:t>
            </a:r>
            <a:r>
              <a:rPr lang="en-US" sz="2800" b="1" dirty="0">
                <a:effectLst/>
                <a:latin typeface="Book Antiqua" panose="02040602050305030304" pitchFamily="18" charset="0"/>
                <a:ea typeface="Calibri" panose="020F0502020204030204" pitchFamily="34" charset="0"/>
              </a:rPr>
              <a:t> pada  </a:t>
            </a:r>
            <a:r>
              <a:rPr lang="en-US" sz="2800" b="1" dirty="0" err="1">
                <a:effectLst/>
                <a:latin typeface="Book Antiqua" panose="02040602050305030304" pitchFamily="18" charset="0"/>
                <a:ea typeface="Calibri" panose="020F0502020204030204" pitchFamily="34" charset="0"/>
              </a:rPr>
              <a:t>ada</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atau</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tidaknya</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tindakan</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tetapi</a:t>
            </a:r>
            <a:r>
              <a:rPr lang="en-US" sz="2800" b="1" dirty="0">
                <a:effectLst/>
                <a:latin typeface="Book Antiqua" panose="02040602050305030304" pitchFamily="18" charset="0"/>
                <a:ea typeface="Calibri" panose="020F0502020204030204" pitchFamily="34" charset="0"/>
              </a:rPr>
              <a:t> pada </a:t>
            </a:r>
            <a:r>
              <a:rPr lang="en-US" sz="2800" b="1" dirty="0" err="1">
                <a:effectLst/>
                <a:latin typeface="Book Antiqua" panose="02040602050305030304" pitchFamily="18" charset="0"/>
                <a:ea typeface="Calibri" panose="020F0502020204030204" pitchFamily="34" charset="0"/>
              </a:rPr>
              <a:t>pilihan</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pemerintah</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tersebut</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dimaksudkan</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untuk</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mengatasi</a:t>
            </a:r>
            <a:r>
              <a:rPr lang="en-US" sz="2800" b="1" dirty="0">
                <a:effectLst/>
                <a:latin typeface="Book Antiqua" panose="02040602050305030304" pitchFamily="18" charset="0"/>
                <a:ea typeface="Calibri" panose="020F0502020204030204" pitchFamily="34" charset="0"/>
              </a:rPr>
              <a:t> </a:t>
            </a:r>
            <a:r>
              <a:rPr lang="en-US" sz="2800" b="1" dirty="0" err="1">
                <a:effectLst/>
                <a:latin typeface="Book Antiqua" panose="02040602050305030304" pitchFamily="18" charset="0"/>
                <a:ea typeface="Calibri" panose="020F0502020204030204" pitchFamily="34" charset="0"/>
              </a:rPr>
              <a:t>permasalahan</a:t>
            </a:r>
            <a:endParaRPr lang="id-ID" sz="2800" b="1" dirty="0">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9430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ambar 2">
            <a:extLst>
              <a:ext uri="{FF2B5EF4-FFF2-40B4-BE49-F238E27FC236}">
                <a16:creationId xmlns:a16="http://schemas.microsoft.com/office/drawing/2014/main" id="{233FE811-B55E-C343-7994-FD0EB36F70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2552700"/>
            <a:ext cx="10339340" cy="5257800"/>
          </a:xfrm>
          <a:prstGeom prst="rect">
            <a:avLst/>
          </a:prstGeom>
        </p:spPr>
      </p:pic>
      <p:sp>
        <p:nvSpPr>
          <p:cNvPr id="5" name="Kotak Teks 4">
            <a:extLst>
              <a:ext uri="{FF2B5EF4-FFF2-40B4-BE49-F238E27FC236}">
                <a16:creationId xmlns:a16="http://schemas.microsoft.com/office/drawing/2014/main" id="{3DE9C21E-A45B-AC08-6E46-4DFECD37D100}"/>
              </a:ext>
            </a:extLst>
          </p:cNvPr>
          <p:cNvSpPr txBox="1"/>
          <p:nvPr/>
        </p:nvSpPr>
        <p:spPr>
          <a:xfrm>
            <a:off x="3429000" y="1866900"/>
            <a:ext cx="9152164" cy="523220"/>
          </a:xfrm>
          <a:prstGeom prst="rect">
            <a:avLst/>
          </a:prstGeom>
          <a:noFill/>
        </p:spPr>
        <p:txBody>
          <a:bodyPr wrap="square">
            <a:spAutoFit/>
          </a:bodyPr>
          <a:lstStyle/>
          <a:p>
            <a:r>
              <a:rPr lang="en-US" sz="2800" b="1" dirty="0">
                <a:effectLst/>
                <a:latin typeface="Britannic Bold" panose="020B0903060703020204" pitchFamily="34" charset="0"/>
                <a:ea typeface="Calibri" panose="020F0502020204030204" pitchFamily="34" charset="0"/>
              </a:rPr>
              <a:t>Proses </a:t>
            </a:r>
            <a:r>
              <a:rPr lang="en-US" sz="2800" b="1" dirty="0" err="1">
                <a:effectLst/>
                <a:latin typeface="Britannic Bold" panose="020B0903060703020204" pitchFamily="34" charset="0"/>
                <a:ea typeface="Calibri" panose="020F0502020204030204" pitchFamily="34" charset="0"/>
              </a:rPr>
              <a:t>Kebijakan</a:t>
            </a:r>
            <a:r>
              <a:rPr lang="en-US" sz="2800" b="1" dirty="0">
                <a:effectLst/>
                <a:latin typeface="Britannic Bold" panose="020B0903060703020204" pitchFamily="34" charset="0"/>
                <a:ea typeface="Calibri" panose="020F0502020204030204" pitchFamily="34" charset="0"/>
              </a:rPr>
              <a:t> </a:t>
            </a:r>
            <a:r>
              <a:rPr lang="en-US" sz="2800" b="1" dirty="0" err="1">
                <a:effectLst/>
                <a:latin typeface="Britannic Bold" panose="020B0903060703020204" pitchFamily="34" charset="0"/>
                <a:ea typeface="Calibri" panose="020F0502020204030204" pitchFamily="34" charset="0"/>
              </a:rPr>
              <a:t>Sebagai</a:t>
            </a:r>
            <a:r>
              <a:rPr lang="en-US" sz="2800" b="1" dirty="0">
                <a:effectLst/>
                <a:latin typeface="Britannic Bold" panose="020B0903060703020204" pitchFamily="34" charset="0"/>
                <a:ea typeface="Calibri" panose="020F0502020204030204" pitchFamily="34" charset="0"/>
              </a:rPr>
              <a:t> </a:t>
            </a:r>
            <a:r>
              <a:rPr lang="en-US" sz="2800" b="1" dirty="0" err="1">
                <a:effectLst/>
                <a:latin typeface="Britannic Bold" panose="020B0903060703020204" pitchFamily="34" charset="0"/>
                <a:ea typeface="Calibri" panose="020F0502020204030204" pitchFamily="34" charset="0"/>
              </a:rPr>
              <a:t>Respon</a:t>
            </a:r>
            <a:r>
              <a:rPr lang="en-US" sz="2800" b="1" dirty="0">
                <a:effectLst/>
                <a:latin typeface="Britannic Bold" panose="020B0903060703020204" pitchFamily="34" charset="0"/>
                <a:ea typeface="Calibri" panose="020F0502020204030204" pitchFamily="34" charset="0"/>
              </a:rPr>
              <a:t> </a:t>
            </a:r>
            <a:r>
              <a:rPr lang="en-US" sz="2800" b="1" dirty="0" err="1">
                <a:effectLst/>
                <a:latin typeface="Britannic Bold" panose="020B0903060703020204" pitchFamily="34" charset="0"/>
                <a:ea typeface="Calibri" panose="020F0502020204030204" pitchFamily="34" charset="0"/>
              </a:rPr>
              <a:t>Pemerintah</a:t>
            </a:r>
            <a:endParaRPr lang="id-ID" sz="2800" dirty="0">
              <a:latin typeface="Britannic Bold" panose="020B0903060703020204" pitchFamily="34" charset="0"/>
            </a:endParaRPr>
          </a:p>
        </p:txBody>
      </p:sp>
    </p:spTree>
    <p:extLst>
      <p:ext uri="{BB962C8B-B14F-4D97-AF65-F5344CB8AC3E}">
        <p14:creationId xmlns:p14="http://schemas.microsoft.com/office/powerpoint/2010/main" val="1836749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7" name="TextBox 7"/>
          <p:cNvSpPr txBox="1"/>
          <p:nvPr/>
        </p:nvSpPr>
        <p:spPr>
          <a:xfrm>
            <a:off x="0" y="3305639"/>
            <a:ext cx="18288000" cy="1566544"/>
          </a:xfrm>
          <a:prstGeom prst="rect">
            <a:avLst/>
          </a:prstGeom>
        </p:spPr>
        <p:txBody>
          <a:bodyPr wrap="square" lIns="0" tIns="0" rIns="0" bIns="0" rtlCol="0" anchor="t">
            <a:spAutoFit/>
          </a:bodyPr>
          <a:lstStyle/>
          <a:p>
            <a:pPr algn="ctr">
              <a:lnSpc>
                <a:spcPts val="12880"/>
              </a:lnSpc>
            </a:pPr>
            <a:r>
              <a:rPr lang="en-US" sz="9200" b="1" dirty="0">
                <a:solidFill>
                  <a:srgbClr val="000000"/>
                </a:solidFill>
                <a:latin typeface="Canva Sans Bold"/>
                <a:ea typeface="Canva Sans Bold"/>
                <a:cs typeface="Canva Sans Bold"/>
                <a:sym typeface="Canva Sans Bold"/>
              </a:rPr>
              <a:t>Terima Kasih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5" name="Kotak Teks 4">
            <a:extLst>
              <a:ext uri="{FF2B5EF4-FFF2-40B4-BE49-F238E27FC236}">
                <a16:creationId xmlns:a16="http://schemas.microsoft.com/office/drawing/2014/main" id="{DD9B97A6-3169-0C70-9C2C-3BECA54A7485}"/>
              </a:ext>
            </a:extLst>
          </p:cNvPr>
          <p:cNvSpPr txBox="1"/>
          <p:nvPr/>
        </p:nvSpPr>
        <p:spPr>
          <a:xfrm>
            <a:off x="8154626" y="695650"/>
            <a:ext cx="8436316" cy="1596271"/>
          </a:xfrm>
          <a:prstGeom prst="rect">
            <a:avLst/>
          </a:prstGeom>
          <a:noFill/>
        </p:spPr>
        <p:txBody>
          <a:bodyPr wrap="square" rtlCol="0">
            <a:spAutoFit/>
          </a:bodyPr>
          <a:lstStyle/>
          <a:p>
            <a:pPr algn="r">
              <a:lnSpc>
                <a:spcPct val="115000"/>
              </a:lnSpc>
              <a:spcAft>
                <a:spcPts val="1000"/>
              </a:spcAft>
              <a:buNone/>
            </a:pPr>
            <a:r>
              <a:rPr lang="id-ID" sz="4000" b="1" dirty="0">
                <a:effectLst/>
                <a:latin typeface="Britannic Bold" panose="020B0903060703020204" pitchFamily="34" charset="0"/>
                <a:ea typeface="Calibri" panose="020F0502020204030204" pitchFamily="34" charset="0"/>
                <a:cs typeface="Times New Roman" panose="02020603050405020304" pitchFamily="18" charset="0"/>
              </a:rPr>
              <a:t>Tinjauan Konseptual dan Teoritis </a:t>
            </a:r>
            <a:endParaRPr lang="id-ID" sz="4000" dirty="0">
              <a:effectLst/>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id-ID" sz="4000" b="1" dirty="0">
                <a:effectLst/>
                <a:latin typeface="Britannic Bold" panose="020B0903060703020204" pitchFamily="34" charset="0"/>
                <a:ea typeface="Calibri" panose="020F0502020204030204" pitchFamily="34" charset="0"/>
                <a:cs typeface="Times New Roman" panose="02020603050405020304" pitchFamily="18" charset="0"/>
              </a:rPr>
              <a:t>Tentang Perubahan  Sosial</a:t>
            </a:r>
            <a:endParaRPr lang="id-ID" sz="4000" dirty="0">
              <a:effectLst/>
              <a:latin typeface="Britannic Bold" panose="020B0903060703020204" pitchFamily="34" charset="0"/>
              <a:ea typeface="Calibri" panose="020F0502020204030204" pitchFamily="34" charset="0"/>
              <a:cs typeface="Times New Roman" panose="02020603050405020304" pitchFamily="18" charset="0"/>
            </a:endParaRPr>
          </a:p>
        </p:txBody>
      </p:sp>
      <p:sp>
        <p:nvSpPr>
          <p:cNvPr id="8" name="Kotak Teks 7">
            <a:extLst>
              <a:ext uri="{FF2B5EF4-FFF2-40B4-BE49-F238E27FC236}">
                <a16:creationId xmlns:a16="http://schemas.microsoft.com/office/drawing/2014/main" id="{CA43A05A-2946-92EB-6B4B-D5001CC9ED10}"/>
              </a:ext>
            </a:extLst>
          </p:cNvPr>
          <p:cNvSpPr txBox="1"/>
          <p:nvPr/>
        </p:nvSpPr>
        <p:spPr>
          <a:xfrm>
            <a:off x="1676400" y="2410619"/>
            <a:ext cx="15901819" cy="6370975"/>
          </a:xfrm>
          <a:prstGeom prst="rect">
            <a:avLst/>
          </a:prstGeom>
          <a:noFill/>
        </p:spPr>
        <p:txBody>
          <a:bodyPr wrap="square" rtlCol="0">
            <a:spAutoFit/>
          </a:bodyPr>
          <a:lstStyle/>
          <a:p>
            <a:pPr algn="just"/>
            <a:r>
              <a:rPr lang="id-ID" sz="2400" b="1" dirty="0">
                <a:latin typeface="Book Antiqua" panose="02040602050305030304" pitchFamily="18" charset="0"/>
                <a:ea typeface="Times New Roman" panose="02020603050405020304" pitchFamily="18" charset="0"/>
                <a:cs typeface="Times New Roman" panose="02020603050405020304" pitchFamily="18" charset="0"/>
              </a:rPr>
              <a:t>Konsepsi Perubahan Sosial</a:t>
            </a:r>
            <a:endParaRPr lang="id-ID" sz="2400" b="1" dirty="0">
              <a:effectLst/>
              <a:latin typeface="Book Antiqua" panose="02040602050305030304" pitchFamily="18" charset="0"/>
              <a:ea typeface="Times New Roman" panose="02020603050405020304" pitchFamily="18" charset="0"/>
              <a:cs typeface="Times New Roman" panose="02020603050405020304" pitchFamily="18" charset="0"/>
            </a:endParaRPr>
          </a:p>
          <a:p>
            <a:pPr algn="just"/>
            <a:endParaRPr lang="id-ID" sz="2400" b="1" dirty="0">
              <a:latin typeface="Book Antiqua" panose="02040602050305030304" pitchFamily="18" charset="0"/>
              <a:ea typeface="Times New Roman" panose="02020603050405020304" pitchFamily="18" charset="0"/>
              <a:cs typeface="Times New Roman" panose="02020603050405020304" pitchFamily="18" charset="0"/>
            </a:endParaRPr>
          </a:p>
          <a:p>
            <a:pPr algn="just"/>
            <a:r>
              <a:rPr lang="id-ID" sz="2400" dirty="0">
                <a:effectLst/>
                <a:latin typeface="Book Antiqua" panose="02040602050305030304" pitchFamily="18" charset="0"/>
                <a:ea typeface="Calibri" panose="020F0502020204030204" pitchFamily="34" charset="0"/>
              </a:rPr>
              <a:t>Dalam sosiologi, termasuk sosiologi pemerintahan,  perubahan sosial </a:t>
            </a:r>
            <a:r>
              <a:rPr lang="id-ID" sz="2400" i="1" dirty="0">
                <a:effectLst/>
                <a:latin typeface="Book Antiqua" panose="02040602050305030304" pitchFamily="18" charset="0"/>
                <a:ea typeface="Calibri" panose="020F0502020204030204" pitchFamily="34" charset="0"/>
              </a:rPr>
              <a:t>(</a:t>
            </a:r>
            <a:r>
              <a:rPr lang="id-ID" sz="2400" i="1" dirty="0" err="1">
                <a:effectLst/>
                <a:latin typeface="Book Antiqua" panose="02040602050305030304" pitchFamily="18" charset="0"/>
                <a:ea typeface="Calibri" panose="020F0502020204030204" pitchFamily="34" charset="0"/>
              </a:rPr>
              <a:t>social</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change</a:t>
            </a:r>
            <a:r>
              <a:rPr lang="id-ID" sz="2400" i="1" dirty="0">
                <a:effectLst/>
                <a:latin typeface="Book Antiqua" panose="02040602050305030304" pitchFamily="18" charset="0"/>
                <a:ea typeface="Calibri" panose="020F0502020204030204" pitchFamily="34" charset="0"/>
              </a:rPr>
              <a:t>) </a:t>
            </a:r>
            <a:r>
              <a:rPr lang="id-ID" sz="2400" dirty="0">
                <a:effectLst/>
                <a:latin typeface="Book Antiqua" panose="02040602050305030304" pitchFamily="18" charset="0"/>
                <a:ea typeface="Calibri" panose="020F0502020204030204" pitchFamily="34" charset="0"/>
              </a:rPr>
              <a:t>merupakan suatu konsep yang sangat penting dan utama.  Relasi antara keduanya begitu erat dan  melekat </a:t>
            </a:r>
            <a:r>
              <a:rPr lang="id-ID" sz="2400" dirty="0" err="1">
                <a:effectLst/>
                <a:latin typeface="Book Antiqua" panose="02040602050305030304" pitchFamily="18" charset="0"/>
                <a:ea typeface="Calibri" panose="020F0502020204030204" pitchFamily="34" charset="0"/>
              </a:rPr>
              <a:t>sehinggatidak</a:t>
            </a:r>
            <a:r>
              <a:rPr lang="id-ID" sz="2400" dirty="0">
                <a:effectLst/>
                <a:latin typeface="Book Antiqua" panose="02040602050305030304" pitchFamily="18" charset="0"/>
                <a:ea typeface="Calibri" panose="020F0502020204030204" pitchFamily="34" charset="0"/>
              </a:rPr>
              <a:t> akan mungkin dipisahkan. Oleh karena itu ada yang mengatakan bahwa perubahan sosial itu identik dengan sosiologi karena di hampir semua kajiannya secara langsung atau tidak langsung pembahasan mengarah pada perubahan-perubahan yang terjadi dalam masyarakat sebagai konsekuensi terus bekerjanya relasi dan interaksi sosial</a:t>
            </a:r>
          </a:p>
          <a:p>
            <a:pPr algn="just"/>
            <a:endParaRPr lang="id-ID" sz="2400" b="1" dirty="0">
              <a:effectLst/>
              <a:latin typeface="Book Antiqua" panose="02040602050305030304" pitchFamily="18" charset="0"/>
              <a:ea typeface="Calibri" panose="020F0502020204030204" pitchFamily="34" charset="0"/>
              <a:cs typeface="Times New Roman" panose="02020603050405020304" pitchFamily="18" charset="0"/>
            </a:endParaRPr>
          </a:p>
          <a:p>
            <a:pPr algn="just"/>
            <a:r>
              <a:rPr lang="id-ID" sz="2400" b="1" dirty="0" err="1">
                <a:effectLst/>
                <a:latin typeface="Book Antiqua" panose="02040602050305030304" pitchFamily="18" charset="0"/>
                <a:ea typeface="Calibri" panose="020F0502020204030204" pitchFamily="34" charset="0"/>
              </a:rPr>
              <a:t>Strasser</a:t>
            </a:r>
            <a:r>
              <a:rPr lang="id-ID" sz="2400" b="1" dirty="0">
                <a:effectLst/>
                <a:latin typeface="Book Antiqua" panose="02040602050305030304" pitchFamily="18" charset="0"/>
                <a:ea typeface="Calibri" panose="020F0502020204030204" pitchFamily="34" charset="0"/>
              </a:rPr>
              <a:t> dan Randall (1981) seperti dikutip </a:t>
            </a:r>
            <a:r>
              <a:rPr lang="id-ID" sz="2400" b="1" dirty="0" err="1">
                <a:effectLst/>
                <a:latin typeface="Book Antiqua" panose="02040602050305030304" pitchFamily="18" charset="0"/>
                <a:ea typeface="Calibri" panose="020F0502020204030204" pitchFamily="34" charset="0"/>
              </a:rPr>
              <a:t>Sztompka</a:t>
            </a:r>
            <a:r>
              <a:rPr lang="id-ID" sz="2400" b="1" dirty="0">
                <a:effectLst/>
                <a:latin typeface="Book Antiqua" panose="02040602050305030304" pitchFamily="18" charset="0"/>
                <a:ea typeface="Calibri" panose="020F0502020204030204" pitchFamily="34" charset="0"/>
              </a:rPr>
              <a:t> (1993) menjelaskan bahwa “</a:t>
            </a:r>
            <a:r>
              <a:rPr lang="id-ID" sz="2400" b="1" i="1" dirty="0" err="1">
                <a:effectLst/>
                <a:latin typeface="Book Antiqua" panose="02040602050305030304" pitchFamily="18" charset="0"/>
                <a:ea typeface="Calibri" panose="020F0502020204030204" pitchFamily="34" charset="0"/>
              </a:rPr>
              <a:t>if</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we</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speak</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of</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change</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that</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is</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to</a:t>
            </a:r>
            <a:r>
              <a:rPr lang="id-ID" sz="2400" b="1" i="1" dirty="0">
                <a:effectLst/>
                <a:latin typeface="Book Antiqua" panose="02040602050305030304" pitchFamily="18" charset="0"/>
                <a:ea typeface="Calibri" panose="020F0502020204030204" pitchFamily="34" charset="0"/>
              </a:rPr>
              <a:t> say, </a:t>
            </a:r>
            <a:r>
              <a:rPr lang="id-ID" sz="2400" b="1" i="1" dirty="0" err="1">
                <a:effectLst/>
                <a:latin typeface="Book Antiqua" panose="02040602050305030304" pitchFamily="18" charset="0"/>
                <a:ea typeface="Calibri" panose="020F0502020204030204" pitchFamily="34" charset="0"/>
              </a:rPr>
              <a:t>we</a:t>
            </a:r>
            <a:r>
              <a:rPr lang="id-ID" sz="2400" b="1" i="1" dirty="0">
                <a:effectLst/>
                <a:latin typeface="Book Antiqua" panose="02040602050305030304" pitchFamily="18" charset="0"/>
                <a:ea typeface="Calibri" panose="020F0502020204030204" pitchFamily="34" charset="0"/>
              </a:rPr>
              <a:t> are </a:t>
            </a:r>
            <a:r>
              <a:rPr lang="id-ID" sz="2400" b="1" i="1" dirty="0" err="1">
                <a:effectLst/>
                <a:latin typeface="Book Antiqua" panose="02040602050305030304" pitchFamily="18" charset="0"/>
                <a:ea typeface="Calibri" panose="020F0502020204030204" pitchFamily="34" charset="0"/>
              </a:rPr>
              <a:t>dealing</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with</a:t>
            </a:r>
            <a:r>
              <a:rPr lang="id-ID" sz="2400" b="1" i="1" dirty="0">
                <a:effectLst/>
                <a:latin typeface="Book Antiqua" panose="02040602050305030304" pitchFamily="18" charset="0"/>
                <a:ea typeface="Calibri" panose="020F0502020204030204" pitchFamily="34" charset="0"/>
              </a:rPr>
              <a:t> a </a:t>
            </a:r>
            <a:r>
              <a:rPr lang="id-ID" sz="2400" b="1" i="1" dirty="0" err="1">
                <a:effectLst/>
                <a:latin typeface="Book Antiqua" panose="02040602050305030304" pitchFamily="18" charset="0"/>
                <a:ea typeface="Calibri" panose="020F0502020204030204" pitchFamily="34" charset="0"/>
              </a:rPr>
              <a:t>difference</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between</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what</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can</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be</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observed</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before</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that</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point</a:t>
            </a:r>
            <a:r>
              <a:rPr lang="id-ID" sz="2400" b="1" i="1" dirty="0">
                <a:effectLst/>
                <a:latin typeface="Book Antiqua" panose="02040602050305030304" pitchFamily="18" charset="0"/>
                <a:ea typeface="Calibri" panose="020F0502020204030204" pitchFamily="34" charset="0"/>
              </a:rPr>
              <a:t> in </a:t>
            </a:r>
            <a:r>
              <a:rPr lang="id-ID" sz="2400" b="1" i="1" dirty="0" err="1">
                <a:effectLst/>
                <a:latin typeface="Book Antiqua" panose="02040602050305030304" pitchFamily="18" charset="0"/>
                <a:ea typeface="Calibri" panose="020F0502020204030204" pitchFamily="34" charset="0"/>
              </a:rPr>
              <a:t>time</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and</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what</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we</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see</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after</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that</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point</a:t>
            </a:r>
            <a:r>
              <a:rPr lang="id-ID" sz="2400" b="1" i="1" dirty="0">
                <a:effectLst/>
                <a:latin typeface="Book Antiqua" panose="02040602050305030304" pitchFamily="18" charset="0"/>
                <a:ea typeface="Calibri" panose="020F0502020204030204" pitchFamily="34" charset="0"/>
              </a:rPr>
              <a:t> </a:t>
            </a:r>
            <a:r>
              <a:rPr lang="id-ID" sz="2400" b="1" i="1" dirty="0" err="1">
                <a:effectLst/>
                <a:latin typeface="Book Antiqua" panose="02040602050305030304" pitchFamily="18" charset="0"/>
                <a:ea typeface="Calibri" panose="020F0502020204030204" pitchFamily="34" charset="0"/>
              </a:rPr>
              <a:t>time</a:t>
            </a:r>
            <a:endParaRPr lang="id-ID" sz="2400" b="1" i="1" dirty="0">
              <a:effectLst/>
              <a:latin typeface="Book Antiqua" panose="02040602050305030304" pitchFamily="18" charset="0"/>
              <a:ea typeface="Calibri" panose="020F0502020204030204" pitchFamily="34" charset="0"/>
            </a:endParaRPr>
          </a:p>
          <a:p>
            <a:pPr algn="just"/>
            <a:endParaRPr lang="id-ID" sz="2400" b="1" i="1" dirty="0">
              <a:effectLst/>
              <a:latin typeface="Book Antiqua" panose="02040602050305030304" pitchFamily="18" charset="0"/>
              <a:ea typeface="Calibri" panose="020F0502020204030204" pitchFamily="34" charset="0"/>
            </a:endParaRPr>
          </a:p>
          <a:p>
            <a:pPr algn="just"/>
            <a:r>
              <a:rPr lang="id-ID" sz="2400" dirty="0" err="1">
                <a:effectLst/>
                <a:latin typeface="Book Antiqua" panose="02040602050305030304" pitchFamily="18" charset="0"/>
                <a:ea typeface="Calibri" panose="020F0502020204030204" pitchFamily="34" charset="0"/>
              </a:rPr>
              <a:t>Macionis</a:t>
            </a:r>
            <a:r>
              <a:rPr lang="id-ID" sz="2400" dirty="0">
                <a:effectLst/>
                <a:latin typeface="Book Antiqua" panose="02040602050305030304" pitchFamily="18" charset="0"/>
                <a:ea typeface="Calibri" panose="020F0502020204030204" pitchFamily="34" charset="0"/>
              </a:rPr>
              <a:t> (1987) yang mendefinisikan perubahan sosial sebagai “</a:t>
            </a:r>
            <a:r>
              <a:rPr lang="id-ID" sz="2400" i="1" dirty="0" err="1">
                <a:effectLst/>
                <a:latin typeface="Book Antiqua" panose="02040602050305030304" pitchFamily="18" charset="0"/>
                <a:ea typeface="Calibri" panose="020F0502020204030204" pitchFamily="34" charset="0"/>
              </a:rPr>
              <a:t>the</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transformation</a:t>
            </a:r>
            <a:r>
              <a:rPr lang="id-ID" sz="2400" i="1" dirty="0">
                <a:effectLst/>
                <a:latin typeface="Book Antiqua" panose="02040602050305030304" pitchFamily="18" charset="0"/>
                <a:ea typeface="Calibri" panose="020F0502020204030204" pitchFamily="34" charset="0"/>
              </a:rPr>
              <a:t> in </a:t>
            </a:r>
            <a:r>
              <a:rPr lang="id-ID" sz="2400" i="1" dirty="0" err="1">
                <a:effectLst/>
                <a:latin typeface="Book Antiqua" panose="02040602050305030304" pitchFamily="18" charset="0"/>
                <a:ea typeface="Calibri" panose="020F0502020204030204" pitchFamily="34" charset="0"/>
              </a:rPr>
              <a:t>the</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organization</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of</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society</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and</a:t>
            </a:r>
            <a:r>
              <a:rPr lang="id-ID" sz="2400" i="1" dirty="0">
                <a:effectLst/>
                <a:latin typeface="Book Antiqua" panose="02040602050305030304" pitchFamily="18" charset="0"/>
                <a:ea typeface="Calibri" panose="020F0502020204030204" pitchFamily="34" charset="0"/>
              </a:rPr>
              <a:t> in </a:t>
            </a:r>
            <a:r>
              <a:rPr lang="id-ID" sz="2400" i="1" dirty="0" err="1">
                <a:effectLst/>
                <a:latin typeface="Book Antiqua" panose="02040602050305030304" pitchFamily="18" charset="0"/>
                <a:ea typeface="Calibri" panose="020F0502020204030204" pitchFamily="34" charset="0"/>
              </a:rPr>
              <a:t>patterns</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of</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thought</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and</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behavior</a:t>
            </a:r>
            <a:r>
              <a:rPr lang="id-ID" sz="2400" i="1" dirty="0">
                <a:effectLst/>
                <a:latin typeface="Book Antiqua" panose="02040602050305030304" pitchFamily="18" charset="0"/>
                <a:ea typeface="Calibri" panose="020F0502020204030204" pitchFamily="34" charset="0"/>
              </a:rPr>
              <a:t> over </a:t>
            </a:r>
            <a:r>
              <a:rPr lang="id-ID" sz="2400" i="1" dirty="0" err="1">
                <a:effectLst/>
                <a:latin typeface="Book Antiqua" panose="02040602050305030304" pitchFamily="18" charset="0"/>
                <a:ea typeface="Calibri" panose="020F0502020204030204" pitchFamily="34" charset="0"/>
              </a:rPr>
              <a:t>time</a:t>
            </a:r>
            <a:r>
              <a:rPr lang="id-ID" sz="2400" i="1" dirty="0">
                <a:effectLst/>
                <a:latin typeface="Book Antiqua" panose="02040602050305030304" pitchFamily="18" charset="0"/>
                <a:ea typeface="Calibri" panose="020F0502020204030204" pitchFamily="34" charset="0"/>
              </a:rPr>
              <a:t>”</a:t>
            </a:r>
            <a:r>
              <a:rPr lang="id-ID" sz="2400" dirty="0">
                <a:effectLst/>
                <a:latin typeface="Book Antiqua" panose="02040602050305030304" pitchFamily="18" charset="0"/>
                <a:ea typeface="Calibri" panose="020F0502020204030204" pitchFamily="34" charset="0"/>
              </a:rPr>
              <a:t> dan batasan dari </a:t>
            </a:r>
            <a:r>
              <a:rPr lang="id-ID" sz="2400" dirty="0" err="1">
                <a:effectLst/>
                <a:latin typeface="Book Antiqua" panose="02040602050305030304" pitchFamily="18" charset="0"/>
                <a:ea typeface="Calibri" panose="020F0502020204030204" pitchFamily="34" charset="0"/>
              </a:rPr>
              <a:t>Ritzer</a:t>
            </a:r>
            <a:r>
              <a:rPr lang="id-ID" sz="2400" dirty="0">
                <a:effectLst/>
                <a:latin typeface="Book Antiqua" panose="02040602050305030304" pitchFamily="18" charset="0"/>
                <a:ea typeface="Calibri" panose="020F0502020204030204" pitchFamily="34" charset="0"/>
              </a:rPr>
              <a:t> </a:t>
            </a:r>
            <a:r>
              <a:rPr lang="id-ID" sz="2400" dirty="0" err="1">
                <a:effectLst/>
                <a:latin typeface="Book Antiqua" panose="02040602050305030304" pitchFamily="18" charset="0"/>
                <a:ea typeface="Calibri" panose="020F0502020204030204" pitchFamily="34" charset="0"/>
              </a:rPr>
              <a:t>et</a:t>
            </a:r>
            <a:r>
              <a:rPr lang="id-ID" sz="2400" dirty="0">
                <a:effectLst/>
                <a:latin typeface="Book Antiqua" panose="02040602050305030304" pitchFamily="18" charset="0"/>
                <a:ea typeface="Calibri" panose="020F0502020204030204" pitchFamily="34" charset="0"/>
              </a:rPr>
              <a:t> </a:t>
            </a:r>
            <a:r>
              <a:rPr lang="id-ID" sz="2400" dirty="0" err="1">
                <a:effectLst/>
                <a:latin typeface="Book Antiqua" panose="02040602050305030304" pitchFamily="18" charset="0"/>
                <a:ea typeface="Calibri" panose="020F0502020204030204" pitchFamily="34" charset="0"/>
              </a:rPr>
              <a:t>al.</a:t>
            </a:r>
            <a:r>
              <a:rPr lang="id-ID" sz="2400" dirty="0">
                <a:effectLst/>
                <a:latin typeface="Book Antiqua" panose="02040602050305030304" pitchFamily="18" charset="0"/>
                <a:ea typeface="Calibri" panose="020F0502020204030204" pitchFamily="34" charset="0"/>
              </a:rPr>
              <a:t> (1987) yang menyebutkan bahwa </a:t>
            </a:r>
            <a:r>
              <a:rPr lang="id-ID" sz="2400" i="1" dirty="0">
                <a:effectLst/>
                <a:latin typeface="Book Antiqua" panose="02040602050305030304" pitchFamily="18" charset="0"/>
                <a:ea typeface="Calibri" panose="020F0502020204030204" pitchFamily="34" charset="0"/>
              </a:rPr>
              <a:t>“</a:t>
            </a:r>
            <a:r>
              <a:rPr lang="id-ID" sz="2400" i="1" dirty="0" err="1">
                <a:effectLst/>
                <a:latin typeface="Book Antiqua" panose="02040602050305030304" pitchFamily="18" charset="0"/>
                <a:ea typeface="Calibri" panose="020F0502020204030204" pitchFamily="34" charset="0"/>
              </a:rPr>
              <a:t>social</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change</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refers</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to</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variation</a:t>
            </a:r>
            <a:r>
              <a:rPr lang="id-ID" sz="2400" i="1" dirty="0">
                <a:effectLst/>
                <a:latin typeface="Book Antiqua" panose="02040602050305030304" pitchFamily="18" charset="0"/>
                <a:ea typeface="Calibri" panose="020F0502020204030204" pitchFamily="34" charset="0"/>
              </a:rPr>
              <a:t> over </a:t>
            </a:r>
            <a:r>
              <a:rPr lang="id-ID" sz="2400" i="1" dirty="0" err="1">
                <a:effectLst/>
                <a:latin typeface="Book Antiqua" panose="02040602050305030304" pitchFamily="18" charset="0"/>
                <a:ea typeface="Calibri" panose="020F0502020204030204" pitchFamily="34" charset="0"/>
              </a:rPr>
              <a:t>time</a:t>
            </a:r>
            <a:r>
              <a:rPr lang="id-ID" sz="2400" i="1" dirty="0">
                <a:effectLst/>
                <a:latin typeface="Book Antiqua" panose="02040602050305030304" pitchFamily="18" charset="0"/>
                <a:ea typeface="Calibri" panose="020F0502020204030204" pitchFamily="34" charset="0"/>
              </a:rPr>
              <a:t> in </a:t>
            </a:r>
            <a:r>
              <a:rPr lang="id-ID" sz="2400" i="1" dirty="0" err="1">
                <a:effectLst/>
                <a:latin typeface="Book Antiqua" panose="02040602050305030304" pitchFamily="18" charset="0"/>
                <a:ea typeface="Calibri" panose="020F0502020204030204" pitchFamily="34" charset="0"/>
              </a:rPr>
              <a:t>the</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relationships</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among</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individuals</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groups</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organizations</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cultures</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and</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societies</a:t>
            </a:r>
            <a:r>
              <a:rPr lang="id-ID" sz="2400" i="1" dirty="0">
                <a:effectLst/>
                <a:latin typeface="Book Antiqua" panose="02040602050305030304" pitchFamily="18" charset="0"/>
                <a:ea typeface="Calibri" panose="020F0502020204030204" pitchFamily="34" charset="0"/>
              </a:rPr>
              <a:t>”</a:t>
            </a:r>
            <a:r>
              <a:rPr lang="id-ID" sz="2400" dirty="0">
                <a:effectLst/>
                <a:latin typeface="Book Antiqua" panose="02040602050305030304" pitchFamily="18" charset="0"/>
                <a:ea typeface="Calibri" panose="020F0502020204030204" pitchFamily="34" charset="0"/>
              </a:rPr>
              <a:t> serta pengertian dari </a:t>
            </a:r>
            <a:r>
              <a:rPr lang="id-ID" sz="2400" dirty="0" err="1">
                <a:effectLst/>
                <a:latin typeface="Book Antiqua" panose="02040602050305030304" pitchFamily="18" charset="0"/>
                <a:ea typeface="Calibri" panose="020F0502020204030204" pitchFamily="34" charset="0"/>
              </a:rPr>
              <a:t>Farleys</a:t>
            </a:r>
            <a:r>
              <a:rPr lang="id-ID" sz="2400" dirty="0">
                <a:effectLst/>
                <a:latin typeface="Book Antiqua" panose="02040602050305030304" pitchFamily="18" charset="0"/>
                <a:ea typeface="Calibri" panose="020F0502020204030204" pitchFamily="34" charset="0"/>
              </a:rPr>
              <a:t> bahwa </a:t>
            </a:r>
            <a:r>
              <a:rPr lang="id-ID" sz="2400" i="1" dirty="0" err="1">
                <a:effectLst/>
                <a:latin typeface="Book Antiqua" panose="02040602050305030304" pitchFamily="18" charset="0"/>
                <a:ea typeface="Calibri" panose="020F0502020204030204" pitchFamily="34" charset="0"/>
              </a:rPr>
              <a:t>social</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changes</a:t>
            </a:r>
            <a:r>
              <a:rPr lang="id-ID" sz="2400" i="1" dirty="0">
                <a:effectLst/>
                <a:latin typeface="Book Antiqua" panose="02040602050305030304" pitchFamily="18" charset="0"/>
                <a:ea typeface="Calibri" panose="020F0502020204030204" pitchFamily="34" charset="0"/>
              </a:rPr>
              <a:t> are </a:t>
            </a:r>
            <a:r>
              <a:rPr lang="id-ID" sz="2400" i="1" dirty="0" err="1">
                <a:effectLst/>
                <a:latin typeface="Book Antiqua" panose="02040602050305030304" pitchFamily="18" charset="0"/>
                <a:ea typeface="Calibri" panose="020F0502020204030204" pitchFamily="34" charset="0"/>
              </a:rPr>
              <a:t>the</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alterations</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of</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behavior</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patterns</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social</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relationships</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institutions</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and</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social</a:t>
            </a:r>
            <a:r>
              <a:rPr lang="id-ID" sz="2400" i="1" dirty="0">
                <a:effectLst/>
                <a:latin typeface="Book Antiqua" panose="02040602050305030304" pitchFamily="18" charset="0"/>
                <a:ea typeface="Calibri" panose="020F0502020204030204" pitchFamily="34" charset="0"/>
              </a:rPr>
              <a:t> </a:t>
            </a:r>
            <a:r>
              <a:rPr lang="id-ID" sz="2400" i="1" dirty="0" err="1">
                <a:effectLst/>
                <a:latin typeface="Book Antiqua" panose="02040602050305030304" pitchFamily="18" charset="0"/>
                <a:ea typeface="Calibri" panose="020F0502020204030204" pitchFamily="34" charset="0"/>
              </a:rPr>
              <a:t>structure</a:t>
            </a:r>
            <a:r>
              <a:rPr lang="id-ID" sz="2400" i="1" dirty="0">
                <a:effectLst/>
                <a:latin typeface="Book Antiqua" panose="02040602050305030304" pitchFamily="18" charset="0"/>
                <a:ea typeface="Calibri" panose="020F0502020204030204" pitchFamily="34" charset="0"/>
              </a:rPr>
              <a:t> over </a:t>
            </a:r>
            <a:r>
              <a:rPr lang="id-ID" sz="2400" i="1" dirty="0" err="1">
                <a:effectLst/>
                <a:latin typeface="Book Antiqua" panose="02040602050305030304" pitchFamily="18" charset="0"/>
                <a:ea typeface="Calibri" panose="020F0502020204030204" pitchFamily="34" charset="0"/>
              </a:rPr>
              <a:t>time</a:t>
            </a:r>
            <a:r>
              <a:rPr lang="id-ID" sz="2400" dirty="0">
                <a:effectLst/>
                <a:latin typeface="Book Antiqua" panose="02040602050305030304" pitchFamily="18" charset="0"/>
                <a:ea typeface="Calibri" panose="020F0502020204030204" pitchFamily="34" charset="0"/>
              </a:rPr>
              <a:t>” sebagaimana dikutip oleh </a:t>
            </a:r>
            <a:r>
              <a:rPr lang="id-ID" sz="2400" dirty="0" err="1">
                <a:effectLst/>
                <a:latin typeface="Book Antiqua" panose="02040602050305030304" pitchFamily="18" charset="0"/>
                <a:ea typeface="Calibri" panose="020F0502020204030204" pitchFamily="34" charset="0"/>
              </a:rPr>
              <a:t>Sztompka</a:t>
            </a:r>
            <a:r>
              <a:rPr lang="id-ID" sz="2400" dirty="0">
                <a:effectLst/>
                <a:latin typeface="Book Antiqua" panose="02040602050305030304" pitchFamily="18" charset="0"/>
                <a:ea typeface="Calibri" panose="020F0502020204030204" pitchFamily="34" charset="0"/>
              </a:rPr>
              <a:t> (1993). </a:t>
            </a:r>
            <a:endParaRPr lang="id-ID" sz="2400" b="1" dirty="0">
              <a:effectLst/>
              <a:latin typeface="Book Antiqua" panose="020406020503050303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E177-6FB9-724A-E6B9-E844C417309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589C8E6-5A00-FE2F-93D1-BAB8BCA1AF74}"/>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0A2AE0E1-42EE-2259-0B96-3069ADFB3A08}"/>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3C0BDCA6-B5CF-6DA1-8341-3F030E026507}"/>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7E750ED1-530A-07A8-C333-884B27DC0A47}"/>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8" name="Kotak Teks 7">
            <a:extLst>
              <a:ext uri="{FF2B5EF4-FFF2-40B4-BE49-F238E27FC236}">
                <a16:creationId xmlns:a16="http://schemas.microsoft.com/office/drawing/2014/main" id="{FD79EAAB-7A32-C274-7EBB-64DAA8E26BCE}"/>
              </a:ext>
            </a:extLst>
          </p:cNvPr>
          <p:cNvSpPr txBox="1"/>
          <p:nvPr/>
        </p:nvSpPr>
        <p:spPr>
          <a:xfrm>
            <a:off x="2590800" y="1988790"/>
            <a:ext cx="13920619" cy="5632311"/>
          </a:xfrm>
          <a:prstGeom prst="rect">
            <a:avLst/>
          </a:prstGeom>
          <a:noFill/>
        </p:spPr>
        <p:txBody>
          <a:bodyPr wrap="square" rtlCol="0">
            <a:spAutoFit/>
          </a:bodyPr>
          <a:lstStyle/>
          <a:p>
            <a:pPr algn="just"/>
            <a:r>
              <a:rPr lang="id-ID" sz="2400" b="1" dirty="0">
                <a:effectLst/>
                <a:latin typeface="Book Antiqua" panose="02040602050305030304" pitchFamily="18" charset="0"/>
                <a:ea typeface="Calibri" panose="020F0502020204030204" pitchFamily="34" charset="0"/>
                <a:cs typeface="Times New Roman" panose="02020603050405020304" pitchFamily="18" charset="0"/>
              </a:rPr>
              <a:t>Model-model Dalam Perubahan Sosial </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p>
            <a:pPr algn="just"/>
            <a:r>
              <a:rPr lang="id-ID" sz="2400" b="1" dirty="0">
                <a:solidFill>
                  <a:srgbClr val="000000"/>
                </a:solidFill>
                <a:effectLst/>
                <a:latin typeface="Book Antiqua" panose="02040602050305030304" pitchFamily="18" charset="0"/>
                <a:ea typeface="Times New Roman" panose="02020603050405020304" pitchFamily="18" charset="0"/>
              </a:rPr>
              <a:t>Model Spencer</a:t>
            </a:r>
            <a:r>
              <a:rPr lang="id-ID" sz="2400" dirty="0">
                <a:solidFill>
                  <a:srgbClr val="000000"/>
                </a:solidFill>
                <a:effectLst/>
                <a:latin typeface="Book Antiqua" panose="02040602050305030304" pitchFamily="18" charset="0"/>
                <a:ea typeface="Times New Roman" panose="02020603050405020304" pitchFamily="18" charset="0"/>
              </a:rPr>
              <a:t>. </a:t>
            </a:r>
          </a:p>
          <a:p>
            <a:pPr algn="just"/>
            <a:r>
              <a:rPr lang="id-ID" sz="2400" dirty="0">
                <a:solidFill>
                  <a:srgbClr val="000000"/>
                </a:solidFill>
                <a:effectLst/>
                <a:latin typeface="Book Antiqua" panose="02040602050305030304" pitchFamily="18" charset="0"/>
                <a:ea typeface="Times New Roman" panose="02020603050405020304" pitchFamily="18" charset="0"/>
              </a:rPr>
              <a:t>Model ini menurutnya menekankan pada evolusi sosial serta berlangsung secara perlahan dan kumulatif yang proses perubahannya ditentukan oleh faktor  endogen atau dari </a:t>
            </a:r>
            <a:r>
              <a:rPr lang="id-ID" sz="2400" dirty="0" err="1">
                <a:solidFill>
                  <a:srgbClr val="000000"/>
                </a:solidFill>
                <a:effectLst/>
                <a:latin typeface="Book Antiqua" panose="02040602050305030304" pitchFamily="18" charset="0"/>
                <a:ea typeface="Times New Roman" panose="02020603050405020304" pitchFamily="18" charset="0"/>
              </a:rPr>
              <a:t>dalam.Perubahannya</a:t>
            </a:r>
            <a:r>
              <a:rPr lang="id-ID" sz="2400" dirty="0">
                <a:solidFill>
                  <a:srgbClr val="000000"/>
                </a:solidFill>
                <a:effectLst/>
                <a:latin typeface="Book Antiqua" panose="02040602050305030304" pitchFamily="18" charset="0"/>
                <a:ea typeface="Times New Roman" panose="02020603050405020304" pitchFamily="18" charset="0"/>
              </a:rPr>
              <a:t> dimulai dari yang sederhana, tidak terspesialisasi, dan informal yang kemudian berubah ke arah yang lebih kompleks, terspesialisasi, dan formal. Perubahan ini oleh Spencer digambarkan sebagai perubahan  dari “homogenitas yang tidak koheren’ ke ‘heterogenitas yang koheren</a:t>
            </a:r>
            <a:r>
              <a:rPr lang="id-ID" sz="2400" dirty="0">
                <a:solidFill>
                  <a:srgbClr val="000000"/>
                </a:solidFill>
                <a:effectLst/>
                <a:latin typeface="Book Antiqua" panose="02040602050305030304" pitchFamily="18" charset="0"/>
                <a:ea typeface="Calibri" panose="020F0502020204030204" pitchFamily="34" charset="0"/>
                <a:cs typeface="Calibri" panose="020F0502020204030204" pitchFamily="34" charset="0"/>
              </a:rPr>
              <a:t>.</a:t>
            </a:r>
          </a:p>
          <a:p>
            <a:pPr algn="just"/>
            <a:endParaRPr lang="id-ID" sz="2400" b="1" dirty="0">
              <a:solidFill>
                <a:srgbClr val="000000"/>
              </a:solidFill>
              <a:latin typeface="Book Antiqua" panose="02040602050305030304" pitchFamily="18" charset="0"/>
              <a:ea typeface="Calibri" panose="020F0502020204030204" pitchFamily="34" charset="0"/>
              <a:cs typeface="Calibri" panose="020F0502020204030204" pitchFamily="34" charset="0"/>
            </a:endParaRPr>
          </a:p>
          <a:p>
            <a:pPr algn="just"/>
            <a:r>
              <a:rPr lang="id-ID" sz="2400" b="1" dirty="0">
                <a:solidFill>
                  <a:srgbClr val="000000"/>
                </a:solidFill>
                <a:latin typeface="Book Antiqua" panose="02040602050305030304" pitchFamily="18" charset="0"/>
                <a:ea typeface="Calibri" panose="020F0502020204030204" pitchFamily="34" charset="0"/>
                <a:cs typeface="Calibri" panose="020F0502020204030204" pitchFamily="34" charset="0"/>
              </a:rPr>
              <a:t>Model </a:t>
            </a:r>
            <a:r>
              <a:rPr lang="id-ID" sz="2400" b="1" dirty="0" err="1">
                <a:solidFill>
                  <a:srgbClr val="000000"/>
                </a:solidFill>
                <a:latin typeface="Book Antiqua" panose="02040602050305030304" pitchFamily="18" charset="0"/>
                <a:ea typeface="Calibri" panose="020F0502020204030204" pitchFamily="34" charset="0"/>
                <a:cs typeface="Calibri" panose="020F0502020204030204" pitchFamily="34" charset="0"/>
              </a:rPr>
              <a:t>Marx</a:t>
            </a:r>
            <a:endParaRPr lang="id-ID" sz="2400" b="1" dirty="0">
              <a:solidFill>
                <a:srgbClr val="000000"/>
              </a:solidFill>
              <a:latin typeface="Book Antiqua" panose="02040602050305030304" pitchFamily="18" charset="0"/>
              <a:ea typeface="Calibri" panose="020F0502020204030204" pitchFamily="34" charset="0"/>
              <a:cs typeface="Calibri" panose="020F0502020204030204" pitchFamily="34" charset="0"/>
            </a:endParaRPr>
          </a:p>
          <a:p>
            <a:pPr algn="just"/>
            <a:r>
              <a:rPr lang="id-ID" sz="2400" dirty="0">
                <a:solidFill>
                  <a:srgbClr val="000000"/>
                </a:solidFill>
                <a:effectLst/>
                <a:latin typeface="Book Antiqua" panose="02040602050305030304" pitchFamily="18" charset="0"/>
                <a:ea typeface="Times New Roman" panose="02020603050405020304" pitchFamily="18" charset="0"/>
              </a:rPr>
              <a:t>Perubahan sosial pun akan semakin cepat lagi kalau melalui suatu proses revolusi. Perubahan sosial melalui revolusi ini berlangsung secara kasar dan umumnya akan menyebabkan terjadinya perubahan pada struktur lama dan  mengiringi berbagai peristiwa yang luar biasa. </a:t>
            </a:r>
            <a:r>
              <a:rPr lang="id-ID" sz="2400" dirty="0" err="1">
                <a:solidFill>
                  <a:srgbClr val="000000"/>
                </a:solidFill>
                <a:effectLst/>
                <a:latin typeface="Book Antiqua" panose="02040602050305030304" pitchFamily="18" charset="0"/>
                <a:ea typeface="Times New Roman" panose="02020603050405020304" pitchFamily="18" charset="0"/>
              </a:rPr>
              <a:t>Burke</a:t>
            </a:r>
            <a:r>
              <a:rPr lang="id-ID" sz="2400" dirty="0">
                <a:solidFill>
                  <a:srgbClr val="000000"/>
                </a:solidFill>
                <a:effectLst/>
                <a:latin typeface="Book Antiqua" panose="02040602050305030304" pitchFamily="18" charset="0"/>
                <a:ea typeface="Times New Roman" panose="02020603050405020304" pitchFamily="18" charset="0"/>
              </a:rPr>
              <a:t> mengaitkan perubahan seperti ini dengan pemikiran-pemikiran </a:t>
            </a:r>
            <a:r>
              <a:rPr lang="id-ID" sz="2400" dirty="0" err="1">
                <a:solidFill>
                  <a:srgbClr val="000000"/>
                </a:solidFill>
                <a:effectLst/>
                <a:latin typeface="Book Antiqua" panose="02040602050305030304" pitchFamily="18" charset="0"/>
                <a:ea typeface="Times New Roman" panose="02020603050405020304" pitchFamily="18" charset="0"/>
              </a:rPr>
              <a:t>Marx</a:t>
            </a:r>
            <a:r>
              <a:rPr lang="id-ID" sz="2400" dirty="0">
                <a:solidFill>
                  <a:srgbClr val="000000"/>
                </a:solidFill>
                <a:effectLst/>
                <a:latin typeface="Book Antiqua" panose="02040602050305030304" pitchFamily="18" charset="0"/>
                <a:ea typeface="Times New Roman" panose="02020603050405020304" pitchFamily="18" charset="0"/>
              </a:rPr>
              <a:t>, sehingga model perubahannya disebut “model </a:t>
            </a:r>
            <a:r>
              <a:rPr lang="id-ID" sz="2400" dirty="0" err="1">
                <a:solidFill>
                  <a:srgbClr val="000000"/>
                </a:solidFill>
                <a:effectLst/>
                <a:latin typeface="Book Antiqua" panose="02040602050305030304" pitchFamily="18" charset="0"/>
                <a:ea typeface="Times New Roman" panose="02020603050405020304" pitchFamily="18" charset="0"/>
              </a:rPr>
              <a:t>Marx</a:t>
            </a:r>
            <a:endParaRPr lang="id-ID" sz="2400" dirty="0">
              <a:solidFill>
                <a:srgbClr val="000000"/>
              </a:solidFill>
              <a:effectLst/>
              <a:latin typeface="Book Antiqua" panose="02040602050305030304" pitchFamily="18" charset="0"/>
              <a:ea typeface="Times New Roman" panose="02020603050405020304" pitchFamily="18" charset="0"/>
            </a:endParaRPr>
          </a:p>
        </p:txBody>
      </p:sp>
    </p:spTree>
    <p:extLst>
      <p:ext uri="{BB962C8B-B14F-4D97-AF65-F5344CB8AC3E}">
        <p14:creationId xmlns:p14="http://schemas.microsoft.com/office/powerpoint/2010/main" val="332733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FE48F-91B8-3A3C-B581-FEAD2ACC22E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668372E-E897-947A-8F1C-729A3CF3CCF7}"/>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73E6CEFE-E9F7-CA49-6E7E-A01299980AFC}"/>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ACDB399E-D45B-9053-47EE-3694554A09D2}"/>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EA283563-4E2D-B951-8281-11DD9B45C9D8}"/>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8" name="Kotak Teks 7">
            <a:extLst>
              <a:ext uri="{FF2B5EF4-FFF2-40B4-BE49-F238E27FC236}">
                <a16:creationId xmlns:a16="http://schemas.microsoft.com/office/drawing/2014/main" id="{0ACE5D36-CE90-0378-3642-DD9B35234483}"/>
              </a:ext>
            </a:extLst>
          </p:cNvPr>
          <p:cNvSpPr txBox="1"/>
          <p:nvPr/>
        </p:nvSpPr>
        <p:spPr>
          <a:xfrm>
            <a:off x="1115297" y="2476500"/>
            <a:ext cx="15901819" cy="3876959"/>
          </a:xfrm>
          <a:prstGeom prst="rect">
            <a:avLst/>
          </a:prstGeom>
          <a:noFill/>
        </p:spPr>
        <p:txBody>
          <a:bodyPr wrap="square" rtlCol="0">
            <a:spAutoFit/>
          </a:bodyPr>
          <a:lstStyle/>
          <a:p>
            <a:pPr indent="450215" algn="just" fontAlgn="t">
              <a:lnSpc>
                <a:spcPct val="150000"/>
              </a:lnSpc>
              <a:spcAft>
                <a:spcPts val="1000"/>
              </a:spcAft>
              <a:buNone/>
            </a:pP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Ndraha (1987:7) dengan mengutip </a:t>
            </a:r>
            <a:r>
              <a:rPr lang="id-ID" sz="2400" dirty="0" err="1">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Esman</a:t>
            </a: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 dalam D. </a:t>
            </a:r>
            <a:r>
              <a:rPr lang="id-ID" sz="2400" dirty="0" err="1">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Woods</a:t>
            </a: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 Thomas (1972) juga menjelaskan bentuk perubahan sosial, yaitu:</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p>
            <a:pPr marL="342900" lvl="0" indent="-342900" algn="just" fontAlgn="t">
              <a:lnSpc>
                <a:spcPct val="115000"/>
              </a:lnSpc>
              <a:buFont typeface="+mj-lt"/>
              <a:buAutoNum type="arabicPeriod"/>
            </a:pP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Perubahan evolusioner, yaitu perubahan yang tidak dikendalikan dengan lingkungan permisif</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p>
            <a:pPr marL="342900" lvl="0" indent="-342900" algn="just" fontAlgn="t">
              <a:lnSpc>
                <a:spcPct val="115000"/>
              </a:lnSpc>
              <a:buFont typeface="+mj-lt"/>
              <a:buAutoNum type="arabicPeriod"/>
            </a:pP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Perubahan revolusioner, yaitu perubahan yang bisa dikendalikan dan bisa juga tidak, tetapi dengan lingkungan yang dimanipulasikan. </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p>
            <a:pPr marL="342900" lvl="0" indent="-342900" algn="just" fontAlgn="t">
              <a:lnSpc>
                <a:spcPct val="115000"/>
              </a:lnSpc>
              <a:buFont typeface="+mj-lt"/>
              <a:buAutoNum type="arabicPeriod"/>
            </a:pP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Perubahan </a:t>
            </a:r>
            <a:r>
              <a:rPr lang="id-ID" sz="2400" dirty="0" err="1">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dialektikal</a:t>
            </a: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 yaitu perubahan yang tidak dikendalikan dan lingkungan permisif</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p>
            <a:pPr marL="342900" lvl="0" indent="-342900" algn="just" fontAlgn="t">
              <a:lnSpc>
                <a:spcPct val="115000"/>
              </a:lnSpc>
              <a:buFont typeface="+mj-lt"/>
              <a:buAutoNum type="arabicPeriod"/>
            </a:pP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Perubahan yang dipaksakan, yaitu perubahan yang dikendalikan dan dengan memanipulasi lingkungan</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p>
            <a:pPr marL="342900" lvl="0" indent="-342900" algn="just" fontAlgn="t">
              <a:lnSpc>
                <a:spcPct val="115000"/>
              </a:lnSpc>
              <a:spcAft>
                <a:spcPts val="1000"/>
              </a:spcAft>
              <a:buFont typeface="+mj-lt"/>
              <a:buAutoNum type="arabicPeriod"/>
            </a:pP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Perubahan terkendali, yaitu perubahan yang dikendalikan tetapi lingkungan yang permisif</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5236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7552-286D-7C45-A2A9-361C8D62405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3BA319-3476-9969-9AD4-C82A9D5BDB03}"/>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81F357BE-1E3F-1EA3-6AE5-C9A6111FAE0C}"/>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1F2201F7-B197-C32C-5FF3-BF0B9D29D179}"/>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D0C0595C-DDEB-676B-DD52-04DC3169E8DE}"/>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graphicFrame>
        <p:nvGraphicFramePr>
          <p:cNvPr id="5" name="Tabel 4">
            <a:extLst>
              <a:ext uri="{FF2B5EF4-FFF2-40B4-BE49-F238E27FC236}">
                <a16:creationId xmlns:a16="http://schemas.microsoft.com/office/drawing/2014/main" id="{EBC389E8-6403-4D75-511D-E8F7E250809F}"/>
              </a:ext>
            </a:extLst>
          </p:cNvPr>
          <p:cNvGraphicFramePr>
            <a:graphicFrameLocks noGrp="1"/>
          </p:cNvGraphicFramePr>
          <p:nvPr>
            <p:extLst>
              <p:ext uri="{D42A27DB-BD31-4B8C-83A1-F6EECF244321}">
                <p14:modId xmlns:p14="http://schemas.microsoft.com/office/powerpoint/2010/main" val="3725594257"/>
              </p:ext>
            </p:extLst>
          </p:nvPr>
        </p:nvGraphicFramePr>
        <p:xfrm>
          <a:off x="2743199" y="2786903"/>
          <a:ext cx="12573001" cy="6395197"/>
        </p:xfrm>
        <a:graphic>
          <a:graphicData uri="http://schemas.openxmlformats.org/drawingml/2006/table">
            <a:tbl>
              <a:tblPr firstRow="1" firstCol="1" bandRow="1">
                <a:tableStyleId>{073A0DAA-6AF3-43AB-8588-CEC1D06C72B9}</a:tableStyleId>
              </a:tblPr>
              <a:tblGrid>
                <a:gridCol w="1551897">
                  <a:extLst>
                    <a:ext uri="{9D8B030D-6E8A-4147-A177-3AD203B41FA5}">
                      <a16:colId xmlns:a16="http://schemas.microsoft.com/office/drawing/2014/main" val="492551368"/>
                    </a:ext>
                  </a:extLst>
                </a:gridCol>
                <a:gridCol w="3322583">
                  <a:extLst>
                    <a:ext uri="{9D8B030D-6E8A-4147-A177-3AD203B41FA5}">
                      <a16:colId xmlns:a16="http://schemas.microsoft.com/office/drawing/2014/main" val="3908293092"/>
                    </a:ext>
                  </a:extLst>
                </a:gridCol>
                <a:gridCol w="7698521">
                  <a:extLst>
                    <a:ext uri="{9D8B030D-6E8A-4147-A177-3AD203B41FA5}">
                      <a16:colId xmlns:a16="http://schemas.microsoft.com/office/drawing/2014/main" val="1083905635"/>
                    </a:ext>
                  </a:extLst>
                </a:gridCol>
              </a:tblGrid>
              <a:tr h="507377">
                <a:tc>
                  <a:txBody>
                    <a:bodyPr/>
                    <a:lstStyle/>
                    <a:p>
                      <a:pPr marL="457200" algn="ctr" fontAlgn="t">
                        <a:lnSpc>
                          <a:spcPct val="100000"/>
                        </a:lnSpc>
                        <a:spcAft>
                          <a:spcPts val="0"/>
                        </a:spcAft>
                        <a:buNone/>
                      </a:pPr>
                      <a:r>
                        <a:rPr lang="id-ID" sz="2400" dirty="0">
                          <a:effectLst/>
                        </a:rPr>
                        <a:t>Tahun</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ctr" fontAlgn="t">
                        <a:lnSpc>
                          <a:spcPct val="100000"/>
                        </a:lnSpc>
                        <a:spcAft>
                          <a:spcPts val="0"/>
                        </a:spcAft>
                        <a:buNone/>
                      </a:pPr>
                      <a:r>
                        <a:rPr lang="id-ID" sz="2400">
                          <a:effectLst/>
                        </a:rPr>
                        <a:t>Sarjana</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ctr" fontAlgn="t">
                        <a:lnSpc>
                          <a:spcPct val="100000"/>
                        </a:lnSpc>
                        <a:spcAft>
                          <a:spcPts val="0"/>
                        </a:spcAft>
                        <a:buNone/>
                      </a:pPr>
                      <a:r>
                        <a:rPr lang="id-ID" sz="2400">
                          <a:effectLst/>
                        </a:rPr>
                        <a:t>Konsep</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3202846151"/>
                  </a:ext>
                </a:extLst>
              </a:tr>
              <a:tr h="405902">
                <a:tc>
                  <a:txBody>
                    <a:bodyPr/>
                    <a:lstStyle/>
                    <a:p>
                      <a:pPr marL="457200" algn="ctr" fontAlgn="t">
                        <a:lnSpc>
                          <a:spcPct val="100000"/>
                        </a:lnSpc>
                        <a:spcAft>
                          <a:spcPts val="0"/>
                        </a:spcAft>
                        <a:buNone/>
                      </a:pPr>
                      <a:r>
                        <a:rPr lang="id-ID" sz="2400">
                          <a:effectLst/>
                        </a:rPr>
                        <a:t>1855</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Augus Comte</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Teologi—Metaphisik—Positif </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2641855489"/>
                  </a:ext>
                </a:extLst>
              </a:tr>
              <a:tr h="405902">
                <a:tc>
                  <a:txBody>
                    <a:bodyPr/>
                    <a:lstStyle/>
                    <a:p>
                      <a:pPr marL="457200" algn="ctr" fontAlgn="t">
                        <a:lnSpc>
                          <a:spcPct val="100000"/>
                        </a:lnSpc>
                        <a:spcAft>
                          <a:spcPts val="0"/>
                        </a:spcAft>
                        <a:buNone/>
                      </a:pPr>
                      <a:r>
                        <a:rPr lang="id-ID" sz="2400">
                          <a:effectLst/>
                        </a:rPr>
                        <a:t>1867</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Karl Marx</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Kapitalisme—Sosialisme—Komunisme </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181967128"/>
                  </a:ext>
                </a:extLst>
              </a:tr>
              <a:tr h="405902">
                <a:tc>
                  <a:txBody>
                    <a:bodyPr/>
                    <a:lstStyle/>
                    <a:p>
                      <a:pPr marL="457200" algn="ctr" fontAlgn="t">
                        <a:lnSpc>
                          <a:spcPct val="100000"/>
                        </a:lnSpc>
                        <a:spcAft>
                          <a:spcPts val="0"/>
                        </a:spcAft>
                        <a:buNone/>
                      </a:pPr>
                      <a:r>
                        <a:rPr lang="id-ID" sz="2400">
                          <a:effectLst/>
                        </a:rPr>
                        <a:t>1876</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Herbert Spencer</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Bersahaja—Kompleks </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2134243532"/>
                  </a:ext>
                </a:extLst>
              </a:tr>
              <a:tr h="405902">
                <a:tc>
                  <a:txBody>
                    <a:bodyPr/>
                    <a:lstStyle/>
                    <a:p>
                      <a:pPr marL="457200" algn="ctr" fontAlgn="t">
                        <a:lnSpc>
                          <a:spcPct val="100000"/>
                        </a:lnSpc>
                        <a:spcAft>
                          <a:spcPts val="0"/>
                        </a:spcAft>
                        <a:buNone/>
                      </a:pPr>
                      <a:r>
                        <a:rPr lang="id-ID" sz="2400">
                          <a:effectLst/>
                        </a:rPr>
                        <a:t>1887</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Lewis Morgan</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Biadab—Barbarian—Beradab </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391544573"/>
                  </a:ext>
                </a:extLst>
              </a:tr>
              <a:tr h="405902">
                <a:tc>
                  <a:txBody>
                    <a:bodyPr/>
                    <a:lstStyle/>
                    <a:p>
                      <a:pPr marL="457200" algn="ctr" fontAlgn="t">
                        <a:lnSpc>
                          <a:spcPct val="100000"/>
                        </a:lnSpc>
                        <a:spcAft>
                          <a:spcPts val="0"/>
                        </a:spcAft>
                        <a:buNone/>
                      </a:pPr>
                      <a:r>
                        <a:rPr lang="id-ID" sz="2400">
                          <a:effectLst/>
                        </a:rPr>
                        <a:t>1887</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Ferdinans Tonnies</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Gemeinschaft—Gesellscgaft</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3799034361"/>
                  </a:ext>
                </a:extLst>
              </a:tr>
              <a:tr h="405902">
                <a:tc>
                  <a:txBody>
                    <a:bodyPr/>
                    <a:lstStyle/>
                    <a:p>
                      <a:pPr marL="457200" algn="ctr" fontAlgn="t">
                        <a:lnSpc>
                          <a:spcPct val="100000"/>
                        </a:lnSpc>
                        <a:spcAft>
                          <a:spcPts val="0"/>
                        </a:spcAft>
                        <a:buNone/>
                      </a:pPr>
                      <a:r>
                        <a:rPr lang="id-ID" sz="2400">
                          <a:effectLst/>
                        </a:rPr>
                        <a:t>1893</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Emile Durkheim</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Solidaritas Mekanik—Solidaritas Organik</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3406618582"/>
                  </a:ext>
                </a:extLst>
              </a:tr>
              <a:tr h="405902">
                <a:tc>
                  <a:txBody>
                    <a:bodyPr/>
                    <a:lstStyle/>
                    <a:p>
                      <a:pPr marL="457200" algn="ctr" fontAlgn="t">
                        <a:lnSpc>
                          <a:spcPct val="100000"/>
                        </a:lnSpc>
                        <a:spcAft>
                          <a:spcPts val="0"/>
                        </a:spcAft>
                        <a:buNone/>
                      </a:pPr>
                      <a:r>
                        <a:rPr lang="id-ID" sz="2400">
                          <a:effectLst/>
                        </a:rPr>
                        <a:t>1909</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C.H. Cooley</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Kelompok Primer—Kelompok Sekunder</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1480493580"/>
                  </a:ext>
                </a:extLst>
              </a:tr>
              <a:tr h="405902">
                <a:tc>
                  <a:txBody>
                    <a:bodyPr/>
                    <a:lstStyle/>
                    <a:p>
                      <a:pPr marL="457200" algn="ctr" fontAlgn="t">
                        <a:lnSpc>
                          <a:spcPct val="100000"/>
                        </a:lnSpc>
                        <a:spcAft>
                          <a:spcPts val="0"/>
                        </a:spcAft>
                        <a:buNone/>
                      </a:pPr>
                      <a:r>
                        <a:rPr lang="id-ID" sz="2400">
                          <a:effectLst/>
                        </a:rPr>
                        <a:t>1922</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Max Weber</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Karisma—Tradisi—Rasional </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418365777"/>
                  </a:ext>
                </a:extLst>
              </a:tr>
              <a:tr h="405902">
                <a:tc>
                  <a:txBody>
                    <a:bodyPr/>
                    <a:lstStyle/>
                    <a:p>
                      <a:pPr marL="457200" algn="ctr" fontAlgn="t">
                        <a:lnSpc>
                          <a:spcPct val="100000"/>
                        </a:lnSpc>
                        <a:spcAft>
                          <a:spcPts val="0"/>
                        </a:spcAft>
                        <a:buNone/>
                      </a:pPr>
                      <a:r>
                        <a:rPr lang="id-ID" sz="2400">
                          <a:effectLst/>
                        </a:rPr>
                        <a:t>1941</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Robert Redfield</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Folk—Urban Society</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1479025957"/>
                  </a:ext>
                </a:extLst>
              </a:tr>
              <a:tr h="405902">
                <a:tc>
                  <a:txBody>
                    <a:bodyPr/>
                    <a:lstStyle/>
                    <a:p>
                      <a:pPr marL="457200" algn="ctr" fontAlgn="t">
                        <a:lnSpc>
                          <a:spcPct val="100000"/>
                        </a:lnSpc>
                        <a:spcAft>
                          <a:spcPts val="0"/>
                        </a:spcAft>
                        <a:buNone/>
                      </a:pPr>
                      <a:r>
                        <a:rPr lang="id-ID" sz="2400">
                          <a:effectLst/>
                        </a:rPr>
                        <a:t>1950</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David Riesman</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Tradition directed—Inner directed—Other directed</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557342902"/>
                  </a:ext>
                </a:extLst>
              </a:tr>
              <a:tr h="608853">
                <a:tc>
                  <a:txBody>
                    <a:bodyPr/>
                    <a:lstStyle/>
                    <a:p>
                      <a:pPr marL="457200" algn="ctr" fontAlgn="t">
                        <a:lnSpc>
                          <a:spcPct val="100000"/>
                        </a:lnSpc>
                        <a:spcAft>
                          <a:spcPts val="0"/>
                        </a:spcAft>
                        <a:buNone/>
                      </a:pPr>
                      <a:r>
                        <a:rPr lang="id-ID" sz="2400">
                          <a:effectLst/>
                        </a:rPr>
                        <a:t>1951</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a:effectLst/>
                        </a:rPr>
                        <a:t>Talcot Parsons</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tc>
                  <a:txBody>
                    <a:bodyPr/>
                    <a:lstStyle/>
                    <a:p>
                      <a:pPr marL="457200" algn="just" fontAlgn="t">
                        <a:lnSpc>
                          <a:spcPct val="100000"/>
                        </a:lnSpc>
                        <a:spcAft>
                          <a:spcPts val="0"/>
                        </a:spcAft>
                        <a:buNone/>
                      </a:pPr>
                      <a:r>
                        <a:rPr lang="id-ID" sz="2400" dirty="0" err="1">
                          <a:effectLst/>
                        </a:rPr>
                        <a:t>Particularism-Universalism</a:t>
                      </a:r>
                      <a:endParaRPr lang="id-ID" sz="2400" dirty="0">
                        <a:effectLst/>
                      </a:endParaRPr>
                    </a:p>
                    <a:p>
                      <a:pPr marL="457200" algn="just" fontAlgn="t">
                        <a:lnSpc>
                          <a:spcPct val="100000"/>
                        </a:lnSpc>
                        <a:spcAft>
                          <a:spcPts val="0"/>
                        </a:spcAft>
                        <a:buNone/>
                      </a:pPr>
                      <a:r>
                        <a:rPr lang="id-ID" sz="2400" dirty="0" err="1">
                          <a:effectLst/>
                        </a:rPr>
                        <a:t>Ascription-Achievement</a:t>
                      </a:r>
                      <a:endParaRPr lang="id-ID" sz="2400" dirty="0">
                        <a:effectLst/>
                      </a:endParaRPr>
                    </a:p>
                    <a:p>
                      <a:pPr marL="457200" algn="just" fontAlgn="t">
                        <a:lnSpc>
                          <a:spcPct val="100000"/>
                        </a:lnSpc>
                        <a:spcAft>
                          <a:spcPts val="0"/>
                        </a:spcAft>
                        <a:buNone/>
                      </a:pPr>
                      <a:r>
                        <a:rPr lang="id-ID" sz="2400" dirty="0" err="1">
                          <a:effectLst/>
                        </a:rPr>
                        <a:t>Affectivuty</a:t>
                      </a:r>
                      <a:r>
                        <a:rPr lang="id-ID" sz="2400" dirty="0">
                          <a:effectLst/>
                        </a:rPr>
                        <a:t>—</a:t>
                      </a:r>
                      <a:r>
                        <a:rPr lang="id-ID" sz="2400" dirty="0" err="1">
                          <a:effectLst/>
                        </a:rPr>
                        <a:t>Affective</a:t>
                      </a:r>
                      <a:r>
                        <a:rPr lang="id-ID" sz="2400" dirty="0">
                          <a:effectLst/>
                        </a:rPr>
                        <a:t> </a:t>
                      </a:r>
                      <a:r>
                        <a:rPr lang="id-ID" sz="2400" dirty="0" err="1">
                          <a:effectLst/>
                        </a:rPr>
                        <a:t>Neutrality</a:t>
                      </a:r>
                      <a:endParaRPr lang="id-ID" sz="2400" dirty="0">
                        <a:effectLst/>
                      </a:endParaRPr>
                    </a:p>
                    <a:p>
                      <a:pPr marL="457200" algn="just" fontAlgn="t">
                        <a:lnSpc>
                          <a:spcPct val="100000"/>
                        </a:lnSpc>
                        <a:spcAft>
                          <a:spcPts val="0"/>
                        </a:spcAft>
                        <a:buNone/>
                      </a:pPr>
                      <a:r>
                        <a:rPr lang="id-ID" sz="2400" dirty="0" err="1">
                          <a:effectLst/>
                        </a:rPr>
                        <a:t>Functional</a:t>
                      </a:r>
                      <a:r>
                        <a:rPr lang="id-ID" sz="2400" dirty="0">
                          <a:effectLst/>
                        </a:rPr>
                        <a:t> </a:t>
                      </a:r>
                      <a:r>
                        <a:rPr lang="id-ID" sz="2400" dirty="0" err="1">
                          <a:effectLst/>
                        </a:rPr>
                        <a:t>Diffuseness</a:t>
                      </a:r>
                      <a:r>
                        <a:rPr lang="id-ID" sz="2400" dirty="0">
                          <a:effectLst/>
                        </a:rPr>
                        <a:t>—</a:t>
                      </a:r>
                      <a:r>
                        <a:rPr lang="id-ID" sz="2400" dirty="0" err="1">
                          <a:effectLst/>
                        </a:rPr>
                        <a:t>Specificity</a:t>
                      </a:r>
                      <a:endParaRPr lang="id-ID" sz="2400" dirty="0">
                        <a:effectLst/>
                      </a:endParaRPr>
                    </a:p>
                    <a:p>
                      <a:pPr marL="457200" algn="just" fontAlgn="t">
                        <a:lnSpc>
                          <a:spcPct val="100000"/>
                        </a:lnSpc>
                        <a:spcAft>
                          <a:spcPts val="0"/>
                        </a:spcAft>
                        <a:buNone/>
                      </a:pPr>
                      <a:r>
                        <a:rPr lang="id-ID" sz="2400" dirty="0" err="1">
                          <a:effectLst/>
                        </a:rPr>
                        <a:t>Collective</a:t>
                      </a:r>
                      <a:r>
                        <a:rPr lang="id-ID" sz="2400" dirty="0">
                          <a:effectLst/>
                        </a:rPr>
                        <a:t> </a:t>
                      </a:r>
                      <a:r>
                        <a:rPr lang="id-ID" sz="2400" dirty="0" err="1">
                          <a:effectLst/>
                        </a:rPr>
                        <a:t>Orientation</a:t>
                      </a:r>
                      <a:r>
                        <a:rPr lang="id-ID" sz="2400" dirty="0">
                          <a:effectLst/>
                        </a:rPr>
                        <a:t>—Individual </a:t>
                      </a:r>
                      <a:r>
                        <a:rPr lang="id-ID" sz="2400" dirty="0" err="1">
                          <a:effectLst/>
                        </a:rPr>
                        <a:t>Oroientation</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3090" marR="33090" marT="0" marB="0"/>
                </a:tc>
                <a:extLst>
                  <a:ext uri="{0D108BD9-81ED-4DB2-BD59-A6C34878D82A}">
                    <a16:rowId xmlns:a16="http://schemas.microsoft.com/office/drawing/2014/main" val="1748974711"/>
                  </a:ext>
                </a:extLst>
              </a:tr>
            </a:tbl>
          </a:graphicData>
        </a:graphic>
      </p:graphicFrame>
      <p:sp>
        <p:nvSpPr>
          <p:cNvPr id="9" name="Kotak Teks 8">
            <a:extLst>
              <a:ext uri="{FF2B5EF4-FFF2-40B4-BE49-F238E27FC236}">
                <a16:creationId xmlns:a16="http://schemas.microsoft.com/office/drawing/2014/main" id="{CF5D5CC4-8DA2-9150-2CED-D084DF5AB148}"/>
              </a:ext>
            </a:extLst>
          </p:cNvPr>
          <p:cNvSpPr txBox="1"/>
          <p:nvPr/>
        </p:nvSpPr>
        <p:spPr>
          <a:xfrm>
            <a:off x="4411436" y="1790700"/>
            <a:ext cx="9152164" cy="830997"/>
          </a:xfrm>
          <a:prstGeom prst="rect">
            <a:avLst/>
          </a:prstGeom>
          <a:noFill/>
        </p:spPr>
        <p:txBody>
          <a:bodyPr wrap="square">
            <a:spAutoFit/>
          </a:bodyPr>
          <a:lstStyle/>
          <a:p>
            <a:pPr algn="ctr" fontAlgn="t">
              <a:lnSpc>
                <a:spcPct val="150000"/>
              </a:lnSpc>
              <a:spcAft>
                <a:spcPts val="1000"/>
              </a:spcAft>
            </a:pPr>
            <a:r>
              <a:rPr lang="id-ID" sz="3200" b="1" dirty="0">
                <a:solidFill>
                  <a:srgbClr val="000000"/>
                </a:solidFill>
                <a:effectLst/>
                <a:latin typeface="Britannic Bold" panose="020B0903060703020204" pitchFamily="34" charset="0"/>
                <a:ea typeface="Times New Roman" panose="02020603050405020304" pitchFamily="18" charset="0"/>
                <a:cs typeface="Times New Roman" panose="02020603050405020304" pitchFamily="18" charset="0"/>
              </a:rPr>
              <a:t>Model-Model Dalam Perubahan Sosial </a:t>
            </a:r>
            <a:endParaRPr lang="id-ID" sz="3200" dirty="0">
              <a:effectLst/>
              <a:latin typeface="Britannic Bold" panose="020B0903060703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1790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Kotak Teks 5">
            <a:extLst>
              <a:ext uri="{FF2B5EF4-FFF2-40B4-BE49-F238E27FC236}">
                <a16:creationId xmlns:a16="http://schemas.microsoft.com/office/drawing/2014/main" id="{A3BB1DB9-B2EC-DF9C-3579-95FD4830A8F4}"/>
              </a:ext>
            </a:extLst>
          </p:cNvPr>
          <p:cNvSpPr txBox="1"/>
          <p:nvPr/>
        </p:nvSpPr>
        <p:spPr>
          <a:xfrm>
            <a:off x="838200" y="1181100"/>
            <a:ext cx="16535400" cy="8217634"/>
          </a:xfrm>
          <a:prstGeom prst="rect">
            <a:avLst/>
          </a:prstGeom>
          <a:noFill/>
        </p:spPr>
        <p:txBody>
          <a:bodyPr wrap="square">
            <a:spAutoFit/>
          </a:bodyPr>
          <a:lstStyle/>
          <a:p>
            <a:r>
              <a:rPr lang="id-ID" sz="2400" b="1" dirty="0">
                <a:latin typeface="Book Antiqua" panose="02040602050305030304" pitchFamily="18" charset="0"/>
                <a:ea typeface="Times New Roman" panose="02020603050405020304" pitchFamily="18" charset="0"/>
              </a:rPr>
              <a:t>TEORI-TEORI  DALAM PERUBAHAN SOSIAL</a:t>
            </a:r>
          </a:p>
          <a:p>
            <a:r>
              <a:rPr lang="id-ID" sz="2400" b="1" dirty="0">
                <a:solidFill>
                  <a:srgbClr val="000000"/>
                </a:solidFill>
                <a:effectLst/>
                <a:latin typeface="Book Antiqua" panose="02040602050305030304" pitchFamily="18" charset="0"/>
                <a:ea typeface="Times New Roman" panose="02020603050405020304" pitchFamily="18" charset="0"/>
              </a:rPr>
              <a:t>Filsafat ekonomi klasik </a:t>
            </a:r>
            <a:r>
              <a:rPr lang="id-ID" sz="2400" dirty="0">
                <a:solidFill>
                  <a:srgbClr val="000000"/>
                </a:solidFill>
                <a:effectLst/>
                <a:latin typeface="Book Antiqua" panose="02040602050305030304" pitchFamily="18" charset="0"/>
                <a:ea typeface="Times New Roman" panose="02020603050405020304" pitchFamily="18" charset="0"/>
              </a:rPr>
              <a:t>merupakan perspektif awal yang digunakan para pemikir seperti Adam Smith dalam karyanya </a:t>
            </a:r>
            <a:r>
              <a:rPr lang="id-ID" sz="2400" i="1" dirty="0" err="1">
                <a:solidFill>
                  <a:srgbClr val="000000"/>
                </a:solidFill>
                <a:effectLst/>
                <a:latin typeface="Book Antiqua" panose="02040602050305030304" pitchFamily="18" charset="0"/>
                <a:ea typeface="Times New Roman" panose="02020603050405020304" pitchFamily="18" charset="0"/>
              </a:rPr>
              <a:t>Wealth</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of</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Nation</a:t>
            </a:r>
            <a:r>
              <a:rPr lang="id-ID" sz="2400"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Labour</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Theory</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of</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value</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dirty="0">
                <a:solidFill>
                  <a:srgbClr val="000000"/>
                </a:solidFill>
                <a:effectLst/>
                <a:latin typeface="Book Antiqua" panose="02040602050305030304" pitchFamily="18" charset="0"/>
                <a:ea typeface="Times New Roman" panose="02020603050405020304" pitchFamily="18" charset="0"/>
              </a:rPr>
              <a:t>David Ricardo, James </a:t>
            </a:r>
            <a:r>
              <a:rPr lang="id-ID" sz="2400" dirty="0" err="1">
                <a:solidFill>
                  <a:srgbClr val="000000"/>
                </a:solidFill>
                <a:effectLst/>
                <a:latin typeface="Book Antiqua" panose="02040602050305030304" pitchFamily="18" charset="0"/>
                <a:ea typeface="Times New Roman" panose="02020603050405020304" pitchFamily="18" charset="0"/>
              </a:rPr>
              <a:t>Mill</a:t>
            </a:r>
            <a:r>
              <a:rPr lang="id-ID" sz="2400" dirty="0">
                <a:solidFill>
                  <a:srgbClr val="000000"/>
                </a:solidFill>
                <a:effectLst/>
                <a:latin typeface="Book Antiqua" panose="02040602050305030304" pitchFamily="18" charset="0"/>
                <a:ea typeface="Times New Roman" panose="02020603050405020304" pitchFamily="18" charset="0"/>
              </a:rPr>
              <a:t>, Thomas Robert </a:t>
            </a:r>
            <a:r>
              <a:rPr lang="id-ID" sz="2400" dirty="0" err="1">
                <a:solidFill>
                  <a:srgbClr val="000000"/>
                </a:solidFill>
                <a:effectLst/>
                <a:latin typeface="Book Antiqua" panose="02040602050305030304" pitchFamily="18" charset="0"/>
                <a:ea typeface="Times New Roman" panose="02020603050405020304" pitchFamily="18" charset="0"/>
              </a:rPr>
              <a:t>Malthus</a:t>
            </a:r>
            <a:r>
              <a:rPr lang="id-ID" sz="2400" dirty="0">
                <a:solidFill>
                  <a:srgbClr val="000000"/>
                </a:solidFill>
                <a:effectLst/>
                <a:latin typeface="Book Antiqua" panose="02040602050305030304" pitchFamily="18" charset="0"/>
                <a:ea typeface="Times New Roman" panose="02020603050405020304" pitchFamily="18" charset="0"/>
              </a:rPr>
              <a:t>,  dan Jeremy </a:t>
            </a:r>
            <a:r>
              <a:rPr lang="id-ID" sz="2400" dirty="0" err="1">
                <a:solidFill>
                  <a:srgbClr val="000000"/>
                </a:solidFill>
                <a:effectLst/>
                <a:latin typeface="Book Antiqua" panose="02040602050305030304" pitchFamily="18" charset="0"/>
                <a:ea typeface="Times New Roman" panose="02020603050405020304" pitchFamily="18" charset="0"/>
              </a:rPr>
              <a:t>Bentham</a:t>
            </a:r>
            <a:r>
              <a:rPr lang="id-ID" sz="2400" dirty="0">
                <a:solidFill>
                  <a:srgbClr val="000000"/>
                </a:solidFill>
                <a:effectLst/>
                <a:latin typeface="Book Antiqua" panose="02040602050305030304" pitchFamily="18" charset="0"/>
                <a:ea typeface="Times New Roman" panose="02020603050405020304" pitchFamily="18" charset="0"/>
              </a:rPr>
              <a:t> ketika membahas perubahan sosial. Pemikiran mereka sendiri secara umum berbasiskan filsafat liberalisme. Oleh karena itu teori yang kemudian muncul dikenal dengan teori ekonomi kapitalisme karena di dalamnya terkandung pengakuan pada kebebasan pada individu dan kepemilikan secara pribadi</a:t>
            </a:r>
          </a:p>
          <a:p>
            <a:endParaRPr lang="id-ID" sz="2400" b="1" dirty="0">
              <a:solidFill>
                <a:srgbClr val="000000"/>
              </a:solidFill>
              <a:latin typeface="Book Antiqua" panose="02040602050305030304" pitchFamily="18" charset="0"/>
              <a:ea typeface="Times New Roman" panose="02020603050405020304" pitchFamily="18" charset="0"/>
            </a:endParaRPr>
          </a:p>
          <a:p>
            <a:r>
              <a:rPr lang="id-ID" sz="2400" dirty="0">
                <a:solidFill>
                  <a:srgbClr val="000000"/>
                </a:solidFill>
                <a:latin typeface="Book Antiqua" panose="02040602050305030304" pitchFamily="18" charset="0"/>
                <a:ea typeface="Times New Roman" panose="02020603050405020304" pitchFamily="18" charset="0"/>
              </a:rPr>
              <a:t>T</a:t>
            </a:r>
            <a:r>
              <a:rPr lang="id-ID" sz="2400" dirty="0">
                <a:solidFill>
                  <a:srgbClr val="000000"/>
                </a:solidFill>
                <a:effectLst/>
                <a:latin typeface="Book Antiqua" panose="02040602050305030304" pitchFamily="18" charset="0"/>
                <a:ea typeface="Times New Roman" panose="02020603050405020304" pitchFamily="18" charset="0"/>
              </a:rPr>
              <a:t>eori evolusi yang lahir awal abad 19 setelah revolusi industri dan revolusi Perancis.  Berpangkal pada pandangan </a:t>
            </a:r>
            <a:r>
              <a:rPr lang="id-ID" sz="2400" dirty="0" err="1">
                <a:solidFill>
                  <a:srgbClr val="000000"/>
                </a:solidFill>
                <a:effectLst/>
                <a:latin typeface="Book Antiqua" panose="02040602050305030304" pitchFamily="18" charset="0"/>
                <a:ea typeface="Times New Roman" panose="02020603050405020304" pitchFamily="18" charset="0"/>
              </a:rPr>
              <a:t>Hegel</a:t>
            </a:r>
            <a:r>
              <a:rPr lang="id-ID" sz="2400" dirty="0">
                <a:solidFill>
                  <a:srgbClr val="000000"/>
                </a:solidFill>
                <a:effectLst/>
                <a:latin typeface="Book Antiqua" panose="02040602050305030304" pitchFamily="18" charset="0"/>
                <a:ea typeface="Times New Roman" panose="02020603050405020304" pitchFamily="18" charset="0"/>
              </a:rPr>
              <a:t>, kemudian </a:t>
            </a:r>
            <a:r>
              <a:rPr lang="id-ID" sz="2400" dirty="0" err="1">
                <a:solidFill>
                  <a:srgbClr val="000000"/>
                </a:solidFill>
                <a:effectLst/>
                <a:latin typeface="Book Antiqua" panose="02040602050305030304" pitchFamily="18" charset="0"/>
                <a:ea typeface="Times New Roman" panose="02020603050405020304" pitchFamily="18" charset="0"/>
              </a:rPr>
              <a:t>Comte</a:t>
            </a:r>
            <a:r>
              <a:rPr lang="id-ID" sz="2400" dirty="0">
                <a:solidFill>
                  <a:srgbClr val="000000"/>
                </a:solidFill>
                <a:effectLst/>
                <a:latin typeface="Book Antiqua" panose="02040602050305030304" pitchFamily="18" charset="0"/>
                <a:ea typeface="Times New Roman" panose="02020603050405020304" pitchFamily="18" charset="0"/>
              </a:rPr>
              <a:t> menjadikannya lebih “ilmiah” dengan menjelaskan bahwa perubahan itu melalui 3 (tiga) tahap yaitu teologi, metafisika, dan positif atau ilmiah.</a:t>
            </a:r>
          </a:p>
          <a:p>
            <a:endParaRPr lang="id-ID" sz="2400" b="1" dirty="0">
              <a:solidFill>
                <a:srgbClr val="000000"/>
              </a:solidFill>
              <a:latin typeface="Book Antiqua" panose="02040602050305030304" pitchFamily="18" charset="0"/>
              <a:ea typeface="Times New Roman" panose="02020603050405020304" pitchFamily="18" charset="0"/>
            </a:endParaRPr>
          </a:p>
          <a:p>
            <a:pPr algn="just"/>
            <a:r>
              <a:rPr lang="id-ID" sz="2400" b="1" dirty="0">
                <a:solidFill>
                  <a:srgbClr val="000000"/>
                </a:solidFill>
                <a:effectLst/>
                <a:latin typeface="Book Antiqua" panose="02040602050305030304" pitchFamily="18" charset="0"/>
                <a:ea typeface="Times New Roman" panose="02020603050405020304" pitchFamily="18" charset="0"/>
              </a:rPr>
              <a:t>Pemikiran Karl </a:t>
            </a:r>
            <a:r>
              <a:rPr lang="id-ID" sz="2400" b="1" dirty="0" err="1">
                <a:solidFill>
                  <a:srgbClr val="000000"/>
                </a:solidFill>
                <a:effectLst/>
                <a:latin typeface="Book Antiqua" panose="02040602050305030304" pitchFamily="18" charset="0"/>
                <a:ea typeface="Times New Roman" panose="02020603050405020304" pitchFamily="18" charset="0"/>
              </a:rPr>
              <a:t>Marx</a:t>
            </a:r>
            <a:r>
              <a:rPr lang="id-ID" sz="2400" b="1" dirty="0">
                <a:solidFill>
                  <a:srgbClr val="000000"/>
                </a:solidFill>
                <a:effectLst/>
                <a:latin typeface="Book Antiqua" panose="02040602050305030304" pitchFamily="18" charset="0"/>
                <a:ea typeface="Times New Roman" panose="02020603050405020304" pitchFamily="18" charset="0"/>
              </a:rPr>
              <a:t> </a:t>
            </a:r>
          </a:p>
          <a:p>
            <a:pPr algn="just"/>
            <a:r>
              <a:rPr lang="id-ID" sz="2400" dirty="0">
                <a:solidFill>
                  <a:srgbClr val="000000"/>
                </a:solidFill>
                <a:effectLst/>
                <a:latin typeface="Book Antiqua" panose="02040602050305030304" pitchFamily="18" charset="0"/>
                <a:ea typeface="Times New Roman" panose="02020603050405020304" pitchFamily="18" charset="0"/>
              </a:rPr>
              <a:t>didasarkan pada model evolusioner yang bertahap.  </a:t>
            </a:r>
            <a:r>
              <a:rPr lang="id-ID" sz="2400" dirty="0" err="1">
                <a:solidFill>
                  <a:srgbClr val="000000"/>
                </a:solidFill>
                <a:effectLst/>
                <a:latin typeface="Book Antiqua" panose="02040602050305030304" pitchFamily="18" charset="0"/>
                <a:ea typeface="Times New Roman" panose="02020603050405020304" pitchFamily="18" charset="0"/>
              </a:rPr>
              <a:t>Marx</a:t>
            </a:r>
            <a:r>
              <a:rPr lang="id-ID" sz="2400" dirty="0">
                <a:solidFill>
                  <a:srgbClr val="000000"/>
                </a:solidFill>
                <a:effectLst/>
                <a:latin typeface="Book Antiqua" panose="02040602050305030304" pitchFamily="18" charset="0"/>
                <a:ea typeface="Times New Roman" panose="02020603050405020304" pitchFamily="18" charset="0"/>
              </a:rPr>
              <a:t> mengaitkannya dengan perubahan yang terjadi dalam masyarakat dan menurutnya perkembangan masyarakat akan mengikuti tahapan masyarakat komunal primitif, masyarakat ini berkembang menjadi masyarakat dengan kepemilikan budak. Yang ditandai oleh bentuknya yang lebih besar dibanding masyarakat primitif dan pembagian kerjanya juga yang relatif lebih kompleks, dan sudah dikenal adanya kepemilikan secara pribadi. Perkembangan selanjutnya menuju masyarakat feodalisme dengan pembagian kerja yang semakin kompleks dan adanya pola-pola pemilikan kekayaan pribadi yang lebih ketat. Terbentuknya masyarakat feodal ini menjadi jalan bagi terbentuknya masyarakat kapitalis  yang ditandai dengan lahirnya cara-cara produksi borjuis dan hubungan-hubungan sosial lainnya. Akhir dari perubahan pada masyarakat menurut </a:t>
            </a:r>
            <a:r>
              <a:rPr lang="id-ID" sz="2400" dirty="0" err="1">
                <a:solidFill>
                  <a:srgbClr val="000000"/>
                </a:solidFill>
                <a:effectLst/>
                <a:latin typeface="Book Antiqua" panose="02040602050305030304" pitchFamily="18" charset="0"/>
                <a:ea typeface="Times New Roman" panose="02020603050405020304" pitchFamily="18" charset="0"/>
              </a:rPr>
              <a:t>Marx</a:t>
            </a:r>
            <a:r>
              <a:rPr lang="id-ID" sz="2400" dirty="0">
                <a:solidFill>
                  <a:srgbClr val="000000"/>
                </a:solidFill>
                <a:effectLst/>
                <a:latin typeface="Book Antiqua" panose="02040602050305030304" pitchFamily="18" charset="0"/>
                <a:ea typeface="Times New Roman" panose="02020603050405020304" pitchFamily="18" charset="0"/>
              </a:rPr>
              <a:t> ini  yaitu terciptanya masyarakat komunis  yang bercirikan hilangnya kepemilikan pribadi. </a:t>
            </a:r>
            <a:endParaRPr lang="id-ID" sz="2400" b="1" dirty="0">
              <a:solidFill>
                <a:srgbClr val="000000"/>
              </a:solidFill>
              <a:effectLst/>
              <a:latin typeface="Book Antiqua" panose="02040602050305030304" pitchFamily="18" charset="0"/>
              <a:ea typeface="Times New Roman" panose="02020603050405020304" pitchFamily="18" charset="0"/>
            </a:endParaRPr>
          </a:p>
          <a:p>
            <a:endParaRPr lang="id-ID" sz="2400" b="1" dirty="0">
              <a:effectLst/>
              <a:latin typeface="Book Antiqua" panose="02040602050305030304" pitchFamily="18" charset="0"/>
              <a:ea typeface="Times New Roman" panose="02020603050405020304" pitchFamily="18" charset="0"/>
            </a:endParaRPr>
          </a:p>
        </p:txBody>
      </p:sp>
    </p:spTree>
    <p:extLst>
      <p:ext uri="{BB962C8B-B14F-4D97-AF65-F5344CB8AC3E}">
        <p14:creationId xmlns:p14="http://schemas.microsoft.com/office/powerpoint/2010/main" val="3531970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Kotak Teks 5">
            <a:extLst>
              <a:ext uri="{FF2B5EF4-FFF2-40B4-BE49-F238E27FC236}">
                <a16:creationId xmlns:a16="http://schemas.microsoft.com/office/drawing/2014/main" id="{304E5B60-8AE2-590C-8444-C4644538465A}"/>
              </a:ext>
            </a:extLst>
          </p:cNvPr>
          <p:cNvSpPr txBox="1"/>
          <p:nvPr/>
        </p:nvSpPr>
        <p:spPr>
          <a:xfrm>
            <a:off x="876300" y="1485900"/>
            <a:ext cx="16535400" cy="7239674"/>
          </a:xfrm>
          <a:prstGeom prst="rect">
            <a:avLst/>
          </a:prstGeom>
          <a:noFill/>
        </p:spPr>
        <p:txBody>
          <a:bodyPr wrap="square">
            <a:spAutoFit/>
          </a:bodyPr>
          <a:lstStyle/>
          <a:p>
            <a:pPr lvl="0" algn="just" eaLnBrk="0">
              <a:lnSpc>
                <a:spcPct val="150000"/>
              </a:lnSpc>
            </a:pPr>
            <a:r>
              <a:rPr lang="id-ID" sz="2400" b="1" dirty="0">
                <a:solidFill>
                  <a:srgbClr val="000000"/>
                </a:solidFill>
                <a:effectLst/>
                <a:latin typeface="Book Antiqua" panose="02040602050305030304" pitchFamily="18" charset="0"/>
                <a:ea typeface="Times New Roman" panose="02020603050405020304" pitchFamily="18" charset="0"/>
              </a:rPr>
              <a:t>Emile </a:t>
            </a:r>
            <a:r>
              <a:rPr lang="id-ID" sz="2400" b="1" dirty="0" err="1">
                <a:solidFill>
                  <a:srgbClr val="000000"/>
                </a:solidFill>
                <a:effectLst/>
                <a:latin typeface="Book Antiqua" panose="02040602050305030304" pitchFamily="18" charset="0"/>
                <a:ea typeface="Times New Roman" panose="02020603050405020304" pitchFamily="18" charset="0"/>
              </a:rPr>
              <a:t>Durkheim</a:t>
            </a:r>
            <a:r>
              <a:rPr lang="id-ID" sz="2400" b="1" dirty="0">
                <a:solidFill>
                  <a:srgbClr val="000000"/>
                </a:solidFill>
                <a:effectLst/>
                <a:latin typeface="Book Antiqua" panose="02040602050305030304" pitchFamily="18" charset="0"/>
                <a:ea typeface="Times New Roman" panose="02020603050405020304" pitchFamily="18" charset="0"/>
              </a:rPr>
              <a:t> </a:t>
            </a:r>
          </a:p>
          <a:p>
            <a:pPr lvl="0" algn="just" eaLnBrk="0">
              <a:lnSpc>
                <a:spcPct val="150000"/>
              </a:lnSpc>
            </a:pPr>
            <a:r>
              <a:rPr lang="id-ID" sz="2400" dirty="0">
                <a:solidFill>
                  <a:srgbClr val="000000"/>
                </a:solidFill>
                <a:latin typeface="Book Antiqua" panose="02040602050305030304" pitchFamily="18" charset="0"/>
                <a:ea typeface="Times New Roman" panose="02020603050405020304" pitchFamily="18" charset="0"/>
              </a:rPr>
              <a:t>M</a:t>
            </a:r>
            <a:r>
              <a:rPr lang="id-ID" sz="2400" dirty="0">
                <a:solidFill>
                  <a:srgbClr val="000000"/>
                </a:solidFill>
                <a:effectLst/>
                <a:latin typeface="Book Antiqua" panose="02040602050305030304" pitchFamily="18" charset="0"/>
                <a:ea typeface="Times New Roman" panose="02020603050405020304" pitchFamily="18" charset="0"/>
              </a:rPr>
              <a:t>enjelaskan perubahan sosial berlandaskan pada teorinya yang dikenal dengan </a:t>
            </a:r>
            <a:r>
              <a:rPr lang="id-ID" sz="2400" b="1" i="1" dirty="0" err="1">
                <a:solidFill>
                  <a:srgbClr val="000000"/>
                </a:solidFill>
                <a:effectLst/>
                <a:latin typeface="Book Antiqua" panose="02040602050305030304" pitchFamily="18" charset="0"/>
                <a:ea typeface="Times New Roman" panose="02020603050405020304" pitchFamily="18" charset="0"/>
              </a:rPr>
              <a:t>Division</a:t>
            </a:r>
            <a:r>
              <a:rPr lang="id-ID" sz="2400" b="1" i="1" dirty="0">
                <a:solidFill>
                  <a:srgbClr val="000000"/>
                </a:solidFill>
                <a:effectLst/>
                <a:latin typeface="Book Antiqua" panose="02040602050305030304" pitchFamily="18" charset="0"/>
                <a:ea typeface="Times New Roman" panose="02020603050405020304" pitchFamily="18" charset="0"/>
              </a:rPr>
              <a:t> </a:t>
            </a:r>
            <a:r>
              <a:rPr lang="id-ID" sz="2400" b="1" i="1" dirty="0" err="1">
                <a:solidFill>
                  <a:srgbClr val="000000"/>
                </a:solidFill>
                <a:effectLst/>
                <a:latin typeface="Book Antiqua" panose="02040602050305030304" pitchFamily="18" charset="0"/>
                <a:ea typeface="Times New Roman" panose="02020603050405020304" pitchFamily="18" charset="0"/>
              </a:rPr>
              <a:t>of</a:t>
            </a:r>
            <a:r>
              <a:rPr lang="id-ID" sz="2400" b="1" i="1" dirty="0">
                <a:solidFill>
                  <a:srgbClr val="000000"/>
                </a:solidFill>
                <a:effectLst/>
                <a:latin typeface="Book Antiqua" panose="02040602050305030304" pitchFamily="18" charset="0"/>
                <a:ea typeface="Times New Roman" panose="02020603050405020304" pitchFamily="18" charset="0"/>
              </a:rPr>
              <a:t> </a:t>
            </a:r>
            <a:r>
              <a:rPr lang="id-ID" sz="2400" b="1" i="1" dirty="0" err="1">
                <a:solidFill>
                  <a:srgbClr val="000000"/>
                </a:solidFill>
                <a:effectLst/>
                <a:latin typeface="Book Antiqua" panose="02040602050305030304" pitchFamily="18" charset="0"/>
                <a:ea typeface="Times New Roman" panose="02020603050405020304" pitchFamily="18" charset="0"/>
              </a:rPr>
              <a:t>Labor</a:t>
            </a:r>
            <a:r>
              <a:rPr lang="id-ID" sz="2400" b="1" i="1" dirty="0">
                <a:solidFill>
                  <a:srgbClr val="000000"/>
                </a:solidFill>
                <a:effectLst/>
                <a:latin typeface="Book Antiqua" panose="02040602050305030304" pitchFamily="18" charset="0"/>
                <a:ea typeface="Times New Roman" panose="02020603050405020304" pitchFamily="18" charset="0"/>
              </a:rPr>
              <a:t> </a:t>
            </a:r>
            <a:r>
              <a:rPr lang="id-ID" sz="2400" b="1" dirty="0">
                <a:solidFill>
                  <a:srgbClr val="000000"/>
                </a:solidFill>
                <a:effectLst/>
                <a:latin typeface="Book Antiqua" panose="02040602050305030304" pitchFamily="18" charset="0"/>
                <a:ea typeface="Times New Roman" panose="02020603050405020304" pitchFamily="18" charset="0"/>
              </a:rPr>
              <a:t> </a:t>
            </a:r>
            <a:r>
              <a:rPr lang="id-ID" sz="2400" dirty="0">
                <a:solidFill>
                  <a:srgbClr val="000000"/>
                </a:solidFill>
                <a:effectLst/>
                <a:latin typeface="Book Antiqua" panose="02040602050305030304" pitchFamily="18" charset="0"/>
                <a:ea typeface="Times New Roman" panose="02020603050405020304" pitchFamily="18" charset="0"/>
              </a:rPr>
              <a:t>(Pembagian Kerja). Pembagian kerja inilah yang menyebabkan terjadinya perubahan pada solidaritas sosial dari mekanik ke organik dalam masyarakat.  Penjelasan </a:t>
            </a:r>
            <a:r>
              <a:rPr lang="id-ID" sz="2400" dirty="0" err="1">
                <a:solidFill>
                  <a:srgbClr val="000000"/>
                </a:solidFill>
                <a:effectLst/>
                <a:latin typeface="Book Antiqua" panose="02040602050305030304" pitchFamily="18" charset="0"/>
                <a:ea typeface="Times New Roman" panose="02020603050405020304" pitchFamily="18" charset="0"/>
              </a:rPr>
              <a:t>Durkheim</a:t>
            </a:r>
            <a:r>
              <a:rPr lang="id-ID" sz="2400" dirty="0">
                <a:solidFill>
                  <a:srgbClr val="000000"/>
                </a:solidFill>
                <a:effectLst/>
                <a:latin typeface="Book Antiqua" panose="02040602050305030304" pitchFamily="18" charset="0"/>
                <a:ea typeface="Times New Roman" panose="02020603050405020304" pitchFamily="18" charset="0"/>
              </a:rPr>
              <a:t> terkait solidaritas sosial ini, dimaksudkan untuk memberikan gambaran pada keberadaan masyarakat tradisional dan modern.  </a:t>
            </a:r>
          </a:p>
          <a:p>
            <a:pPr lvl="0" algn="just" eaLnBrk="0">
              <a:lnSpc>
                <a:spcPct val="150000"/>
              </a:lnSpc>
            </a:pPr>
            <a:endParaRPr lang="id-ID" sz="2400" dirty="0">
              <a:solidFill>
                <a:srgbClr val="000000"/>
              </a:solidFill>
              <a:latin typeface="Book Antiqua" panose="02040602050305030304" pitchFamily="18" charset="0"/>
              <a:ea typeface="Times New Roman" panose="02020603050405020304" pitchFamily="18" charset="0"/>
            </a:endParaRPr>
          </a:p>
          <a:p>
            <a:pPr lvl="0" algn="just" eaLnBrk="0">
              <a:lnSpc>
                <a:spcPct val="150000"/>
              </a:lnSpc>
            </a:pPr>
            <a:r>
              <a:rPr lang="id-ID" sz="2400" dirty="0">
                <a:solidFill>
                  <a:srgbClr val="000000"/>
                </a:solidFill>
                <a:effectLst/>
                <a:latin typeface="Book Antiqua" panose="02040602050305030304" pitchFamily="18" charset="0"/>
                <a:ea typeface="Times New Roman" panose="02020603050405020304" pitchFamily="18" charset="0"/>
              </a:rPr>
              <a:t>Masyarakat tradisional dengan solidaritas mekanik yang dicirikan oleh adanya hubungan sosial dengan mengusung moral dan melembagakan hidup bersama serta pembagian kerja yang rendah tetapi kesadaran kolektifnya tinggi.  Sementara masyarakat modern dengan solidaritas organik dengan ciri-ciri adanya hubungan sosial yang mengedepankan </a:t>
            </a:r>
            <a:r>
              <a:rPr lang="id-ID" sz="2400" i="1" dirty="0">
                <a:solidFill>
                  <a:srgbClr val="000000"/>
                </a:solidFill>
                <a:effectLst/>
                <a:latin typeface="Book Antiqua" panose="02040602050305030304" pitchFamily="18" charset="0"/>
                <a:ea typeface="Times New Roman" panose="02020603050405020304" pitchFamily="18" charset="0"/>
              </a:rPr>
              <a:t>personal </a:t>
            </a:r>
            <a:r>
              <a:rPr lang="id-ID" sz="2400" i="1" dirty="0" err="1">
                <a:solidFill>
                  <a:srgbClr val="000000"/>
                </a:solidFill>
                <a:effectLst/>
                <a:latin typeface="Book Antiqua" panose="02040602050305030304" pitchFamily="18" charset="0"/>
                <a:ea typeface="Times New Roman" panose="02020603050405020304" pitchFamily="18" charset="0"/>
              </a:rPr>
              <a:t>needs</a:t>
            </a:r>
            <a:r>
              <a:rPr lang="id-ID" sz="2400" dirty="0">
                <a:solidFill>
                  <a:srgbClr val="000000"/>
                </a:solidFill>
                <a:effectLst/>
                <a:latin typeface="Book Antiqua" panose="02040602050305030304" pitchFamily="18" charset="0"/>
                <a:ea typeface="Times New Roman" panose="02020603050405020304" pitchFamily="18" charset="0"/>
              </a:rPr>
              <a:t>/kebutuhan pribadi sehingga kesadaran kolektifnya rendah tetapi  pembagian kerja yang tinggi</a:t>
            </a:r>
            <a:endParaRPr lang="id-ID" sz="2400" dirty="0">
              <a:solidFill>
                <a:srgbClr val="000000"/>
              </a:solidFill>
              <a:latin typeface="Book Antiqua" panose="02040602050305030304" pitchFamily="18" charset="0"/>
              <a:ea typeface="Times New Roman" panose="02020603050405020304" pitchFamily="18" charset="0"/>
            </a:endParaRPr>
          </a:p>
          <a:p>
            <a:pPr lvl="0" algn="just" eaLnBrk="0">
              <a:lnSpc>
                <a:spcPct val="150000"/>
              </a:lnSpc>
            </a:pPr>
            <a:endParaRPr lang="id-ID" sz="2400" dirty="0">
              <a:solidFill>
                <a:srgbClr val="000000"/>
              </a:solidFill>
              <a:effectLst/>
              <a:latin typeface="Book Antiqua" panose="02040602050305030304" pitchFamily="18" charset="0"/>
              <a:ea typeface="Times New Roman" panose="02020603050405020304" pitchFamily="18" charset="0"/>
            </a:endParaRPr>
          </a:p>
          <a:p>
            <a:pPr lvl="0" algn="just" eaLnBrk="0">
              <a:lnSpc>
                <a:spcPct val="150000"/>
              </a:lnSpc>
            </a:pPr>
            <a:endParaRPr lang="id-ID" sz="2400" dirty="0">
              <a:effectLst/>
              <a:latin typeface="Book Antiqua" panose="02040602050305030304" pitchFamily="18" charset="0"/>
              <a:ea typeface="Times New Roman" panose="02020603050405020304" pitchFamily="18" charset="0"/>
            </a:endParaRPr>
          </a:p>
        </p:txBody>
      </p:sp>
    </p:spTree>
    <p:extLst>
      <p:ext uri="{BB962C8B-B14F-4D97-AF65-F5344CB8AC3E}">
        <p14:creationId xmlns:p14="http://schemas.microsoft.com/office/powerpoint/2010/main" val="4117215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494F0-FB66-F46C-94A7-2F84F2D08EA7}"/>
            </a:ext>
          </a:extLst>
        </p:cNvPr>
        <p:cNvGrpSpPr/>
        <p:nvPr/>
      </p:nvGrpSpPr>
      <p:grpSpPr>
        <a:xfrm>
          <a:off x="0" y="0"/>
          <a:ext cx="0" cy="0"/>
          <a:chOff x="0" y="0"/>
          <a:chExt cx="0" cy="0"/>
        </a:xfrm>
      </p:grpSpPr>
      <p:sp>
        <p:nvSpPr>
          <p:cNvPr id="6" name="Kotak Teks 5">
            <a:extLst>
              <a:ext uri="{FF2B5EF4-FFF2-40B4-BE49-F238E27FC236}">
                <a16:creationId xmlns:a16="http://schemas.microsoft.com/office/drawing/2014/main" id="{42B1D3EF-D5D6-19B0-AB82-D67D3FC58392}"/>
              </a:ext>
            </a:extLst>
          </p:cNvPr>
          <p:cNvSpPr txBox="1"/>
          <p:nvPr/>
        </p:nvSpPr>
        <p:spPr>
          <a:xfrm>
            <a:off x="2057400" y="1866900"/>
            <a:ext cx="14554200" cy="5577681"/>
          </a:xfrm>
          <a:prstGeom prst="rect">
            <a:avLst/>
          </a:prstGeom>
          <a:noFill/>
        </p:spPr>
        <p:txBody>
          <a:bodyPr wrap="square">
            <a:spAutoFit/>
          </a:bodyPr>
          <a:lstStyle/>
          <a:p>
            <a:pPr lvl="0" algn="just" eaLnBrk="0">
              <a:lnSpc>
                <a:spcPct val="150000"/>
              </a:lnSpc>
            </a:pPr>
            <a:r>
              <a:rPr lang="id-ID" sz="2400" b="1" dirty="0">
                <a:solidFill>
                  <a:srgbClr val="000000"/>
                </a:solidFill>
                <a:effectLst/>
                <a:latin typeface="Book Antiqua" panose="02040602050305030304" pitchFamily="18" charset="0"/>
                <a:ea typeface="Times New Roman" panose="02020603050405020304" pitchFamily="18" charset="0"/>
              </a:rPr>
              <a:t>Max Weber. </a:t>
            </a:r>
          </a:p>
          <a:p>
            <a:pPr lvl="0" algn="just" eaLnBrk="0">
              <a:lnSpc>
                <a:spcPct val="150000"/>
              </a:lnSpc>
            </a:pPr>
            <a:r>
              <a:rPr lang="id-ID" sz="2400" dirty="0">
                <a:solidFill>
                  <a:srgbClr val="000000"/>
                </a:solidFill>
                <a:effectLst/>
                <a:latin typeface="Book Antiqua" panose="02040602050305030304" pitchFamily="18" charset="0"/>
                <a:ea typeface="Times New Roman" panose="02020603050405020304" pitchFamily="18" charset="0"/>
              </a:rPr>
              <a:t>Konsep yang diajukan Weber dalam memulai penjelasannya mengenai perubahan sosial yaitu rasionalitas. Konsep ini untuk menggambarkan perkembangan masyarakat barat yang modern yang ditandai dengan tindakan ekonomi individu sehari-hari yang meningkat dan terbentuknya organisasi-organisasi sosial.  Rasionalitas</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rationale</a:t>
            </a:r>
            <a:r>
              <a:rPr lang="id-ID" sz="2400" i="1" dirty="0">
                <a:solidFill>
                  <a:srgbClr val="000000"/>
                </a:solidFill>
                <a:effectLst/>
                <a:latin typeface="Book Antiqua" panose="02040602050305030304" pitchFamily="18" charset="0"/>
                <a:ea typeface="Times New Roman" panose="02020603050405020304" pitchFamily="18" charset="0"/>
              </a:rPr>
              <a:t>)</a:t>
            </a:r>
            <a:r>
              <a:rPr lang="id-ID" sz="2400" dirty="0">
                <a:solidFill>
                  <a:srgbClr val="000000"/>
                </a:solidFill>
                <a:effectLst/>
                <a:latin typeface="Book Antiqua" panose="02040602050305030304" pitchFamily="18" charset="0"/>
                <a:ea typeface="Times New Roman" panose="02020603050405020304" pitchFamily="18" charset="0"/>
              </a:rPr>
              <a:t> yang dimaksudnya dalam bentuk </a:t>
            </a:r>
            <a:r>
              <a:rPr lang="id-ID" sz="2400" i="1" dirty="0" err="1">
                <a:solidFill>
                  <a:srgbClr val="000000"/>
                </a:solidFill>
                <a:effectLst/>
                <a:latin typeface="Book Antiqua" panose="02040602050305030304" pitchFamily="18" charset="0"/>
                <a:ea typeface="Times New Roman" panose="02020603050405020304" pitchFamily="18" charset="0"/>
              </a:rPr>
              <a:t>mean</a:t>
            </a:r>
            <a:r>
              <a:rPr lang="id-ID" sz="2400" dirty="0">
                <a:solidFill>
                  <a:srgbClr val="000000"/>
                </a:solidFill>
                <a:effectLst/>
                <a:latin typeface="Book Antiqua" panose="02040602050305030304" pitchFamily="18" charset="0"/>
                <a:ea typeface="Times New Roman" panose="02020603050405020304" pitchFamily="18" charset="0"/>
              </a:rPr>
              <a:t> (alat) dan </a:t>
            </a:r>
            <a:r>
              <a:rPr lang="id-ID" sz="2400" i="1" dirty="0" err="1">
                <a:solidFill>
                  <a:srgbClr val="000000"/>
                </a:solidFill>
                <a:effectLst/>
                <a:latin typeface="Book Antiqua" panose="02040602050305030304" pitchFamily="18" charset="0"/>
                <a:ea typeface="Times New Roman" panose="02020603050405020304" pitchFamily="18" charset="0"/>
              </a:rPr>
              <a:t>ends</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dirty="0">
                <a:solidFill>
                  <a:srgbClr val="000000"/>
                </a:solidFill>
                <a:effectLst/>
                <a:latin typeface="Book Antiqua" panose="02040602050305030304" pitchFamily="18" charset="0"/>
                <a:ea typeface="Times New Roman" panose="02020603050405020304" pitchFamily="18" charset="0"/>
              </a:rPr>
              <a:t>(aspek budaya).   Keduanya merupakan wujud pola pikir rasional dalam hidup masyarakat barat. Oleh karena itu dapat dikatakan bahwa rasionalitas in i akan mempengaruhi individu masyarakat untuk memilih cara yang lebih menguntungkan dalam mencapai tujuannya. Dari sini dapat ditarik kesimpulan bahwa perubahan sosial dalam pemikiran Weber disebabkan karena adanya rasionalitas dalam diri tiap individu masyarakat.</a:t>
            </a:r>
            <a:endParaRPr lang="id-ID" sz="2400" dirty="0">
              <a:effectLst/>
              <a:latin typeface="Book Antiqua" panose="02040602050305030304" pitchFamily="18" charset="0"/>
              <a:ea typeface="Times New Roman" panose="02020603050405020304" pitchFamily="18" charset="0"/>
            </a:endParaRPr>
          </a:p>
        </p:txBody>
      </p:sp>
    </p:spTree>
    <p:extLst>
      <p:ext uri="{BB962C8B-B14F-4D97-AF65-F5344CB8AC3E}">
        <p14:creationId xmlns:p14="http://schemas.microsoft.com/office/powerpoint/2010/main" val="1337127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7A790-CB66-C320-B6C0-99AB8A56988E}"/>
            </a:ext>
          </a:extLst>
        </p:cNvPr>
        <p:cNvGrpSpPr/>
        <p:nvPr/>
      </p:nvGrpSpPr>
      <p:grpSpPr>
        <a:xfrm>
          <a:off x="0" y="0"/>
          <a:ext cx="0" cy="0"/>
          <a:chOff x="0" y="0"/>
          <a:chExt cx="0" cy="0"/>
        </a:xfrm>
      </p:grpSpPr>
      <p:sp>
        <p:nvSpPr>
          <p:cNvPr id="6" name="Kotak Teks 5">
            <a:extLst>
              <a:ext uri="{FF2B5EF4-FFF2-40B4-BE49-F238E27FC236}">
                <a16:creationId xmlns:a16="http://schemas.microsoft.com/office/drawing/2014/main" id="{163E34D4-E5C8-CBE3-8ACE-375B5A6BA49B}"/>
              </a:ext>
            </a:extLst>
          </p:cNvPr>
          <p:cNvSpPr txBox="1"/>
          <p:nvPr/>
        </p:nvSpPr>
        <p:spPr>
          <a:xfrm>
            <a:off x="990600" y="1026988"/>
            <a:ext cx="15925800" cy="8233023"/>
          </a:xfrm>
          <a:prstGeom prst="rect">
            <a:avLst/>
          </a:prstGeom>
          <a:noFill/>
        </p:spPr>
        <p:txBody>
          <a:bodyPr wrap="square">
            <a:spAutoFit/>
          </a:bodyPr>
          <a:lstStyle/>
          <a:p>
            <a:pPr algn="just" fontAlgn="t">
              <a:lnSpc>
                <a:spcPct val="150000"/>
              </a:lnSpc>
              <a:spcAft>
                <a:spcPts val="1000"/>
              </a:spcAft>
            </a:pPr>
            <a:r>
              <a:rPr lang="id-ID" sz="2400" b="1" dirty="0">
                <a:solidFill>
                  <a:srgbClr val="000000"/>
                </a:solidFill>
                <a:latin typeface="Book Antiqua" panose="02040602050305030304" pitchFamily="18" charset="0"/>
                <a:ea typeface="Times New Roman" panose="02020603050405020304" pitchFamily="18" charset="0"/>
                <a:cs typeface="Times New Roman" panose="02020603050405020304" pitchFamily="18" charset="0"/>
              </a:rPr>
              <a:t>Robert </a:t>
            </a:r>
            <a:r>
              <a:rPr lang="id-ID" sz="2400" b="1" dirty="0" err="1">
                <a:solidFill>
                  <a:srgbClr val="000000"/>
                </a:solidFill>
                <a:latin typeface="Book Antiqua" panose="02040602050305030304" pitchFamily="18" charset="0"/>
                <a:ea typeface="Times New Roman" panose="02020603050405020304" pitchFamily="18" charset="0"/>
                <a:cs typeface="Times New Roman" panose="02020603050405020304" pitchFamily="18" charset="0"/>
              </a:rPr>
              <a:t>Merton</a:t>
            </a:r>
            <a:r>
              <a:rPr lang="id-ID" sz="2400" b="1" dirty="0">
                <a:solidFill>
                  <a:srgbClr val="000000"/>
                </a:solidFill>
                <a:latin typeface="Book Antiqua" panose="02040602050305030304" pitchFamily="18" charset="0"/>
                <a:ea typeface="Times New Roman" panose="02020603050405020304" pitchFamily="18" charset="0"/>
                <a:cs typeface="Times New Roman" panose="02020603050405020304" pitchFamily="18" charset="0"/>
              </a:rPr>
              <a:t> dan </a:t>
            </a:r>
            <a:r>
              <a:rPr lang="id-ID" sz="2400" b="1" dirty="0" err="1">
                <a:solidFill>
                  <a:srgbClr val="000000"/>
                </a:solidFill>
                <a:latin typeface="Book Antiqua" panose="02040602050305030304" pitchFamily="18" charset="0"/>
                <a:ea typeface="Times New Roman" panose="02020603050405020304" pitchFamily="18" charset="0"/>
                <a:cs typeface="Times New Roman" panose="02020603050405020304" pitchFamily="18" charset="0"/>
              </a:rPr>
              <a:t>Talcot</a:t>
            </a:r>
            <a:r>
              <a:rPr lang="id-ID" sz="2400" b="1" dirty="0">
                <a:solidFill>
                  <a:srgbClr val="000000"/>
                </a:solidFill>
                <a:latin typeface="Book Antiqua" panose="02040602050305030304" pitchFamily="18" charset="0"/>
                <a:ea typeface="Times New Roman" panose="02020603050405020304" pitchFamily="18" charset="0"/>
                <a:cs typeface="Times New Roman" panose="02020603050405020304" pitchFamily="18" charset="0"/>
              </a:rPr>
              <a:t> </a:t>
            </a:r>
            <a:r>
              <a:rPr lang="id-ID" sz="2400" b="1" dirty="0" err="1">
                <a:solidFill>
                  <a:srgbClr val="000000"/>
                </a:solidFill>
                <a:latin typeface="Book Antiqua" panose="02040602050305030304" pitchFamily="18" charset="0"/>
                <a:ea typeface="Times New Roman" panose="02020603050405020304" pitchFamily="18" charset="0"/>
                <a:cs typeface="Times New Roman" panose="02020603050405020304" pitchFamily="18" charset="0"/>
              </a:rPr>
              <a:t>Parson</a:t>
            </a:r>
            <a:endParaRPr lang="id-ID" sz="2400" b="1"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endParaRPr>
          </a:p>
          <a:p>
            <a:pPr algn="just" fontAlgn="t">
              <a:lnSpc>
                <a:spcPct val="150000"/>
              </a:lnSpc>
              <a:spcAft>
                <a:spcPts val="1000"/>
              </a:spcAft>
            </a:pP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Teori fungsional (teori struktural fungsional) yang muncul sekitar tahun 1930an. Para penganut teori ini percaya bahwa perubahan pada salah satu </a:t>
            </a:r>
            <a:r>
              <a:rPr lang="id-ID" sz="2400" dirty="0" err="1">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bangian</a:t>
            </a: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 dalam masyarakat akan berdampak pada bagian lainnya. Artinya perubahan yang terjadi akan diikuti oleh perubahan lainnya. Dasar pemikiran teori ini yaitu pandangan bahwa masyarakat merupakan suatu sistem yang terdiri atas bagian yang saling berkaitan. </a:t>
            </a:r>
            <a:r>
              <a:rPr lang="id-ID" sz="2400" dirty="0" err="1">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Parson</a:t>
            </a: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 </a:t>
            </a:r>
            <a:r>
              <a:rPr lang="id-ID" sz="2400" dirty="0" err="1">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menganalogina</a:t>
            </a:r>
            <a:r>
              <a:rPr lang="id-ID" sz="24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rPr>
              <a:t> mekanisme dalam masyarakat dengan tubuh manusia. </a:t>
            </a:r>
          </a:p>
          <a:p>
            <a:pPr algn="just" fontAlgn="t">
              <a:lnSpc>
                <a:spcPct val="150000"/>
              </a:lnSpc>
              <a:spcAft>
                <a:spcPts val="1000"/>
              </a:spcAft>
            </a:pPr>
            <a:r>
              <a:rPr lang="id-ID" sz="2400" b="1" dirty="0">
                <a:solidFill>
                  <a:srgbClr val="000000"/>
                </a:solidFill>
                <a:latin typeface="Book Antiqua" panose="02040602050305030304" pitchFamily="18" charset="0"/>
                <a:ea typeface="Calibri" panose="020F0502020204030204" pitchFamily="34" charset="0"/>
                <a:cs typeface="Times New Roman" panose="02020603050405020304" pitchFamily="18" charset="0"/>
              </a:rPr>
              <a:t>Teori Pembangunan</a:t>
            </a:r>
          </a:p>
          <a:p>
            <a:pPr algn="just" fontAlgn="t">
              <a:lnSpc>
                <a:spcPct val="150000"/>
              </a:lnSpc>
              <a:spcAft>
                <a:spcPts val="1000"/>
              </a:spcAft>
            </a:pPr>
            <a:r>
              <a:rPr lang="id-ID" sz="2400" b="1" dirty="0">
                <a:solidFill>
                  <a:srgbClr val="000000"/>
                </a:solidFill>
                <a:effectLst/>
                <a:latin typeface="Book Antiqua" panose="02040602050305030304" pitchFamily="18" charset="0"/>
                <a:ea typeface="Times New Roman" panose="02020603050405020304" pitchFamily="18" charset="0"/>
              </a:rPr>
              <a:t>W.W. </a:t>
            </a:r>
            <a:r>
              <a:rPr lang="id-ID" sz="2400" b="1" dirty="0" err="1">
                <a:solidFill>
                  <a:srgbClr val="000000"/>
                </a:solidFill>
                <a:effectLst/>
                <a:latin typeface="Book Antiqua" panose="02040602050305030304" pitchFamily="18" charset="0"/>
                <a:ea typeface="Times New Roman" panose="02020603050405020304" pitchFamily="18" charset="0"/>
              </a:rPr>
              <a:t>Rostow</a:t>
            </a:r>
            <a:r>
              <a:rPr lang="id-ID" sz="2400" b="1" dirty="0">
                <a:solidFill>
                  <a:srgbClr val="000000"/>
                </a:solidFill>
                <a:effectLst/>
                <a:latin typeface="Book Antiqua" panose="02040602050305030304" pitchFamily="18" charset="0"/>
                <a:ea typeface="Times New Roman" panose="02020603050405020304" pitchFamily="18" charset="0"/>
              </a:rPr>
              <a:t>. </a:t>
            </a:r>
            <a:r>
              <a:rPr lang="id-ID" sz="2400" dirty="0">
                <a:solidFill>
                  <a:srgbClr val="000000"/>
                </a:solidFill>
                <a:effectLst/>
                <a:latin typeface="Book Antiqua" panose="02040602050305030304" pitchFamily="18" charset="0"/>
                <a:ea typeface="Times New Roman" panose="02020603050405020304" pitchFamily="18" charset="0"/>
              </a:rPr>
              <a:t>Pemikiran </a:t>
            </a:r>
            <a:r>
              <a:rPr lang="id-ID" sz="2400" dirty="0" err="1">
                <a:solidFill>
                  <a:srgbClr val="000000"/>
                </a:solidFill>
                <a:effectLst/>
                <a:latin typeface="Book Antiqua" panose="02040602050305030304" pitchFamily="18" charset="0"/>
                <a:ea typeface="Times New Roman" panose="02020603050405020304" pitchFamily="18" charset="0"/>
              </a:rPr>
              <a:t>Rostow</a:t>
            </a:r>
            <a:r>
              <a:rPr lang="id-ID" sz="2400" dirty="0">
                <a:solidFill>
                  <a:srgbClr val="000000"/>
                </a:solidFill>
                <a:effectLst/>
                <a:latin typeface="Book Antiqua" panose="02040602050305030304" pitchFamily="18" charset="0"/>
                <a:ea typeface="Times New Roman" panose="02020603050405020304" pitchFamily="18" charset="0"/>
              </a:rPr>
              <a:t> berkisar tentang pertumbuhan yang merupakan versi baru dari teori modernisasi dan pembangunan dengan manusia sebagai faktor utamanya.  Menurut </a:t>
            </a:r>
            <a:r>
              <a:rPr lang="id-ID" sz="2400" dirty="0" err="1">
                <a:solidFill>
                  <a:srgbClr val="000000"/>
                </a:solidFill>
                <a:effectLst/>
                <a:latin typeface="Book Antiqua" panose="02040602050305030304" pitchFamily="18" charset="0"/>
                <a:ea typeface="Times New Roman" panose="02020603050405020304" pitchFamily="18" charset="0"/>
              </a:rPr>
              <a:t>Rostow</a:t>
            </a:r>
            <a:r>
              <a:rPr lang="id-ID" sz="2400" dirty="0">
                <a:solidFill>
                  <a:srgbClr val="000000"/>
                </a:solidFill>
                <a:effectLst/>
                <a:latin typeface="Book Antiqua" panose="02040602050305030304" pitchFamily="18" charset="0"/>
                <a:ea typeface="Times New Roman" panose="02020603050405020304" pitchFamily="18" charset="0"/>
              </a:rPr>
              <a:t>,  perubahan sosial atau pembangunan merupakan proses evolusi perjalanan dari tradisional ke modern seperti halnya dialami </a:t>
            </a:r>
            <a:r>
              <a:rPr lang="id-ID" sz="2400" dirty="0" err="1">
                <a:solidFill>
                  <a:srgbClr val="000000"/>
                </a:solidFill>
                <a:effectLst/>
                <a:latin typeface="Book Antiqua" panose="02040602050305030304" pitchFamily="18" charset="0"/>
                <a:ea typeface="Times New Roman" panose="02020603050405020304" pitchFamily="18" charset="0"/>
              </a:rPr>
              <a:t>masayarakat</a:t>
            </a:r>
            <a:r>
              <a:rPr lang="id-ID" sz="2400" dirty="0">
                <a:solidFill>
                  <a:srgbClr val="000000"/>
                </a:solidFill>
                <a:effectLst/>
                <a:latin typeface="Book Antiqua" panose="02040602050305030304" pitchFamily="18" charset="0"/>
                <a:ea typeface="Times New Roman" panose="02020603050405020304" pitchFamily="18" charset="0"/>
              </a:rPr>
              <a:t> Barat (Amerika—Eropa). Melalui </a:t>
            </a:r>
            <a:r>
              <a:rPr lang="id-ID" sz="2400" i="1" dirty="0" err="1">
                <a:solidFill>
                  <a:srgbClr val="000000"/>
                </a:solidFill>
                <a:effectLst/>
                <a:latin typeface="Book Antiqua" panose="02040602050305030304" pitchFamily="18" charset="0"/>
                <a:ea typeface="Times New Roman" panose="02020603050405020304" pitchFamily="18" charset="0"/>
              </a:rPr>
              <a:t>the</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five</a:t>
            </a:r>
            <a:r>
              <a:rPr lang="id-ID" sz="2400" i="1" dirty="0">
                <a:solidFill>
                  <a:srgbClr val="000000"/>
                </a:solidFill>
                <a:effectLst/>
                <a:latin typeface="Book Antiqua" panose="02040602050305030304" pitchFamily="18" charset="0"/>
                <a:ea typeface="Times New Roman" panose="02020603050405020304" pitchFamily="18" charset="0"/>
              </a:rPr>
              <a:t>—</a:t>
            </a:r>
            <a:r>
              <a:rPr lang="id-ID" sz="2400" i="1" dirty="0" err="1">
                <a:solidFill>
                  <a:srgbClr val="000000"/>
                </a:solidFill>
                <a:effectLst/>
                <a:latin typeface="Book Antiqua" panose="02040602050305030304" pitchFamily="18" charset="0"/>
                <a:ea typeface="Times New Roman" panose="02020603050405020304" pitchFamily="18" charset="0"/>
              </a:rPr>
              <a:t>stages</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i="1" dirty="0" err="1">
                <a:solidFill>
                  <a:srgbClr val="000000"/>
                </a:solidFill>
                <a:effectLst/>
                <a:latin typeface="Book Antiqua" panose="02040602050305030304" pitchFamily="18" charset="0"/>
                <a:ea typeface="Times New Roman" panose="02020603050405020304" pitchFamily="18" charset="0"/>
              </a:rPr>
              <a:t>scheme</a:t>
            </a:r>
            <a:r>
              <a:rPr lang="id-ID" sz="2400" i="1" dirty="0">
                <a:solidFill>
                  <a:srgbClr val="000000"/>
                </a:solidFill>
                <a:effectLst/>
                <a:latin typeface="Book Antiqua" panose="02040602050305030304" pitchFamily="18" charset="0"/>
                <a:ea typeface="Times New Roman" panose="02020603050405020304" pitchFamily="18" charset="0"/>
              </a:rPr>
              <a:t> </a:t>
            </a:r>
            <a:r>
              <a:rPr lang="id-ID" sz="2400" dirty="0">
                <a:solidFill>
                  <a:srgbClr val="000000"/>
                </a:solidFill>
                <a:effectLst/>
                <a:latin typeface="Book Antiqua" panose="02040602050305030304" pitchFamily="18" charset="0"/>
                <a:ea typeface="Times New Roman" panose="02020603050405020304" pitchFamily="18" charset="0"/>
              </a:rPr>
              <a:t> </a:t>
            </a:r>
            <a:r>
              <a:rPr lang="id-ID" sz="2400" dirty="0" err="1">
                <a:solidFill>
                  <a:srgbClr val="000000"/>
                </a:solidFill>
                <a:effectLst/>
                <a:latin typeface="Book Antiqua" panose="02040602050305030304" pitchFamily="18" charset="0"/>
                <a:ea typeface="Times New Roman" panose="02020603050405020304" pitchFamily="18" charset="0"/>
              </a:rPr>
              <a:t>nya</a:t>
            </a:r>
            <a:r>
              <a:rPr lang="id-ID" sz="2400" dirty="0">
                <a:solidFill>
                  <a:srgbClr val="000000"/>
                </a:solidFill>
                <a:effectLst/>
                <a:latin typeface="Book Antiqua" panose="02040602050305030304" pitchFamily="18" charset="0"/>
                <a:ea typeface="Times New Roman" panose="02020603050405020304" pitchFamily="18" charset="0"/>
              </a:rPr>
              <a:t>, </a:t>
            </a:r>
            <a:r>
              <a:rPr lang="id-ID" sz="2400" dirty="0" err="1">
                <a:solidFill>
                  <a:srgbClr val="000000"/>
                </a:solidFill>
                <a:effectLst/>
                <a:latin typeface="Book Antiqua" panose="02040602050305030304" pitchFamily="18" charset="0"/>
                <a:ea typeface="Times New Roman" panose="02020603050405020304" pitchFamily="18" charset="0"/>
              </a:rPr>
              <a:t>Rostow</a:t>
            </a:r>
            <a:r>
              <a:rPr lang="id-ID" sz="2400" dirty="0">
                <a:solidFill>
                  <a:srgbClr val="000000"/>
                </a:solidFill>
                <a:effectLst/>
                <a:latin typeface="Book Antiqua" panose="02040602050305030304" pitchFamily="18" charset="0"/>
                <a:ea typeface="Times New Roman" panose="02020603050405020304" pitchFamily="18" charset="0"/>
              </a:rPr>
              <a:t> menjelaskan bahwa masyarakat akan berkembang melalui lima tahap:  masyarakat tradisional, yang berkembang menjadi masyarakat prakondisi tinggal landas, terus menjadi masyarakat tinggal landas, selanjutnya menjadi masyarakat pematangan pertumbuhan, dan akhirnya menjadi masyarakat modern yang dicita-citakan</a:t>
            </a:r>
            <a:r>
              <a:rPr lang="id-ID" sz="1800" dirty="0">
                <a:solidFill>
                  <a:srgbClr val="000000"/>
                </a:solidFill>
                <a:effectLst/>
                <a:latin typeface="Times New Roman" panose="02020603050405020304" pitchFamily="18" charset="0"/>
                <a:ea typeface="Times New Roman" panose="02020603050405020304" pitchFamily="18" charset="0"/>
              </a:rPr>
              <a:t>. </a:t>
            </a:r>
            <a:endParaRPr lang="id-ID" sz="2400" b="1" dirty="0">
              <a:solidFill>
                <a:srgbClr val="000000"/>
              </a:solidFill>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229328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3658</TotalTime>
  <Words>1636</Words>
  <Application>Microsoft Office PowerPoint</Application>
  <PresentationFormat>Custom</PresentationFormat>
  <Paragraphs>97</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Broadway</vt:lpstr>
      <vt:lpstr>Book Antiqua</vt:lpstr>
      <vt:lpstr>Times New Roman</vt:lpstr>
      <vt:lpstr>Canva Sans Bold</vt:lpstr>
      <vt:lpstr>Arial</vt:lpstr>
      <vt:lpstr>Calibri (body)</vt:lpstr>
      <vt:lpstr>Gill Sans MT</vt:lpstr>
      <vt:lpstr>Britannic Bold</vt:lpstr>
      <vt:lpstr>Galeri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JUDUL MATERI</dc:title>
  <dc:creator>Iyep Saefulrahman</dc:creator>
  <cp:lastModifiedBy>gita khuzaimah</cp:lastModifiedBy>
  <cp:revision>23</cp:revision>
  <dcterms:created xsi:type="dcterms:W3CDTF">2006-08-16T00:00:00Z</dcterms:created>
  <dcterms:modified xsi:type="dcterms:W3CDTF">2025-08-21T23:08:16Z</dcterms:modified>
  <dc:identifier>DAGry4PE1OA</dc:identifier>
</cp:coreProperties>
</file>