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257" r:id="rId3"/>
    <p:sldId id="264" r:id="rId4"/>
    <p:sldId id="265" r:id="rId5"/>
    <p:sldId id="266" r:id="rId6"/>
    <p:sldId id="260" r:id="rId7"/>
    <p:sldId id="271" r:id="rId8"/>
    <p:sldId id="261" r:id="rId9"/>
    <p:sldId id="267" r:id="rId10"/>
    <p:sldId id="268" r:id="rId11"/>
    <p:sldId id="269" r:id="rId12"/>
    <p:sldId id="270" r:id="rId13"/>
    <p:sldId id="258" r:id="rId14"/>
  </p:sldIdLst>
  <p:sldSz cx="18288000" cy="10287000"/>
  <p:notesSz cx="6858000" cy="9144000"/>
  <p:embeddedFontLst>
    <p:embeddedFont>
      <p:font typeface="Arial Black" panose="020B0A04020102020204" pitchFamily="34" charset="0"/>
      <p:bold r:id="rId15"/>
    </p:embeddedFont>
    <p:embeddedFont>
      <p:font typeface="Book Antiqua" panose="02040602050305030304" pitchFamily="18" charset="0"/>
      <p:regular r:id="rId16"/>
      <p:bold r:id="rId17"/>
      <p:italic r:id="rId18"/>
      <p:boldItalic r:id="rId19"/>
    </p:embeddedFont>
    <p:embeddedFont>
      <p:font typeface="Britannic Bold" panose="020B0903060703020204" pitchFamily="34" charset="0"/>
      <p:regular r:id="rId20"/>
    </p:embeddedFont>
    <p:embeddedFont>
      <p:font typeface="Broadway" panose="04040905080B02020502" pitchFamily="82" charset="0"/>
      <p:regular r:id="rId21"/>
    </p:embeddedFont>
    <p:embeddedFont>
      <p:font typeface="Canva Sans Bold" panose="020B0604020202020204" charset="0"/>
      <p:regular r:id="rId22"/>
    </p:embeddedFont>
    <p:embeddedFont>
      <p:font typeface="Gill Sans MT" panose="020B0502020104020203" pitchFamily="34" charset="0"/>
      <p:regular r:id="rId23"/>
      <p:bold r:id="rId24"/>
      <p:italic r:id="rId25"/>
      <p:boldItalic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Gaya Medium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Tanpa Gaya, Tanpa Kis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Gaya Terang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27F97BB-C833-4FB7-BDE5-3F7075034690}" styleName="Gaya Tema 2 - Akse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447" autoAdjust="0"/>
  </p:normalViewPr>
  <p:slideViewPr>
    <p:cSldViewPr>
      <p:cViewPr varScale="1">
        <p:scale>
          <a:sx n="39" d="100"/>
          <a:sy n="39" d="100"/>
        </p:scale>
        <p:origin x="868"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3626669" y="1203448"/>
            <a:ext cx="12955610" cy="3812147"/>
          </a:xfrm>
        </p:spPr>
        <p:txBody>
          <a:bodyPr bIns="0" anchor="b">
            <a:normAutofit/>
          </a:bodyPr>
          <a:lstStyle>
            <a:lvl1pPr algn="l">
              <a:defRPr sz="9900"/>
            </a:lvl1pPr>
          </a:lstStyle>
          <a:p>
            <a:r>
              <a:rPr lang="id-ID"/>
              <a:t>Klik untuk mengedit gaya judul Master</a:t>
            </a:r>
            <a:endParaRPr lang="en-US" dirty="0"/>
          </a:p>
        </p:txBody>
      </p:sp>
      <p:sp>
        <p:nvSpPr>
          <p:cNvPr id="3" name="Subtitle 2"/>
          <p:cNvSpPr>
            <a:spLocks noGrp="1"/>
          </p:cNvSpPr>
          <p:nvPr>
            <p:ph type="subTitle" idx="1"/>
          </p:nvPr>
        </p:nvSpPr>
        <p:spPr>
          <a:xfrm>
            <a:off x="3626670" y="5296807"/>
            <a:ext cx="12955608" cy="1466432"/>
          </a:xfrm>
        </p:spPr>
        <p:txBody>
          <a:bodyPr tIns="91440" bIns="91440">
            <a:normAutofit/>
          </a:bodyPr>
          <a:lstStyle>
            <a:lvl1pPr marL="0" indent="0" algn="l">
              <a:buNone/>
              <a:defRPr sz="2700" b="0" cap="all" baseline="0">
                <a:solidFill>
                  <a:schemeClr val="tx1"/>
                </a:solidFill>
              </a:defRPr>
            </a:lvl1pPr>
            <a:lvl2pPr marL="685800" indent="0" algn="ctr">
              <a:buNone/>
              <a:defRPr sz="27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a:xfrm>
            <a:off x="3624751" y="493961"/>
            <a:ext cx="7460873" cy="463802"/>
          </a:xfrm>
        </p:spPr>
        <p:txBody>
          <a:bodyPr/>
          <a:lstStyle/>
          <a:p>
            <a:endParaRPr lang="en-US"/>
          </a:p>
        </p:txBody>
      </p:sp>
      <p:sp>
        <p:nvSpPr>
          <p:cNvPr id="6" name="Slide Number Placeholder 5"/>
          <p:cNvSpPr>
            <a:spLocks noGrp="1"/>
          </p:cNvSpPr>
          <p:nvPr>
            <p:ph type="sldNum" sz="quarter" idx="12"/>
          </p:nvPr>
        </p:nvSpPr>
        <p:spPr>
          <a:xfrm>
            <a:off x="2156497" y="1198460"/>
            <a:ext cx="1216529" cy="755367"/>
          </a:xfrm>
        </p:spPr>
        <p:txBody>
          <a:bodyPr/>
          <a:lstStyle/>
          <a:p>
            <a:fld id="{B6F15528-21DE-4FAA-801E-634DDDAF4B2B}" type="slidenum">
              <a:rPr lang="en-US" smtClean="0"/>
              <a:pPr/>
              <a:t>‹#›</a:t>
            </a:fld>
            <a:endParaRPr lang="en-US"/>
          </a:p>
        </p:txBody>
      </p:sp>
      <p:cxnSp>
        <p:nvCxnSpPr>
          <p:cNvPr id="15" name="Straight Connector 14"/>
          <p:cNvCxnSpPr/>
          <p:nvPr/>
        </p:nvCxnSpPr>
        <p:spPr>
          <a:xfrm>
            <a:off x="3626670" y="5292813"/>
            <a:ext cx="1295560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872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26" name="Straight Connector 25"/>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995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158667" y="1198460"/>
            <a:ext cx="2423613" cy="6989834"/>
          </a:xfrm>
        </p:spPr>
        <p:txBody>
          <a:bodyPr vert="eaVert"/>
          <a:lstStyle>
            <a:lvl1pPr algn="l">
              <a:defRPr/>
            </a:lvl1pPr>
          </a:lstStyle>
          <a:p>
            <a:r>
              <a:rPr lang="id-ID"/>
              <a:t>Klik untuk mengedit gaya judul Master</a:t>
            </a:r>
            <a:endParaRPr lang="en-US" dirty="0"/>
          </a:p>
        </p:txBody>
      </p:sp>
      <p:sp>
        <p:nvSpPr>
          <p:cNvPr id="3" name="Vertical Text Placeholder 2"/>
          <p:cNvSpPr>
            <a:spLocks noGrp="1"/>
          </p:cNvSpPr>
          <p:nvPr>
            <p:ph type="body" orient="vert" idx="1"/>
          </p:nvPr>
        </p:nvSpPr>
        <p:spPr>
          <a:xfrm>
            <a:off x="2167008" y="1198460"/>
            <a:ext cx="11743245" cy="698983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4158667" y="1198460"/>
            <a:ext cx="0" cy="6989834"/>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37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ncho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309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2181359" y="2634195"/>
            <a:ext cx="12964731" cy="2831925"/>
          </a:xfrm>
        </p:spPr>
        <p:txBody>
          <a:bodyPr anchor="b">
            <a:normAutofit/>
          </a:bodyPr>
          <a:lstStyle>
            <a:lvl1pPr algn="l">
              <a:defRPr sz="5400"/>
            </a:lvl1pPr>
          </a:lstStyle>
          <a:p>
            <a:r>
              <a:rPr lang="id-ID"/>
              <a:t>Klik untuk mengedit gaya judul Master</a:t>
            </a:r>
            <a:endParaRPr lang="en-US" dirty="0"/>
          </a:p>
        </p:txBody>
      </p:sp>
      <p:sp>
        <p:nvSpPr>
          <p:cNvPr id="3" name="Text Placeholder 2"/>
          <p:cNvSpPr>
            <a:spLocks noGrp="1"/>
          </p:cNvSpPr>
          <p:nvPr>
            <p:ph type="body" idx="1"/>
          </p:nvPr>
        </p:nvSpPr>
        <p:spPr>
          <a:xfrm>
            <a:off x="2181359" y="5709293"/>
            <a:ext cx="12945669" cy="1519394"/>
          </a:xfrm>
        </p:spPr>
        <p:txBody>
          <a:bodyPr tIns="91440">
            <a:normAutofit/>
          </a:bodyPr>
          <a:lstStyle>
            <a:lvl1pPr marL="0" indent="0" algn="l">
              <a:buNone/>
              <a:defRPr sz="2700">
                <a:solidFill>
                  <a:schemeClr val="tx1"/>
                </a:solidFill>
              </a:defRPr>
            </a:lvl1pPr>
            <a:lvl2pPr marL="685800" indent="0">
              <a:buNone/>
              <a:defRPr sz="27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2181359" y="5707478"/>
            <a:ext cx="1294566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3842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a:xfrm>
            <a:off x="2173826" y="1207334"/>
            <a:ext cx="14408453" cy="1588958"/>
          </a:xfrm>
        </p:spPr>
        <p:txBody>
          <a:bodyPr/>
          <a:lstStyle/>
          <a:p>
            <a:r>
              <a:rPr lang="id-ID"/>
              <a:t>Klik untuk mengedit gaya judul Master</a:t>
            </a:r>
            <a:endParaRPr lang="en-US" dirty="0"/>
          </a:p>
        </p:txBody>
      </p:sp>
      <p:sp>
        <p:nvSpPr>
          <p:cNvPr id="3" name="Content Placeholder 2"/>
          <p:cNvSpPr>
            <a:spLocks noGrp="1"/>
          </p:cNvSpPr>
          <p:nvPr>
            <p:ph sz="half" idx="1"/>
          </p:nvPr>
        </p:nvSpPr>
        <p:spPr>
          <a:xfrm>
            <a:off x="2170997" y="3016318"/>
            <a:ext cx="6967728" cy="5172893"/>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9620657" y="3026015"/>
            <a:ext cx="6967728" cy="516228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5" name="Straight Connector 3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763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a:xfrm>
            <a:off x="2170787" y="1206245"/>
            <a:ext cx="14411492" cy="1584479"/>
          </a:xfrm>
        </p:spPr>
        <p:txBody>
          <a:bodyPr/>
          <a:lstStyle/>
          <a:p>
            <a:r>
              <a:rPr lang="id-ID"/>
              <a:t>Klik untuk mengedit gaya judul Master</a:t>
            </a:r>
            <a:endParaRPr lang="en-US" dirty="0"/>
          </a:p>
        </p:txBody>
      </p:sp>
      <p:sp>
        <p:nvSpPr>
          <p:cNvPr id="3" name="Text Placeholder 2"/>
          <p:cNvSpPr>
            <a:spLocks noGrp="1"/>
          </p:cNvSpPr>
          <p:nvPr>
            <p:ph type="body" idx="1"/>
          </p:nvPr>
        </p:nvSpPr>
        <p:spPr>
          <a:xfrm>
            <a:off x="2170787" y="3029324"/>
            <a:ext cx="6967728" cy="1202915"/>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4" name="Content Placeholder 3"/>
          <p:cNvSpPr>
            <a:spLocks noGrp="1"/>
          </p:cNvSpPr>
          <p:nvPr>
            <p:ph sz="half" idx="2"/>
          </p:nvPr>
        </p:nvSpPr>
        <p:spPr>
          <a:xfrm>
            <a:off x="2170787" y="4236404"/>
            <a:ext cx="6967728" cy="3966686"/>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9618543" y="3034505"/>
            <a:ext cx="6967728" cy="1203356"/>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6" name="Content Placeholder 5"/>
          <p:cNvSpPr>
            <a:spLocks noGrp="1"/>
          </p:cNvSpPr>
          <p:nvPr>
            <p:ph sz="quarter" idx="4"/>
          </p:nvPr>
        </p:nvSpPr>
        <p:spPr>
          <a:xfrm>
            <a:off x="9618543" y="4232237"/>
            <a:ext cx="6967728" cy="395605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8/21/2025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29" name="Straight Connector 28"/>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3963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8/21/2025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25" name="Straight Connector 2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5005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5759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2167007" y="1198460"/>
            <a:ext cx="4909649" cy="3370676"/>
          </a:xfrm>
        </p:spPr>
        <p:txBody>
          <a:bodyPr anchor="b">
            <a:normAutofit/>
          </a:bodyPr>
          <a:lstStyle>
            <a:lvl1pPr algn="l">
              <a:defRPr sz="3600"/>
            </a:lvl1pPr>
          </a:lstStyle>
          <a:p>
            <a:r>
              <a:rPr lang="id-ID"/>
              <a:t>Klik untuk mengedit gaya judul Master</a:t>
            </a:r>
            <a:endParaRPr lang="en-US" dirty="0"/>
          </a:p>
        </p:txBody>
      </p:sp>
      <p:sp>
        <p:nvSpPr>
          <p:cNvPr id="3" name="Content Placeholder 2"/>
          <p:cNvSpPr>
            <a:spLocks noGrp="1"/>
          </p:cNvSpPr>
          <p:nvPr>
            <p:ph idx="1"/>
          </p:nvPr>
        </p:nvSpPr>
        <p:spPr>
          <a:xfrm>
            <a:off x="7565571" y="1198461"/>
            <a:ext cx="9018705" cy="6988239"/>
          </a:xfrm>
        </p:spPr>
        <p:txBody>
          <a:bodyPr anchor="ct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2167007" y="4808237"/>
            <a:ext cx="4912520" cy="3372272"/>
          </a:xfrm>
        </p:spPr>
        <p:txBody>
          <a:bodyPr/>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p:txBody>
          <a:bodyPr/>
          <a:lstStyle/>
          <a:p>
            <a:fld id="{1D8BD707-D9CF-40AE-B4C6-C98DA3205C09}" type="datetimeFigureOut">
              <a:rPr lang="en-US" smtClean="0"/>
              <a:pPr/>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7" name="Straight Connector 16"/>
          <p:cNvCxnSpPr/>
          <p:nvPr/>
        </p:nvCxnSpPr>
        <p:spPr>
          <a:xfrm>
            <a:off x="2172420" y="4808237"/>
            <a:ext cx="49042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9817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grpSp>
        <p:nvGrpSpPr>
          <p:cNvPr id="8" name="Group 7"/>
          <p:cNvGrpSpPr/>
          <p:nvPr/>
        </p:nvGrpSpPr>
        <p:grpSpPr>
          <a:xfrm>
            <a:off x="11216081" y="723256"/>
            <a:ext cx="6111800" cy="7723652"/>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2176809" y="1694270"/>
            <a:ext cx="8298492" cy="2745876"/>
          </a:xfrm>
        </p:spPr>
        <p:txBody>
          <a:bodyPr anchor="b">
            <a:normAutofit/>
          </a:bodyPr>
          <a:lstStyle>
            <a:lvl1pPr>
              <a:defRPr sz="480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2186584" y="1683814"/>
            <a:ext cx="4186757" cy="5799491"/>
          </a:xfrm>
          <a:solidFill>
            <a:schemeClr val="bg1">
              <a:lumMod val="85000"/>
            </a:schemeClr>
          </a:solidFill>
          <a:ln w="9525" cap="sq">
            <a:noFill/>
            <a:miter lim="800000"/>
          </a:ln>
          <a:effectLst/>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id-ID"/>
              <a:t>Klik ikon untuk menambahkan gambar</a:t>
            </a:r>
            <a:endParaRPr lang="en-US" dirty="0"/>
          </a:p>
        </p:txBody>
      </p:sp>
      <p:sp>
        <p:nvSpPr>
          <p:cNvPr id="4" name="Text Placeholder 3"/>
          <p:cNvSpPr>
            <a:spLocks noGrp="1"/>
          </p:cNvSpPr>
          <p:nvPr>
            <p:ph type="body" sz="half" idx="2"/>
          </p:nvPr>
        </p:nvSpPr>
        <p:spPr>
          <a:xfrm>
            <a:off x="2175494" y="4718988"/>
            <a:ext cx="8286606" cy="3005613"/>
          </a:xfrm>
        </p:spPr>
        <p:txBody>
          <a:bodyPr>
            <a:normAutofit/>
          </a:bodyPr>
          <a:lstStyle>
            <a:lvl1pPr marL="0" indent="0" algn="l">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a:xfrm>
            <a:off x="2171074" y="8204785"/>
            <a:ext cx="8291027" cy="480185"/>
          </a:xfrm>
        </p:spPr>
        <p:txBody>
          <a:bodyPr/>
          <a:lstStyle>
            <a:lvl1pPr algn="l">
              <a:defRPr/>
            </a:lvl1pPr>
          </a:lstStyle>
          <a:p>
            <a:fld id="{1D8BD707-D9CF-40AE-B4C6-C98DA3205C09}" type="datetimeFigureOut">
              <a:rPr lang="en-US" smtClean="0"/>
              <a:pPr/>
              <a:t>8/21/2025</a:t>
            </a:fld>
            <a:endParaRPr lang="en-US"/>
          </a:p>
        </p:txBody>
      </p:sp>
      <p:sp>
        <p:nvSpPr>
          <p:cNvPr id="6" name="Footer Placeholder 5"/>
          <p:cNvSpPr>
            <a:spLocks noGrp="1"/>
          </p:cNvSpPr>
          <p:nvPr>
            <p:ph type="ftr" sz="quarter" idx="11"/>
          </p:nvPr>
        </p:nvSpPr>
        <p:spPr>
          <a:xfrm>
            <a:off x="2171073" y="477961"/>
            <a:ext cx="8311506" cy="481397"/>
          </a:xfr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2171074" y="4715408"/>
            <a:ext cx="8291027"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982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3029215"/>
            <a:ext cx="18288000" cy="61589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9189720"/>
            <a:ext cx="18288000" cy="1114425"/>
          </a:xfrm>
          <a:prstGeom prst="rect">
            <a:avLst/>
          </a:prstGeom>
        </p:spPr>
      </p:pic>
      <p:sp>
        <p:nvSpPr>
          <p:cNvPr id="2" name="Title Placeholder 1"/>
          <p:cNvSpPr>
            <a:spLocks noGrp="1"/>
          </p:cNvSpPr>
          <p:nvPr>
            <p:ph type="title"/>
          </p:nvPr>
        </p:nvSpPr>
        <p:spPr>
          <a:xfrm>
            <a:off x="2177369" y="1206779"/>
            <a:ext cx="14404913" cy="1573853"/>
          </a:xfrm>
          <a:prstGeom prst="rect">
            <a:avLst/>
          </a:prstGeom>
        </p:spPr>
        <p:txBody>
          <a:bodyPr vert="horz" lIns="91440" tIns="45720" rIns="91440" bIns="45720" rtlCol="0" anchor="t">
            <a:normAutofit/>
          </a:bodyPr>
          <a:lstStyle/>
          <a:p>
            <a:r>
              <a:rPr lang="id-ID"/>
              <a:t>Klik untuk mengedit gaya judul Master</a:t>
            </a:r>
            <a:endParaRPr lang="en-US" dirty="0"/>
          </a:p>
        </p:txBody>
      </p:sp>
      <p:sp>
        <p:nvSpPr>
          <p:cNvPr id="3" name="Text Placeholder 2"/>
          <p:cNvSpPr>
            <a:spLocks noGrp="1"/>
          </p:cNvSpPr>
          <p:nvPr>
            <p:ph type="body" idx="1"/>
          </p:nvPr>
        </p:nvSpPr>
        <p:spPr>
          <a:xfrm>
            <a:off x="2177369" y="3023599"/>
            <a:ext cx="14404913" cy="5175920"/>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11331208" y="495555"/>
            <a:ext cx="5251073" cy="463802"/>
          </a:xfrm>
          <a:prstGeom prst="rect">
            <a:avLst/>
          </a:prstGeom>
        </p:spPr>
        <p:txBody>
          <a:bodyPr vert="horz" lIns="91440" tIns="45720" rIns="91440" bIns="45720" rtlCol="0" anchor="ctr"/>
          <a:lstStyle>
            <a:lvl1pPr algn="r">
              <a:defRPr sz="1500">
                <a:solidFill>
                  <a:schemeClr val="tx1">
                    <a:tint val="75000"/>
                  </a:schemeClr>
                </a:solidFill>
              </a:defRPr>
            </a:lvl1pPr>
          </a:lstStyle>
          <a:p>
            <a:fld id="{1D8BD707-D9CF-40AE-B4C6-C98DA3205C09}" type="datetimeFigureOut">
              <a:rPr lang="en-US" smtClean="0"/>
              <a:pPr/>
              <a:t>8/21/2025</a:t>
            </a:fld>
            <a:endParaRPr lang="en-US"/>
          </a:p>
        </p:txBody>
      </p:sp>
      <p:sp>
        <p:nvSpPr>
          <p:cNvPr id="5" name="Footer Placeholder 4"/>
          <p:cNvSpPr>
            <a:spLocks noGrp="1"/>
          </p:cNvSpPr>
          <p:nvPr>
            <p:ph type="ftr" sz="quarter" idx="3"/>
          </p:nvPr>
        </p:nvSpPr>
        <p:spPr>
          <a:xfrm>
            <a:off x="2177369" y="493961"/>
            <a:ext cx="8908254" cy="463802"/>
          </a:xfrm>
          <a:prstGeom prst="rect">
            <a:avLst/>
          </a:prstGeom>
        </p:spPr>
        <p:txBody>
          <a:bodyPr vert="horz" lIns="91440" tIns="45720" rIns="91440" bIns="45720" rtlCol="0" anchor="ctr"/>
          <a:lstStyle>
            <a:lvl1pPr algn="l">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0091" y="1198460"/>
            <a:ext cx="1216529" cy="755367"/>
          </a:xfrm>
          <a:prstGeom prst="rect">
            <a:avLst/>
          </a:prstGeom>
        </p:spPr>
        <p:txBody>
          <a:bodyPr vert="horz" lIns="91440" tIns="45720" rIns="91440" bIns="45720" rtlCol="0" anchor="t"/>
          <a:lstStyle>
            <a:lvl1pPr algn="r">
              <a:defRPr sz="4200">
                <a:solidFill>
                  <a:schemeClr val="accent1"/>
                </a:solidFill>
              </a:defRPr>
            </a:lvl1pPr>
          </a:lstStyle>
          <a:p>
            <a:fld id="{B6F15528-21DE-4FAA-801E-634DDDAF4B2B}" type="slidenum">
              <a:rPr lang="en-US" smtClean="0"/>
              <a:pPr/>
              <a:t>‹#›</a:t>
            </a:fld>
            <a:endParaRPr lang="en-US"/>
          </a:p>
        </p:txBody>
      </p:sp>
      <p:cxnSp>
        <p:nvCxnSpPr>
          <p:cNvPr id="10" name="Straight Connector 9"/>
          <p:cNvCxnSpPr/>
          <p:nvPr/>
        </p:nvCxnSpPr>
        <p:spPr>
          <a:xfrm>
            <a:off x="0" y="9192620"/>
            <a:ext cx="18288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750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4800" b="0" i="0" kern="1200" cap="all">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accent1"/>
        </a:buClr>
        <a:buSzPct val="100000"/>
        <a:buFont typeface="Arial" panose="020B0604020202020204" pitchFamily="34" charset="0"/>
        <a:buChar char="•"/>
        <a:defRPr sz="3000" kern="120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700" kern="1200" cap="none"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400" kern="120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100" kern="1200" cap="none"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4.png"/><Relationship Id="rId7"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Freeform 2"/>
          <p:cNvSpPr/>
          <p:nvPr/>
        </p:nvSpPr>
        <p:spPr>
          <a:xfrm>
            <a:off x="241182" y="272872"/>
            <a:ext cx="1435218" cy="1594028"/>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3"/>
            <a:stretch>
              <a:fillRect l="-47445" r="-46209" b="-28115"/>
            </a:stretch>
          </a:blipFill>
        </p:spPr>
        <p:txBody>
          <a:bodyPr/>
          <a:lstStyle/>
          <a:p>
            <a:endParaRPr lang="en-ID"/>
          </a:p>
        </p:txBody>
      </p:sp>
      <p:sp>
        <p:nvSpPr>
          <p:cNvPr id="3" name="Freeform 3"/>
          <p:cNvSpPr/>
          <p:nvPr/>
        </p:nvSpPr>
        <p:spPr>
          <a:xfrm>
            <a:off x="1649186" y="452694"/>
            <a:ext cx="2711032" cy="1384033"/>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4"/>
            <a:stretch>
              <a:fillRect l="-14725" t="-10526" r="-14116" b="-12333"/>
            </a:stretch>
          </a:blipFill>
        </p:spPr>
        <p:txBody>
          <a:bodyPr/>
          <a:lstStyle/>
          <a:p>
            <a:endParaRPr lang="en-ID"/>
          </a:p>
        </p:txBody>
      </p:sp>
      <p:sp>
        <p:nvSpPr>
          <p:cNvPr id="4" name="Freeform 4"/>
          <p:cNvSpPr/>
          <p:nvPr/>
        </p:nvSpPr>
        <p:spPr>
          <a:xfrm>
            <a:off x="16383001" y="452693"/>
            <a:ext cx="1616644" cy="1367703"/>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5"/>
            <a:stretch>
              <a:fillRect/>
            </a:stretch>
          </a:blipFill>
        </p:spPr>
        <p:txBody>
          <a:bodyPr/>
          <a:lstStyle/>
          <a:p>
            <a:endParaRPr lang="en-ID"/>
          </a:p>
        </p:txBody>
      </p:sp>
      <p:sp>
        <p:nvSpPr>
          <p:cNvPr id="6" name="Freeform 6"/>
          <p:cNvSpPr/>
          <p:nvPr/>
        </p:nvSpPr>
        <p:spPr>
          <a:xfrm>
            <a:off x="13716000" y="436365"/>
            <a:ext cx="2193584" cy="1384032"/>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6"/>
            <a:stretch>
              <a:fillRect t="-226" b="-226"/>
            </a:stretch>
          </a:blipFill>
        </p:spPr>
        <p:txBody>
          <a:bodyPr/>
          <a:lstStyle/>
          <a:p>
            <a:endParaRPr lang="en-ID"/>
          </a:p>
        </p:txBody>
      </p:sp>
      <p:sp>
        <p:nvSpPr>
          <p:cNvPr id="7" name="TextBox 7"/>
          <p:cNvSpPr txBox="1"/>
          <p:nvPr/>
        </p:nvSpPr>
        <p:spPr>
          <a:xfrm>
            <a:off x="3200401" y="2933700"/>
            <a:ext cx="13182600" cy="1350626"/>
          </a:xfrm>
          <a:prstGeom prst="rect">
            <a:avLst/>
          </a:prstGeom>
        </p:spPr>
        <p:style>
          <a:lnRef idx="0">
            <a:schemeClr val="dk1"/>
          </a:lnRef>
          <a:fillRef idx="3">
            <a:schemeClr val="dk1"/>
          </a:fillRef>
          <a:effectRef idx="3">
            <a:schemeClr val="dk1"/>
          </a:effectRef>
          <a:fontRef idx="minor">
            <a:schemeClr val="lt1"/>
          </a:fontRef>
        </p:style>
        <p:txBody>
          <a:bodyPr wrap="square" lIns="0" tIns="0" rIns="0" bIns="0" rtlCol="0" anchor="t">
            <a:spAutoFit/>
          </a:bodyPr>
          <a:lstStyle/>
          <a:p>
            <a:pPr algn="r">
              <a:lnSpc>
                <a:spcPct val="115000"/>
              </a:lnSpc>
              <a:spcAft>
                <a:spcPts val="1000"/>
              </a:spcAft>
              <a:buNone/>
            </a:pPr>
            <a:r>
              <a:rPr lang="id-ID" sz="3600" b="1" dirty="0">
                <a:effectLst/>
                <a:latin typeface="Broadway" panose="04040905080B02020502" pitchFamily="82" charset="0"/>
                <a:ea typeface="Calibri" panose="020F0502020204030204" pitchFamily="34" charset="0"/>
                <a:cs typeface="Times New Roman" panose="02020603050405020304" pitchFamily="18" charset="0"/>
              </a:rPr>
              <a:t>MASYARAKAT DAN RELASINYA</a:t>
            </a:r>
          </a:p>
          <a:p>
            <a:pPr algn="r">
              <a:lnSpc>
                <a:spcPct val="115000"/>
              </a:lnSpc>
              <a:spcAft>
                <a:spcPts val="1000"/>
              </a:spcAft>
              <a:buNone/>
            </a:pPr>
            <a:r>
              <a:rPr lang="id-ID" sz="3600" b="1" dirty="0">
                <a:latin typeface="Broadway" panose="04040905080B02020502" pitchFamily="82" charset="0"/>
                <a:ea typeface="Calibri" panose="020F0502020204030204" pitchFamily="34" charset="0"/>
                <a:cs typeface="Times New Roman" panose="02020603050405020304" pitchFamily="18" charset="0"/>
              </a:rPr>
              <a:t>DENGAN TATA KELOLA PEMERINTAHAN</a:t>
            </a:r>
            <a:endParaRPr lang="id-ID" sz="3600" dirty="0">
              <a:effectLst/>
              <a:latin typeface="Broadway" panose="04040905080B02020502" pitchFamily="82" charset="0"/>
              <a:ea typeface="Calibri" panose="020F0502020204030204" pitchFamily="34" charset="0"/>
              <a:cs typeface="Times New Roman" panose="02020603050405020304" pitchFamily="18" charset="0"/>
            </a:endParaRPr>
          </a:p>
        </p:txBody>
      </p:sp>
      <p:sp>
        <p:nvSpPr>
          <p:cNvPr id="9" name="TextBox 5">
            <a:extLst>
              <a:ext uri="{FF2B5EF4-FFF2-40B4-BE49-F238E27FC236}">
                <a16:creationId xmlns:a16="http://schemas.microsoft.com/office/drawing/2014/main" id="{A9CA0E2A-3D09-C5A1-87EA-FB37FE361AAA}"/>
              </a:ext>
            </a:extLst>
          </p:cNvPr>
          <p:cNvSpPr txBox="1"/>
          <p:nvPr/>
        </p:nvSpPr>
        <p:spPr>
          <a:xfrm>
            <a:off x="10896600" y="6038161"/>
            <a:ext cx="7391400" cy="954107"/>
          </a:xfrm>
          <a:prstGeom prst="rect">
            <a:avLst/>
          </a:prstGeom>
          <a:noFill/>
        </p:spPr>
        <p:txBody>
          <a:bodyPr wrap="square" rtlCol="0">
            <a:spAutoFit/>
          </a:bodyPr>
          <a:ls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a:lstStyle>
          <a:p>
            <a:pPr algn="just"/>
            <a:r>
              <a:rPr lang="en-US" sz="2800" b="1" dirty="0" err="1">
                <a:solidFill>
                  <a:srgbClr val="1C1683"/>
                </a:solidFill>
                <a:latin typeface="Calibri (body)"/>
                <a:cs typeface="Calibri (body)"/>
              </a:rPr>
              <a:t>Penulis</a:t>
            </a:r>
            <a:r>
              <a:rPr lang="en-US" sz="2800" b="1" dirty="0">
                <a:solidFill>
                  <a:srgbClr val="1C1683"/>
                </a:solidFill>
                <a:latin typeface="Calibri (body)"/>
                <a:cs typeface="Calibri (body)"/>
              </a:rPr>
              <a:t>: I</a:t>
            </a:r>
            <a:r>
              <a:rPr lang="id-ID" sz="2800" b="1" dirty="0" err="1">
                <a:solidFill>
                  <a:srgbClr val="1C1683"/>
                </a:solidFill>
                <a:latin typeface="Calibri (body)"/>
                <a:cs typeface="Calibri (body)"/>
              </a:rPr>
              <a:t>yep</a:t>
            </a:r>
            <a:r>
              <a:rPr lang="id-ID" sz="2800" b="1" dirty="0">
                <a:solidFill>
                  <a:srgbClr val="1C1683"/>
                </a:solidFill>
                <a:latin typeface="Calibri (body)"/>
                <a:cs typeface="Calibri (body)"/>
              </a:rPr>
              <a:t> Saefulrahman, S.IP.,</a:t>
            </a:r>
            <a:r>
              <a:rPr lang="id-ID" sz="2800" b="1" dirty="0" err="1">
                <a:solidFill>
                  <a:srgbClr val="1C1683"/>
                </a:solidFill>
                <a:latin typeface="Calibri (body)"/>
                <a:cs typeface="Calibri (body)"/>
              </a:rPr>
              <a:t>M.Si</a:t>
            </a:r>
            <a:endParaRPr lang="en-US" sz="2800" b="1" dirty="0">
              <a:solidFill>
                <a:srgbClr val="1C1683"/>
              </a:solidFill>
              <a:latin typeface="Calibri (body)"/>
              <a:cs typeface="Calibri (body)"/>
            </a:endParaRPr>
          </a:p>
          <a:p>
            <a:pPr algn="just"/>
            <a:r>
              <a:rPr lang="en-US" sz="2800" b="1" dirty="0">
                <a:solidFill>
                  <a:srgbClr val="1C1683"/>
                </a:solidFill>
                <a:latin typeface="Calibri (body)"/>
                <a:cs typeface="Calibri (body)"/>
              </a:rPr>
              <a:t>Email: s</a:t>
            </a:r>
            <a:r>
              <a:rPr lang="id-ID" sz="2800" b="1" dirty="0">
                <a:solidFill>
                  <a:srgbClr val="1C1683"/>
                </a:solidFill>
                <a:latin typeface="Calibri (body)"/>
                <a:cs typeface="Calibri (body)"/>
              </a:rPr>
              <a:t>ef73rahman@gmail</a:t>
            </a:r>
            <a:r>
              <a:rPr lang="id-ID" sz="2800" b="1">
                <a:solidFill>
                  <a:srgbClr val="1C1683"/>
                </a:solidFill>
                <a:latin typeface="Calibri (body)"/>
                <a:cs typeface="Calibri (body)"/>
              </a:rPr>
              <a:t>.com</a:t>
            </a:r>
            <a:endParaRPr lang="en-US" sz="2800" b="1" dirty="0">
              <a:solidFill>
                <a:srgbClr val="1C1683"/>
              </a:solidFill>
              <a:latin typeface="Calibri (body)"/>
              <a:cs typeface="Calibri (bod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7A790-CB66-C320-B6C0-99AB8A56988E}"/>
            </a:ext>
          </a:extLst>
        </p:cNvPr>
        <p:cNvGrpSpPr/>
        <p:nvPr/>
      </p:nvGrpSpPr>
      <p:grpSpPr>
        <a:xfrm>
          <a:off x="0" y="0"/>
          <a:ext cx="0" cy="0"/>
          <a:chOff x="0" y="0"/>
          <a:chExt cx="0" cy="0"/>
        </a:xfrm>
      </p:grpSpPr>
      <p:sp>
        <p:nvSpPr>
          <p:cNvPr id="6" name="Kotak Teks 5">
            <a:extLst>
              <a:ext uri="{FF2B5EF4-FFF2-40B4-BE49-F238E27FC236}">
                <a16:creationId xmlns:a16="http://schemas.microsoft.com/office/drawing/2014/main" id="{163E34D4-E5C8-CBE3-8ACE-375B5A6BA49B}"/>
              </a:ext>
            </a:extLst>
          </p:cNvPr>
          <p:cNvSpPr txBox="1"/>
          <p:nvPr/>
        </p:nvSpPr>
        <p:spPr>
          <a:xfrm>
            <a:off x="2057400" y="1714500"/>
            <a:ext cx="12725400" cy="6370975"/>
          </a:xfrm>
          <a:prstGeom prst="rect">
            <a:avLst/>
          </a:prstGeom>
          <a:noFill/>
        </p:spPr>
        <p:txBody>
          <a:bodyPr wrap="square">
            <a:spAutoFit/>
          </a:bodyPr>
          <a:lstStyle/>
          <a:p>
            <a:pPr algn="ctr" fontAlgn="t"/>
            <a:r>
              <a:rPr lang="id-ID" sz="2400" b="1" dirty="0"/>
              <a:t>3 (tiga)  jenis modal sosial yaitu </a:t>
            </a:r>
          </a:p>
          <a:p>
            <a:pPr lvl="0" fontAlgn="t"/>
            <a:r>
              <a:rPr lang="id-ID" sz="2400" i="1" dirty="0" err="1"/>
              <a:t>Bonding</a:t>
            </a:r>
            <a:r>
              <a:rPr lang="id-ID" sz="2400" i="1" dirty="0"/>
              <a:t> </a:t>
            </a:r>
            <a:r>
              <a:rPr lang="id-ID" sz="2400" i="1" dirty="0" err="1"/>
              <a:t>social</a:t>
            </a:r>
            <a:r>
              <a:rPr lang="id-ID" sz="2400" i="1" dirty="0"/>
              <a:t> </a:t>
            </a:r>
            <a:r>
              <a:rPr lang="id-ID" sz="2400" i="1" dirty="0" err="1"/>
              <a:t>capital</a:t>
            </a:r>
            <a:r>
              <a:rPr lang="id-ID" sz="2400" i="1" dirty="0"/>
              <a:t>, </a:t>
            </a:r>
            <a:r>
              <a:rPr lang="id-ID" sz="2400" i="1" dirty="0" err="1"/>
              <a:t>which</a:t>
            </a:r>
            <a:r>
              <a:rPr lang="id-ID" sz="2400" i="1" dirty="0"/>
              <a:t> </a:t>
            </a:r>
            <a:r>
              <a:rPr lang="id-ID" sz="2400" i="1" dirty="0" err="1"/>
              <a:t>denotes</a:t>
            </a:r>
            <a:r>
              <a:rPr lang="id-ID" sz="2400" i="1" dirty="0"/>
              <a:t> </a:t>
            </a:r>
            <a:r>
              <a:rPr lang="id-ID" sz="2400" i="1" dirty="0" err="1"/>
              <a:t>ties</a:t>
            </a:r>
            <a:r>
              <a:rPr lang="id-ID" sz="2400" i="1" dirty="0"/>
              <a:t> </a:t>
            </a:r>
            <a:r>
              <a:rPr lang="id-ID" sz="2400" i="1" dirty="0" err="1"/>
              <a:t>between</a:t>
            </a:r>
            <a:r>
              <a:rPr lang="id-ID" sz="2400" i="1" dirty="0"/>
              <a:t> </a:t>
            </a:r>
            <a:r>
              <a:rPr lang="id-ID" sz="2400" i="1" dirty="0" err="1"/>
              <a:t>like</a:t>
            </a:r>
            <a:r>
              <a:rPr lang="id-ID" sz="2400" i="1" dirty="0"/>
              <a:t> </a:t>
            </a:r>
            <a:r>
              <a:rPr lang="id-ID" sz="2400" i="1" dirty="0" err="1"/>
              <a:t>people</a:t>
            </a:r>
            <a:r>
              <a:rPr lang="id-ID" sz="2400" i="1" dirty="0"/>
              <a:t> in </a:t>
            </a:r>
            <a:r>
              <a:rPr lang="id-ID" sz="2400" i="1" dirty="0" err="1"/>
              <a:t>similar</a:t>
            </a:r>
            <a:r>
              <a:rPr lang="id-ID" sz="2400" i="1" dirty="0"/>
              <a:t> </a:t>
            </a:r>
            <a:r>
              <a:rPr lang="id-ID" sz="2400" i="1" dirty="0" err="1"/>
              <a:t>situation</a:t>
            </a:r>
            <a:r>
              <a:rPr lang="id-ID" sz="2400" i="1" dirty="0"/>
              <a:t>, </a:t>
            </a:r>
            <a:r>
              <a:rPr lang="id-ID" sz="2400" i="1" dirty="0" err="1"/>
              <a:t>such</a:t>
            </a:r>
            <a:r>
              <a:rPr lang="id-ID" sz="2400" i="1" dirty="0"/>
              <a:t> as </a:t>
            </a:r>
            <a:r>
              <a:rPr lang="id-ID" sz="2400" i="1" dirty="0" err="1"/>
              <a:t>immediate</a:t>
            </a:r>
            <a:r>
              <a:rPr lang="id-ID" sz="2400" i="1" dirty="0"/>
              <a:t> </a:t>
            </a:r>
            <a:r>
              <a:rPr lang="id-ID" sz="2400" i="1" dirty="0" err="1"/>
              <a:t>family</a:t>
            </a:r>
            <a:r>
              <a:rPr lang="id-ID" sz="2400" i="1" dirty="0"/>
              <a:t>, </a:t>
            </a:r>
            <a:r>
              <a:rPr lang="id-ID" sz="2400" i="1" dirty="0" err="1"/>
              <a:t>close</a:t>
            </a:r>
            <a:r>
              <a:rPr lang="id-ID" sz="2400" i="1" dirty="0"/>
              <a:t> </a:t>
            </a:r>
            <a:r>
              <a:rPr lang="id-ID" sz="2400" i="1" dirty="0" err="1"/>
              <a:t>friends</a:t>
            </a:r>
            <a:r>
              <a:rPr lang="id-ID" sz="2400" i="1" dirty="0"/>
              <a:t>, </a:t>
            </a:r>
            <a:r>
              <a:rPr lang="id-ID" sz="2400" i="1" dirty="0" err="1"/>
              <a:t>and</a:t>
            </a:r>
            <a:r>
              <a:rPr lang="id-ID" sz="2400" i="1" dirty="0"/>
              <a:t> </a:t>
            </a:r>
            <a:r>
              <a:rPr lang="id-ID" sz="2400" i="1" dirty="0" err="1"/>
              <a:t>neighbours</a:t>
            </a:r>
            <a:r>
              <a:rPr lang="id-ID" sz="2400" i="1" dirty="0"/>
              <a:t> </a:t>
            </a:r>
            <a:r>
              <a:rPr lang="id-ID" sz="2400" dirty="0"/>
              <a:t>(kapital sosial </a:t>
            </a:r>
            <a:r>
              <a:rPr lang="id-ID" sz="2400" i="1" dirty="0" err="1"/>
              <a:t>bonding</a:t>
            </a:r>
            <a:r>
              <a:rPr lang="id-ID" sz="2400" dirty="0"/>
              <a:t> ditunjukkan  dengan adanya ikatan perasaan di antara orang-orang yang berada dalam situasi yang sama, contohnya ikatan </a:t>
            </a:r>
            <a:r>
              <a:rPr lang="id-ID" sz="2400" dirty="0" err="1"/>
              <a:t>keluaraga</a:t>
            </a:r>
            <a:r>
              <a:rPr lang="id-ID" sz="2400" dirty="0"/>
              <a:t>, sahabat karib, dan tetangga) </a:t>
            </a:r>
          </a:p>
          <a:p>
            <a:pPr lvl="0" fontAlgn="t"/>
            <a:endParaRPr lang="id-ID" sz="2400" dirty="0"/>
          </a:p>
          <a:p>
            <a:pPr lvl="0" fontAlgn="t"/>
            <a:r>
              <a:rPr lang="id-ID" sz="2400" i="1" dirty="0" err="1"/>
              <a:t>Bridging</a:t>
            </a:r>
            <a:r>
              <a:rPr lang="id-ID" sz="2400" i="1" dirty="0"/>
              <a:t> </a:t>
            </a:r>
            <a:r>
              <a:rPr lang="id-ID" sz="2400" i="1" dirty="0" err="1"/>
              <a:t>social</a:t>
            </a:r>
            <a:r>
              <a:rPr lang="id-ID" sz="2400" i="1" dirty="0"/>
              <a:t> </a:t>
            </a:r>
            <a:r>
              <a:rPr lang="id-ID" sz="2400" i="1" dirty="0" err="1"/>
              <a:t>capital</a:t>
            </a:r>
            <a:r>
              <a:rPr lang="id-ID" sz="2400" i="1" dirty="0"/>
              <a:t>, </a:t>
            </a:r>
            <a:r>
              <a:rPr lang="id-ID" sz="2400" i="1" dirty="0" err="1"/>
              <a:t>which</a:t>
            </a:r>
            <a:r>
              <a:rPr lang="id-ID" sz="2400" i="1" dirty="0"/>
              <a:t> </a:t>
            </a:r>
            <a:r>
              <a:rPr lang="id-ID" sz="2400" i="1" dirty="0" err="1"/>
              <a:t>encompases</a:t>
            </a:r>
            <a:r>
              <a:rPr lang="id-ID" sz="2400" i="1" dirty="0"/>
              <a:t> </a:t>
            </a:r>
            <a:r>
              <a:rPr lang="id-ID" sz="2400" i="1" dirty="0" err="1"/>
              <a:t>more</a:t>
            </a:r>
            <a:r>
              <a:rPr lang="id-ID" sz="2400" i="1" dirty="0"/>
              <a:t> </a:t>
            </a:r>
            <a:r>
              <a:rPr lang="id-ID" sz="2400" i="1" dirty="0" err="1"/>
              <a:t>distant</a:t>
            </a:r>
            <a:r>
              <a:rPr lang="id-ID" sz="2400" i="1" dirty="0"/>
              <a:t> </a:t>
            </a:r>
            <a:r>
              <a:rPr lang="id-ID" sz="2400" i="1" dirty="0" err="1"/>
              <a:t>ties</a:t>
            </a:r>
            <a:r>
              <a:rPr lang="id-ID" sz="2400" i="1" dirty="0"/>
              <a:t> </a:t>
            </a:r>
            <a:r>
              <a:rPr lang="id-ID" sz="2400" i="1" dirty="0" err="1"/>
              <a:t>of</a:t>
            </a:r>
            <a:r>
              <a:rPr lang="id-ID" sz="2400" i="1" dirty="0"/>
              <a:t> </a:t>
            </a:r>
            <a:r>
              <a:rPr lang="id-ID" sz="2400" i="1" dirty="0" err="1"/>
              <a:t>like</a:t>
            </a:r>
            <a:r>
              <a:rPr lang="id-ID" sz="2400" i="1" dirty="0"/>
              <a:t> </a:t>
            </a:r>
            <a:r>
              <a:rPr lang="id-ID" sz="2400" i="1" dirty="0" err="1"/>
              <a:t>persons</a:t>
            </a:r>
            <a:r>
              <a:rPr lang="id-ID" sz="2400" i="1" dirty="0"/>
              <a:t>, </a:t>
            </a:r>
            <a:r>
              <a:rPr lang="id-ID" sz="2400" i="1" dirty="0" err="1"/>
              <a:t>such</a:t>
            </a:r>
            <a:r>
              <a:rPr lang="id-ID" sz="2400" i="1" dirty="0"/>
              <a:t> as lose </a:t>
            </a:r>
            <a:r>
              <a:rPr lang="id-ID" sz="2400" i="1" dirty="0" err="1"/>
              <a:t>friendships</a:t>
            </a:r>
            <a:r>
              <a:rPr lang="id-ID" sz="2400" i="1" dirty="0"/>
              <a:t> </a:t>
            </a:r>
            <a:r>
              <a:rPr lang="id-ID" sz="2400" i="1" dirty="0" err="1"/>
              <a:t>and</a:t>
            </a:r>
            <a:r>
              <a:rPr lang="id-ID" sz="2400" i="1" dirty="0"/>
              <a:t> </a:t>
            </a:r>
            <a:r>
              <a:rPr lang="id-ID" sz="2400" i="1" dirty="0" err="1"/>
              <a:t>workmates</a:t>
            </a:r>
            <a:r>
              <a:rPr lang="id-ID" sz="2400" i="1" dirty="0"/>
              <a:t> </a:t>
            </a:r>
            <a:r>
              <a:rPr lang="id-ID" sz="2400" dirty="0"/>
              <a:t>(kapital sosial </a:t>
            </a:r>
            <a:r>
              <a:rPr lang="id-ID" sz="2400" i="1" dirty="0" err="1"/>
              <a:t>bridging</a:t>
            </a:r>
            <a:r>
              <a:rPr lang="id-ID" sz="2400" dirty="0"/>
              <a:t> ditunjukkan dengan ikatan di antara orang-orang yang lebih longgar, seperti pertemanan dan rekan kerja)</a:t>
            </a:r>
          </a:p>
          <a:p>
            <a:pPr lvl="0" fontAlgn="t"/>
            <a:endParaRPr lang="id-ID" sz="2400" dirty="0"/>
          </a:p>
          <a:p>
            <a:pPr lvl="0" fontAlgn="t"/>
            <a:r>
              <a:rPr lang="id-ID" sz="2400" i="1" dirty="0" err="1"/>
              <a:t>Lingking</a:t>
            </a:r>
            <a:r>
              <a:rPr lang="id-ID" sz="2400" i="1" dirty="0"/>
              <a:t> </a:t>
            </a:r>
            <a:r>
              <a:rPr lang="id-ID" sz="2400" i="1" dirty="0" err="1"/>
              <a:t>social</a:t>
            </a:r>
            <a:r>
              <a:rPr lang="id-ID" sz="2400" i="1" dirty="0"/>
              <a:t> </a:t>
            </a:r>
            <a:r>
              <a:rPr lang="id-ID" sz="2400" i="1" dirty="0" err="1"/>
              <a:t>capital</a:t>
            </a:r>
            <a:r>
              <a:rPr lang="id-ID" sz="2400" i="1" dirty="0"/>
              <a:t>, </a:t>
            </a:r>
            <a:r>
              <a:rPr lang="id-ID" sz="2400" i="1" dirty="0" err="1"/>
              <a:t>which</a:t>
            </a:r>
            <a:r>
              <a:rPr lang="id-ID" sz="2400" i="1" dirty="0"/>
              <a:t> </a:t>
            </a:r>
            <a:r>
              <a:rPr lang="id-ID" sz="2400" i="1" dirty="0" err="1"/>
              <a:t>reaches</a:t>
            </a:r>
            <a:r>
              <a:rPr lang="id-ID" sz="2400" i="1" dirty="0"/>
              <a:t> </a:t>
            </a:r>
            <a:r>
              <a:rPr lang="id-ID" sz="2400" i="1" dirty="0" err="1"/>
              <a:t>out</a:t>
            </a:r>
            <a:r>
              <a:rPr lang="id-ID" sz="2400" i="1" dirty="0"/>
              <a:t> </a:t>
            </a:r>
            <a:r>
              <a:rPr lang="id-ID" sz="2400" i="1" dirty="0" err="1"/>
              <a:t>to</a:t>
            </a:r>
            <a:r>
              <a:rPr lang="id-ID" sz="2400" i="1" dirty="0"/>
              <a:t> </a:t>
            </a:r>
            <a:r>
              <a:rPr lang="id-ID" sz="2400" i="1" dirty="0" err="1"/>
              <a:t>unlike</a:t>
            </a:r>
            <a:r>
              <a:rPr lang="id-ID" sz="2400" i="1" dirty="0"/>
              <a:t> </a:t>
            </a:r>
            <a:r>
              <a:rPr lang="id-ID" sz="2400" i="1" dirty="0" err="1"/>
              <a:t>people</a:t>
            </a:r>
            <a:r>
              <a:rPr lang="id-ID" sz="2400" i="1" dirty="0"/>
              <a:t> in </a:t>
            </a:r>
            <a:r>
              <a:rPr lang="id-ID" sz="2400" i="1" dirty="0" err="1"/>
              <a:t>dissimilar</a:t>
            </a:r>
            <a:r>
              <a:rPr lang="id-ID" sz="2400" i="1" dirty="0"/>
              <a:t> </a:t>
            </a:r>
            <a:r>
              <a:rPr lang="id-ID" sz="2400" i="1" dirty="0" err="1"/>
              <a:t>situations</a:t>
            </a:r>
            <a:r>
              <a:rPr lang="id-ID" sz="2400" i="1" dirty="0"/>
              <a:t>, </a:t>
            </a:r>
            <a:r>
              <a:rPr lang="id-ID" sz="2400" i="1" dirty="0" err="1"/>
              <a:t>such</a:t>
            </a:r>
            <a:r>
              <a:rPr lang="id-ID" sz="2400" i="1" dirty="0"/>
              <a:t> </a:t>
            </a:r>
            <a:r>
              <a:rPr lang="id-ID" sz="2400" i="1" dirty="0" err="1"/>
              <a:t>those</a:t>
            </a:r>
            <a:r>
              <a:rPr lang="id-ID" sz="2400" i="1" dirty="0"/>
              <a:t> </a:t>
            </a:r>
            <a:r>
              <a:rPr lang="id-ID" sz="2400" i="1" dirty="0" err="1"/>
              <a:t>who</a:t>
            </a:r>
            <a:r>
              <a:rPr lang="id-ID" sz="2400" i="1" dirty="0"/>
              <a:t> are </a:t>
            </a:r>
            <a:r>
              <a:rPr lang="id-ID" sz="2400" i="1" dirty="0" err="1"/>
              <a:t>entirely</a:t>
            </a:r>
            <a:r>
              <a:rPr lang="id-ID" sz="2400" i="1" dirty="0"/>
              <a:t> </a:t>
            </a:r>
            <a:r>
              <a:rPr lang="id-ID" sz="2400" i="1" dirty="0" err="1"/>
              <a:t>outside</a:t>
            </a:r>
            <a:r>
              <a:rPr lang="id-ID" sz="2400" i="1" dirty="0"/>
              <a:t> </a:t>
            </a:r>
            <a:r>
              <a:rPr lang="id-ID" sz="2400" i="1" dirty="0" err="1"/>
              <a:t>the</a:t>
            </a:r>
            <a:r>
              <a:rPr lang="id-ID" sz="2400" i="1" dirty="0"/>
              <a:t> </a:t>
            </a:r>
            <a:r>
              <a:rPr lang="id-ID" sz="2400" i="1" dirty="0" err="1"/>
              <a:t>community</a:t>
            </a:r>
            <a:r>
              <a:rPr lang="id-ID" sz="2400" i="1" dirty="0"/>
              <a:t>, </a:t>
            </a:r>
            <a:r>
              <a:rPr lang="id-ID" sz="2400" i="1" dirty="0" err="1"/>
              <a:t>thus</a:t>
            </a:r>
            <a:r>
              <a:rPr lang="id-ID" sz="2400" i="1" dirty="0"/>
              <a:t> </a:t>
            </a:r>
            <a:r>
              <a:rPr lang="id-ID" sz="2400" i="1" dirty="0" err="1"/>
              <a:t>enabling</a:t>
            </a:r>
            <a:r>
              <a:rPr lang="id-ID" sz="2400" i="1" dirty="0"/>
              <a:t> </a:t>
            </a:r>
            <a:r>
              <a:rPr lang="id-ID" sz="2400" i="1" dirty="0" err="1"/>
              <a:t>members</a:t>
            </a:r>
            <a:r>
              <a:rPr lang="id-ID" sz="2400" i="1" dirty="0"/>
              <a:t> </a:t>
            </a:r>
            <a:r>
              <a:rPr lang="id-ID" sz="2400" i="1" dirty="0" err="1"/>
              <a:t>to</a:t>
            </a:r>
            <a:r>
              <a:rPr lang="id-ID" sz="2400" i="1" dirty="0"/>
              <a:t> </a:t>
            </a:r>
            <a:r>
              <a:rPr lang="id-ID" sz="2400" i="1" dirty="0" err="1"/>
              <a:t>leverage</a:t>
            </a:r>
            <a:r>
              <a:rPr lang="id-ID" sz="2400" i="1" dirty="0"/>
              <a:t> a </a:t>
            </a:r>
            <a:r>
              <a:rPr lang="id-ID" sz="2400" i="1" dirty="0" err="1"/>
              <a:t>far</a:t>
            </a:r>
            <a:r>
              <a:rPr lang="id-ID" sz="2400" i="1" dirty="0"/>
              <a:t> </a:t>
            </a:r>
            <a:r>
              <a:rPr lang="id-ID" sz="2400" i="1" dirty="0" err="1"/>
              <a:t>wider</a:t>
            </a:r>
            <a:r>
              <a:rPr lang="id-ID" sz="2400" i="1" dirty="0"/>
              <a:t> </a:t>
            </a:r>
            <a:r>
              <a:rPr lang="id-ID" sz="2400" i="1" dirty="0" err="1"/>
              <a:t>range</a:t>
            </a:r>
            <a:r>
              <a:rPr lang="id-ID" sz="2400" i="1" dirty="0"/>
              <a:t> </a:t>
            </a:r>
            <a:r>
              <a:rPr lang="id-ID" sz="2400" i="1" dirty="0" err="1"/>
              <a:t>of</a:t>
            </a:r>
            <a:r>
              <a:rPr lang="id-ID" sz="2400" i="1" dirty="0"/>
              <a:t> </a:t>
            </a:r>
            <a:r>
              <a:rPr lang="id-ID" sz="2400" i="1" dirty="0" err="1"/>
              <a:t>resources</a:t>
            </a:r>
            <a:r>
              <a:rPr lang="id-ID" sz="2400" i="1" dirty="0"/>
              <a:t> </a:t>
            </a:r>
            <a:r>
              <a:rPr lang="id-ID" sz="2400" i="1" dirty="0" err="1"/>
              <a:t>than</a:t>
            </a:r>
            <a:r>
              <a:rPr lang="id-ID" sz="2400" i="1" dirty="0"/>
              <a:t> are </a:t>
            </a:r>
            <a:r>
              <a:rPr lang="id-ID" sz="2400" i="1" dirty="0" err="1"/>
              <a:t>available</a:t>
            </a:r>
            <a:r>
              <a:rPr lang="id-ID" sz="2400" i="1" dirty="0"/>
              <a:t> </a:t>
            </a:r>
            <a:r>
              <a:rPr lang="id-ID" sz="2400" i="1" dirty="0" err="1"/>
              <a:t>within</a:t>
            </a:r>
            <a:r>
              <a:rPr lang="id-ID" sz="2400" i="1" dirty="0"/>
              <a:t> </a:t>
            </a:r>
            <a:r>
              <a:rPr lang="id-ID" sz="2400" i="1" dirty="0" err="1"/>
              <a:t>the</a:t>
            </a:r>
            <a:r>
              <a:rPr lang="id-ID" sz="2400" i="1" dirty="0"/>
              <a:t> </a:t>
            </a:r>
            <a:r>
              <a:rPr lang="id-ID" sz="2400" i="1" dirty="0" err="1"/>
              <a:t>community</a:t>
            </a:r>
            <a:r>
              <a:rPr lang="id-ID" sz="2400" i="1" dirty="0"/>
              <a:t> </a:t>
            </a:r>
            <a:r>
              <a:rPr lang="id-ID" sz="2400" dirty="0"/>
              <a:t>(kapital sosial </a:t>
            </a:r>
            <a:r>
              <a:rPr lang="id-ID" sz="2400" i="1" dirty="0" err="1"/>
              <a:t>linking</a:t>
            </a:r>
            <a:r>
              <a:rPr lang="id-ID" sz="2400" i="1" dirty="0"/>
              <a:t>,</a:t>
            </a:r>
            <a:r>
              <a:rPr lang="id-ID" sz="2400" dirty="0"/>
              <a:t> ditunjukkan dengan adanya ikatan yang anggotanya berasal dari beragam latar belakang, seperti anggota komunitas yang satu dengan anggota komunitas yang lain, ikatan yang demikian memungkinkan dapat mengakses beragam </a:t>
            </a:r>
            <a:r>
              <a:rPr lang="id-ID" sz="2400" dirty="0" err="1"/>
              <a:t>sumberdaya</a:t>
            </a:r>
            <a:r>
              <a:rPr lang="id-ID" sz="2400" dirty="0"/>
              <a:t> untuk kepentingan komunitasnya)</a:t>
            </a:r>
          </a:p>
          <a:p>
            <a:pPr fontAlgn="t"/>
            <a:r>
              <a:rPr lang="en-US" sz="2400" dirty="0">
                <a:effectLst/>
                <a:latin typeface="Times New Roman" panose="02020603050405020304" pitchFamily="18" charset="0"/>
                <a:ea typeface="Times New Roman" panose="02020603050405020304" pitchFamily="18" charset="0"/>
              </a:rPr>
              <a:t>.</a:t>
            </a:r>
            <a:endParaRPr lang="id-ID"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32293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Kotak Teks 11">
            <a:extLst>
              <a:ext uri="{FF2B5EF4-FFF2-40B4-BE49-F238E27FC236}">
                <a16:creationId xmlns:a16="http://schemas.microsoft.com/office/drawing/2014/main" id="{5CA293BB-0AA7-CE3C-0E56-9FD56D68F7AE}"/>
              </a:ext>
            </a:extLst>
          </p:cNvPr>
          <p:cNvSpPr txBox="1"/>
          <p:nvPr/>
        </p:nvSpPr>
        <p:spPr>
          <a:xfrm>
            <a:off x="685800" y="800100"/>
            <a:ext cx="6147708" cy="5078313"/>
          </a:xfrm>
          <a:prstGeom prst="rect">
            <a:avLst/>
          </a:prstGeom>
          <a:noFill/>
        </p:spPr>
        <p:txBody>
          <a:bodyPr wrap="square">
            <a:spAutoFit/>
          </a:bodyPr>
          <a:lstStyle/>
          <a:p>
            <a:pPr lvl="0" eaLnBrk="0">
              <a:lnSpc>
                <a:spcPct val="150000"/>
              </a:lnSpc>
            </a:pPr>
            <a:r>
              <a:rPr lang="id-ID" sz="2400" b="1" dirty="0">
                <a:latin typeface="Times New Roman" panose="02020603050405020304" pitchFamily="18" charset="0"/>
                <a:ea typeface="Times New Roman" panose="02020603050405020304" pitchFamily="18" charset="0"/>
                <a:cs typeface="Times New Roman" panose="02020603050405020304" pitchFamily="18" charset="0"/>
              </a:rPr>
              <a:t>Unsur Modal Sosial</a:t>
            </a:r>
          </a:p>
          <a:p>
            <a:pPr eaLnBrk="0"/>
            <a:r>
              <a:rPr lang="id-ID" sz="2400" b="1" dirty="0"/>
              <a:t>Nilai-nilai dan Norma Sosial </a:t>
            </a:r>
            <a:r>
              <a:rPr lang="id-ID" sz="2400" b="1" i="1" dirty="0"/>
              <a:t>(</a:t>
            </a:r>
            <a:r>
              <a:rPr lang="id-ID" sz="2400" b="1" i="1" dirty="0" err="1"/>
              <a:t>values</a:t>
            </a:r>
            <a:r>
              <a:rPr lang="id-ID" sz="2400" b="1" i="1" dirty="0"/>
              <a:t> </a:t>
            </a:r>
            <a:r>
              <a:rPr lang="id-ID" sz="2400" b="1" i="1" dirty="0" err="1"/>
              <a:t>and</a:t>
            </a:r>
            <a:r>
              <a:rPr lang="id-ID" sz="2400" b="1" i="1" dirty="0"/>
              <a:t> </a:t>
            </a:r>
            <a:r>
              <a:rPr lang="id-ID" sz="2400" b="1" i="1" dirty="0" err="1"/>
              <a:t>social</a:t>
            </a:r>
            <a:r>
              <a:rPr lang="id-ID" sz="2400" b="1" i="1" dirty="0"/>
              <a:t> </a:t>
            </a:r>
            <a:r>
              <a:rPr lang="id-ID" sz="2400" b="1" i="1" dirty="0" err="1"/>
              <a:t>norm</a:t>
            </a:r>
            <a:r>
              <a:rPr lang="id-ID" sz="2400" b="1" i="1" dirty="0"/>
              <a:t>)</a:t>
            </a:r>
            <a:endParaRPr lang="id-ID" sz="2400" b="1" dirty="0"/>
          </a:p>
          <a:p>
            <a:pPr lvl="0" eaLnBrk="0"/>
            <a:r>
              <a:rPr lang="id-ID" sz="2400" dirty="0"/>
              <a:t>Nilai dan norma sosial merupakan “bahan dasar” dalam membentuk  modal sosial.  Nilai sebagai sesuatu yang diyakini </a:t>
            </a:r>
            <a:r>
              <a:rPr lang="id-ID" sz="2400" dirty="0" err="1"/>
              <a:t>keberannya</a:t>
            </a:r>
            <a:r>
              <a:rPr lang="id-ID" sz="2400" dirty="0"/>
              <a:t> dan keyakinan terhadapnya bekerja secara terus menerus serta norma yang merupakan kumpulan aturan yang harus dipatuhi dan dilaksanakan oleh seluruh anggota masyarakat juga menjadi penentu kuat atau tidaknya,  berkembang atau tidaknya dan arah perkembangan modal sosial yang dimilikinya</a:t>
            </a:r>
          </a:p>
        </p:txBody>
      </p:sp>
      <p:sp>
        <p:nvSpPr>
          <p:cNvPr id="3" name="Kotak Teks 2">
            <a:extLst>
              <a:ext uri="{FF2B5EF4-FFF2-40B4-BE49-F238E27FC236}">
                <a16:creationId xmlns:a16="http://schemas.microsoft.com/office/drawing/2014/main" id="{5ECBB16A-FEDF-AD38-8284-836D942049CC}"/>
              </a:ext>
            </a:extLst>
          </p:cNvPr>
          <p:cNvSpPr txBox="1"/>
          <p:nvPr/>
        </p:nvSpPr>
        <p:spPr>
          <a:xfrm>
            <a:off x="11405507" y="1017423"/>
            <a:ext cx="6202135" cy="4893647"/>
          </a:xfrm>
          <a:prstGeom prst="rect">
            <a:avLst/>
          </a:prstGeom>
          <a:noFill/>
        </p:spPr>
        <p:txBody>
          <a:bodyPr wrap="square">
            <a:spAutoFit/>
          </a:bodyPr>
          <a:lstStyle/>
          <a:p>
            <a:pPr algn="just"/>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Saling Berbuat Baik (</a:t>
            </a:r>
            <a:r>
              <a:rPr lang="id-ID" sz="2400" b="1" dirty="0" err="1">
                <a:effectLst/>
                <a:latin typeface="Times New Roman" panose="02020603050405020304" pitchFamily="18" charset="0"/>
                <a:ea typeface="Calibri" panose="020F0502020204030204" pitchFamily="34" charset="0"/>
                <a:cs typeface="Times New Roman" panose="02020603050405020304" pitchFamily="18" charset="0"/>
              </a:rPr>
              <a:t>Resiprocity</a:t>
            </a: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id-ID" sz="2400" dirty="0">
                <a:effectLst/>
                <a:latin typeface="Times New Roman" panose="02020603050405020304" pitchFamily="18" charset="0"/>
                <a:ea typeface="Calibri" panose="020F0502020204030204" pitchFamily="34" charset="0"/>
                <a:cs typeface="Times New Roman" panose="02020603050405020304" pitchFamily="18" charset="0"/>
              </a:rPr>
              <a:t>Dalam berelasi dan berinteraksi antar sesama anggota masyarakat atau antara dirinya dengan masyarakat atau antar masyarakat, perbuatan baik dapat dilihat ketika masing-masing pihak saling menghargai dan saling berbalas kebaikan.  Pola relasi dan interaksi yang demikian inilah yang menjadi sumber daya positif bagi masyarakat untuk dapat mewujudkan tujuan bersama. </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id-ID" sz="2400" dirty="0">
                <a:effectLst/>
                <a:latin typeface="Times New Roman" panose="02020603050405020304" pitchFamily="18" charset="0"/>
                <a:ea typeface="Calibri" panose="020F0502020204030204" pitchFamily="34" charset="0"/>
              </a:rPr>
              <a:t>Pola tersebut merupakan salah satu unsur dalam modal sosial yang disebut dengan </a:t>
            </a:r>
            <a:r>
              <a:rPr lang="id-ID" sz="2400" dirty="0" err="1">
                <a:effectLst/>
                <a:latin typeface="Times New Roman" panose="02020603050405020304" pitchFamily="18" charset="0"/>
                <a:ea typeface="Calibri" panose="020F0502020204030204" pitchFamily="34" charset="0"/>
              </a:rPr>
              <a:t>resiprositas</a:t>
            </a:r>
            <a:r>
              <a:rPr lang="id-ID" sz="2400" dirty="0">
                <a:effectLst/>
                <a:latin typeface="Times New Roman" panose="02020603050405020304" pitchFamily="18" charset="0"/>
                <a:ea typeface="Calibri" panose="020F0502020204030204" pitchFamily="34" charset="0"/>
              </a:rPr>
              <a:t> </a:t>
            </a:r>
            <a:r>
              <a:rPr lang="id-ID" sz="2400" i="1" dirty="0">
                <a:effectLst/>
                <a:latin typeface="Times New Roman" panose="02020603050405020304" pitchFamily="18" charset="0"/>
                <a:ea typeface="Calibri" panose="020F0502020204030204" pitchFamily="34" charset="0"/>
              </a:rPr>
              <a:t>(</a:t>
            </a:r>
            <a:r>
              <a:rPr lang="id-ID" sz="2400" i="1" dirty="0" err="1">
                <a:effectLst/>
                <a:latin typeface="Times New Roman" panose="02020603050405020304" pitchFamily="18" charset="0"/>
                <a:ea typeface="Calibri" panose="020F0502020204030204" pitchFamily="34" charset="0"/>
              </a:rPr>
              <a:t>resiprocity</a:t>
            </a:r>
            <a:endParaRPr lang="id-ID" sz="2400" dirty="0"/>
          </a:p>
        </p:txBody>
      </p:sp>
      <p:sp>
        <p:nvSpPr>
          <p:cNvPr id="5" name="Kotak Teks 4">
            <a:extLst>
              <a:ext uri="{FF2B5EF4-FFF2-40B4-BE49-F238E27FC236}">
                <a16:creationId xmlns:a16="http://schemas.microsoft.com/office/drawing/2014/main" id="{2F8EC12D-1907-308F-5435-D8A3A10E3B5A}"/>
              </a:ext>
            </a:extLst>
          </p:cNvPr>
          <p:cNvSpPr txBox="1"/>
          <p:nvPr/>
        </p:nvSpPr>
        <p:spPr>
          <a:xfrm>
            <a:off x="702129" y="6713160"/>
            <a:ext cx="8458200" cy="1569660"/>
          </a:xfrm>
          <a:prstGeom prst="rect">
            <a:avLst/>
          </a:prstGeom>
          <a:noFill/>
        </p:spPr>
        <p:txBody>
          <a:bodyPr wrap="square">
            <a:spAutoFit/>
          </a:bodyPr>
          <a:lstStyle/>
          <a:p>
            <a:r>
              <a:rPr lang="id-ID" sz="2400" b="1" i="1" dirty="0">
                <a:effectLst/>
                <a:latin typeface="Times New Roman" panose="02020603050405020304" pitchFamily="18" charset="0"/>
                <a:ea typeface="Calibri" panose="020F0502020204030204" pitchFamily="34" charset="0"/>
              </a:rPr>
              <a:t>Trust</a:t>
            </a:r>
            <a:r>
              <a:rPr lang="id-ID" sz="2400" b="1" dirty="0">
                <a:effectLst/>
                <a:latin typeface="Times New Roman" panose="02020603050405020304" pitchFamily="18" charset="0"/>
                <a:ea typeface="Calibri" panose="020F0502020204030204" pitchFamily="34" charset="0"/>
              </a:rPr>
              <a:t> (rasa percaya/saling mempercayai/kepercayaan) </a:t>
            </a:r>
          </a:p>
          <a:p>
            <a:r>
              <a:rPr lang="id-ID" sz="2400" dirty="0">
                <a:effectLst/>
                <a:latin typeface="Times New Roman" panose="02020603050405020304" pitchFamily="18" charset="0"/>
                <a:ea typeface="Calibri" panose="020F0502020204030204" pitchFamily="34" charset="0"/>
              </a:rPr>
              <a:t>seseorang pada orang lain dapat timbul karena adanya relasi dan interaksi yang terbangun  untuk saling berbuat baik yang dilandasi dengan nilai-nilai dan norma-norma informal dalam masyarakat. </a:t>
            </a:r>
            <a:endParaRPr lang="id-ID" sz="2400" dirty="0"/>
          </a:p>
        </p:txBody>
      </p:sp>
      <p:sp>
        <p:nvSpPr>
          <p:cNvPr id="7" name="Kotak Teks 6">
            <a:extLst>
              <a:ext uri="{FF2B5EF4-FFF2-40B4-BE49-F238E27FC236}">
                <a16:creationId xmlns:a16="http://schemas.microsoft.com/office/drawing/2014/main" id="{04C4A1C7-90DC-9A72-0339-ACEB86AB4570}"/>
              </a:ext>
            </a:extLst>
          </p:cNvPr>
          <p:cNvSpPr txBox="1"/>
          <p:nvPr/>
        </p:nvSpPr>
        <p:spPr>
          <a:xfrm>
            <a:off x="9448800" y="6713160"/>
            <a:ext cx="8458200" cy="1569660"/>
          </a:xfrm>
          <a:prstGeom prst="rect">
            <a:avLst/>
          </a:prstGeom>
          <a:noFill/>
        </p:spPr>
        <p:txBody>
          <a:bodyPr wrap="square">
            <a:spAutoFit/>
          </a:bodyPr>
          <a:lstStyle/>
          <a:p>
            <a:r>
              <a:rPr lang="id-ID" sz="2400" b="1" dirty="0">
                <a:effectLst/>
                <a:latin typeface="Times New Roman" panose="02020603050405020304" pitchFamily="18" charset="0"/>
                <a:ea typeface="Calibri" panose="020F0502020204030204" pitchFamily="34" charset="0"/>
              </a:rPr>
              <a:t>Jaringan (</a:t>
            </a:r>
            <a:r>
              <a:rPr lang="id-ID" sz="2400" b="1" dirty="0" err="1">
                <a:effectLst/>
                <a:latin typeface="Times New Roman" panose="02020603050405020304" pitchFamily="18" charset="0"/>
                <a:ea typeface="Calibri" panose="020F0502020204030204" pitchFamily="34" charset="0"/>
              </a:rPr>
              <a:t>Networking</a:t>
            </a:r>
            <a:r>
              <a:rPr lang="id-ID" sz="2400" b="1" dirty="0">
                <a:effectLst/>
                <a:latin typeface="Times New Roman" panose="02020603050405020304" pitchFamily="18" charset="0"/>
                <a:ea typeface="Calibri" panose="020F0502020204030204" pitchFamily="34" charset="0"/>
              </a:rPr>
              <a:t>)</a:t>
            </a:r>
          </a:p>
          <a:p>
            <a:r>
              <a:rPr lang="id-ID" sz="2400" dirty="0">
                <a:effectLst/>
                <a:latin typeface="Times New Roman" panose="02020603050405020304" pitchFamily="18" charset="0"/>
                <a:ea typeface="Calibri" panose="020F0502020204030204" pitchFamily="34" charset="0"/>
              </a:rPr>
              <a:t>yang terbentuk karena adanya rasa saling tahu, menginformasikan, mengingatkan, dan membantu dalam melaksanakan atau mengatasi sesuatu secara lebih </a:t>
            </a:r>
            <a:r>
              <a:rPr lang="id-ID" sz="2400" dirty="0" err="1">
                <a:effectLst/>
                <a:latin typeface="Times New Roman" panose="02020603050405020304" pitchFamily="18" charset="0"/>
                <a:ea typeface="Calibri" panose="020F0502020204030204" pitchFamily="34" charset="0"/>
              </a:rPr>
              <a:t>efesien</a:t>
            </a:r>
            <a:r>
              <a:rPr lang="id-ID" sz="2400" dirty="0">
                <a:effectLst/>
                <a:latin typeface="Times New Roman" panose="02020603050405020304" pitchFamily="18" charset="0"/>
                <a:ea typeface="Calibri" panose="020F0502020204030204" pitchFamily="34" charset="0"/>
              </a:rPr>
              <a:t> dan efektif. </a:t>
            </a:r>
            <a:endParaRPr lang="id-ID" sz="2400" dirty="0"/>
          </a:p>
        </p:txBody>
      </p:sp>
      <p:pic>
        <p:nvPicPr>
          <p:cNvPr id="3074" name="Picture 2" descr="PENGANTAR MODAL SOSIAL - ppt download">
            <a:extLst>
              <a:ext uri="{FF2B5EF4-FFF2-40B4-BE49-F238E27FC236}">
                <a16:creationId xmlns:a16="http://schemas.microsoft.com/office/drawing/2014/main" id="{DAE3D7AE-791B-910D-B27C-37D7F5B008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366157"/>
            <a:ext cx="4572000" cy="534700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403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3">
            <a:extLst>
              <a:ext uri="{FF2B5EF4-FFF2-40B4-BE49-F238E27FC236}">
                <a16:creationId xmlns:a16="http://schemas.microsoft.com/office/drawing/2014/main" id="{978C324F-8B82-B881-F075-6E73A5A55229}"/>
              </a:ext>
            </a:extLst>
          </p:cNvPr>
          <p:cNvCxnSpPr>
            <a:cxnSpLocks noChangeShapeType="1"/>
          </p:cNvCxnSpPr>
          <p:nvPr/>
        </p:nvCxnSpPr>
        <p:spPr bwMode="auto">
          <a:xfrm flipV="1">
            <a:off x="7539355" y="3138804"/>
            <a:ext cx="0" cy="1"/>
          </a:xfrm>
          <a:prstGeom prst="line">
            <a:avLst/>
          </a:prstGeom>
          <a:noFill/>
          <a:ln w="30480">
            <a:solidFill>
              <a:srgbClr val="000000"/>
            </a:solidFill>
            <a:round/>
            <a:headEnd/>
            <a:tailEnd/>
          </a:ln>
          <a:extLst>
            <a:ext uri="{909E8E84-426E-40DD-AFC4-6F175D3DCCD1}">
              <a14:hiddenFill xmlns:a14="http://schemas.microsoft.com/office/drawing/2010/main">
                <a:noFill/>
              </a14:hiddenFill>
            </a:ext>
          </a:extLst>
        </p:spPr>
      </p:cxnSp>
      <p:sp>
        <p:nvSpPr>
          <p:cNvPr id="18" name="Rectangle 12">
            <a:extLst>
              <a:ext uri="{FF2B5EF4-FFF2-40B4-BE49-F238E27FC236}">
                <a16:creationId xmlns:a16="http://schemas.microsoft.com/office/drawing/2014/main" id="{E0B4FD29-D673-5EDF-01CD-75CFCD266D62}"/>
              </a:ext>
            </a:extLst>
          </p:cNvPr>
          <p:cNvSpPr>
            <a:spLocks noChangeArrowheads="1"/>
          </p:cNvSpPr>
          <p:nvPr/>
        </p:nvSpPr>
        <p:spPr bwMode="auto">
          <a:xfrm>
            <a:off x="5486400" y="432257"/>
            <a:ext cx="1173479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r"/>
            <a:r>
              <a:rPr lang="id-ID" sz="3200" b="1">
                <a:latin typeface="Britannic Bold" panose="020B0903060703020204" pitchFamily="34" charset="0"/>
              </a:rPr>
              <a:t>Partisipasi Masyarakat </a:t>
            </a:r>
            <a:endParaRPr lang="id-ID" sz="3200">
              <a:latin typeface="Britannic Bold" panose="020B0903060703020204" pitchFamily="34" charset="0"/>
            </a:endParaRPr>
          </a:p>
          <a:p>
            <a:pPr algn="r"/>
            <a:r>
              <a:rPr lang="id-ID" sz="3200" b="1">
                <a:latin typeface="Britannic Bold" panose="020B0903060703020204" pitchFamily="34" charset="0"/>
              </a:rPr>
              <a:t>Dalam Tata Kelola Pemerintahan</a:t>
            </a:r>
            <a:endParaRPr lang="id-ID" sz="3200">
              <a:latin typeface="Britannic Bold" panose="020B0903060703020204" pitchFamily="34" charset="0"/>
            </a:endParaRPr>
          </a:p>
        </p:txBody>
      </p:sp>
      <p:sp>
        <p:nvSpPr>
          <p:cNvPr id="3" name="Kotak Teks 2">
            <a:extLst>
              <a:ext uri="{FF2B5EF4-FFF2-40B4-BE49-F238E27FC236}">
                <a16:creationId xmlns:a16="http://schemas.microsoft.com/office/drawing/2014/main" id="{7E0512D9-DFCA-FA60-6BF5-C29D332C81B3}"/>
              </a:ext>
            </a:extLst>
          </p:cNvPr>
          <p:cNvSpPr txBox="1"/>
          <p:nvPr/>
        </p:nvSpPr>
        <p:spPr>
          <a:xfrm>
            <a:off x="533400" y="1949361"/>
            <a:ext cx="8309882" cy="2308324"/>
          </a:xfrm>
          <a:prstGeom prst="rect">
            <a:avLst/>
          </a:prstGeom>
          <a:noFill/>
        </p:spPr>
        <p:txBody>
          <a:bodyPr wrap="square">
            <a:spAutoFit/>
          </a:bodyPr>
          <a:lstStyle/>
          <a:p>
            <a:pPr algn="just"/>
            <a:r>
              <a:rPr lang="id-ID" sz="2400" dirty="0">
                <a:effectLst/>
                <a:latin typeface="Times New Roman" panose="02020603050405020304" pitchFamily="18" charset="0"/>
                <a:ea typeface="Calibri" panose="020F0502020204030204" pitchFamily="34" charset="0"/>
              </a:rPr>
              <a:t>Partisipasi secara umum diartikan sebagai keikutsertaan seseorang (individu) atau sekelompok orang (komunitas) dalam suatu kegiatan tertentu. Jika dikaitkan dengan masyarakat maka batasan partisipasi menjadi keikutsertaan masyarakat dalam suatu kegiatan kemasyarakatan, termasuk di dalamnya kegiatan pembangunan yang ditujukan untuk masyarakat itu sendiri</a:t>
            </a:r>
            <a:endParaRPr lang="id-ID" sz="2400" dirty="0"/>
          </a:p>
        </p:txBody>
      </p:sp>
      <p:pic>
        <p:nvPicPr>
          <p:cNvPr id="4098" name="Picture 2" descr="Partisipasi dan Unsur-unsur Partisipasi - Website Desa Ciburial">
            <a:extLst>
              <a:ext uri="{FF2B5EF4-FFF2-40B4-BE49-F238E27FC236}">
                <a16:creationId xmlns:a16="http://schemas.microsoft.com/office/drawing/2014/main" id="{51140006-2038-BB9F-A0C1-C3DC14E583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381500"/>
            <a:ext cx="8233682" cy="4419600"/>
          </a:xfrm>
          <a:prstGeom prst="rect">
            <a:avLst/>
          </a:prstGeom>
          <a:noFill/>
          <a:extLst>
            <a:ext uri="{909E8E84-426E-40DD-AFC4-6F175D3DCCD1}">
              <a14:hiddenFill xmlns:a14="http://schemas.microsoft.com/office/drawing/2010/main">
                <a:solidFill>
                  <a:srgbClr val="FFFFFF"/>
                </a:solidFill>
              </a14:hiddenFill>
            </a:ext>
          </a:extLst>
        </p:spPr>
      </p:pic>
      <p:sp>
        <p:nvSpPr>
          <p:cNvPr id="5" name="Kotak Teks 4">
            <a:extLst>
              <a:ext uri="{FF2B5EF4-FFF2-40B4-BE49-F238E27FC236}">
                <a16:creationId xmlns:a16="http://schemas.microsoft.com/office/drawing/2014/main" id="{3E01F115-FF35-2915-6321-632020D1417B}"/>
              </a:ext>
            </a:extLst>
          </p:cNvPr>
          <p:cNvSpPr txBox="1"/>
          <p:nvPr/>
        </p:nvSpPr>
        <p:spPr>
          <a:xfrm>
            <a:off x="9220200" y="5754112"/>
            <a:ext cx="8458200" cy="3046988"/>
          </a:xfrm>
          <a:prstGeom prst="rect">
            <a:avLst/>
          </a:prstGeom>
          <a:noFill/>
        </p:spPr>
        <p:txBody>
          <a:bodyPr wrap="square">
            <a:spAutoFit/>
          </a:bodyPr>
          <a:lstStyle/>
          <a:p>
            <a:pPr algn="just"/>
            <a:r>
              <a:rPr lang="id-ID" sz="2400" dirty="0">
                <a:effectLst/>
                <a:latin typeface="Times New Roman" panose="02020603050405020304" pitchFamily="18" charset="0"/>
                <a:ea typeface="Calibri" panose="020F0502020204030204" pitchFamily="34" charset="0"/>
                <a:cs typeface="Times New Roman" panose="02020603050405020304" pitchFamily="18" charset="0"/>
              </a:rPr>
              <a:t>Partisipasi merupakan kesediaan seseorang untuk membantu keberhasilan suatu program tetapi harus disesuaikan  dengan kemampuan diri dan tidak mengorbankan kepentingan sendiri. Partisipasi setiap orang akan berbeda-beda dan tergantung pada kemampuan masing-masing. Adakalanya seseorang hanya mampu berpartisipasi dengan tenaga atau materi baik uang dan/atau barang-barang lainnya atau hanya sebatas gagasan (ide) atau bahkan semuanya karena memang memiliki kemampuan untuk itu.</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100" name="Picture 4" descr="Partisipasi Masyarakat dalam Pembangunan Desa: Meningkatkan Kesadaran akan  Peran dan Hak-Hak Masyarakat dalam Pengambilan Keputusan – Desa Bhuana Jaya  | Kab. Kutai Kartanegara">
            <a:extLst>
              <a:ext uri="{FF2B5EF4-FFF2-40B4-BE49-F238E27FC236}">
                <a16:creationId xmlns:a16="http://schemas.microsoft.com/office/drawing/2014/main" id="{6087FB24-4E30-8B9C-4510-ED5CF7E6D8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0200" y="2095500"/>
            <a:ext cx="8458200"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6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7" name="TextBox 7"/>
          <p:cNvSpPr txBox="1"/>
          <p:nvPr/>
        </p:nvSpPr>
        <p:spPr>
          <a:xfrm>
            <a:off x="0" y="3305639"/>
            <a:ext cx="18288000" cy="1566544"/>
          </a:xfrm>
          <a:prstGeom prst="rect">
            <a:avLst/>
          </a:prstGeom>
        </p:spPr>
        <p:txBody>
          <a:bodyPr wrap="square" lIns="0" tIns="0" rIns="0" bIns="0" rtlCol="0" anchor="t">
            <a:spAutoFit/>
          </a:bodyPr>
          <a:lstStyle/>
          <a:p>
            <a:pPr algn="ctr">
              <a:lnSpc>
                <a:spcPts val="12880"/>
              </a:lnSpc>
            </a:pPr>
            <a:r>
              <a:rPr lang="en-US" sz="9200" b="1" dirty="0">
                <a:solidFill>
                  <a:srgbClr val="000000"/>
                </a:solidFill>
                <a:latin typeface="Canva Sans Bold"/>
                <a:ea typeface="Canva Sans Bold"/>
                <a:cs typeface="Canva Sans Bold"/>
                <a:sym typeface="Canva Sans Bold"/>
              </a:rPr>
              <a:t>Terima Kasih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5" name="Kotak Teks 4">
            <a:extLst>
              <a:ext uri="{FF2B5EF4-FFF2-40B4-BE49-F238E27FC236}">
                <a16:creationId xmlns:a16="http://schemas.microsoft.com/office/drawing/2014/main" id="{DD9B97A6-3169-0C70-9C2C-3BECA54A7485}"/>
              </a:ext>
            </a:extLst>
          </p:cNvPr>
          <p:cNvSpPr txBox="1"/>
          <p:nvPr/>
        </p:nvSpPr>
        <p:spPr>
          <a:xfrm>
            <a:off x="9109246" y="946969"/>
            <a:ext cx="8436316" cy="646331"/>
          </a:xfrm>
          <a:prstGeom prst="rect">
            <a:avLst/>
          </a:prstGeom>
          <a:noFill/>
        </p:spPr>
        <p:txBody>
          <a:bodyPr wrap="square" rtlCol="0">
            <a:spAutoFit/>
          </a:bodyPr>
          <a:lstStyle/>
          <a:p>
            <a:pPr algn="r">
              <a:buNone/>
            </a:pPr>
            <a:r>
              <a:rPr lang="id-ID" sz="3600" b="1" dirty="0">
                <a:effectLst/>
                <a:latin typeface="Britannic Bold" panose="020B0903060703020204" pitchFamily="34" charset="0"/>
                <a:ea typeface="Calibri" panose="020F0502020204030204" pitchFamily="34" charset="0"/>
                <a:cs typeface="Times New Roman" panose="02020603050405020304" pitchFamily="18" charset="0"/>
              </a:rPr>
              <a:t>Masyarakat dan Stratifikasi Sosial</a:t>
            </a:r>
            <a:endParaRPr lang="id-ID" sz="3600" dirty="0">
              <a:effectLst/>
              <a:latin typeface="Britannic Bold" panose="020B0903060703020204" pitchFamily="34" charset="0"/>
              <a:ea typeface="Calibri" panose="020F0502020204030204" pitchFamily="34" charset="0"/>
              <a:cs typeface="Times New Roman" panose="02020603050405020304" pitchFamily="18" charset="0"/>
            </a:endParaRPr>
          </a:p>
        </p:txBody>
      </p:sp>
      <p:sp>
        <p:nvSpPr>
          <p:cNvPr id="9" name="Kotak Teks 8">
            <a:extLst>
              <a:ext uri="{FF2B5EF4-FFF2-40B4-BE49-F238E27FC236}">
                <a16:creationId xmlns:a16="http://schemas.microsoft.com/office/drawing/2014/main" id="{F6542409-46AE-C0B8-5A5A-99BCB38EB837}"/>
              </a:ext>
            </a:extLst>
          </p:cNvPr>
          <p:cNvSpPr txBox="1"/>
          <p:nvPr/>
        </p:nvSpPr>
        <p:spPr>
          <a:xfrm>
            <a:off x="1005432" y="1668125"/>
            <a:ext cx="10424568" cy="6370975"/>
          </a:xfrm>
          <a:prstGeom prst="rect">
            <a:avLst/>
          </a:prstGeom>
          <a:noFill/>
        </p:spPr>
        <p:txBody>
          <a:bodyPr wrap="square">
            <a:spAutoFit/>
          </a:bodyPr>
          <a:lstStyle/>
          <a:p>
            <a:pPr lvl="0" algn="just"/>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Masyarakat: Konsep, Pembentukan dan Perkembangannya</a:t>
            </a:r>
          </a:p>
          <a:p>
            <a:pPr lvl="0" algn="just"/>
            <a:endParaRPr lang="id-ID"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r>
              <a:rPr lang="id-ID" sz="2400" dirty="0" err="1">
                <a:effectLst/>
                <a:latin typeface="Times New Roman" panose="02020603050405020304" pitchFamily="18" charset="0"/>
                <a:ea typeface="Calibri" panose="020F0502020204030204" pitchFamily="34" charset="0"/>
              </a:rPr>
              <a:t>Shadily</a:t>
            </a:r>
            <a:r>
              <a:rPr lang="id-ID" sz="2400" dirty="0">
                <a:effectLst/>
                <a:latin typeface="Times New Roman" panose="02020603050405020304" pitchFamily="18" charset="0"/>
                <a:ea typeface="Calibri" panose="020F0502020204030204" pitchFamily="34" charset="0"/>
              </a:rPr>
              <a:t> (1993) masyarakat didefinisikan sebagai “golongan besar atau kecil terdiri dari beberapa manusia, yang dengan atau karena sendirinya bertalian secara golongan dan pengaruh mempengaruhi satu sama lain”. </a:t>
            </a:r>
          </a:p>
          <a:p>
            <a:pPr lvl="0" algn="just"/>
            <a:endParaRPr lang="id-ID" sz="2400" dirty="0">
              <a:effectLst/>
              <a:latin typeface="Times New Roman" panose="02020603050405020304" pitchFamily="18" charset="0"/>
              <a:ea typeface="Calibri" panose="020F0502020204030204" pitchFamily="34" charset="0"/>
            </a:endParaRPr>
          </a:p>
          <a:p>
            <a:pPr lvl="0" algn="just"/>
            <a:r>
              <a:rPr lang="id-ID" sz="2400" dirty="0">
                <a:effectLst/>
                <a:latin typeface="Times New Roman" panose="02020603050405020304" pitchFamily="18" charset="0"/>
                <a:ea typeface="Calibri" panose="020F0502020204030204" pitchFamily="34" charset="0"/>
              </a:rPr>
              <a:t>Bahwa adanya pertalian dan saling mempengaruhi itu dalam masyarakat merupakan unsur yang harus ada, karena masyarakat bukanlah sekedar penjumlahan orang saja. </a:t>
            </a:r>
          </a:p>
          <a:p>
            <a:pPr lvl="0" algn="just"/>
            <a:endParaRPr lang="id-ID" sz="2400" dirty="0">
              <a:effectLst/>
              <a:latin typeface="Times New Roman" panose="02020603050405020304" pitchFamily="18" charset="0"/>
              <a:ea typeface="Calibri" panose="020F0502020204030204" pitchFamily="34" charset="0"/>
            </a:endParaRPr>
          </a:p>
          <a:p>
            <a:pPr lvl="0" algn="just"/>
            <a:r>
              <a:rPr lang="id-ID" sz="2400" dirty="0">
                <a:effectLst/>
                <a:latin typeface="Times New Roman" panose="02020603050405020304" pitchFamily="18" charset="0"/>
                <a:ea typeface="Calibri" panose="020F0502020204030204" pitchFamily="34" charset="0"/>
              </a:rPr>
              <a:t>Keberadaan anggota yang satu harus disadari oleh anggota lainnya dan jika terus tertanam dan terbiasakan pada akhirnya akan menjadi suatu lembaga (terlembagakan).  Artinya, ketidakhadiran anggota yang lain dalam suatu ruang dan waktu tidak akan mempengaruhi keberadaan masyarakat secara keseluruhan.</a:t>
            </a:r>
          </a:p>
          <a:p>
            <a:pPr lvl="0" algn="just"/>
            <a:endParaRPr lang="id-ID" sz="2400" dirty="0">
              <a:effectLst/>
              <a:latin typeface="Times New Roman" panose="02020603050405020304" pitchFamily="18" charset="0"/>
              <a:ea typeface="Calibri" panose="020F0502020204030204" pitchFamily="34" charset="0"/>
            </a:endParaRPr>
          </a:p>
          <a:p>
            <a:pPr lvl="0" algn="just"/>
            <a:r>
              <a:rPr lang="id-ID" sz="2400" dirty="0">
                <a:effectLst/>
                <a:latin typeface="Times New Roman" panose="02020603050405020304" pitchFamily="18" charset="0"/>
                <a:ea typeface="Calibri" panose="020F0502020204030204" pitchFamily="34" charset="0"/>
              </a:rPr>
              <a:t>Yang terpenting dalam suatu kumpulan orang yang disebut masyarakat terutama adanya ikatan batin di antara anggotanya.</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Gambar 10">
            <a:extLst>
              <a:ext uri="{FF2B5EF4-FFF2-40B4-BE49-F238E27FC236}">
                <a16:creationId xmlns:a16="http://schemas.microsoft.com/office/drawing/2014/main" id="{EA6EE4D5-672E-F1A5-0C80-5B913EADCA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40274" y="1725921"/>
            <a:ext cx="5409525" cy="62753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E177-6FB9-724A-E6B9-E844C417309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589C8E6-5A00-FE2F-93D1-BAB8BCA1AF74}"/>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0A2AE0E1-42EE-2259-0B96-3069ADFB3A08}"/>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3C0BDCA6-B5CF-6DA1-8341-3F030E026507}"/>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7E750ED1-530A-07A8-C333-884B27DC0A47}"/>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9" name="Kotak Teks 8">
            <a:extLst>
              <a:ext uri="{FF2B5EF4-FFF2-40B4-BE49-F238E27FC236}">
                <a16:creationId xmlns:a16="http://schemas.microsoft.com/office/drawing/2014/main" id="{571D4331-24F0-82B7-CA88-F3FAC53B00BC}"/>
              </a:ext>
            </a:extLst>
          </p:cNvPr>
          <p:cNvSpPr txBox="1"/>
          <p:nvPr/>
        </p:nvSpPr>
        <p:spPr>
          <a:xfrm>
            <a:off x="7620000" y="1084489"/>
            <a:ext cx="9569032" cy="7109639"/>
          </a:xfrm>
          <a:prstGeom prst="rect">
            <a:avLst/>
          </a:prstGeom>
          <a:noFill/>
        </p:spPr>
        <p:txBody>
          <a:bodyPr wrap="square">
            <a:spAutoFit/>
          </a:bodyPr>
          <a:lstStyle/>
          <a:p>
            <a:pPr algn="just" eaLnBrk="0"/>
            <a:r>
              <a:rPr lang="id-ID" sz="2400" dirty="0">
                <a:effectLst/>
                <a:latin typeface="Times New Roman" panose="02020603050405020304" pitchFamily="18" charset="0"/>
                <a:ea typeface="Calibri" panose="020F0502020204030204" pitchFamily="34" charset="0"/>
              </a:rPr>
              <a:t>Masyarakat dalam batasan etimologis dapat dilihat  pada Bahasa Inggris yaitu  </a:t>
            </a:r>
            <a:r>
              <a:rPr lang="id-ID" sz="2400" i="1" dirty="0" err="1">
                <a:effectLst/>
                <a:latin typeface="Times New Roman" panose="02020603050405020304" pitchFamily="18" charset="0"/>
                <a:ea typeface="Calibri" panose="020F0502020204030204" pitchFamily="34" charset="0"/>
              </a:rPr>
              <a:t>society</a:t>
            </a:r>
            <a:r>
              <a:rPr lang="id-ID" sz="2400" dirty="0">
                <a:effectLst/>
                <a:latin typeface="Times New Roman" panose="02020603050405020304" pitchFamily="18" charset="0"/>
                <a:ea typeface="Calibri" panose="020F0502020204030204" pitchFamily="34" charset="0"/>
              </a:rPr>
              <a:t>  yang berasal dari kata </a:t>
            </a:r>
            <a:r>
              <a:rPr lang="id-ID" sz="2400" i="1" dirty="0" err="1">
                <a:effectLst/>
                <a:latin typeface="Times New Roman" panose="02020603050405020304" pitchFamily="18" charset="0"/>
                <a:ea typeface="Calibri" panose="020F0502020204030204" pitchFamily="34" charset="0"/>
              </a:rPr>
              <a:t>socius</a:t>
            </a:r>
            <a:r>
              <a:rPr lang="id-ID" sz="2400" i="1" dirty="0">
                <a:effectLst/>
                <a:latin typeface="Times New Roman" panose="02020603050405020304" pitchFamily="18" charset="0"/>
                <a:ea typeface="Calibri" panose="020F0502020204030204" pitchFamily="34" charset="0"/>
              </a:rPr>
              <a:t> </a:t>
            </a:r>
            <a:r>
              <a:rPr lang="id-ID" sz="2400" dirty="0">
                <a:effectLst/>
                <a:latin typeface="Times New Roman" panose="02020603050405020304" pitchFamily="18" charset="0"/>
                <a:ea typeface="Calibri" panose="020F0502020204030204" pitchFamily="34" charset="0"/>
              </a:rPr>
              <a:t>yang berarti kawan (</a:t>
            </a:r>
            <a:r>
              <a:rPr lang="id-ID" sz="2400" dirty="0" err="1">
                <a:effectLst/>
                <a:latin typeface="Times New Roman" panose="02020603050405020304" pitchFamily="18" charset="0"/>
                <a:ea typeface="Calibri" panose="020F0502020204030204" pitchFamily="34" charset="0"/>
              </a:rPr>
              <a:t>Koentjoroningrat</a:t>
            </a:r>
            <a:r>
              <a:rPr lang="id-ID" sz="2400" dirty="0">
                <a:effectLst/>
                <a:latin typeface="Times New Roman" panose="02020603050405020304" pitchFamily="18" charset="0"/>
                <a:ea typeface="Calibri" panose="020F0502020204030204" pitchFamily="34" charset="0"/>
              </a:rPr>
              <a:t>, 1980). </a:t>
            </a:r>
          </a:p>
          <a:p>
            <a:pPr algn="just" eaLnBrk="0"/>
            <a:endParaRPr lang="id-ID" sz="2400" dirty="0">
              <a:latin typeface="Times New Roman" panose="02020603050405020304" pitchFamily="18" charset="0"/>
              <a:ea typeface="Calibri" panose="020F0502020204030204" pitchFamily="34" charset="0"/>
            </a:endParaRPr>
          </a:p>
          <a:p>
            <a:pPr algn="just" eaLnBrk="0"/>
            <a:r>
              <a:rPr lang="id-ID" sz="2400" dirty="0">
                <a:effectLst/>
                <a:latin typeface="Times New Roman" panose="02020603050405020304" pitchFamily="18" charset="0"/>
                <a:ea typeface="Calibri" panose="020F0502020204030204" pitchFamily="34" charset="0"/>
              </a:rPr>
              <a:t>Istilah lain yang </a:t>
            </a:r>
            <a:r>
              <a:rPr lang="id-ID" sz="2400" dirty="0" err="1">
                <a:effectLst/>
                <a:latin typeface="Times New Roman" panose="02020603050405020304" pitchFamily="18" charset="0"/>
                <a:ea typeface="Calibri" panose="020F0502020204030204" pitchFamily="34" charset="0"/>
              </a:rPr>
              <a:t>kadangkala</a:t>
            </a:r>
            <a:r>
              <a:rPr lang="id-ID" sz="2400" dirty="0">
                <a:effectLst/>
                <a:latin typeface="Times New Roman" panose="02020603050405020304" pitchFamily="18" charset="0"/>
                <a:ea typeface="Calibri" panose="020F0502020204030204" pitchFamily="34" charset="0"/>
              </a:rPr>
              <a:t> sering dipakai sebagai terjemahan masyarakat yaitu  </a:t>
            </a:r>
            <a:r>
              <a:rPr lang="id-ID" sz="2400" i="1" dirty="0" err="1">
                <a:effectLst/>
                <a:latin typeface="Times New Roman" panose="02020603050405020304" pitchFamily="18" charset="0"/>
                <a:ea typeface="Calibri" panose="020F0502020204030204" pitchFamily="34" charset="0"/>
              </a:rPr>
              <a:t>community</a:t>
            </a:r>
            <a:r>
              <a:rPr lang="id-ID" sz="2400" i="1" dirty="0">
                <a:effectLst/>
                <a:latin typeface="Times New Roman" panose="02020603050405020304" pitchFamily="18" charset="0"/>
                <a:ea typeface="Calibri" panose="020F0502020204030204" pitchFamily="34" charset="0"/>
              </a:rPr>
              <a:t>.</a:t>
            </a:r>
            <a:r>
              <a:rPr lang="id-ID" sz="2400" dirty="0">
                <a:effectLst/>
                <a:latin typeface="Times New Roman" panose="02020603050405020304" pitchFamily="18" charset="0"/>
                <a:ea typeface="Calibri" panose="020F0502020204030204" pitchFamily="34" charset="0"/>
              </a:rPr>
              <a:t> Dalam perspektif sosiologi </a:t>
            </a:r>
            <a:r>
              <a:rPr lang="id-ID" sz="2400" i="1" dirty="0" err="1">
                <a:effectLst/>
                <a:latin typeface="Times New Roman" panose="02020603050405020304" pitchFamily="18" charset="0"/>
                <a:ea typeface="Calibri" panose="020F0502020204030204" pitchFamily="34" charset="0"/>
              </a:rPr>
              <a:t>society</a:t>
            </a:r>
            <a:r>
              <a:rPr lang="id-ID" sz="2400" i="1" dirty="0">
                <a:effectLst/>
                <a:latin typeface="Times New Roman" panose="02020603050405020304" pitchFamily="18" charset="0"/>
                <a:ea typeface="Calibri" panose="020F0502020204030204" pitchFamily="34" charset="0"/>
              </a:rPr>
              <a:t> </a:t>
            </a:r>
            <a:r>
              <a:rPr lang="id-ID" sz="2400" dirty="0">
                <a:effectLst/>
                <a:latin typeface="Times New Roman" panose="02020603050405020304" pitchFamily="18" charset="0"/>
                <a:ea typeface="Calibri" panose="020F0502020204030204" pitchFamily="34" charset="0"/>
              </a:rPr>
              <a:t> berbeda dengan </a:t>
            </a:r>
            <a:r>
              <a:rPr lang="id-ID" sz="2400" i="1" dirty="0" err="1">
                <a:effectLst/>
                <a:latin typeface="Times New Roman" panose="02020603050405020304" pitchFamily="18" charset="0"/>
                <a:ea typeface="Calibri" panose="020F0502020204030204" pitchFamily="34" charset="0"/>
              </a:rPr>
              <a:t>community</a:t>
            </a:r>
            <a:r>
              <a:rPr lang="id-ID" sz="2400" i="1" dirty="0">
                <a:effectLst/>
                <a:latin typeface="Times New Roman" panose="02020603050405020304" pitchFamily="18" charset="0"/>
                <a:ea typeface="Calibri" panose="020F0502020204030204" pitchFamily="34" charset="0"/>
              </a:rPr>
              <a:t>.</a:t>
            </a:r>
            <a:r>
              <a:rPr lang="id-ID" sz="2400" dirty="0">
                <a:effectLst/>
                <a:latin typeface="Times New Roman" panose="02020603050405020304" pitchFamily="18" charset="0"/>
                <a:ea typeface="Calibri" panose="020F0502020204030204" pitchFamily="34" charset="0"/>
              </a:rPr>
              <a:t>  </a:t>
            </a:r>
            <a:endParaRPr lang="id-ID" sz="2400" i="1" dirty="0">
              <a:effectLst/>
              <a:latin typeface="Times New Roman" panose="02020603050405020304" pitchFamily="18" charset="0"/>
              <a:ea typeface="Calibri" panose="020F0502020204030204" pitchFamily="34" charset="0"/>
            </a:endParaRPr>
          </a:p>
          <a:p>
            <a:pPr algn="just" eaLnBrk="0"/>
            <a:endParaRPr lang="id-ID" sz="2400" i="1" dirty="0">
              <a:latin typeface="Times New Roman" panose="02020603050405020304" pitchFamily="18" charset="0"/>
              <a:ea typeface="Calibri" panose="020F0502020204030204" pitchFamily="34" charset="0"/>
            </a:endParaRPr>
          </a:p>
          <a:p>
            <a:pPr algn="just" eaLnBrk="0"/>
            <a:r>
              <a:rPr lang="id-ID" sz="2400" dirty="0" err="1">
                <a:effectLst/>
                <a:latin typeface="Times New Roman" panose="02020603050405020304" pitchFamily="18" charset="0"/>
                <a:ea typeface="Calibri" panose="020F0502020204030204" pitchFamily="34" charset="0"/>
              </a:rPr>
              <a:t>Shadily</a:t>
            </a:r>
            <a:r>
              <a:rPr lang="id-ID" sz="2400" dirty="0">
                <a:effectLst/>
                <a:latin typeface="Times New Roman" panose="02020603050405020304" pitchFamily="18" charset="0"/>
                <a:ea typeface="Calibri" panose="020F0502020204030204" pitchFamily="34" charset="0"/>
              </a:rPr>
              <a:t> (1993) juga memberikan penjelasan terkait dengan </a:t>
            </a:r>
            <a:r>
              <a:rPr lang="id-ID" sz="2400" i="1" dirty="0" err="1">
                <a:effectLst/>
                <a:latin typeface="Times New Roman" panose="02020603050405020304" pitchFamily="18" charset="0"/>
                <a:ea typeface="Calibri" panose="020F0502020204030204" pitchFamily="34" charset="0"/>
              </a:rPr>
              <a:t>community</a:t>
            </a:r>
            <a:r>
              <a:rPr lang="id-ID" sz="2400" dirty="0">
                <a:effectLst/>
                <a:latin typeface="Times New Roman" panose="02020603050405020304" pitchFamily="18" charset="0"/>
                <a:ea typeface="Calibri" panose="020F0502020204030204" pitchFamily="34" charset="0"/>
              </a:rPr>
              <a:t> ini. Pendapatnya tentang </a:t>
            </a:r>
            <a:r>
              <a:rPr lang="id-ID" sz="2400" i="1" dirty="0" err="1">
                <a:effectLst/>
                <a:latin typeface="Times New Roman" panose="02020603050405020304" pitchFamily="18" charset="0"/>
                <a:ea typeface="Calibri" panose="020F0502020204030204" pitchFamily="34" charset="0"/>
              </a:rPr>
              <a:t>community</a:t>
            </a:r>
            <a:r>
              <a:rPr lang="id-ID" sz="2400" i="1" dirty="0">
                <a:effectLst/>
                <a:latin typeface="Times New Roman" panose="02020603050405020304" pitchFamily="18" charset="0"/>
                <a:ea typeface="Calibri" panose="020F0502020204030204" pitchFamily="34" charset="0"/>
              </a:rPr>
              <a:t> </a:t>
            </a:r>
            <a:r>
              <a:rPr lang="id-ID" sz="2400" dirty="0">
                <a:effectLst/>
                <a:latin typeface="Times New Roman" panose="02020603050405020304" pitchFamily="18" charset="0"/>
                <a:ea typeface="Calibri" panose="020F0502020204030204" pitchFamily="34" charset="0"/>
              </a:rPr>
              <a:t>mengarah pada unsur yang statis karena menurutnya  </a:t>
            </a:r>
            <a:r>
              <a:rPr lang="id-ID" sz="2400" i="1" dirty="0" err="1">
                <a:effectLst/>
                <a:latin typeface="Times New Roman" panose="02020603050405020304" pitchFamily="18" charset="0"/>
                <a:ea typeface="Calibri" panose="020F0502020204030204" pitchFamily="34" charset="0"/>
              </a:rPr>
              <a:t>community</a:t>
            </a:r>
            <a:r>
              <a:rPr lang="id-ID" sz="2400" dirty="0">
                <a:effectLst/>
                <a:latin typeface="Times New Roman" panose="02020603050405020304" pitchFamily="18" charset="0"/>
                <a:ea typeface="Calibri" panose="020F0502020204030204" pitchFamily="34" charset="0"/>
              </a:rPr>
              <a:t> hanya menunjukkan arti masyarakat yang terbatas dan berbeda dengan masyarakat umum </a:t>
            </a:r>
            <a:r>
              <a:rPr lang="id-ID" sz="2400" i="1" dirty="0">
                <a:effectLst/>
                <a:latin typeface="Times New Roman" panose="02020603050405020304" pitchFamily="18" charset="0"/>
                <a:ea typeface="Calibri" panose="020F0502020204030204" pitchFamily="34" charset="0"/>
              </a:rPr>
              <a:t>(</a:t>
            </a:r>
            <a:r>
              <a:rPr lang="id-ID" sz="2400" i="1" dirty="0" err="1">
                <a:effectLst/>
                <a:latin typeface="Times New Roman" panose="02020603050405020304" pitchFamily="18" charset="0"/>
                <a:ea typeface="Calibri" panose="020F0502020204030204" pitchFamily="34" charset="0"/>
              </a:rPr>
              <a:t>society</a:t>
            </a:r>
            <a:r>
              <a:rPr lang="id-ID" sz="2400" i="1" dirty="0">
                <a:effectLst/>
                <a:latin typeface="Times New Roman" panose="02020603050405020304" pitchFamily="18" charset="0"/>
                <a:ea typeface="Calibri" panose="020F0502020204030204" pitchFamily="34" charset="0"/>
              </a:rPr>
              <a:t>).</a:t>
            </a:r>
            <a:r>
              <a:rPr lang="id-ID" sz="2400" dirty="0">
                <a:effectLst/>
                <a:latin typeface="Times New Roman" panose="02020603050405020304" pitchFamily="18" charset="0"/>
                <a:ea typeface="Calibri" panose="020F0502020204030204" pitchFamily="34" charset="0"/>
              </a:rPr>
              <a:t>  Padanannya dalam Bahasa Indonesia </a:t>
            </a:r>
            <a:r>
              <a:rPr lang="id-ID" sz="2400" dirty="0" err="1">
                <a:effectLst/>
                <a:latin typeface="Times New Roman" panose="02020603050405020304" pitchFamily="18" charset="0"/>
                <a:ea typeface="Calibri" panose="020F0502020204030204" pitchFamily="34" charset="0"/>
              </a:rPr>
              <a:t>seringkali</a:t>
            </a:r>
            <a:r>
              <a:rPr lang="id-ID" sz="2400" dirty="0">
                <a:effectLst/>
                <a:latin typeface="Times New Roman" panose="02020603050405020304" pitchFamily="18" charset="0"/>
                <a:ea typeface="Calibri" panose="020F0502020204030204" pitchFamily="34" charset="0"/>
              </a:rPr>
              <a:t> disamakan dengan paguyuban</a:t>
            </a:r>
          </a:p>
          <a:p>
            <a:pPr algn="just" eaLnBrk="0"/>
            <a:endParaRPr lang="id-ID" sz="2400" i="1" dirty="0">
              <a:latin typeface="Times New Roman" panose="02020603050405020304" pitchFamily="18" charset="0"/>
              <a:ea typeface="Calibri" panose="020F0502020204030204" pitchFamily="34" charset="0"/>
            </a:endParaRPr>
          </a:p>
          <a:p>
            <a:pPr algn="just" eaLnBrk="0"/>
            <a:r>
              <a:rPr lang="id-ID" sz="2400" dirty="0">
                <a:effectLst/>
                <a:latin typeface="Times New Roman" panose="02020603050405020304" pitchFamily="18" charset="0"/>
                <a:ea typeface="Calibri" panose="020F0502020204030204" pitchFamily="34" charset="0"/>
                <a:cs typeface="Times New Roman" panose="02020603050405020304" pitchFamily="18" charset="0"/>
              </a:rPr>
              <a:t>Asal kata masyarakat  pun dapat ditelusuri dalam Bahasa Arab </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b="1" i="1" dirty="0" err="1">
                <a:effectLst/>
                <a:latin typeface="Times New Roman" panose="02020603050405020304" pitchFamily="18" charset="0"/>
                <a:ea typeface="Calibri" panose="020F0502020204030204" pitchFamily="34" charset="0"/>
                <a:cs typeface="Times New Roman" panose="02020603050405020304" pitchFamily="18" charset="0"/>
              </a:rPr>
              <a:t>syaraka</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yang mengandung arti ikut serta atau berpartisipasi.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Abdulsyani</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(1987) menambahkan kata lain dalam Bahasa Arab yang merupakan asal kata dari masyarakat yaitu </a:t>
            </a:r>
            <a:r>
              <a:rPr lang="id-ID" sz="2400" b="1" i="1" dirty="0" err="1">
                <a:effectLst/>
                <a:latin typeface="Times New Roman" panose="02020603050405020304" pitchFamily="18" charset="0"/>
                <a:ea typeface="Calibri" panose="020F0502020204030204" pitchFamily="34" charset="0"/>
                <a:cs typeface="Times New Roman" panose="02020603050405020304" pitchFamily="18" charset="0"/>
              </a:rPr>
              <a:t>musyarak</a:t>
            </a:r>
            <a:r>
              <a:rPr lang="id-ID"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yang berarti berkumpul bersama, hidup bersama dengan saling berhubungan dan saling mempengaruhi</a:t>
            </a:r>
            <a:r>
              <a:rPr lang="id-ID" sz="2400" i="1" dirty="0">
                <a:effectLst/>
                <a:latin typeface="Times New Roman" panose="02020603050405020304" pitchFamily="18" charset="0"/>
                <a:ea typeface="Calibri" panose="020F0502020204030204" pitchFamily="34" charset="0"/>
              </a:rPr>
              <a:t>.</a:t>
            </a:r>
            <a:r>
              <a:rPr lang="id-ID" sz="2400" dirty="0">
                <a:effectLst/>
                <a:latin typeface="Times New Roman" panose="02020603050405020304" pitchFamily="18" charset="0"/>
                <a:ea typeface="Calibri" panose="020F0502020204030204" pitchFamily="34" charset="0"/>
              </a:rPr>
              <a:t> </a:t>
            </a:r>
            <a:endParaRPr lang="id-ID" sz="2400" dirty="0">
              <a:latin typeface="Book Antiqua" panose="02040602050305030304" pitchFamily="18" charset="0"/>
              <a:ea typeface="Calibri" panose="020F0502020204030204" pitchFamily="34" charset="0"/>
            </a:endParaRPr>
          </a:p>
        </p:txBody>
      </p:sp>
      <p:pic>
        <p:nvPicPr>
          <p:cNvPr id="10242" name="Picture 2" descr="Community Living Well | Working Together For Your Mental Health">
            <a:extLst>
              <a:ext uri="{FF2B5EF4-FFF2-40B4-BE49-F238E27FC236}">
                <a16:creationId xmlns:a16="http://schemas.microsoft.com/office/drawing/2014/main" id="{AA10BFD9-997B-BAA6-B040-B0C3C0C786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1257300"/>
            <a:ext cx="3244357"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The Power of Community - Student Wellness Centre">
            <a:extLst>
              <a:ext uri="{FF2B5EF4-FFF2-40B4-BE49-F238E27FC236}">
                <a16:creationId xmlns:a16="http://schemas.microsoft.com/office/drawing/2014/main" id="{67605BC8-01C1-4776-9636-389DA43AB8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093" y="1257300"/>
            <a:ext cx="2857500" cy="3047999"/>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Community – Two Faces of MS">
            <a:extLst>
              <a:ext uri="{FF2B5EF4-FFF2-40B4-BE49-F238E27FC236}">
                <a16:creationId xmlns:a16="http://schemas.microsoft.com/office/drawing/2014/main" id="{214A3F49-1D58-850D-E9F9-B0C11D762F7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9971" y="4533900"/>
            <a:ext cx="6195393" cy="1447801"/>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Pengertian Paguyuban beserta Jenis dan Contohnya">
            <a:extLst>
              <a:ext uri="{FF2B5EF4-FFF2-40B4-BE49-F238E27FC236}">
                <a16:creationId xmlns:a16="http://schemas.microsoft.com/office/drawing/2014/main" id="{C2335C06-1B57-E6F8-BCA2-29B37AFE6B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6300" y="6248400"/>
            <a:ext cx="6195393"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33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FE48F-91B8-3A3C-B581-FEAD2ACC22E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668372E-E897-947A-8F1C-729A3CF3CCF7}"/>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73E6CEFE-E9F7-CA49-6E7E-A01299980AF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ACDB399E-D45B-9053-47EE-3694554A09D2}"/>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EA283563-4E2D-B951-8281-11DD9B45C9D8}"/>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7" name="Kotak Teks 6">
            <a:extLst>
              <a:ext uri="{FF2B5EF4-FFF2-40B4-BE49-F238E27FC236}">
                <a16:creationId xmlns:a16="http://schemas.microsoft.com/office/drawing/2014/main" id="{8432E7B3-BDE4-11A7-511D-7D61FF5B87C1}"/>
              </a:ext>
            </a:extLst>
          </p:cNvPr>
          <p:cNvSpPr txBox="1"/>
          <p:nvPr/>
        </p:nvSpPr>
        <p:spPr>
          <a:xfrm>
            <a:off x="1355271" y="1333500"/>
            <a:ext cx="5807529" cy="6681124"/>
          </a:xfrm>
          <a:prstGeom prst="rect">
            <a:avLst/>
          </a:prstGeom>
          <a:noFill/>
        </p:spPr>
        <p:txBody>
          <a:bodyPr wrap="square">
            <a:spAutoFit/>
          </a:bodyPr>
          <a:lstStyle/>
          <a:p>
            <a:pPr marL="457200" algn="just">
              <a:lnSpc>
                <a:spcPct val="150000"/>
              </a:lnSpc>
              <a:spcAft>
                <a:spcPts val="1000"/>
              </a:spcAft>
            </a:pP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Konsep lain yang terkait dengan masyarakat adalah </a:t>
            </a: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penduduk</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Affandi (1986) memberikan definisi penduduk sebagai sekelompok orang yang mendiami wilayah negara dan  menjadi unsur yang mutlak dan yang paling utama untuk dapat berdirinya negara, sehingga posisinya menjadi suatu </a:t>
            </a:r>
            <a:r>
              <a:rPr lang="id-ID" sz="2400" i="1" dirty="0" err="1">
                <a:effectLst/>
                <a:latin typeface="Times New Roman" panose="02020603050405020304" pitchFamily="18" charset="0"/>
                <a:ea typeface="Calibri" panose="020F0502020204030204" pitchFamily="34" charset="0"/>
                <a:cs typeface="Times New Roman" panose="02020603050405020304" pitchFamily="18" charset="0"/>
              </a:rPr>
              <a:t>personensubstraats</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atau lapisan dasar berbentuk sekumpulan manusia atau landasan personal bagi negara atau soko dasar suatu negara.</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Kotak Teks 9">
            <a:extLst>
              <a:ext uri="{FF2B5EF4-FFF2-40B4-BE49-F238E27FC236}">
                <a16:creationId xmlns:a16="http://schemas.microsoft.com/office/drawing/2014/main" id="{42F0DB33-E342-BBC8-3FB5-2AEFB9C66EEC}"/>
              </a:ext>
            </a:extLst>
          </p:cNvPr>
          <p:cNvSpPr txBox="1"/>
          <p:nvPr/>
        </p:nvSpPr>
        <p:spPr>
          <a:xfrm>
            <a:off x="7780565" y="1355271"/>
            <a:ext cx="9152164" cy="6937605"/>
          </a:xfrm>
          <a:prstGeom prst="rect">
            <a:avLst/>
          </a:prstGeom>
          <a:noFill/>
        </p:spPr>
        <p:txBody>
          <a:bodyPr wrap="square">
            <a:spAutoFit/>
          </a:bodyPr>
          <a:lstStyle/>
          <a:p>
            <a:pPr marL="457200" algn="just">
              <a:lnSpc>
                <a:spcPct val="150000"/>
              </a:lnSpc>
              <a:spcAft>
                <a:spcPts val="1000"/>
              </a:spcAft>
            </a:pP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warga negara dan rakyat. Warga negara merupakan bagian dari penduduk yang digunakan untuk membedakannya dengan orang asing. </a:t>
            </a:r>
          </a:p>
          <a:p>
            <a:pPr marL="457200" algn="just">
              <a:lnSpc>
                <a:spcPct val="150000"/>
              </a:lnSpc>
              <a:spcAft>
                <a:spcPts val="1000"/>
              </a:spcAft>
            </a:pP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Relasi negara dengan masyarakat</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cenderung </a:t>
            </a: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diikat secara sosial dan kultural</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maka </a:t>
            </a: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relasi negara dengan warga negara ini diikat secara yuridis dan politis</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57200" algn="just">
              <a:lnSpc>
                <a:spcPct val="150000"/>
              </a:lnSpc>
              <a:spcAft>
                <a:spcPts val="1000"/>
              </a:spcAft>
            </a:pP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Dalam perspektif sosiologis keseluruhan warga negara suatu negara disebut rakyat negara yang bersangkutan. Istilah rakyat </a:t>
            </a:r>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seringkali</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dipergunakan untuk menunjukkan </a:t>
            </a: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pihak yang menjadi sasaran kekuasaan negara, dan juga terkadang menjadi lawan pihak penguasa. Oleh karena itu rakyat menjadi objek kekuasaan negara</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5236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7552-286D-7C45-A2A9-361C8D6240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3BA319-3476-9969-9AD4-C82A9D5BDB03}"/>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81F357BE-1E3F-1EA3-6AE5-C9A6111FAE0C}"/>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1F2201F7-B197-C32C-5FF3-BF0B9D29D179}"/>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D0C0595C-DDEB-676B-DD52-04DC3169E8DE}"/>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16" name="Kotak Teks 15">
            <a:extLst>
              <a:ext uri="{FF2B5EF4-FFF2-40B4-BE49-F238E27FC236}">
                <a16:creationId xmlns:a16="http://schemas.microsoft.com/office/drawing/2014/main" id="{3525BE63-423F-39D1-97FC-9A46D413850F}"/>
              </a:ext>
            </a:extLst>
          </p:cNvPr>
          <p:cNvSpPr txBox="1"/>
          <p:nvPr/>
        </p:nvSpPr>
        <p:spPr>
          <a:xfrm>
            <a:off x="1447800" y="1490711"/>
            <a:ext cx="15773400" cy="6494085"/>
          </a:xfrm>
          <a:prstGeom prst="rect">
            <a:avLst/>
          </a:prstGeom>
          <a:noFill/>
        </p:spPr>
        <p:txBody>
          <a:bodyPr wrap="square">
            <a:spAutoFit/>
          </a:bodyPr>
          <a:lstStyle/>
          <a:p>
            <a:pPr algn="ctr"/>
            <a:r>
              <a:rPr lang="id-ID" sz="3200" b="1" dirty="0">
                <a:effectLst/>
                <a:latin typeface="Book Antiqua" panose="02040602050305030304" pitchFamily="18" charset="0"/>
                <a:ea typeface="Calibri" panose="020F0502020204030204" pitchFamily="34" charset="0"/>
                <a:cs typeface="Times New Roman" panose="02020603050405020304" pitchFamily="18" charset="0"/>
              </a:rPr>
              <a:t>Tipologi Masyarakat </a:t>
            </a:r>
            <a:r>
              <a:rPr lang="id-ID" sz="3200" b="1" dirty="0">
                <a:solidFill>
                  <a:schemeClr val="accent1"/>
                </a:solidFill>
                <a:effectLst/>
                <a:latin typeface="Times New Roman" panose="02020603050405020304" pitchFamily="18" charset="0"/>
                <a:ea typeface="Calibri" panose="020F0502020204030204" pitchFamily="34" charset="0"/>
              </a:rPr>
              <a:t>(</a:t>
            </a:r>
            <a:r>
              <a:rPr lang="id-ID" sz="3200" b="1" dirty="0" err="1">
                <a:solidFill>
                  <a:schemeClr val="accent1"/>
                </a:solidFill>
                <a:effectLst/>
                <a:latin typeface="Times New Roman" panose="02020603050405020304" pitchFamily="18" charset="0"/>
                <a:ea typeface="Calibri" panose="020F0502020204030204" pitchFamily="34" charset="0"/>
              </a:rPr>
              <a:t>Koentjaraningrat</a:t>
            </a:r>
            <a:r>
              <a:rPr lang="id-ID" sz="3200" b="1" dirty="0">
                <a:solidFill>
                  <a:schemeClr val="accent1"/>
                </a:solidFill>
                <a:latin typeface="Times New Roman" panose="02020603050405020304" pitchFamily="18" charset="0"/>
                <a:ea typeface="Calibri" panose="020F0502020204030204" pitchFamily="34" charset="0"/>
              </a:rPr>
              <a:t>, </a:t>
            </a:r>
            <a:r>
              <a:rPr lang="id-ID" sz="3200" b="1" dirty="0">
                <a:solidFill>
                  <a:schemeClr val="accent1"/>
                </a:solidFill>
                <a:effectLst/>
                <a:latin typeface="Times New Roman" panose="02020603050405020304" pitchFamily="18" charset="0"/>
                <a:ea typeface="Calibri" panose="020F0502020204030204" pitchFamily="34" charset="0"/>
              </a:rPr>
              <a:t>1979)</a:t>
            </a:r>
          </a:p>
          <a:p>
            <a:pPr algn="ctr"/>
            <a:endParaRPr lang="id-ID" sz="3200" b="1" dirty="0">
              <a:solidFill>
                <a:schemeClr val="accent1"/>
              </a:solidFill>
              <a:effectLst/>
              <a:latin typeface="Book Antiqua" panose="02040602050305030304" pitchFamily="18" charset="0"/>
              <a:ea typeface="Calibri" panose="020F0502020204030204" pitchFamily="34" charset="0"/>
              <a:cs typeface="Times New Roman" panose="02020603050405020304" pitchFamily="18" charset="0"/>
            </a:endParaRPr>
          </a:p>
          <a:p>
            <a:pPr marL="457200" indent="-457200" algn="ctr">
              <a:buFont typeface="Arial" panose="020B0604020202020204" pitchFamily="34" charset="0"/>
              <a:buChar char="•"/>
            </a:pPr>
            <a:r>
              <a:rPr lang="id-ID" sz="3200" dirty="0">
                <a:effectLst/>
                <a:latin typeface="Times New Roman" panose="02020603050405020304" pitchFamily="18" charset="0"/>
                <a:ea typeface="Calibri" panose="020F0502020204030204" pitchFamily="34" charset="0"/>
              </a:rPr>
              <a:t>Masyarakat dengan sistem berkebun yang sangat sederhana</a:t>
            </a:r>
            <a:endParaRPr lang="id-ID" sz="3200" b="1" dirty="0">
              <a:effectLst/>
              <a:latin typeface="Book Antiqua" panose="02040602050305030304" pitchFamily="18" charset="0"/>
              <a:ea typeface="Times New Roman" panose="02020603050405020304" pitchFamily="18" charset="0"/>
            </a:endParaRPr>
          </a:p>
          <a:p>
            <a:pPr marL="457200" indent="-457200" algn="ctr">
              <a:buFont typeface="Arial" panose="020B0604020202020204" pitchFamily="34" charset="0"/>
              <a:buChar char="•"/>
            </a:pPr>
            <a:r>
              <a:rPr lang="id-ID" sz="3200" dirty="0">
                <a:effectLst/>
                <a:latin typeface="Times New Roman" panose="02020603050405020304" pitchFamily="18" charset="0"/>
                <a:ea typeface="Calibri" panose="020F0502020204030204" pitchFamily="34" charset="0"/>
              </a:rPr>
              <a:t>Masyarakat pedesaan dengan bercocok tanam di ladang atau sawah sebagai dasarnya dan padi merupakan tanaman pokoknya</a:t>
            </a:r>
            <a:endParaRPr lang="id-ID" sz="3200" dirty="0">
              <a:effectLst/>
              <a:latin typeface="Book Antiqua" panose="02040602050305030304" pitchFamily="18" charset="0"/>
              <a:ea typeface="Calibri" panose="020F0502020204030204" pitchFamily="34" charset="0"/>
              <a:cs typeface="Times New Roman" panose="02020603050405020304" pitchFamily="18" charset="0"/>
            </a:endParaRPr>
          </a:p>
          <a:p>
            <a:pPr marL="457200" indent="-457200" algn="ctr">
              <a:buFont typeface="Arial" panose="020B0604020202020204" pitchFamily="34" charset="0"/>
              <a:buChar char="•"/>
            </a:pPr>
            <a:r>
              <a:rPr lang="id-ID" sz="3200" dirty="0">
                <a:effectLst/>
                <a:latin typeface="Times New Roman" panose="02020603050405020304" pitchFamily="18" charset="0"/>
                <a:ea typeface="Calibri" panose="020F0502020204030204" pitchFamily="34" charset="0"/>
              </a:rPr>
              <a:t>Masyarakat pedesaan  dengan adaptasi ekologi yang sama dengan tipe kedua yang didasarkan pada cara bercocok tanam di ladang atau sawah dan padi juga menjadi tanaman pokoknya</a:t>
            </a:r>
          </a:p>
          <a:p>
            <a:pPr marL="457200" indent="-457200" algn="ctr">
              <a:buFont typeface="Arial" panose="020B0604020202020204" pitchFamily="34" charset="0"/>
              <a:buChar char="•"/>
            </a:pPr>
            <a:r>
              <a:rPr lang="id-ID" sz="3200" dirty="0">
                <a:effectLst/>
                <a:latin typeface="Times New Roman" panose="02020603050405020304" pitchFamily="18" charset="0"/>
                <a:ea typeface="Calibri" panose="020F0502020204030204" pitchFamily="34" charset="0"/>
              </a:rPr>
              <a:t>Masyarakat pedesaan dengan bercocok tanam di sawan dan padi sebagai tanaman pokoknya</a:t>
            </a:r>
            <a:endParaRPr lang="id-ID" sz="3200" dirty="0">
              <a:latin typeface="Times New Roman" panose="02020603050405020304" pitchFamily="18" charset="0"/>
              <a:ea typeface="Calibri" panose="020F0502020204030204" pitchFamily="34" charset="0"/>
            </a:endParaRPr>
          </a:p>
          <a:p>
            <a:pPr marL="457200" indent="-457200" algn="ctr">
              <a:buFont typeface="Arial" panose="020B0604020202020204" pitchFamily="34" charset="0"/>
              <a:buChar char="•"/>
            </a:pPr>
            <a:r>
              <a:rPr lang="id-ID" sz="3200" dirty="0">
                <a:effectLst/>
                <a:latin typeface="Times New Roman" panose="02020603050405020304" pitchFamily="18" charset="0"/>
                <a:ea typeface="Calibri" panose="020F0502020204030204" pitchFamily="34" charset="0"/>
              </a:rPr>
              <a:t>Masyarakat kota yang mempunyai ciri-ciri pusat pemerintahan dengan sektor perdagangan dan industri yang lemah</a:t>
            </a:r>
          </a:p>
          <a:p>
            <a:pPr marL="457200" indent="-457200" algn="ctr">
              <a:buFont typeface="Arial" panose="020B0604020202020204" pitchFamily="34" charset="0"/>
              <a:buChar char="•"/>
            </a:pPr>
            <a:r>
              <a:rPr lang="id-ID" sz="3200" dirty="0">
                <a:effectLst/>
                <a:latin typeface="Times New Roman" panose="02020603050405020304" pitchFamily="18" charset="0"/>
                <a:ea typeface="Calibri" panose="020F0502020204030204" pitchFamily="34" charset="0"/>
              </a:rPr>
              <a:t>Masyarakat metropolitan yang mulai mengembangkan suatu sektor perdagangan dan industri yang cukup memiliki arti</a:t>
            </a:r>
            <a:endParaRPr lang="id-ID" sz="3200"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1790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Kotak Teks 11">
            <a:extLst>
              <a:ext uri="{FF2B5EF4-FFF2-40B4-BE49-F238E27FC236}">
                <a16:creationId xmlns:a16="http://schemas.microsoft.com/office/drawing/2014/main" id="{D0660FF2-0770-3F07-23A9-1263CC29DC34}"/>
              </a:ext>
            </a:extLst>
          </p:cNvPr>
          <p:cNvSpPr txBox="1"/>
          <p:nvPr/>
        </p:nvSpPr>
        <p:spPr>
          <a:xfrm>
            <a:off x="838200" y="625376"/>
            <a:ext cx="10210800" cy="2308324"/>
          </a:xfrm>
          <a:prstGeom prst="rect">
            <a:avLst/>
          </a:prstGeom>
          <a:noFill/>
        </p:spPr>
        <p:txBody>
          <a:bodyPr wrap="square">
            <a:spAutoFit/>
          </a:bodyPr>
          <a:lstStyle/>
          <a:p>
            <a:r>
              <a:rPr lang="id-ID" sz="2400" dirty="0">
                <a:effectLst/>
                <a:latin typeface="Times New Roman" panose="02020603050405020304" pitchFamily="18" charset="0"/>
                <a:ea typeface="Calibri" panose="020F0502020204030204" pitchFamily="34" charset="0"/>
                <a:cs typeface="Times New Roman" panose="02020603050405020304" pitchFamily="18" charset="0"/>
              </a:rPr>
              <a:t>Pembentukan dan Perkembangan Masyarakat Pemerintahan Awal</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r>
              <a:rPr lang="id-ID" sz="2400" dirty="0">
                <a:effectLst/>
                <a:latin typeface="Times New Roman" panose="02020603050405020304" pitchFamily="18" charset="0"/>
                <a:ea typeface="Calibri" panose="020F0502020204030204" pitchFamily="34" charset="0"/>
              </a:rPr>
              <a:t>tiga alasan menurut </a:t>
            </a:r>
            <a:r>
              <a:rPr lang="id-ID" sz="2400" dirty="0" err="1">
                <a:effectLst/>
                <a:latin typeface="Times New Roman" panose="02020603050405020304" pitchFamily="18" charset="0"/>
                <a:ea typeface="Calibri" panose="020F0502020204030204" pitchFamily="34" charset="0"/>
              </a:rPr>
              <a:t>Kartohadikoesoemo</a:t>
            </a:r>
            <a:r>
              <a:rPr lang="id-ID" sz="2400" dirty="0">
                <a:effectLst/>
                <a:latin typeface="Times New Roman" panose="02020603050405020304" pitchFamily="18" charset="0"/>
                <a:ea typeface="Calibri" panose="020F0502020204030204" pitchFamily="34" charset="0"/>
              </a:rPr>
              <a:t> (1984) yang menjadi dasar untuk membentuk masyarakat yaitu </a:t>
            </a:r>
          </a:p>
          <a:p>
            <a:r>
              <a:rPr lang="id-ID" sz="2400" dirty="0">
                <a:effectLst/>
                <a:latin typeface="Times New Roman" panose="02020603050405020304" pitchFamily="18" charset="0"/>
                <a:ea typeface="Calibri" panose="020F0502020204030204" pitchFamily="34" charset="0"/>
              </a:rPr>
              <a:t>untuk hidup seperti mencari makan, pakaian, dan perumahan; </a:t>
            </a:r>
          </a:p>
          <a:p>
            <a:r>
              <a:rPr lang="id-ID" sz="2400" dirty="0">
                <a:effectLst/>
                <a:latin typeface="Times New Roman" panose="02020603050405020304" pitchFamily="18" charset="0"/>
                <a:ea typeface="Calibri" panose="020F0502020204030204" pitchFamily="34" charset="0"/>
              </a:rPr>
              <a:t>untuk mempertahankan hidupnya terhadap ancaman dari luar; dan </a:t>
            </a:r>
          </a:p>
          <a:p>
            <a:r>
              <a:rPr lang="id-ID" sz="2400" dirty="0">
                <a:effectLst/>
                <a:latin typeface="Times New Roman" panose="02020603050405020304" pitchFamily="18" charset="0"/>
                <a:ea typeface="Calibri" panose="020F0502020204030204" pitchFamily="34" charset="0"/>
              </a:rPr>
              <a:t>untuk mencapai kemajuan dalam hidupnya</a:t>
            </a:r>
            <a:endParaRPr lang="id-ID" sz="2400" dirty="0">
              <a:effectLst/>
              <a:latin typeface="Book Antiqua" panose="02040602050305030304" pitchFamily="18" charset="0"/>
              <a:ea typeface="Calibri" panose="020F0502020204030204" pitchFamily="34" charset="0"/>
            </a:endParaRPr>
          </a:p>
        </p:txBody>
      </p:sp>
      <p:sp>
        <p:nvSpPr>
          <p:cNvPr id="17" name="Kotak Teks 16">
            <a:extLst>
              <a:ext uri="{FF2B5EF4-FFF2-40B4-BE49-F238E27FC236}">
                <a16:creationId xmlns:a16="http://schemas.microsoft.com/office/drawing/2014/main" id="{B9B0F79C-8761-9E71-C028-CC7DF99AA47D}"/>
              </a:ext>
            </a:extLst>
          </p:cNvPr>
          <p:cNvSpPr txBox="1"/>
          <p:nvPr/>
        </p:nvSpPr>
        <p:spPr>
          <a:xfrm>
            <a:off x="8229600" y="4610100"/>
            <a:ext cx="9152164" cy="3046988"/>
          </a:xfrm>
          <a:prstGeom prst="rect">
            <a:avLst/>
          </a:prstGeom>
          <a:noFill/>
        </p:spPr>
        <p:txBody>
          <a:bodyPr wrap="square">
            <a:spAutoFit/>
          </a:bodyPr>
          <a:lstStyle/>
          <a:p>
            <a:r>
              <a:rPr lang="id-ID" sz="2400" dirty="0">
                <a:effectLst/>
                <a:latin typeface="Times New Roman" panose="02020603050405020304" pitchFamily="18" charset="0"/>
                <a:ea typeface="Calibri" panose="020F0502020204030204" pitchFamily="34" charset="0"/>
              </a:rPr>
              <a:t>Proses pembentukan masyarakat yang didasarkan pada adanya berbagai kepentingan orang yang berkumpul dalam suatu daerah. </a:t>
            </a:r>
          </a:p>
          <a:p>
            <a:r>
              <a:rPr lang="id-ID" sz="2400" dirty="0">
                <a:latin typeface="Times New Roman" panose="02020603050405020304" pitchFamily="18" charset="0"/>
                <a:ea typeface="Calibri" panose="020F0502020204030204" pitchFamily="34" charset="0"/>
              </a:rPr>
              <a:t>P</a:t>
            </a:r>
            <a:r>
              <a:rPr lang="id-ID" sz="2400" dirty="0">
                <a:effectLst/>
                <a:latin typeface="Times New Roman" panose="02020603050405020304" pitchFamily="18" charset="0"/>
                <a:ea typeface="Calibri" panose="020F0502020204030204" pitchFamily="34" charset="0"/>
              </a:rPr>
              <a:t>ertama-tama yang dibentuk oleh sekumpulan manusia itu </a:t>
            </a:r>
            <a:r>
              <a:rPr lang="id-ID" sz="2400" b="1" dirty="0">
                <a:effectLst/>
                <a:latin typeface="Times New Roman" panose="02020603050405020304" pitchFamily="18" charset="0"/>
                <a:ea typeface="Calibri" panose="020F0502020204030204" pitchFamily="34" charset="0"/>
              </a:rPr>
              <a:t>masyarakat pertanian.</a:t>
            </a:r>
            <a:r>
              <a:rPr lang="id-ID" sz="2400" dirty="0">
                <a:effectLst/>
                <a:latin typeface="Times New Roman" panose="02020603050405020304" pitchFamily="18" charset="0"/>
                <a:ea typeface="Calibri" panose="020F0502020204030204" pitchFamily="34" charset="0"/>
              </a:rPr>
              <a:t> Diawali dengan membuka hutan dan masing-masing individu manusia tersebut mengolah tanah yang telah kosong untuk ditanami tanaman yang dapat menghasilkan bahan makanan.  Keberhasilan dalam menanam tanaman ini akan mendatangkan banyak orang untuk bergabung dan bertempat tinggal di tempat tersebut</a:t>
            </a:r>
            <a:endParaRPr lang="id-ID" sz="2400" dirty="0"/>
          </a:p>
        </p:txBody>
      </p:sp>
      <p:pic>
        <p:nvPicPr>
          <p:cNvPr id="18" name="Picture 4" descr="Ciri Masyarakat Pedesaan: Karakteristik Unik dan Kehidupan Tradisional -  Feeds Liputan6.com">
            <a:extLst>
              <a:ext uri="{FF2B5EF4-FFF2-40B4-BE49-F238E27FC236}">
                <a16:creationId xmlns:a16="http://schemas.microsoft.com/office/drawing/2014/main" id="{28732C56-FA6E-F7B9-C8C9-0AA7319DA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757" y="2933699"/>
            <a:ext cx="7396843" cy="462587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Gotong Royong Masyarakat Desa Karangdowo Wujudkan Ketahanan Pangan |  Karangdowo">
            <a:extLst>
              <a:ext uri="{FF2B5EF4-FFF2-40B4-BE49-F238E27FC236}">
                <a16:creationId xmlns:a16="http://schemas.microsoft.com/office/drawing/2014/main" id="{9F18D28A-81CE-7C27-497D-3957731C51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82800" y="342900"/>
            <a:ext cx="28575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97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DE159-4020-2638-3059-B95B97405F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F5A493-8187-D52E-7C4E-7E8E259A4033}"/>
              </a:ext>
            </a:extLst>
          </p:cNvPr>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a:extLst>
              <a:ext uri="{FF2B5EF4-FFF2-40B4-BE49-F238E27FC236}">
                <a16:creationId xmlns:a16="http://schemas.microsoft.com/office/drawing/2014/main" id="{A85EFB58-FA55-C391-EF8B-AE4362CC0FB1}"/>
              </a:ext>
            </a:extLst>
          </p:cNvPr>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a:extLst>
              <a:ext uri="{FF2B5EF4-FFF2-40B4-BE49-F238E27FC236}">
                <a16:creationId xmlns:a16="http://schemas.microsoft.com/office/drawing/2014/main" id="{7070D8D7-1799-6A0C-CF79-C4B3A589C3FC}"/>
              </a:ext>
            </a:extLst>
          </p:cNvPr>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a:extLst>
              <a:ext uri="{FF2B5EF4-FFF2-40B4-BE49-F238E27FC236}">
                <a16:creationId xmlns:a16="http://schemas.microsoft.com/office/drawing/2014/main" id="{88F593C6-2F05-95B7-3260-29B54BD63197}"/>
              </a:ext>
            </a:extLst>
          </p:cNvPr>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9" name="Kotak Teks 8">
            <a:extLst>
              <a:ext uri="{FF2B5EF4-FFF2-40B4-BE49-F238E27FC236}">
                <a16:creationId xmlns:a16="http://schemas.microsoft.com/office/drawing/2014/main" id="{8A3B89AB-F1B0-09AA-93DE-B4BA8B97AA03}"/>
              </a:ext>
            </a:extLst>
          </p:cNvPr>
          <p:cNvSpPr txBox="1"/>
          <p:nvPr/>
        </p:nvSpPr>
        <p:spPr>
          <a:xfrm>
            <a:off x="617864" y="1485900"/>
            <a:ext cx="9669136" cy="461665"/>
          </a:xfrm>
          <a:prstGeom prst="rect">
            <a:avLst/>
          </a:prstGeom>
          <a:noFill/>
        </p:spPr>
        <p:txBody>
          <a:bodyPr wrap="square" rtlCol="0">
            <a:spAutoFit/>
          </a:bodyPr>
          <a:lstStyle/>
          <a:p>
            <a:r>
              <a:rPr lang="id-ID" sz="2400" b="1" dirty="0"/>
              <a:t>Stratifikasi Sosial Dalam Masyarakat dan Proses Pembentukannya</a:t>
            </a:r>
          </a:p>
        </p:txBody>
      </p:sp>
      <p:sp>
        <p:nvSpPr>
          <p:cNvPr id="12" name="Kotak Teks 11">
            <a:extLst>
              <a:ext uri="{FF2B5EF4-FFF2-40B4-BE49-F238E27FC236}">
                <a16:creationId xmlns:a16="http://schemas.microsoft.com/office/drawing/2014/main" id="{1FAA745B-402C-AE87-C108-20ADE1045413}"/>
              </a:ext>
            </a:extLst>
          </p:cNvPr>
          <p:cNvSpPr txBox="1"/>
          <p:nvPr/>
        </p:nvSpPr>
        <p:spPr>
          <a:xfrm>
            <a:off x="596092" y="2376191"/>
            <a:ext cx="9669135" cy="6370975"/>
          </a:xfrm>
          <a:prstGeom prst="rect">
            <a:avLst/>
          </a:prstGeom>
          <a:noFill/>
        </p:spPr>
        <p:txBody>
          <a:bodyPr wrap="square">
            <a:spAutoFit/>
          </a:bodyPr>
          <a:lstStyle/>
          <a:p>
            <a:pPr algn="just"/>
            <a:r>
              <a:rPr lang="id-ID" sz="2400" dirty="0" err="1">
                <a:effectLst/>
                <a:latin typeface="Times New Roman" panose="02020603050405020304" pitchFamily="18" charset="0"/>
                <a:ea typeface="Calibri" panose="020F0502020204030204" pitchFamily="34" charset="0"/>
              </a:rPr>
              <a:t>Pitirin</a:t>
            </a:r>
            <a:r>
              <a:rPr lang="id-ID" sz="2400" dirty="0">
                <a:effectLst/>
                <a:latin typeface="Times New Roman" panose="02020603050405020304" pitchFamily="18" charset="0"/>
                <a:ea typeface="Calibri" panose="020F0502020204030204" pitchFamily="34" charset="0"/>
              </a:rPr>
              <a:t> A. </a:t>
            </a:r>
            <a:r>
              <a:rPr lang="id-ID" sz="2400" dirty="0" err="1">
                <a:effectLst/>
                <a:latin typeface="Times New Roman" panose="02020603050405020304" pitchFamily="18" charset="0"/>
                <a:ea typeface="Calibri" panose="020F0502020204030204" pitchFamily="34" charset="0"/>
              </a:rPr>
              <a:t>Sorokin</a:t>
            </a:r>
            <a:r>
              <a:rPr lang="id-ID" sz="2400" dirty="0">
                <a:latin typeface="Times New Roman" panose="02020603050405020304" pitchFamily="18" charset="0"/>
                <a:ea typeface="Calibri" panose="020F0502020204030204" pitchFamily="34" charset="0"/>
              </a:rPr>
              <a:t>, </a:t>
            </a:r>
            <a:endParaRPr lang="id-ID" sz="2400" dirty="0">
              <a:effectLst/>
              <a:latin typeface="Times New Roman" panose="02020603050405020304" pitchFamily="18" charset="0"/>
              <a:ea typeface="Calibri" panose="020F0502020204030204" pitchFamily="34" charset="0"/>
            </a:endParaRPr>
          </a:p>
          <a:p>
            <a:pPr algn="just"/>
            <a:r>
              <a:rPr lang="id-ID" sz="2400" dirty="0">
                <a:effectLst/>
                <a:latin typeface="Times New Roman" panose="02020603050405020304" pitchFamily="18" charset="0"/>
                <a:ea typeface="Calibri" panose="020F0502020204030204" pitchFamily="34" charset="0"/>
              </a:rPr>
              <a:t>Stratifikasi atau pelapisan masyarakat tersebut merupakan ciri tetap dan umum dalam masyarakat yang hidup teratur. </a:t>
            </a:r>
          </a:p>
          <a:p>
            <a:pPr algn="just"/>
            <a:endParaRPr lang="id-ID" sz="2400" dirty="0">
              <a:latin typeface="Times New Roman" panose="02020603050405020304" pitchFamily="18" charset="0"/>
              <a:ea typeface="Calibri" panose="020F0502020204030204" pitchFamily="34" charset="0"/>
            </a:endParaRPr>
          </a:p>
          <a:p>
            <a:pPr algn="just"/>
            <a:r>
              <a:rPr lang="id-ID" sz="2400" dirty="0">
                <a:effectLst/>
                <a:latin typeface="Times New Roman" panose="02020603050405020304" pitchFamily="18" charset="0"/>
                <a:ea typeface="Calibri" panose="020F0502020204030204" pitchFamily="34" charset="0"/>
              </a:rPr>
              <a:t>Stratifikasi sosial dalam masyarakat  akan terus ada dan terjaga karena aktivitas dalam masyarakat senantiasa terus terjaga untuk saling berelasi dan berinteraksi. </a:t>
            </a:r>
          </a:p>
          <a:p>
            <a:pPr algn="just"/>
            <a:endParaRPr lang="id-ID" sz="2400" dirty="0">
              <a:latin typeface="Times New Roman" panose="02020603050405020304" pitchFamily="18" charset="0"/>
              <a:ea typeface="Calibri" panose="020F0502020204030204" pitchFamily="34" charset="0"/>
            </a:endParaRPr>
          </a:p>
          <a:p>
            <a:pPr algn="just"/>
            <a:r>
              <a:rPr lang="id-ID" sz="2400" dirty="0">
                <a:effectLst/>
                <a:latin typeface="Times New Roman" panose="02020603050405020304" pitchFamily="18" charset="0"/>
                <a:ea typeface="Calibri" panose="020F0502020204030204" pitchFamily="34" charset="0"/>
              </a:rPr>
              <a:t>stratifikasi sosial merupakan bagian dari struktur sosial.  Ia merupakan struktur sosial vertikal, sedangkan yang dimaksud dengan struktur sosial horizontal yaitu diferensiasi sosial</a:t>
            </a:r>
          </a:p>
          <a:p>
            <a:pPr algn="just"/>
            <a:endParaRPr lang="id-ID" sz="2400" dirty="0">
              <a:latin typeface="Times New Roman" panose="02020603050405020304" pitchFamily="18" charset="0"/>
              <a:ea typeface="Calibri" panose="020F0502020204030204" pitchFamily="34" charset="0"/>
            </a:endParaRPr>
          </a:p>
          <a:p>
            <a:pPr algn="just"/>
            <a:r>
              <a:rPr lang="id-ID" sz="2400" dirty="0">
                <a:effectLst/>
                <a:latin typeface="Times New Roman" panose="02020603050405020304" pitchFamily="18" charset="0"/>
                <a:ea typeface="Calibri" panose="020F0502020204030204" pitchFamily="34" charset="0"/>
              </a:rPr>
              <a:t>sebagai wujud awal keberadaan masyarakat, secara umum,  di desa pelapisan sosialnya tidak terlihat tajam. Namun begitu, jika didasarkan pada relasinya dengan kepemilikan atau penguasaan terhadap tanah pertaniannya, menurut Rahardjo (1999) akan dijumpai desa dengan pelapisan sosial yang tajam dan umumnya diklasifikasikan sebagai polarisasi sosial</a:t>
            </a:r>
            <a:endParaRPr lang="id-ID" sz="2400" dirty="0"/>
          </a:p>
        </p:txBody>
      </p:sp>
      <p:sp>
        <p:nvSpPr>
          <p:cNvPr id="13" name="Kotak Teks 12">
            <a:extLst>
              <a:ext uri="{FF2B5EF4-FFF2-40B4-BE49-F238E27FC236}">
                <a16:creationId xmlns:a16="http://schemas.microsoft.com/office/drawing/2014/main" id="{8063B230-CD07-FC27-AE68-47629797D728}"/>
              </a:ext>
            </a:extLst>
          </p:cNvPr>
          <p:cNvSpPr txBox="1"/>
          <p:nvPr/>
        </p:nvSpPr>
        <p:spPr>
          <a:xfrm>
            <a:off x="10591800" y="1588680"/>
            <a:ext cx="6739371" cy="7109639"/>
          </a:xfrm>
          <a:prstGeom prst="rect">
            <a:avLst/>
          </a:prstGeom>
          <a:noFill/>
        </p:spPr>
        <p:txBody>
          <a:bodyPr wrap="square" rtlCol="0">
            <a:spAutoFit/>
          </a:bodyPr>
          <a:lstStyle/>
          <a:p>
            <a:pPr algn="just"/>
            <a:r>
              <a:rPr lang="id-ID" sz="2400" dirty="0">
                <a:effectLst/>
                <a:latin typeface="Times New Roman" panose="02020603050405020304" pitchFamily="18" charset="0"/>
                <a:ea typeface="Calibri" panose="020F0502020204030204" pitchFamily="34" charset="0"/>
              </a:rPr>
              <a:t>Pada ranah politik—pemerintahan, stratifikasi sosial dapat dilihat dalam tulisannya </a:t>
            </a:r>
            <a:r>
              <a:rPr lang="id-ID" sz="2400" dirty="0" err="1">
                <a:effectLst/>
                <a:latin typeface="Times New Roman" panose="02020603050405020304" pitchFamily="18" charset="0"/>
                <a:ea typeface="Calibri" panose="020F0502020204030204" pitchFamily="34" charset="0"/>
              </a:rPr>
              <a:t>Bottomore</a:t>
            </a:r>
            <a:r>
              <a:rPr lang="id-ID" sz="2400" dirty="0">
                <a:effectLst/>
                <a:latin typeface="Times New Roman" panose="02020603050405020304" pitchFamily="18" charset="0"/>
                <a:ea typeface="Calibri" panose="020F0502020204030204" pitchFamily="34" charset="0"/>
              </a:rPr>
              <a:t> (2006) dengan adanya kelas </a:t>
            </a:r>
            <a:r>
              <a:rPr lang="id-ID" sz="2400" dirty="0" err="1">
                <a:effectLst/>
                <a:latin typeface="Times New Roman" panose="02020603050405020304" pitchFamily="18" charset="0"/>
                <a:ea typeface="Calibri" panose="020F0502020204030204" pitchFamily="34" charset="0"/>
              </a:rPr>
              <a:t>elit</a:t>
            </a:r>
            <a:r>
              <a:rPr lang="id-ID" sz="2400" dirty="0">
                <a:effectLst/>
                <a:latin typeface="Times New Roman" panose="02020603050405020304" pitchFamily="18" charset="0"/>
                <a:ea typeface="Calibri" panose="020F0502020204030204" pitchFamily="34" charset="0"/>
              </a:rPr>
              <a:t> sebagai lapisan yang tinggi </a:t>
            </a:r>
            <a:r>
              <a:rPr lang="id-ID" sz="2400" i="1" dirty="0">
                <a:effectLst/>
                <a:latin typeface="Times New Roman" panose="02020603050405020304" pitchFamily="18" charset="0"/>
                <a:ea typeface="Calibri" panose="020F0502020204030204" pitchFamily="34" charset="0"/>
              </a:rPr>
              <a:t> </a:t>
            </a:r>
            <a:r>
              <a:rPr lang="id-ID" sz="2400" dirty="0">
                <a:effectLst/>
                <a:latin typeface="Times New Roman" panose="02020603050405020304" pitchFamily="18" charset="0"/>
                <a:ea typeface="Calibri" panose="020F0502020204030204" pitchFamily="34" charset="0"/>
              </a:rPr>
              <a:t>dan kelas massa sebagai lapisan yang rendah (non </a:t>
            </a:r>
            <a:r>
              <a:rPr lang="id-ID" sz="2400" dirty="0" err="1">
                <a:effectLst/>
                <a:latin typeface="Times New Roman" panose="02020603050405020304" pitchFamily="18" charset="0"/>
                <a:ea typeface="Calibri" panose="020F0502020204030204" pitchFamily="34" charset="0"/>
              </a:rPr>
              <a:t>elit</a:t>
            </a:r>
            <a:endParaRPr lang="id-ID" sz="2400" dirty="0">
              <a:effectLst/>
              <a:latin typeface="Times New Roman" panose="02020603050405020304" pitchFamily="18" charset="0"/>
              <a:ea typeface="Calibri" panose="020F0502020204030204" pitchFamily="34" charset="0"/>
            </a:endParaRPr>
          </a:p>
          <a:p>
            <a:pPr algn="just"/>
            <a:endParaRPr lang="id-ID" sz="2400" dirty="0">
              <a:latin typeface="Times New Roman" panose="02020603050405020304" pitchFamily="18" charset="0"/>
              <a:ea typeface="Calibri" panose="020F0502020204030204" pitchFamily="34" charset="0"/>
            </a:endParaRPr>
          </a:p>
          <a:p>
            <a:pPr algn="just"/>
            <a:r>
              <a:rPr lang="id-ID" sz="2400" dirty="0" err="1">
                <a:effectLst/>
                <a:latin typeface="Times New Roman" panose="02020603050405020304" pitchFamily="18" charset="0"/>
                <a:ea typeface="Calibri" panose="020F0502020204030204" pitchFamily="34" charset="0"/>
              </a:rPr>
              <a:t>Mosca</a:t>
            </a:r>
            <a:r>
              <a:rPr lang="id-ID" sz="2400" dirty="0">
                <a:effectLst/>
                <a:latin typeface="Times New Roman" panose="02020603050405020304" pitchFamily="18" charset="0"/>
                <a:ea typeface="Calibri" panose="020F0502020204030204" pitchFamily="34" charset="0"/>
              </a:rPr>
              <a:t> seperti dikuti </a:t>
            </a:r>
            <a:r>
              <a:rPr lang="id-ID" sz="2400" dirty="0" err="1">
                <a:effectLst/>
                <a:latin typeface="Times New Roman" panose="02020603050405020304" pitchFamily="18" charset="0"/>
                <a:ea typeface="Calibri" panose="020F0502020204030204" pitchFamily="34" charset="0"/>
              </a:rPr>
              <a:t>Bottomore</a:t>
            </a:r>
            <a:r>
              <a:rPr lang="id-ID" sz="2400" dirty="0">
                <a:effectLst/>
                <a:latin typeface="Times New Roman" panose="02020603050405020304" pitchFamily="18" charset="0"/>
                <a:ea typeface="Calibri" panose="020F0502020204030204" pitchFamily="34" charset="0"/>
              </a:rPr>
              <a:t> (2006) yang menjelaskan adanya dua kelas manusia dalam masyarakat baik yang masih tradisional maupun yang sudah maju</a:t>
            </a:r>
            <a:r>
              <a:rPr lang="id-ID" sz="2400" dirty="0">
                <a:latin typeface="Times New Roman" panose="02020603050405020304" pitchFamily="18" charset="0"/>
                <a:ea typeface="Calibri" panose="020F0502020204030204" pitchFamily="34" charset="0"/>
              </a:rPr>
              <a:t>.</a:t>
            </a:r>
            <a:r>
              <a:rPr lang="id-ID" sz="2400" b="1" dirty="0">
                <a:latin typeface="Times New Roman" panose="02020603050405020304" pitchFamily="18" charset="0"/>
                <a:ea typeface="Calibri" panose="020F0502020204030204" pitchFamily="34" charset="0"/>
              </a:rPr>
              <a:t> ‘kelas yang berkuasa’ dan ‘kelas yang dikuasai’.</a:t>
            </a:r>
            <a:r>
              <a:rPr lang="id-ID" sz="2400" dirty="0">
                <a:latin typeface="Times New Roman" panose="02020603050405020304" pitchFamily="18" charset="0"/>
                <a:ea typeface="Calibri" panose="020F0502020204030204" pitchFamily="34" charset="0"/>
              </a:rPr>
              <a:t> </a:t>
            </a:r>
            <a:endParaRPr lang="id-ID" sz="2400" dirty="0">
              <a:effectLst/>
              <a:latin typeface="Times New Roman" panose="02020603050405020304" pitchFamily="18" charset="0"/>
              <a:ea typeface="Calibri" panose="020F0502020204030204" pitchFamily="34" charset="0"/>
            </a:endParaRPr>
          </a:p>
          <a:p>
            <a:pPr algn="just"/>
            <a:endParaRPr lang="id-ID" sz="2400" dirty="0">
              <a:latin typeface="Times New Roman" panose="02020603050405020304" pitchFamily="18" charset="0"/>
              <a:ea typeface="Calibri" panose="020F0502020204030204" pitchFamily="34" charset="0"/>
            </a:endParaRPr>
          </a:p>
          <a:p>
            <a:pPr algn="just"/>
            <a:r>
              <a:rPr lang="id-ID" sz="2400" dirty="0">
                <a:effectLst/>
                <a:latin typeface="Times New Roman" panose="02020603050405020304" pitchFamily="18" charset="0"/>
                <a:ea typeface="Calibri" panose="020F0502020204030204" pitchFamily="34" charset="0"/>
              </a:rPr>
              <a:t>Kelas yang pertama jumlahnya sedikit dan melaksanakan fungsi politik, memonopoli kekuasaan, dan menikmati keistimewaan-keistimewaan karena dimilikinya kekuasaan. </a:t>
            </a:r>
          </a:p>
          <a:p>
            <a:pPr algn="just"/>
            <a:endParaRPr lang="id-ID" sz="2400" dirty="0">
              <a:latin typeface="Times New Roman" panose="02020603050405020304" pitchFamily="18" charset="0"/>
              <a:ea typeface="Calibri" panose="020F0502020204030204" pitchFamily="34" charset="0"/>
            </a:endParaRPr>
          </a:p>
          <a:p>
            <a:pPr algn="just"/>
            <a:r>
              <a:rPr lang="id-ID" sz="2400" dirty="0">
                <a:effectLst/>
                <a:latin typeface="Times New Roman" panose="02020603050405020304" pitchFamily="18" charset="0"/>
                <a:ea typeface="Calibri" panose="020F0502020204030204" pitchFamily="34" charset="0"/>
              </a:rPr>
              <a:t>kelas yang kedua, jumlahnya lebih banyak tetapi ia diperintah dan dikendalikan oleh kelas yang pertama. </a:t>
            </a:r>
            <a:endParaRPr lang="id-ID" sz="2400" dirty="0"/>
          </a:p>
        </p:txBody>
      </p:sp>
    </p:spTree>
    <p:extLst>
      <p:ext uri="{BB962C8B-B14F-4D97-AF65-F5344CB8AC3E}">
        <p14:creationId xmlns:p14="http://schemas.microsoft.com/office/powerpoint/2010/main" val="592989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Kotak Teks 5">
            <a:extLst>
              <a:ext uri="{FF2B5EF4-FFF2-40B4-BE49-F238E27FC236}">
                <a16:creationId xmlns:a16="http://schemas.microsoft.com/office/drawing/2014/main" id="{304E5B60-8AE2-590C-8444-C4644538465A}"/>
              </a:ext>
            </a:extLst>
          </p:cNvPr>
          <p:cNvSpPr txBox="1"/>
          <p:nvPr/>
        </p:nvSpPr>
        <p:spPr>
          <a:xfrm>
            <a:off x="914400" y="266700"/>
            <a:ext cx="16535400" cy="611258"/>
          </a:xfrm>
          <a:prstGeom prst="rect">
            <a:avLst/>
          </a:prstGeom>
          <a:noFill/>
        </p:spPr>
        <p:txBody>
          <a:bodyPr wrap="square">
            <a:spAutoFit/>
          </a:bodyPr>
          <a:lstStyle/>
          <a:p>
            <a:pPr algn="r">
              <a:lnSpc>
                <a:spcPct val="115000"/>
              </a:lnSpc>
              <a:spcAft>
                <a:spcPts val="1000"/>
              </a:spcAft>
            </a:pPr>
            <a:r>
              <a:rPr lang="id-ID" sz="3200" b="1" dirty="0">
                <a:effectLst/>
                <a:latin typeface="Britannic Bold" panose="020B0903060703020204" pitchFamily="34" charset="0"/>
                <a:ea typeface="Calibri" panose="020F0502020204030204" pitchFamily="34" charset="0"/>
                <a:cs typeface="Times New Roman" panose="02020603050405020304" pitchFamily="18" charset="0"/>
              </a:rPr>
              <a:t>Modal Sosial dalam Masyarakat</a:t>
            </a:r>
            <a:endParaRPr lang="id-ID" sz="3200" dirty="0">
              <a:effectLst/>
              <a:latin typeface="Britannic Bold" panose="020B0903060703020204" pitchFamily="34" charset="0"/>
              <a:ea typeface="Calibri" panose="020F0502020204030204" pitchFamily="34" charset="0"/>
              <a:cs typeface="Times New Roman" panose="02020603050405020304" pitchFamily="18" charset="0"/>
            </a:endParaRPr>
          </a:p>
        </p:txBody>
      </p:sp>
      <p:sp>
        <p:nvSpPr>
          <p:cNvPr id="17" name="Kotak Teks 16">
            <a:extLst>
              <a:ext uri="{FF2B5EF4-FFF2-40B4-BE49-F238E27FC236}">
                <a16:creationId xmlns:a16="http://schemas.microsoft.com/office/drawing/2014/main" id="{840539F8-4FD2-0057-782D-29FB7E200978}"/>
              </a:ext>
            </a:extLst>
          </p:cNvPr>
          <p:cNvSpPr txBox="1"/>
          <p:nvPr/>
        </p:nvSpPr>
        <p:spPr>
          <a:xfrm>
            <a:off x="914400" y="1257300"/>
            <a:ext cx="16127186" cy="1015663"/>
          </a:xfrm>
          <a:prstGeom prst="rect">
            <a:avLst/>
          </a:prstGeom>
          <a:noFill/>
        </p:spPr>
        <p:txBody>
          <a:bodyPr wrap="square">
            <a:spAutoFit/>
          </a:bodyPr>
          <a:lstStyle/>
          <a:p>
            <a:pPr lvl="0" algn="just" eaLnBrk="0">
              <a:lnSpc>
                <a:spcPct val="150000"/>
              </a:lnSpc>
            </a:pPr>
            <a:r>
              <a:rPr lang="en-ID" sz="2400" b="1" dirty="0">
                <a:effectLst/>
                <a:latin typeface="Times New Roman" panose="02020603050405020304" pitchFamily="18" charset="0"/>
                <a:ea typeface="Times New Roman" panose="02020603050405020304" pitchFamily="18" charset="0"/>
              </a:rPr>
              <a:t>M</a:t>
            </a:r>
            <a:r>
              <a:rPr lang="id-ID" sz="2400" b="1" dirty="0" err="1">
                <a:effectLst/>
                <a:latin typeface="Times New Roman" panose="02020603050405020304" pitchFamily="18" charset="0"/>
                <a:ea typeface="Times New Roman" panose="02020603050405020304" pitchFamily="18" charset="0"/>
              </a:rPr>
              <a:t>odal</a:t>
            </a:r>
            <a:r>
              <a:rPr lang="id-ID" sz="2400" b="1" dirty="0">
                <a:effectLst/>
                <a:latin typeface="Times New Roman" panose="02020603050405020304" pitchFamily="18" charset="0"/>
                <a:ea typeface="Times New Roman" panose="02020603050405020304" pitchFamily="18" charset="0"/>
              </a:rPr>
              <a:t> Sosial: Tinjauan Konseptual</a:t>
            </a:r>
          </a:p>
          <a:p>
            <a:pPr lvl="0" algn="just" eaLnBrk="0"/>
            <a:endParaRPr lang="id-ID" sz="2400" dirty="0">
              <a:effectLst/>
              <a:latin typeface="Times New Roman" panose="02020603050405020304" pitchFamily="18" charset="0"/>
              <a:ea typeface="Times New Roman" panose="02020603050405020304" pitchFamily="18" charset="0"/>
            </a:endParaRPr>
          </a:p>
        </p:txBody>
      </p:sp>
      <p:sp>
        <p:nvSpPr>
          <p:cNvPr id="3" name="Kotak Teks 2">
            <a:extLst>
              <a:ext uri="{FF2B5EF4-FFF2-40B4-BE49-F238E27FC236}">
                <a16:creationId xmlns:a16="http://schemas.microsoft.com/office/drawing/2014/main" id="{05B627B8-85E8-79C1-C4E7-C9877AB79645}"/>
              </a:ext>
            </a:extLst>
          </p:cNvPr>
          <p:cNvSpPr txBox="1"/>
          <p:nvPr/>
        </p:nvSpPr>
        <p:spPr>
          <a:xfrm>
            <a:off x="1306285" y="3936831"/>
            <a:ext cx="16127186" cy="5262979"/>
          </a:xfrm>
          <a:prstGeom prst="rect">
            <a:avLst/>
          </a:prstGeom>
          <a:noFill/>
        </p:spPr>
        <p:txBody>
          <a:bodyPr wrap="square">
            <a:spAutoFit/>
          </a:bodyPr>
          <a:lstStyle/>
          <a:p>
            <a:r>
              <a:rPr lang="id-ID" sz="2400" dirty="0" err="1">
                <a:latin typeface="Times New Roman" panose="02020603050405020304" pitchFamily="18" charset="0"/>
                <a:cs typeface="Times New Roman" panose="02020603050405020304" pitchFamily="18" charset="0"/>
              </a:rPr>
              <a:t>Loury</a:t>
            </a:r>
            <a:r>
              <a:rPr lang="id-ID" sz="2400" dirty="0">
                <a:latin typeface="Times New Roman" panose="02020603050405020304" pitchFamily="18" charset="0"/>
                <a:cs typeface="Times New Roman" panose="02020603050405020304" pitchFamily="18" charset="0"/>
              </a:rPr>
              <a:t> (1977) seperti dikutip James S. </a:t>
            </a:r>
            <a:r>
              <a:rPr lang="id-ID" sz="2400" dirty="0" err="1">
                <a:latin typeface="Times New Roman" panose="02020603050405020304" pitchFamily="18" charset="0"/>
                <a:cs typeface="Times New Roman" panose="02020603050405020304" pitchFamily="18" charset="0"/>
              </a:rPr>
              <a:t>Coleman</a:t>
            </a:r>
            <a:r>
              <a:rPr lang="id-ID" sz="2400" dirty="0">
                <a:latin typeface="Times New Roman" panose="02020603050405020304" pitchFamily="18" charset="0"/>
                <a:cs typeface="Times New Roman" panose="02020603050405020304" pitchFamily="18" charset="0"/>
              </a:rPr>
              <a:t> (2008) memperkenalkan istilah modal sosial yaitu “kumpulan sumber daya yang melekat dalam relasi keluarga dan dalam organisasi sosial komunitas  dan yang bermanfaat untuk perkembangan kognitif dan sosial anak-anak atau pemuda</a:t>
            </a:r>
          </a:p>
          <a:p>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id-ID" sz="2400" dirty="0">
                <a:effectLst/>
                <a:latin typeface="Times New Roman" panose="02020603050405020304" pitchFamily="18" charset="0"/>
                <a:ea typeface="Calibri" panose="020F0502020204030204" pitchFamily="34" charset="0"/>
                <a:cs typeface="Times New Roman" panose="02020603050405020304" pitchFamily="18" charset="0"/>
              </a:rPr>
              <a:t>Bank Dunia (1999),  modal sosial  merupakan sesuatu yang merujuk pada dimensi institusional, relasi-relasi yang terbangun, dan norma-norma yang membentuk kualitas dan kuantitas relasi sosial dalam masyarakat</a:t>
            </a:r>
          </a:p>
          <a:p>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a:p>
            <a:r>
              <a:rPr lang="id-ID" sz="2400" dirty="0" err="1">
                <a:effectLst/>
                <a:latin typeface="Times New Roman" panose="02020603050405020304" pitchFamily="18" charset="0"/>
                <a:ea typeface="Calibri" panose="020F0502020204030204" pitchFamily="34" charset="0"/>
                <a:cs typeface="Times New Roman" panose="02020603050405020304" pitchFamily="18" charset="0"/>
              </a:rPr>
              <a:t>Fukuyama</a:t>
            </a:r>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id-ID" sz="2400" dirty="0">
                <a:latin typeface="Times New Roman" panose="02020603050405020304" pitchFamily="18" charset="0"/>
                <a:cs typeface="Times New Roman" panose="02020603050405020304" pitchFamily="18" charset="0"/>
              </a:rPr>
              <a:t>Modal sosial sebagai norma informal yang mendorong terjadinya </a:t>
            </a:r>
            <a:r>
              <a:rPr lang="id-ID" sz="2400" dirty="0" err="1">
                <a:latin typeface="Times New Roman" panose="02020603050405020304" pitchFamily="18" charset="0"/>
                <a:cs typeface="Times New Roman" panose="02020603050405020304" pitchFamily="18" charset="0"/>
              </a:rPr>
              <a:t>kerjasama</a:t>
            </a:r>
            <a:r>
              <a:rPr lang="id-ID" sz="2400" dirty="0">
                <a:latin typeface="Times New Roman" panose="02020603050405020304" pitchFamily="18" charset="0"/>
                <a:cs typeface="Times New Roman" panose="02020603050405020304" pitchFamily="18" charset="0"/>
              </a:rPr>
              <a:t> di antara dua orang atau lebih. Norma yang mengatur modal sosial dapat berasal dari norma </a:t>
            </a:r>
            <a:r>
              <a:rPr lang="id-ID" sz="2400" dirty="0" err="1">
                <a:latin typeface="Times New Roman" panose="02020603050405020304" pitchFamily="18" charset="0"/>
                <a:cs typeface="Times New Roman" panose="02020603050405020304" pitchFamily="18" charset="0"/>
              </a:rPr>
              <a:t>resiprositas</a:t>
            </a:r>
            <a:r>
              <a:rPr lang="id-ID" sz="2400" dirty="0">
                <a:latin typeface="Times New Roman" panose="02020603050405020304" pitchFamily="18" charset="0"/>
                <a:cs typeface="Times New Roman" panose="02020603050405020304" pitchFamily="18" charset="0"/>
              </a:rPr>
              <a:t> </a:t>
            </a:r>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a:p>
            <a:r>
              <a:rPr lang="id-ID" sz="2400" dirty="0">
                <a:latin typeface="Times New Roman" panose="02020603050405020304" pitchFamily="18" charset="0"/>
                <a:cs typeface="Times New Roman" panose="02020603050405020304" pitchFamily="18" charset="0"/>
              </a:rPr>
              <a:t>Dalam teori klasik,  secara implisit modal sosial juga menjadi fokus </a:t>
            </a:r>
            <a:r>
              <a:rPr lang="id-ID" sz="2400" dirty="0" err="1">
                <a:latin typeface="Times New Roman" panose="02020603050405020304" pitchFamily="18" charset="0"/>
                <a:cs typeface="Times New Roman" panose="02020603050405020304" pitchFamily="18" charset="0"/>
              </a:rPr>
              <a:t>Durkheim</a:t>
            </a:r>
            <a:r>
              <a:rPr lang="id-ID" sz="2400" dirty="0">
                <a:latin typeface="Times New Roman" panose="02020603050405020304" pitchFamily="18" charset="0"/>
                <a:cs typeface="Times New Roman" panose="02020603050405020304" pitchFamily="18" charset="0"/>
              </a:rPr>
              <a:t> saat menjelaskan tentang </a:t>
            </a:r>
            <a:r>
              <a:rPr lang="id-ID" sz="2400" i="1" dirty="0" err="1">
                <a:latin typeface="Times New Roman" panose="02020603050405020304" pitchFamily="18" charset="0"/>
                <a:cs typeface="Times New Roman" panose="02020603050405020304" pitchFamily="18" charset="0"/>
              </a:rPr>
              <a:t>Division</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of</a:t>
            </a:r>
            <a:r>
              <a:rPr lang="id-ID" sz="2400" i="1" dirty="0">
                <a:latin typeface="Times New Roman" panose="02020603050405020304" pitchFamily="18" charset="0"/>
                <a:cs typeface="Times New Roman" panose="02020603050405020304" pitchFamily="18" charset="0"/>
              </a:rPr>
              <a:t> </a:t>
            </a:r>
            <a:r>
              <a:rPr lang="id-ID" sz="2400" i="1" dirty="0" err="1">
                <a:latin typeface="Times New Roman" panose="02020603050405020304" pitchFamily="18" charset="0"/>
                <a:cs typeface="Times New Roman" panose="02020603050405020304" pitchFamily="18" charset="0"/>
              </a:rPr>
              <a:t>Labour</a:t>
            </a:r>
            <a:r>
              <a:rPr lang="id-ID" sz="2400" i="1" dirty="0">
                <a:latin typeface="Times New Roman" panose="02020603050405020304" pitchFamily="18" charset="0"/>
                <a:cs typeface="Times New Roman" panose="02020603050405020304" pitchFamily="18" charset="0"/>
              </a:rPr>
              <a:t>.</a:t>
            </a:r>
            <a:r>
              <a:rPr lang="id-ID" sz="2400" dirty="0">
                <a:latin typeface="Times New Roman" panose="02020603050405020304" pitchFamily="18" charset="0"/>
                <a:cs typeface="Times New Roman" panose="02020603050405020304" pitchFamily="18" charset="0"/>
              </a:rPr>
              <a:t> Hal ini dapat dilihat dari adanya penjelasan terhadap relasi-relasi sosial  yang terbentuk dalam solidaritas sosial, khususnya pada solidaritas mekanik</a:t>
            </a:r>
          </a:p>
        </p:txBody>
      </p:sp>
      <p:pic>
        <p:nvPicPr>
          <p:cNvPr id="1026" name="Picture 2" descr="Nursyam Centre">
            <a:extLst>
              <a:ext uri="{FF2B5EF4-FFF2-40B4-BE49-F238E27FC236}">
                <a16:creationId xmlns:a16="http://schemas.microsoft.com/office/drawing/2014/main" id="{B8D0C5F5-6820-E306-8BE6-80FD714A9A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2" y="1168569"/>
            <a:ext cx="18288000" cy="2679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215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494F0-FB66-F46C-94A7-2F84F2D08EA7}"/>
            </a:ext>
          </a:extLst>
        </p:cNvPr>
        <p:cNvGrpSpPr/>
        <p:nvPr/>
      </p:nvGrpSpPr>
      <p:grpSpPr>
        <a:xfrm>
          <a:off x="0" y="0"/>
          <a:ext cx="0" cy="0"/>
          <a:chOff x="0" y="0"/>
          <a:chExt cx="0" cy="0"/>
        </a:xfrm>
      </p:grpSpPr>
      <p:sp>
        <p:nvSpPr>
          <p:cNvPr id="3" name="Kotak Teks 2">
            <a:extLst>
              <a:ext uri="{FF2B5EF4-FFF2-40B4-BE49-F238E27FC236}">
                <a16:creationId xmlns:a16="http://schemas.microsoft.com/office/drawing/2014/main" id="{04DA1C1C-3C72-054D-71A8-7B69793F7C38}"/>
              </a:ext>
            </a:extLst>
          </p:cNvPr>
          <p:cNvSpPr txBox="1"/>
          <p:nvPr/>
        </p:nvSpPr>
        <p:spPr>
          <a:xfrm>
            <a:off x="1056464" y="1026467"/>
            <a:ext cx="11049000" cy="7478970"/>
          </a:xfrm>
          <a:prstGeom prst="rect">
            <a:avLst/>
          </a:prstGeom>
          <a:noFill/>
        </p:spPr>
        <p:txBody>
          <a:bodyPr wrap="square">
            <a:spAutoFit/>
          </a:bodyPr>
          <a:lstStyle/>
          <a:p>
            <a:r>
              <a:rPr lang="id-ID" sz="2400" dirty="0">
                <a:effectLst/>
                <a:latin typeface="Times New Roman" panose="02020603050405020304" pitchFamily="18" charset="0"/>
                <a:ea typeface="Calibri" panose="020F0502020204030204" pitchFamily="34" charset="0"/>
                <a:cs typeface="Times New Roman" panose="02020603050405020304" pitchFamily="18" charset="0"/>
              </a:rPr>
              <a:t>Modal-modal lainnya tang sangat erat kaitannya </a:t>
            </a:r>
            <a:endParaRPr lang="id-ID" sz="2400" dirty="0">
              <a:latin typeface="Times New Roman" panose="02020603050405020304" pitchFamily="18" charset="0"/>
              <a:ea typeface="Calibri" panose="020F0502020204030204" pitchFamily="34" charset="0"/>
              <a:cs typeface="Times New Roman" panose="02020603050405020304" pitchFamily="18" charset="0"/>
            </a:endParaRPr>
          </a:p>
          <a:p>
            <a:r>
              <a:rPr lang="id-ID" sz="2400" dirty="0">
                <a:effectLst/>
                <a:latin typeface="Times New Roman" panose="02020603050405020304" pitchFamily="18" charset="0"/>
                <a:ea typeface="Calibri" panose="020F0502020204030204" pitchFamily="34" charset="0"/>
                <a:cs typeface="Times New Roman" panose="02020603050405020304" pitchFamily="18" charset="0"/>
              </a:rPr>
              <a:t>dengan tumbuh dan berkembangnya modal sosial yaitu</a:t>
            </a:r>
          </a:p>
          <a:p>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modal fisik </a:t>
            </a:r>
            <a:r>
              <a:rPr lang="id-ID" sz="2400" b="1" i="1"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b="1" i="1" dirty="0" err="1">
                <a:effectLst/>
                <a:latin typeface="Times New Roman" panose="02020603050405020304" pitchFamily="18" charset="0"/>
                <a:ea typeface="Calibri" panose="020F0502020204030204" pitchFamily="34" charset="0"/>
                <a:cs typeface="Times New Roman" panose="02020603050405020304" pitchFamily="18" charset="0"/>
              </a:rPr>
              <a:t>phisycal</a:t>
            </a:r>
            <a:r>
              <a:rPr lang="id-ID" sz="24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2400" b="1" i="1" dirty="0" err="1">
                <a:effectLst/>
                <a:latin typeface="Times New Roman" panose="02020603050405020304" pitchFamily="18" charset="0"/>
                <a:ea typeface="Calibri" panose="020F0502020204030204" pitchFamily="34" charset="0"/>
                <a:cs typeface="Times New Roman" panose="02020603050405020304" pitchFamily="18" charset="0"/>
              </a:rPr>
              <a:t>capital</a:t>
            </a:r>
            <a:r>
              <a:rPr lang="id-ID" sz="2400" b="1" i="1"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id-ID" sz="2400" dirty="0">
                <a:latin typeface="Times New Roman" panose="02020603050405020304" pitchFamily="18" charset="0"/>
                <a:cs typeface="Times New Roman" panose="02020603050405020304" pitchFamily="18" charset="0"/>
              </a:rPr>
              <a:t>Menurut </a:t>
            </a:r>
            <a:r>
              <a:rPr lang="id-ID" sz="2400" dirty="0" err="1">
                <a:latin typeface="Times New Roman" panose="02020603050405020304" pitchFamily="18" charset="0"/>
                <a:cs typeface="Times New Roman" panose="02020603050405020304" pitchFamily="18" charset="0"/>
              </a:rPr>
              <a:t>Coleman</a:t>
            </a:r>
            <a:r>
              <a:rPr lang="id-ID" sz="2400" dirty="0">
                <a:latin typeface="Times New Roman" panose="02020603050405020304" pitchFamily="18" charset="0"/>
                <a:cs typeface="Times New Roman" panose="02020603050405020304" pitchFamily="18" charset="0"/>
              </a:rPr>
              <a:t> (2008) modal fisik dapat diwujudkan dalam peralatan, mesin, dan alat produksi lainnya. Modal ini merupakan hasil dari </a:t>
            </a:r>
            <a:r>
              <a:rPr lang="id-ID" sz="2400" dirty="0" err="1">
                <a:latin typeface="Times New Roman" panose="02020603050405020304" pitchFamily="18" charset="0"/>
                <a:cs typeface="Times New Roman" panose="02020603050405020304" pitchFamily="18" charset="0"/>
              </a:rPr>
              <a:t>merubah</a:t>
            </a:r>
            <a:r>
              <a:rPr lang="id-ID" sz="2400" dirty="0">
                <a:latin typeface="Times New Roman" panose="02020603050405020304" pitchFamily="18" charset="0"/>
                <a:cs typeface="Times New Roman" panose="02020603050405020304" pitchFamily="18" charset="0"/>
              </a:rPr>
              <a:t> materi untuk membentuk alat yang memudakan produksi</a:t>
            </a: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id-ID"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modal manusia </a:t>
            </a:r>
            <a:r>
              <a:rPr lang="id-ID" sz="2400" b="1" i="1" dirty="0">
                <a:effectLst/>
                <a:latin typeface="Times New Roman" panose="02020603050405020304" pitchFamily="18" charset="0"/>
                <a:ea typeface="Calibri" panose="020F0502020204030204" pitchFamily="34" charset="0"/>
                <a:cs typeface="Times New Roman" panose="02020603050405020304" pitchFamily="18" charset="0"/>
              </a:rPr>
              <a:t>(human </a:t>
            </a:r>
            <a:r>
              <a:rPr lang="id-ID" sz="2400" b="1" i="1" dirty="0" err="1">
                <a:effectLst/>
                <a:latin typeface="Times New Roman" panose="02020603050405020304" pitchFamily="18" charset="0"/>
                <a:ea typeface="Calibri" panose="020F0502020204030204" pitchFamily="34" charset="0"/>
                <a:cs typeface="Times New Roman" panose="02020603050405020304" pitchFamily="18" charset="0"/>
              </a:rPr>
              <a:t>capital</a:t>
            </a:r>
            <a:r>
              <a:rPr lang="id-ID" sz="2400" b="1" i="1" dirty="0">
                <a:effectLst/>
                <a:latin typeface="Times New Roman" panose="02020603050405020304" pitchFamily="18" charset="0"/>
                <a:ea typeface="Calibri" panose="020F0502020204030204" pitchFamily="34" charset="0"/>
                <a:cs typeface="Times New Roman" panose="02020603050405020304" pitchFamily="18" charset="0"/>
              </a:rPr>
              <a:t>).</a:t>
            </a:r>
            <a:r>
              <a:rPr lang="id-ID" sz="2400" b="1"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id-ID" sz="2400" dirty="0">
                <a:latin typeface="Times New Roman" panose="02020603050405020304" pitchFamily="18" charset="0"/>
                <a:cs typeface="Times New Roman" panose="02020603050405020304" pitchFamily="18" charset="0"/>
              </a:rPr>
              <a:t>diciptakan dengan mengubah orang dengan memberi keterampilan dan kemampuan sehingga mampu bertindak dengan cara-cara baru.  Modal manusia ini tidak berwujud, tetapi dapat diwujudkan dalam keterampilan dan pengetahuan yang dipelajari oleh individu</a:t>
            </a:r>
          </a:p>
          <a:p>
            <a:endParaRPr lang="id-ID" sz="2400" b="1" dirty="0">
              <a:effectLst/>
              <a:latin typeface="Times New Roman" panose="02020603050405020304" pitchFamily="18" charset="0"/>
              <a:ea typeface="Calibri" panose="020F0502020204030204" pitchFamily="34" charset="0"/>
              <a:cs typeface="Times New Roman" panose="02020603050405020304" pitchFamily="18" charset="0"/>
            </a:endParaRPr>
          </a:p>
          <a:p>
            <a:r>
              <a:rPr lang="id-ID" sz="2400" dirty="0">
                <a:latin typeface="Times New Roman" panose="02020603050405020304" pitchFamily="18" charset="0"/>
                <a:cs typeface="Times New Roman" panose="02020603050405020304" pitchFamily="18" charset="0"/>
              </a:rPr>
              <a:t>Modal sosial juga tidak berwujud dan diwujudkan dalam  relasi antara orang-orang.  Dalam hal ini yang terhubung secara langsung dengan modal sosial adalah modal manusia, sehingga di antara keduanya </a:t>
            </a:r>
            <a:r>
              <a:rPr lang="id-ID" sz="2400" dirty="0" err="1">
                <a:latin typeface="Times New Roman" panose="02020603050405020304" pitchFamily="18" charset="0"/>
                <a:cs typeface="Times New Roman" panose="02020603050405020304" pitchFamily="18" charset="0"/>
              </a:rPr>
              <a:t>seringkali</a:t>
            </a:r>
            <a:r>
              <a:rPr lang="id-ID" sz="2400" dirty="0">
                <a:latin typeface="Times New Roman" panose="02020603050405020304" pitchFamily="18" charset="0"/>
                <a:cs typeface="Times New Roman" panose="02020603050405020304" pitchFamily="18" charset="0"/>
              </a:rPr>
              <a:t> saling  melengkapi. </a:t>
            </a:r>
            <a:r>
              <a:rPr lang="id-ID" sz="2400" dirty="0" err="1">
                <a:latin typeface="Times New Roman" panose="02020603050405020304" pitchFamily="18" charset="0"/>
                <a:cs typeface="Times New Roman" panose="02020603050405020304" pitchFamily="18" charset="0"/>
              </a:rPr>
              <a:t>Coleman</a:t>
            </a:r>
            <a:r>
              <a:rPr lang="id-ID" sz="2400" dirty="0">
                <a:latin typeface="Times New Roman" panose="02020603050405020304" pitchFamily="18" charset="0"/>
                <a:cs typeface="Times New Roman" panose="02020603050405020304" pitchFamily="18" charset="0"/>
              </a:rPr>
              <a:t> (2008) kemudian memberikan penjelasan  hubungan antara modal manusia dan modal sosial dalam suatu gambar </a:t>
            </a:r>
            <a:endParaRPr lang="id-ID" sz="2400" b="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id-ID" sz="2400" b="1" dirty="0">
              <a:latin typeface="Times New Roman" panose="02020603050405020304" pitchFamily="18" charset="0"/>
              <a:cs typeface="Times New Roman" panose="02020603050405020304" pitchFamily="18" charset="0"/>
            </a:endParaRPr>
          </a:p>
        </p:txBody>
      </p:sp>
      <p:grpSp>
        <p:nvGrpSpPr>
          <p:cNvPr id="4" name="Group 2">
            <a:extLst>
              <a:ext uri="{FF2B5EF4-FFF2-40B4-BE49-F238E27FC236}">
                <a16:creationId xmlns:a16="http://schemas.microsoft.com/office/drawing/2014/main" id="{86E5101D-D767-EC6C-986B-EE1074D1670D}"/>
              </a:ext>
            </a:extLst>
          </p:cNvPr>
          <p:cNvGrpSpPr>
            <a:grpSpLocks/>
          </p:cNvGrpSpPr>
          <p:nvPr/>
        </p:nvGrpSpPr>
        <p:grpSpPr bwMode="auto">
          <a:xfrm>
            <a:off x="12268200" y="1181100"/>
            <a:ext cx="4953000" cy="4114800"/>
            <a:chOff x="4770" y="12302"/>
            <a:chExt cx="2297" cy="2176"/>
          </a:xfrm>
        </p:grpSpPr>
        <p:sp>
          <p:nvSpPr>
            <p:cNvPr id="5" name="AutoShape 3">
              <a:extLst>
                <a:ext uri="{FF2B5EF4-FFF2-40B4-BE49-F238E27FC236}">
                  <a16:creationId xmlns:a16="http://schemas.microsoft.com/office/drawing/2014/main" id="{A8CFCBE8-5153-A1B7-358E-6AD8CD30589A}"/>
                </a:ext>
              </a:extLst>
            </p:cNvPr>
            <p:cNvSpPr>
              <a:spLocks noChangeArrowheads="1"/>
            </p:cNvSpPr>
            <p:nvPr/>
          </p:nvSpPr>
          <p:spPr bwMode="auto">
            <a:xfrm>
              <a:off x="4822" y="12316"/>
              <a:ext cx="2188" cy="2106"/>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6" name="AutoShape 4">
              <a:extLst>
                <a:ext uri="{FF2B5EF4-FFF2-40B4-BE49-F238E27FC236}">
                  <a16:creationId xmlns:a16="http://schemas.microsoft.com/office/drawing/2014/main" id="{47818C79-66AE-C200-CC67-A6672F37A109}"/>
                </a:ext>
              </a:extLst>
            </p:cNvPr>
            <p:cNvSpPr>
              <a:spLocks noChangeArrowheads="1"/>
            </p:cNvSpPr>
            <p:nvPr/>
          </p:nvSpPr>
          <p:spPr bwMode="auto">
            <a:xfrm>
              <a:off x="5827" y="12302"/>
              <a:ext cx="177" cy="143"/>
            </a:xfrm>
            <a:prstGeom prst="flowChartConnector">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id-ID"/>
            </a:p>
          </p:txBody>
        </p:sp>
        <p:sp>
          <p:nvSpPr>
            <p:cNvPr id="7" name="AutoShape 5">
              <a:extLst>
                <a:ext uri="{FF2B5EF4-FFF2-40B4-BE49-F238E27FC236}">
                  <a16:creationId xmlns:a16="http://schemas.microsoft.com/office/drawing/2014/main" id="{D890C666-D243-C18E-5D27-78A4F4A9E67A}"/>
                </a:ext>
              </a:extLst>
            </p:cNvPr>
            <p:cNvSpPr>
              <a:spLocks noChangeArrowheads="1"/>
            </p:cNvSpPr>
            <p:nvPr/>
          </p:nvSpPr>
          <p:spPr bwMode="auto">
            <a:xfrm>
              <a:off x="4770" y="14293"/>
              <a:ext cx="177" cy="143"/>
            </a:xfrm>
            <a:prstGeom prst="flowChartConnector">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id-ID"/>
            </a:p>
          </p:txBody>
        </p:sp>
        <p:sp>
          <p:nvSpPr>
            <p:cNvPr id="8" name="AutoShape 6">
              <a:extLst>
                <a:ext uri="{FF2B5EF4-FFF2-40B4-BE49-F238E27FC236}">
                  <a16:creationId xmlns:a16="http://schemas.microsoft.com/office/drawing/2014/main" id="{3C855C03-E88E-1AE3-0FD3-76F41839A071}"/>
                </a:ext>
              </a:extLst>
            </p:cNvPr>
            <p:cNvSpPr>
              <a:spLocks noChangeArrowheads="1"/>
            </p:cNvSpPr>
            <p:nvPr/>
          </p:nvSpPr>
          <p:spPr bwMode="auto">
            <a:xfrm>
              <a:off x="6890" y="14335"/>
              <a:ext cx="177" cy="143"/>
            </a:xfrm>
            <a:prstGeom prst="flowChartConnector">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endParaRPr lang="id-ID"/>
            </a:p>
          </p:txBody>
        </p:sp>
      </p:grpSp>
      <p:sp>
        <p:nvSpPr>
          <p:cNvPr id="18" name="Kotak Teks 17">
            <a:extLst>
              <a:ext uri="{FF2B5EF4-FFF2-40B4-BE49-F238E27FC236}">
                <a16:creationId xmlns:a16="http://schemas.microsoft.com/office/drawing/2014/main" id="{B4FC0CBC-DBA0-572E-35D7-67BFA225A720}"/>
              </a:ext>
            </a:extLst>
          </p:cNvPr>
          <p:cNvSpPr txBox="1"/>
          <p:nvPr/>
        </p:nvSpPr>
        <p:spPr>
          <a:xfrm>
            <a:off x="14090530" y="795635"/>
            <a:ext cx="1295400" cy="461665"/>
          </a:xfrm>
          <a:prstGeom prst="rect">
            <a:avLst/>
          </a:prstGeom>
          <a:noFill/>
        </p:spPr>
        <p:txBody>
          <a:bodyPr wrap="square" rtlCol="0">
            <a:spAutoFit/>
          </a:bodyPr>
          <a:lstStyle/>
          <a:p>
            <a:pPr algn="ctr"/>
            <a:r>
              <a:rPr lang="id-ID" sz="2400" dirty="0">
                <a:latin typeface="Arial Black" panose="020B0A04020102020204" pitchFamily="34" charset="0"/>
              </a:rPr>
              <a:t>A</a:t>
            </a:r>
          </a:p>
        </p:txBody>
      </p:sp>
      <p:sp>
        <p:nvSpPr>
          <p:cNvPr id="19" name="Kotak Teks 18">
            <a:extLst>
              <a:ext uri="{FF2B5EF4-FFF2-40B4-BE49-F238E27FC236}">
                <a16:creationId xmlns:a16="http://schemas.microsoft.com/office/drawing/2014/main" id="{9FCD39D9-87AD-A9A3-8278-6F48DAA9830F}"/>
              </a:ext>
            </a:extLst>
          </p:cNvPr>
          <p:cNvSpPr txBox="1"/>
          <p:nvPr/>
        </p:nvSpPr>
        <p:spPr>
          <a:xfrm>
            <a:off x="11830601" y="5322124"/>
            <a:ext cx="1295400" cy="461665"/>
          </a:xfrm>
          <a:prstGeom prst="rect">
            <a:avLst/>
          </a:prstGeom>
          <a:noFill/>
        </p:spPr>
        <p:txBody>
          <a:bodyPr wrap="square" rtlCol="0">
            <a:spAutoFit/>
          </a:bodyPr>
          <a:lstStyle/>
          <a:p>
            <a:pPr algn="ctr"/>
            <a:r>
              <a:rPr lang="id-ID" sz="2400" dirty="0">
                <a:latin typeface="Arial Black" panose="020B0A04020102020204" pitchFamily="34" charset="0"/>
              </a:rPr>
              <a:t>B</a:t>
            </a:r>
          </a:p>
        </p:txBody>
      </p:sp>
      <p:sp>
        <p:nvSpPr>
          <p:cNvPr id="20" name="Kotak Teks 19">
            <a:extLst>
              <a:ext uri="{FF2B5EF4-FFF2-40B4-BE49-F238E27FC236}">
                <a16:creationId xmlns:a16="http://schemas.microsoft.com/office/drawing/2014/main" id="{2D61EF24-4016-8C78-A2D1-4B4F4759C63E}"/>
              </a:ext>
            </a:extLst>
          </p:cNvPr>
          <p:cNvSpPr txBox="1"/>
          <p:nvPr/>
        </p:nvSpPr>
        <p:spPr>
          <a:xfrm>
            <a:off x="16382668" y="5371111"/>
            <a:ext cx="1295400" cy="461665"/>
          </a:xfrm>
          <a:prstGeom prst="rect">
            <a:avLst/>
          </a:prstGeom>
          <a:noFill/>
        </p:spPr>
        <p:txBody>
          <a:bodyPr wrap="square" rtlCol="0">
            <a:spAutoFit/>
          </a:bodyPr>
          <a:lstStyle/>
          <a:p>
            <a:pPr algn="ctr"/>
            <a:r>
              <a:rPr lang="id-ID" sz="2400" dirty="0">
                <a:latin typeface="Arial Black" panose="020B0A04020102020204" pitchFamily="34" charset="0"/>
              </a:rPr>
              <a:t>C</a:t>
            </a:r>
          </a:p>
        </p:txBody>
      </p:sp>
      <p:sp>
        <p:nvSpPr>
          <p:cNvPr id="22" name="Kotak Teks 21">
            <a:extLst>
              <a:ext uri="{FF2B5EF4-FFF2-40B4-BE49-F238E27FC236}">
                <a16:creationId xmlns:a16="http://schemas.microsoft.com/office/drawing/2014/main" id="{38223581-6757-6192-8238-CBD396893E2F}"/>
              </a:ext>
            </a:extLst>
          </p:cNvPr>
          <p:cNvSpPr txBox="1"/>
          <p:nvPr/>
        </p:nvSpPr>
        <p:spPr>
          <a:xfrm>
            <a:off x="12380326" y="5783789"/>
            <a:ext cx="4717965" cy="1366528"/>
          </a:xfrm>
          <a:prstGeom prst="rect">
            <a:avLst/>
          </a:prstGeom>
          <a:noFill/>
        </p:spPr>
        <p:txBody>
          <a:bodyPr wrap="square">
            <a:spAutoFit/>
          </a:bodyPr>
          <a:lstStyle/>
          <a:p>
            <a:pPr algn="ctr" fontAlgn="t">
              <a:lnSpc>
                <a:spcPct val="115000"/>
              </a:lnSpc>
              <a:spcAft>
                <a:spcPts val="1000"/>
              </a:spcAft>
              <a:buNone/>
            </a:pPr>
            <a:r>
              <a:rPr lang="id-ID" sz="2400" dirty="0">
                <a:effectLst/>
                <a:latin typeface="Times New Roman" panose="02020603050405020304" pitchFamily="18" charset="0"/>
                <a:ea typeface="Calibri" panose="020F0502020204030204" pitchFamily="34" charset="0"/>
                <a:cs typeface="Times New Roman" panose="02020603050405020304" pitchFamily="18" charset="0"/>
              </a:rPr>
              <a:t>Struktur dengan tiga orang: modal manusia pada noktah dan modal  sosial pada relasi</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712761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5107</TotalTime>
  <Words>1697</Words>
  <Application>Microsoft Office PowerPoint</Application>
  <PresentationFormat>Custom</PresentationFormat>
  <Paragraphs>102</Paragraphs>
  <Slides>13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Calibri</vt:lpstr>
      <vt:lpstr>Canva Sans Bold</vt:lpstr>
      <vt:lpstr>Arial</vt:lpstr>
      <vt:lpstr>Britannic Bold</vt:lpstr>
      <vt:lpstr>Gill Sans MT</vt:lpstr>
      <vt:lpstr>Broadway</vt:lpstr>
      <vt:lpstr>Arial Black</vt:lpstr>
      <vt:lpstr>Times New Roman</vt:lpstr>
      <vt:lpstr>Book Antiqua</vt:lpstr>
      <vt:lpstr>Calibri (body)</vt:lpstr>
      <vt:lpstr>Galeri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JUDUL MATERI</dc:title>
  <dc:creator>Iyep Saefulrahman</dc:creator>
  <cp:lastModifiedBy>gita khuzaimah</cp:lastModifiedBy>
  <cp:revision>50</cp:revision>
  <dcterms:created xsi:type="dcterms:W3CDTF">2006-08-16T00:00:00Z</dcterms:created>
  <dcterms:modified xsi:type="dcterms:W3CDTF">2025-08-21T11:52:15Z</dcterms:modified>
  <dc:identifier>DAGry4PE1OA</dc:identifier>
</cp:coreProperties>
</file>