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5"/>
  </p:notesMasterIdLst>
  <p:sldIdLst>
    <p:sldId id="256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69" r:id="rId13"/>
    <p:sldId id="270" r:id="rId14"/>
  </p:sldIdLst>
  <p:sldSz cx="13004800" cy="9753600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4" d="100"/>
          <a:sy n="44" d="100"/>
        </p:scale>
        <p:origin x="1700" y="4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A01957-15CB-4320-8015-FAFFC41A716C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2371D64-ABD6-4110-A74A-4BD8558C7213}">
      <dgm:prSet phldrT="[Text]" custT="1"/>
      <dgm:spPr/>
      <dgm:t>
        <a:bodyPr/>
        <a:lstStyle/>
        <a:p>
          <a:r>
            <a:rPr lang="en-ID" sz="3600" b="1" dirty="0"/>
            <a:t>TEORI MODERNISASI</a:t>
          </a:r>
          <a:endParaRPr lang="en-US" sz="3600" b="1" dirty="0"/>
        </a:p>
      </dgm:t>
    </dgm:pt>
    <dgm:pt modelId="{36F8F176-4C40-407B-B018-2993F49C8EC6}" type="parTrans" cxnId="{7A84A9AF-645B-4B3E-B905-BBD67634CA58}">
      <dgm:prSet/>
      <dgm:spPr/>
      <dgm:t>
        <a:bodyPr/>
        <a:lstStyle/>
        <a:p>
          <a:endParaRPr lang="en-US"/>
        </a:p>
      </dgm:t>
    </dgm:pt>
    <dgm:pt modelId="{E2A3EE42-DB54-41A1-9FA9-59D901A5F16B}" type="sibTrans" cxnId="{7A84A9AF-645B-4B3E-B905-BBD67634CA58}">
      <dgm:prSet/>
      <dgm:spPr/>
      <dgm:t>
        <a:bodyPr/>
        <a:lstStyle/>
        <a:p>
          <a:endParaRPr lang="en-US"/>
        </a:p>
      </dgm:t>
    </dgm:pt>
    <dgm:pt modelId="{01BDA7AB-0907-48D2-9F16-332E9D4E6372}">
      <dgm:prSet phldrT="[Text]"/>
      <dgm:spPr/>
      <dgm:t>
        <a:bodyPr/>
        <a:lstStyle/>
        <a:p>
          <a:endParaRPr lang="en-US" dirty="0"/>
        </a:p>
      </dgm:t>
    </dgm:pt>
    <dgm:pt modelId="{94492221-4CFE-4599-A0D7-3062DB75245F}" type="parTrans" cxnId="{FF6745F0-CBFE-4A8B-8F47-C49F2935D104}">
      <dgm:prSet/>
      <dgm:spPr/>
      <dgm:t>
        <a:bodyPr/>
        <a:lstStyle/>
        <a:p>
          <a:endParaRPr lang="en-US"/>
        </a:p>
      </dgm:t>
    </dgm:pt>
    <dgm:pt modelId="{A64BA492-6525-4D71-84B1-37F823428D17}" type="sibTrans" cxnId="{FF6745F0-CBFE-4A8B-8F47-C49F2935D104}">
      <dgm:prSet/>
      <dgm:spPr/>
      <dgm:t>
        <a:bodyPr/>
        <a:lstStyle/>
        <a:p>
          <a:endParaRPr lang="en-US"/>
        </a:p>
      </dgm:t>
    </dgm:pt>
    <dgm:pt modelId="{6D7FAB9D-0518-4E0E-ACAB-F11766F0E3A2}">
      <dgm:prSet phldrT="[Text]" custT="1"/>
      <dgm:spPr/>
      <dgm:t>
        <a:bodyPr/>
        <a:lstStyle/>
        <a:p>
          <a:r>
            <a:rPr lang="en-ID" sz="3600" b="1" dirty="0"/>
            <a:t>MODERNISASI DAN KEHIDUPAN SOSIAL</a:t>
          </a:r>
          <a:endParaRPr lang="en-US" sz="3600" b="1" dirty="0"/>
        </a:p>
      </dgm:t>
    </dgm:pt>
    <dgm:pt modelId="{AC4EE342-1E1A-4983-975F-A1D1AE2553C5}" type="parTrans" cxnId="{3B2A6FD3-B0E8-47A1-940A-07F64AAA503E}">
      <dgm:prSet/>
      <dgm:spPr/>
      <dgm:t>
        <a:bodyPr/>
        <a:lstStyle/>
        <a:p>
          <a:endParaRPr lang="en-US"/>
        </a:p>
      </dgm:t>
    </dgm:pt>
    <dgm:pt modelId="{483D4FCA-1DFF-4D47-9BB2-343356564D81}" type="sibTrans" cxnId="{3B2A6FD3-B0E8-47A1-940A-07F64AAA503E}">
      <dgm:prSet/>
      <dgm:spPr/>
      <dgm:t>
        <a:bodyPr/>
        <a:lstStyle/>
        <a:p>
          <a:endParaRPr lang="en-US"/>
        </a:p>
      </dgm:t>
    </dgm:pt>
    <dgm:pt modelId="{913B0F40-5BD2-48B7-B75A-42B041ECB241}">
      <dgm:prSet phldrT="[Text]"/>
      <dgm:spPr/>
      <dgm:t>
        <a:bodyPr/>
        <a:lstStyle/>
        <a:p>
          <a:endParaRPr lang="en-US" dirty="0"/>
        </a:p>
      </dgm:t>
    </dgm:pt>
    <dgm:pt modelId="{6996B1CF-D2E0-4766-8FE9-C490135DC0A0}" type="parTrans" cxnId="{861705C3-418C-4771-A1D3-5A8D968DCA68}">
      <dgm:prSet/>
      <dgm:spPr/>
      <dgm:t>
        <a:bodyPr/>
        <a:lstStyle/>
        <a:p>
          <a:endParaRPr lang="en-US"/>
        </a:p>
      </dgm:t>
    </dgm:pt>
    <dgm:pt modelId="{EBE8C5CF-FCEC-4E97-8CB1-21E555265562}" type="sibTrans" cxnId="{861705C3-418C-4771-A1D3-5A8D968DCA68}">
      <dgm:prSet/>
      <dgm:spPr/>
      <dgm:t>
        <a:bodyPr/>
        <a:lstStyle/>
        <a:p>
          <a:endParaRPr lang="en-US"/>
        </a:p>
      </dgm:t>
    </dgm:pt>
    <dgm:pt modelId="{6C6BE01F-AE1C-4003-975C-A4040F79F673}" type="pres">
      <dgm:prSet presAssocID="{AFA01957-15CB-4320-8015-FAFFC41A716C}" presName="linear" presStyleCnt="0">
        <dgm:presLayoutVars>
          <dgm:animLvl val="lvl"/>
          <dgm:resizeHandles val="exact"/>
        </dgm:presLayoutVars>
      </dgm:prSet>
      <dgm:spPr/>
    </dgm:pt>
    <dgm:pt modelId="{1C9DD2B1-1017-4879-80F7-16051261796A}" type="pres">
      <dgm:prSet presAssocID="{A2371D64-ABD6-4110-A74A-4BD8558C721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B42632F-7A95-4C44-AB76-55A0D4C9E664}" type="pres">
      <dgm:prSet presAssocID="{A2371D64-ABD6-4110-A74A-4BD8558C7213}" presName="childText" presStyleLbl="revTx" presStyleIdx="0" presStyleCnt="2">
        <dgm:presLayoutVars>
          <dgm:bulletEnabled val="1"/>
        </dgm:presLayoutVars>
      </dgm:prSet>
      <dgm:spPr/>
    </dgm:pt>
    <dgm:pt modelId="{55A97317-BB5F-4DAB-9025-1071F0146830}" type="pres">
      <dgm:prSet presAssocID="{6D7FAB9D-0518-4E0E-ACAB-F11766F0E3A2}" presName="parentText" presStyleLbl="node1" presStyleIdx="1" presStyleCnt="2" custLinFactNeighborX="-243" custLinFactNeighborY="8259">
        <dgm:presLayoutVars>
          <dgm:chMax val="0"/>
          <dgm:bulletEnabled val="1"/>
        </dgm:presLayoutVars>
      </dgm:prSet>
      <dgm:spPr/>
    </dgm:pt>
    <dgm:pt modelId="{E3A48EA7-1CBF-45B7-AE65-9B174A26CA54}" type="pres">
      <dgm:prSet presAssocID="{6D7FAB9D-0518-4E0E-ACAB-F11766F0E3A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62B0708-9E2A-48EB-BDDC-EBC38F67DAB7}" type="presOf" srcId="{6D7FAB9D-0518-4E0E-ACAB-F11766F0E3A2}" destId="{55A97317-BB5F-4DAB-9025-1071F0146830}" srcOrd="0" destOrd="0" presId="urn:microsoft.com/office/officeart/2005/8/layout/vList2"/>
    <dgm:cxn modelId="{F1E2F75C-24D5-482A-9B74-19EE8A88175C}" type="presOf" srcId="{A2371D64-ABD6-4110-A74A-4BD8558C7213}" destId="{1C9DD2B1-1017-4879-80F7-16051261796A}" srcOrd="0" destOrd="0" presId="urn:microsoft.com/office/officeart/2005/8/layout/vList2"/>
    <dgm:cxn modelId="{19A58560-9FC5-41FF-A305-AA624D372178}" type="presOf" srcId="{913B0F40-5BD2-48B7-B75A-42B041ECB241}" destId="{E3A48EA7-1CBF-45B7-AE65-9B174A26CA54}" srcOrd="0" destOrd="0" presId="urn:microsoft.com/office/officeart/2005/8/layout/vList2"/>
    <dgm:cxn modelId="{5CBCC3A1-AC8B-4DAB-8686-EF319259B918}" type="presOf" srcId="{01BDA7AB-0907-48D2-9F16-332E9D4E6372}" destId="{2B42632F-7A95-4C44-AB76-55A0D4C9E664}" srcOrd="0" destOrd="0" presId="urn:microsoft.com/office/officeart/2005/8/layout/vList2"/>
    <dgm:cxn modelId="{7A84A9AF-645B-4B3E-B905-BBD67634CA58}" srcId="{AFA01957-15CB-4320-8015-FAFFC41A716C}" destId="{A2371D64-ABD6-4110-A74A-4BD8558C7213}" srcOrd="0" destOrd="0" parTransId="{36F8F176-4C40-407B-B018-2993F49C8EC6}" sibTransId="{E2A3EE42-DB54-41A1-9FA9-59D901A5F16B}"/>
    <dgm:cxn modelId="{861705C3-418C-4771-A1D3-5A8D968DCA68}" srcId="{6D7FAB9D-0518-4E0E-ACAB-F11766F0E3A2}" destId="{913B0F40-5BD2-48B7-B75A-42B041ECB241}" srcOrd="0" destOrd="0" parTransId="{6996B1CF-D2E0-4766-8FE9-C490135DC0A0}" sibTransId="{EBE8C5CF-FCEC-4E97-8CB1-21E555265562}"/>
    <dgm:cxn modelId="{3B2A6FD3-B0E8-47A1-940A-07F64AAA503E}" srcId="{AFA01957-15CB-4320-8015-FAFFC41A716C}" destId="{6D7FAB9D-0518-4E0E-ACAB-F11766F0E3A2}" srcOrd="1" destOrd="0" parTransId="{AC4EE342-1E1A-4983-975F-A1D1AE2553C5}" sibTransId="{483D4FCA-1DFF-4D47-9BB2-343356564D81}"/>
    <dgm:cxn modelId="{FF6745F0-CBFE-4A8B-8F47-C49F2935D104}" srcId="{A2371D64-ABD6-4110-A74A-4BD8558C7213}" destId="{01BDA7AB-0907-48D2-9F16-332E9D4E6372}" srcOrd="0" destOrd="0" parTransId="{94492221-4CFE-4599-A0D7-3062DB75245F}" sibTransId="{A64BA492-6525-4D71-84B1-37F823428D17}"/>
    <dgm:cxn modelId="{A7B14DFD-0FAF-492F-A86F-28E55715F8E6}" type="presOf" srcId="{AFA01957-15CB-4320-8015-FAFFC41A716C}" destId="{6C6BE01F-AE1C-4003-975C-A4040F79F673}" srcOrd="0" destOrd="0" presId="urn:microsoft.com/office/officeart/2005/8/layout/vList2"/>
    <dgm:cxn modelId="{51017D8E-42D6-4A01-B87E-4D69BCD1DB32}" type="presParOf" srcId="{6C6BE01F-AE1C-4003-975C-A4040F79F673}" destId="{1C9DD2B1-1017-4879-80F7-16051261796A}" srcOrd="0" destOrd="0" presId="urn:microsoft.com/office/officeart/2005/8/layout/vList2"/>
    <dgm:cxn modelId="{6A9CEB8B-8AE3-40A9-B98C-70F8A1BE380F}" type="presParOf" srcId="{6C6BE01F-AE1C-4003-975C-A4040F79F673}" destId="{2B42632F-7A95-4C44-AB76-55A0D4C9E664}" srcOrd="1" destOrd="0" presId="urn:microsoft.com/office/officeart/2005/8/layout/vList2"/>
    <dgm:cxn modelId="{01D40D14-98E6-4682-8A42-8E5325C3F49D}" type="presParOf" srcId="{6C6BE01F-AE1C-4003-975C-A4040F79F673}" destId="{55A97317-BB5F-4DAB-9025-1071F0146830}" srcOrd="2" destOrd="0" presId="urn:microsoft.com/office/officeart/2005/8/layout/vList2"/>
    <dgm:cxn modelId="{855E4206-8F31-4384-8920-4C1AC12FF4FB}" type="presParOf" srcId="{6C6BE01F-AE1C-4003-975C-A4040F79F673}" destId="{E3A48EA7-1CBF-45B7-AE65-9B174A26CA5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DD2B1-1017-4879-80F7-16051261796A}">
      <dsp:nvSpPr>
        <dsp:cNvPr id="0" name=""/>
        <dsp:cNvSpPr/>
      </dsp:nvSpPr>
      <dsp:spPr>
        <a:xfrm>
          <a:off x="0" y="564299"/>
          <a:ext cx="10464800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600" b="1" kern="1200" dirty="0"/>
            <a:t>TEORI MODERNISASI</a:t>
          </a:r>
          <a:endParaRPr lang="en-US" sz="3600" b="1" kern="1200" dirty="0"/>
        </a:p>
      </dsp:txBody>
      <dsp:txXfrm>
        <a:off x="59399" y="623698"/>
        <a:ext cx="10346002" cy="1098002"/>
      </dsp:txXfrm>
    </dsp:sp>
    <dsp:sp modelId="{2B42632F-7A95-4C44-AB76-55A0D4C9E664}">
      <dsp:nvSpPr>
        <dsp:cNvPr id="0" name=""/>
        <dsp:cNvSpPr/>
      </dsp:nvSpPr>
      <dsp:spPr>
        <a:xfrm>
          <a:off x="0" y="1781100"/>
          <a:ext cx="104648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1781100"/>
        <a:ext cx="10464800" cy="1076400"/>
      </dsp:txXfrm>
    </dsp:sp>
    <dsp:sp modelId="{55A97317-BB5F-4DAB-9025-1071F0146830}">
      <dsp:nvSpPr>
        <dsp:cNvPr id="0" name=""/>
        <dsp:cNvSpPr/>
      </dsp:nvSpPr>
      <dsp:spPr>
        <a:xfrm>
          <a:off x="0" y="2946399"/>
          <a:ext cx="10464800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600" b="1" kern="1200" dirty="0"/>
            <a:t>MODERNISASI DAN KEHIDUPAN SOSIAL</a:t>
          </a:r>
          <a:endParaRPr lang="en-US" sz="3600" b="1" kern="1200" dirty="0"/>
        </a:p>
      </dsp:txBody>
      <dsp:txXfrm>
        <a:off x="59399" y="3005798"/>
        <a:ext cx="10346002" cy="1098002"/>
      </dsp:txXfrm>
    </dsp:sp>
    <dsp:sp modelId="{E3A48EA7-1CBF-45B7-AE65-9B174A26CA54}">
      <dsp:nvSpPr>
        <dsp:cNvPr id="0" name=""/>
        <dsp:cNvSpPr/>
      </dsp:nvSpPr>
      <dsp:spPr>
        <a:xfrm>
          <a:off x="0" y="4074300"/>
          <a:ext cx="104648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4074300"/>
        <a:ext cx="10464800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2286000"/>
            <a:ext cx="9490075" cy="1295400"/>
          </a:xfrm>
        </p:spPr>
        <p:txBody>
          <a:bodyPr/>
          <a:lstStyle/>
          <a:p>
            <a:r>
              <a:rPr lang="en-ID" sz="3600" b="1" dirty="0">
                <a:solidFill>
                  <a:srgbClr val="002060"/>
                </a:solidFill>
              </a:rPr>
              <a:t>MODERNISASI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63899" y="6629400"/>
            <a:ext cx="5867400" cy="1600200"/>
          </a:xfrm>
        </p:spPr>
        <p:txBody>
          <a:bodyPr/>
          <a:lstStyle/>
          <a:p>
            <a:pPr algn="l"/>
            <a:endParaRPr lang="en-US" sz="20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959099" y="4248150"/>
            <a:ext cx="6477000" cy="1676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D" sz="2800" b="1" dirty="0">
                <a:solidFill>
                  <a:srgbClr val="002060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Tutorial 4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D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Teori</a:t>
            </a:r>
            <a:r>
              <a:rPr kumimoji="0" lang="en-ID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 </a:t>
            </a:r>
            <a:r>
              <a:rPr kumimoji="0" lang="en-ID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Perubahan</a:t>
            </a:r>
            <a:r>
              <a:rPr kumimoji="0" lang="en-ID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 </a:t>
            </a:r>
            <a:r>
              <a:rPr kumimoji="0" lang="en-ID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Sosial</a:t>
            </a:r>
            <a:endParaRPr kumimoji="0" lang="en-ID" sz="2800" b="1" i="0" u="none" strike="noStrike" cap="none" normalizeH="0" dirty="0">
              <a:ln>
                <a:noFill/>
              </a:ln>
              <a:solidFill>
                <a:srgbClr val="00206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D" sz="2800" b="1" baseline="0" dirty="0" err="1">
                <a:solidFill>
                  <a:srgbClr val="002060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Sosiologi</a:t>
            </a:r>
            <a:endParaRPr lang="en-ID" sz="2800" b="1" dirty="0">
              <a:solidFill>
                <a:srgbClr val="002060"/>
              </a:solidFill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D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FHISIP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3810000"/>
            <a:ext cx="10464800" cy="2438400"/>
          </a:xfrm>
        </p:spPr>
        <p:txBody>
          <a:bodyPr/>
          <a:lstStyle/>
          <a:p>
            <a:r>
              <a:rPr lang="en-ID" sz="4400" dirty="0" err="1"/>
              <a:t>Sumber</a:t>
            </a:r>
            <a:r>
              <a:rPr lang="en-ID" sz="4400" dirty="0"/>
              <a:t>: </a:t>
            </a:r>
            <a:r>
              <a:rPr lang="en-ID" sz="4400" dirty="0" err="1"/>
              <a:t>Modul</a:t>
            </a:r>
            <a:r>
              <a:rPr lang="en-ID" sz="4400"/>
              <a:t> 4 </a:t>
            </a:r>
            <a:r>
              <a:rPr lang="en-ID" sz="4400" dirty="0"/>
              <a:t>BMP SOSI4306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8080888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4406900"/>
            <a:ext cx="10464800" cy="2438400"/>
          </a:xfrm>
        </p:spPr>
        <p:txBody>
          <a:bodyPr/>
          <a:lstStyle/>
          <a:p>
            <a:r>
              <a:rPr lang="en-ID" dirty="0"/>
              <a:t>TERIMA 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658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0" y="609600"/>
            <a:ext cx="10007600" cy="1143001"/>
          </a:xfrm>
        </p:spPr>
        <p:txBody>
          <a:bodyPr/>
          <a:lstStyle/>
          <a:p>
            <a:r>
              <a:rPr lang="en-ID" b="1" dirty="0" err="1"/>
              <a:t>Capaian</a:t>
            </a:r>
            <a:r>
              <a:rPr lang="en-ID" b="1" dirty="0"/>
              <a:t> </a:t>
            </a:r>
            <a:r>
              <a:rPr lang="en-ID" b="1" dirty="0" err="1"/>
              <a:t>Pembelajaran</a:t>
            </a:r>
            <a:r>
              <a:rPr lang="en-ID" b="1" dirty="0"/>
              <a:t> Mata </a:t>
            </a:r>
            <a:r>
              <a:rPr lang="en-ID" b="1" dirty="0" err="1"/>
              <a:t>Kuliah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algn="ctr" fontAlgn="base">
              <a:buNone/>
            </a:pPr>
            <a:r>
              <a:rPr lang="en-US" sz="4000" b="1" dirty="0">
                <a:solidFill>
                  <a:srgbClr val="002060"/>
                </a:solidFill>
              </a:rPr>
              <a:t>“Mata </a:t>
            </a:r>
            <a:r>
              <a:rPr lang="en-US" sz="4000" b="1" dirty="0" err="1">
                <a:solidFill>
                  <a:srgbClr val="002060"/>
                </a:solidFill>
              </a:rPr>
              <a:t>kuliah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ini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mahasiswa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diharapkan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dapat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memahami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menjelaskan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tentang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Modernisasi</a:t>
            </a:r>
            <a:r>
              <a:rPr lang="en-ID" sz="4000" b="1" dirty="0">
                <a:solidFill>
                  <a:srgbClr val="002060"/>
                </a:solidFill>
              </a:rPr>
              <a:t>”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28600"/>
            <a:ext cx="10464800" cy="2438400"/>
          </a:xfrm>
        </p:spPr>
        <p:txBody>
          <a:bodyPr/>
          <a:lstStyle/>
          <a:p>
            <a:r>
              <a:rPr lang="en-US" sz="6000" b="1" dirty="0" err="1"/>
              <a:t>Kegiatan</a:t>
            </a:r>
            <a:r>
              <a:rPr lang="en-US" sz="6000" b="1" dirty="0"/>
              <a:t> </a:t>
            </a:r>
            <a:r>
              <a:rPr lang="en-US" sz="6000" b="1" dirty="0" err="1"/>
              <a:t>Belajar</a:t>
            </a:r>
            <a:endParaRPr lang="en-US" sz="6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646960"/>
              </p:ext>
            </p:extLst>
          </p:nvPr>
        </p:nvGraphicFramePr>
        <p:xfrm>
          <a:off x="1270000" y="2768600"/>
          <a:ext cx="104648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6400" y="762000"/>
            <a:ext cx="8356600" cy="1244600"/>
          </a:xfrm>
        </p:spPr>
        <p:txBody>
          <a:bodyPr/>
          <a:lstStyle/>
          <a:p>
            <a:r>
              <a:rPr lang="en-ID" sz="5400" b="1" dirty="0"/>
              <a:t>MODERNISASI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 err="1"/>
              <a:t>Modernisasi</a:t>
            </a:r>
            <a:r>
              <a:rPr lang="en-ID" b="1" dirty="0"/>
              <a:t>: </a:t>
            </a:r>
            <a:r>
              <a:rPr lang="en-ID" b="1" dirty="0" err="1"/>
              <a:t>transformasi</a:t>
            </a:r>
            <a:r>
              <a:rPr lang="en-ID" b="1" dirty="0"/>
              <a:t> </a:t>
            </a:r>
            <a:r>
              <a:rPr lang="en-ID" b="1" dirty="0" err="1"/>
              <a:t>masyarakat</a:t>
            </a:r>
            <a:endParaRPr lang="en-ID" b="1" dirty="0"/>
          </a:p>
          <a:p>
            <a:r>
              <a:rPr lang="en-ID" b="1" dirty="0" err="1"/>
              <a:t>Dilihat</a:t>
            </a:r>
            <a:r>
              <a:rPr lang="en-ID" b="1" dirty="0"/>
              <a:t> </a:t>
            </a:r>
            <a:r>
              <a:rPr lang="en-ID" b="1" dirty="0" err="1"/>
              <a:t>dari</a:t>
            </a:r>
            <a:r>
              <a:rPr lang="en-ID" b="1" dirty="0"/>
              <a:t> </a:t>
            </a:r>
            <a:r>
              <a:rPr lang="en-ID" b="1" dirty="0" err="1"/>
              <a:t>sisi</a:t>
            </a:r>
            <a:r>
              <a:rPr lang="en-ID" b="1" dirty="0"/>
              <a:t> </a:t>
            </a:r>
            <a:r>
              <a:rPr lang="en-ID" b="1" dirty="0" err="1"/>
              <a:t>historis</a:t>
            </a:r>
            <a:r>
              <a:rPr lang="en-ID" b="1" dirty="0"/>
              <a:t>, relative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analisis</a:t>
            </a:r>
            <a:endParaRPr lang="en-ID" b="1" dirty="0"/>
          </a:p>
          <a:p>
            <a:r>
              <a:rPr lang="en-ID" b="1" dirty="0"/>
              <a:t>Ada </a:t>
            </a:r>
            <a:r>
              <a:rPr lang="en-ID" b="1" dirty="0" err="1"/>
              <a:t>tiga</a:t>
            </a:r>
            <a:r>
              <a:rPr lang="en-ID" b="1" dirty="0"/>
              <a:t> </a:t>
            </a:r>
            <a:r>
              <a:rPr lang="en-ID" b="1" dirty="0" err="1"/>
              <a:t>asumsi</a:t>
            </a:r>
            <a:r>
              <a:rPr lang="en-ID" b="1" dirty="0"/>
              <a:t> </a:t>
            </a:r>
            <a:r>
              <a:rPr lang="en-ID" b="1" dirty="0" err="1"/>
              <a:t>munculnya</a:t>
            </a:r>
            <a:r>
              <a:rPr lang="en-ID" b="1" dirty="0"/>
              <a:t> </a:t>
            </a:r>
            <a:r>
              <a:rPr lang="en-ID" b="1" dirty="0" err="1"/>
              <a:t>modernisasi</a:t>
            </a:r>
            <a:r>
              <a:rPr lang="en-ID" b="1" dirty="0"/>
              <a:t>:</a:t>
            </a:r>
          </a:p>
          <a:p>
            <a:pPr>
              <a:buFontTx/>
              <a:buChar char="-"/>
            </a:pPr>
            <a:r>
              <a:rPr lang="en-ID" b="1" dirty="0" err="1"/>
              <a:t>Pandangan</a:t>
            </a:r>
            <a:r>
              <a:rPr lang="en-ID" b="1" dirty="0"/>
              <a:t> </a:t>
            </a:r>
            <a:r>
              <a:rPr lang="en-ID" b="1" dirty="0" err="1"/>
              <a:t>dikotomi</a:t>
            </a:r>
            <a:r>
              <a:rPr lang="en-ID" b="1" dirty="0"/>
              <a:t> </a:t>
            </a:r>
            <a:r>
              <a:rPr lang="en-ID" b="1" dirty="0" err="1"/>
              <a:t>masyarakat</a:t>
            </a:r>
            <a:r>
              <a:rPr lang="en-ID" b="1" dirty="0"/>
              <a:t> </a:t>
            </a:r>
            <a:r>
              <a:rPr lang="en-ID" b="1" dirty="0" err="1"/>
              <a:t>tradisional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modern</a:t>
            </a:r>
          </a:p>
          <a:p>
            <a:pPr>
              <a:buFontTx/>
              <a:buChar char="-"/>
            </a:pPr>
            <a:r>
              <a:rPr lang="en-ID" b="1" dirty="0" err="1"/>
              <a:t>Masyarakat</a:t>
            </a:r>
            <a:r>
              <a:rPr lang="en-ID" b="1" dirty="0"/>
              <a:t> </a:t>
            </a:r>
            <a:r>
              <a:rPr lang="en-ID" b="1" dirty="0" err="1"/>
              <a:t>tradisional</a:t>
            </a:r>
            <a:r>
              <a:rPr lang="en-ID" b="1" dirty="0"/>
              <a:t> </a:t>
            </a:r>
            <a:r>
              <a:rPr lang="en-ID" b="1" dirty="0" err="1"/>
              <a:t>tertinggal</a:t>
            </a:r>
            <a:endParaRPr lang="en-ID" b="1" dirty="0"/>
          </a:p>
        </p:txBody>
      </p:sp>
      <p:sp>
        <p:nvSpPr>
          <p:cNvPr id="4" name="Oval 3"/>
          <p:cNvSpPr/>
          <p:nvPr/>
        </p:nvSpPr>
        <p:spPr bwMode="auto">
          <a:xfrm>
            <a:off x="12141200" y="-152400"/>
            <a:ext cx="1219200" cy="1270000"/>
          </a:xfrm>
          <a:prstGeom prst="ellipse">
            <a:avLst/>
          </a:prstGeom>
          <a:solidFill>
            <a:srgbClr val="00206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866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2491409"/>
            <a:ext cx="11125200" cy="4800600"/>
          </a:xfrm>
        </p:spPr>
        <p:txBody>
          <a:bodyPr/>
          <a:lstStyle/>
          <a:p>
            <a:r>
              <a:rPr lang="en-ID" sz="2800" b="1" dirty="0" err="1"/>
              <a:t>Modernisasi</a:t>
            </a:r>
            <a:r>
              <a:rPr lang="en-ID" sz="2800" b="1" dirty="0"/>
              <a:t> </a:t>
            </a:r>
            <a:r>
              <a:rPr lang="en-ID" sz="2800" b="1" dirty="0" err="1"/>
              <a:t>bersifat</a:t>
            </a:r>
            <a:r>
              <a:rPr lang="en-ID" sz="2800" b="1" dirty="0"/>
              <a:t> positivistic, universal </a:t>
            </a:r>
            <a:r>
              <a:rPr lang="en-ID" sz="2800" b="1" dirty="0" err="1"/>
              <a:t>dan</a:t>
            </a:r>
            <a:r>
              <a:rPr lang="en-ID" sz="2800" b="1" dirty="0"/>
              <a:t> linear</a:t>
            </a:r>
          </a:p>
          <a:p>
            <a:r>
              <a:rPr lang="en-ID" sz="2800" b="1" dirty="0" err="1"/>
              <a:t>Tiga</a:t>
            </a:r>
            <a:r>
              <a:rPr lang="en-ID" sz="2800" b="1" dirty="0"/>
              <a:t> </a:t>
            </a:r>
            <a:r>
              <a:rPr lang="en-ID" sz="2800" b="1" dirty="0" err="1"/>
              <a:t>peristiwa</a:t>
            </a:r>
            <a:r>
              <a:rPr lang="en-ID" sz="2800" b="1" dirty="0"/>
              <a:t> </a:t>
            </a:r>
            <a:r>
              <a:rPr lang="en-ID" sz="2800" b="1" dirty="0" err="1"/>
              <a:t>penting</a:t>
            </a:r>
            <a:r>
              <a:rPr lang="en-ID" sz="2800" b="1" dirty="0"/>
              <a:t> </a:t>
            </a:r>
            <a:r>
              <a:rPr lang="en-ID" sz="2800" b="1" dirty="0" err="1"/>
              <a:t>pendorong</a:t>
            </a:r>
            <a:r>
              <a:rPr lang="en-ID" sz="2800" b="1" dirty="0"/>
              <a:t> </a:t>
            </a:r>
            <a:r>
              <a:rPr lang="en-ID" sz="2800" b="1" dirty="0" err="1"/>
              <a:t>munculnya</a:t>
            </a:r>
            <a:r>
              <a:rPr lang="en-ID" sz="2800" b="1" dirty="0"/>
              <a:t> </a:t>
            </a:r>
            <a:r>
              <a:rPr lang="en-ID" sz="2800" b="1" dirty="0" err="1"/>
              <a:t>teori</a:t>
            </a:r>
            <a:r>
              <a:rPr lang="en-ID" sz="2800" b="1" dirty="0"/>
              <a:t> </a:t>
            </a:r>
            <a:r>
              <a:rPr lang="en-ID" sz="2800" b="1" dirty="0" err="1"/>
              <a:t>modernisasi</a:t>
            </a:r>
            <a:r>
              <a:rPr lang="en-ID" sz="2800" b="1" dirty="0"/>
              <a:t>:</a:t>
            </a:r>
          </a:p>
          <a:p>
            <a:pPr>
              <a:buFontTx/>
              <a:buChar char="-"/>
            </a:pPr>
            <a:r>
              <a:rPr lang="en-ID" sz="2800" b="1" dirty="0"/>
              <a:t>AS </a:t>
            </a:r>
            <a:r>
              <a:rPr lang="en-ID" sz="2800" b="1" dirty="0" err="1"/>
              <a:t>menjadi</a:t>
            </a:r>
            <a:r>
              <a:rPr lang="en-ID" sz="2800" b="1" dirty="0"/>
              <a:t> </a:t>
            </a:r>
            <a:r>
              <a:rPr lang="en-ID" sz="2800" b="1" dirty="0" err="1"/>
              <a:t>kekuatan</a:t>
            </a:r>
            <a:r>
              <a:rPr lang="en-ID" sz="2800" b="1" dirty="0"/>
              <a:t> </a:t>
            </a:r>
            <a:r>
              <a:rPr lang="en-ID" sz="2800" b="1" dirty="0" err="1"/>
              <a:t>dominan</a:t>
            </a:r>
            <a:r>
              <a:rPr lang="en-ID" sz="2800" b="1" dirty="0"/>
              <a:t> </a:t>
            </a:r>
            <a:r>
              <a:rPr lang="en-ID" sz="2800" b="1" dirty="0" err="1"/>
              <a:t>paska</a:t>
            </a:r>
            <a:r>
              <a:rPr lang="en-ID" sz="2800" b="1" dirty="0"/>
              <a:t> PD II</a:t>
            </a:r>
          </a:p>
          <a:p>
            <a:pPr>
              <a:buFontTx/>
              <a:buChar char="-"/>
            </a:pPr>
            <a:r>
              <a:rPr lang="en-ID" sz="2800" b="1" dirty="0" err="1"/>
              <a:t>Uni</a:t>
            </a:r>
            <a:r>
              <a:rPr lang="en-ID" sz="2800" b="1" dirty="0"/>
              <a:t> Soviet </a:t>
            </a:r>
            <a:r>
              <a:rPr lang="en-ID" sz="2800" b="1" dirty="0" err="1"/>
              <a:t>dengan</a:t>
            </a:r>
            <a:r>
              <a:rPr lang="en-ID" sz="2800" b="1" dirty="0"/>
              <a:t> </a:t>
            </a:r>
            <a:r>
              <a:rPr lang="en-ID" sz="2800" b="1" dirty="0" err="1"/>
              <a:t>gerakan</a:t>
            </a:r>
            <a:r>
              <a:rPr lang="en-ID" sz="2800" b="1" dirty="0"/>
              <a:t> </a:t>
            </a:r>
            <a:r>
              <a:rPr lang="en-ID" sz="2800" b="1" dirty="0" err="1"/>
              <a:t>komunismenya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/>
              <a:t>Negara-</a:t>
            </a:r>
            <a:r>
              <a:rPr lang="en-ID" sz="2800" b="1" dirty="0" err="1"/>
              <a:t>negara</a:t>
            </a:r>
            <a:r>
              <a:rPr lang="en-ID" sz="2800" b="1" dirty="0"/>
              <a:t> </a:t>
            </a:r>
            <a:r>
              <a:rPr lang="en-ID" sz="2800" b="1" dirty="0" err="1"/>
              <a:t>baru</a:t>
            </a:r>
            <a:r>
              <a:rPr lang="en-ID" sz="2800" b="1" dirty="0"/>
              <a:t> </a:t>
            </a:r>
            <a:r>
              <a:rPr lang="en-ID" sz="2800" b="1" dirty="0" err="1"/>
              <a:t>merdeka</a:t>
            </a:r>
            <a:r>
              <a:rPr lang="en-ID" sz="2800" b="1" dirty="0"/>
              <a:t> di Asia, </a:t>
            </a:r>
            <a:r>
              <a:rPr lang="en-ID" sz="2800" b="1" dirty="0" err="1"/>
              <a:t>Afrika</a:t>
            </a:r>
            <a:r>
              <a:rPr lang="en-ID" sz="2800" b="1" dirty="0"/>
              <a:t>, Amerika </a:t>
            </a:r>
            <a:r>
              <a:rPr lang="en-ID" sz="2800" b="1" dirty="0" err="1"/>
              <a:t>latin</a:t>
            </a:r>
            <a:endParaRPr lang="en-ID" sz="28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33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0" y="2209800"/>
            <a:ext cx="10464800" cy="5715000"/>
          </a:xfrm>
        </p:spPr>
        <p:txBody>
          <a:bodyPr/>
          <a:lstStyle/>
          <a:p>
            <a:r>
              <a:rPr lang="en-ID" sz="2400" b="1" dirty="0" err="1"/>
              <a:t>Pengaruh</a:t>
            </a:r>
            <a:r>
              <a:rPr lang="en-ID" sz="2400" b="1" dirty="0"/>
              <a:t> </a:t>
            </a:r>
            <a:r>
              <a:rPr lang="en-ID" sz="2400" b="1" dirty="0" err="1"/>
              <a:t>teori-teori</a:t>
            </a:r>
            <a:r>
              <a:rPr lang="en-ID" sz="2400" b="1" dirty="0"/>
              <a:t> </a:t>
            </a:r>
            <a:r>
              <a:rPr lang="en-ID" sz="2400" b="1" dirty="0" err="1"/>
              <a:t>evolusi</a:t>
            </a:r>
            <a:r>
              <a:rPr lang="en-ID" sz="2400" b="1" dirty="0"/>
              <a:t> </a:t>
            </a:r>
            <a:r>
              <a:rPr lang="en-ID" sz="2400" b="1" dirty="0" err="1"/>
              <a:t>dan</a:t>
            </a:r>
            <a:r>
              <a:rPr lang="en-ID" sz="2400" b="1" dirty="0"/>
              <a:t> </a:t>
            </a:r>
            <a:r>
              <a:rPr lang="en-ID" sz="2400" b="1" dirty="0" err="1"/>
              <a:t>fungsionalisme</a:t>
            </a:r>
            <a:r>
              <a:rPr lang="en-ID" sz="2400" b="1" dirty="0"/>
              <a:t> structural </a:t>
            </a:r>
            <a:r>
              <a:rPr lang="en-ID" sz="2400" b="1" dirty="0" err="1"/>
              <a:t>terhadap</a:t>
            </a:r>
            <a:r>
              <a:rPr lang="en-ID" sz="2400" b="1" dirty="0"/>
              <a:t> </a:t>
            </a:r>
            <a:r>
              <a:rPr lang="en-ID" sz="2400" b="1" dirty="0" err="1"/>
              <a:t>gagasan</a:t>
            </a:r>
            <a:r>
              <a:rPr lang="en-ID" sz="2400" b="1" dirty="0"/>
              <a:t> </a:t>
            </a:r>
            <a:r>
              <a:rPr lang="en-ID" sz="2400" b="1" dirty="0" err="1"/>
              <a:t>modernisasi</a:t>
            </a:r>
            <a:endParaRPr lang="en-ID" sz="2400" b="1" dirty="0"/>
          </a:p>
          <a:p>
            <a:pPr>
              <a:buFontTx/>
              <a:buChar char="-"/>
            </a:pPr>
            <a:r>
              <a:rPr lang="en-ID" sz="2400" b="1" dirty="0" err="1"/>
              <a:t>Modernisasi</a:t>
            </a:r>
            <a:r>
              <a:rPr lang="en-ID" sz="2400" b="1" dirty="0"/>
              <a:t> proses </a:t>
            </a:r>
            <a:r>
              <a:rPr lang="en-ID" sz="2400" b="1" dirty="0" err="1"/>
              <a:t>bertahap</a:t>
            </a:r>
            <a:endParaRPr lang="en-ID" sz="2400" b="1" dirty="0"/>
          </a:p>
          <a:p>
            <a:pPr>
              <a:buFontTx/>
              <a:buChar char="-"/>
            </a:pPr>
            <a:r>
              <a:rPr lang="en-ID" sz="2400" b="1" dirty="0" err="1"/>
              <a:t>Perubahan</a:t>
            </a:r>
            <a:r>
              <a:rPr lang="en-ID" sz="2400" b="1" dirty="0"/>
              <a:t> </a:t>
            </a:r>
            <a:r>
              <a:rPr lang="en-ID" sz="2400" b="1" dirty="0" err="1"/>
              <a:t>masyarakat</a:t>
            </a:r>
            <a:r>
              <a:rPr lang="en-ID" sz="2400" b="1" dirty="0"/>
              <a:t> </a:t>
            </a:r>
            <a:r>
              <a:rPr lang="en-ID" sz="2400" b="1" dirty="0" err="1"/>
              <a:t>dari</a:t>
            </a:r>
            <a:r>
              <a:rPr lang="en-ID" sz="2400" b="1" dirty="0"/>
              <a:t> primitive </a:t>
            </a:r>
            <a:r>
              <a:rPr lang="en-ID" sz="2400" b="1" dirty="0" err="1"/>
              <a:t>ke</a:t>
            </a:r>
            <a:r>
              <a:rPr lang="en-ID" sz="2400" b="1" dirty="0"/>
              <a:t> modern</a:t>
            </a:r>
          </a:p>
          <a:p>
            <a:pPr>
              <a:buFontTx/>
              <a:buChar char="-"/>
            </a:pPr>
            <a:r>
              <a:rPr lang="en-ID" sz="2400" b="1" dirty="0" err="1"/>
              <a:t>Homogenisasi</a:t>
            </a:r>
            <a:endParaRPr lang="en-ID" sz="2400" b="1" dirty="0"/>
          </a:p>
          <a:p>
            <a:pPr>
              <a:buFontTx/>
              <a:buChar char="-"/>
            </a:pPr>
            <a:r>
              <a:rPr lang="en-ID" sz="2400" b="1" dirty="0"/>
              <a:t>Proses </a:t>
            </a:r>
            <a:r>
              <a:rPr lang="en-ID" sz="2400" b="1" dirty="0" err="1"/>
              <a:t>eropanisasi</a:t>
            </a:r>
            <a:r>
              <a:rPr lang="en-ID" sz="2400" b="1" dirty="0"/>
              <a:t> </a:t>
            </a:r>
            <a:r>
              <a:rPr lang="en-ID" sz="2400" b="1" dirty="0" err="1"/>
              <a:t>atau</a:t>
            </a:r>
            <a:r>
              <a:rPr lang="en-ID" sz="2400" b="1" dirty="0"/>
              <a:t> </a:t>
            </a:r>
            <a:r>
              <a:rPr lang="en-ID" sz="2400" b="1" dirty="0" err="1"/>
              <a:t>amerikanisasi</a:t>
            </a:r>
            <a:endParaRPr lang="en-ID" sz="2400" b="1" dirty="0"/>
          </a:p>
          <a:p>
            <a:pPr>
              <a:buFontTx/>
              <a:buChar char="-"/>
            </a:pPr>
            <a:r>
              <a:rPr lang="en-ID" sz="2400" b="1" dirty="0"/>
              <a:t>Proses </a:t>
            </a:r>
            <a:r>
              <a:rPr lang="en-ID" sz="2400" b="1" dirty="0" err="1"/>
              <a:t>bergerak</a:t>
            </a:r>
            <a:r>
              <a:rPr lang="en-ID" sz="2400" b="1" dirty="0"/>
              <a:t> </a:t>
            </a:r>
            <a:r>
              <a:rPr lang="en-ID" sz="2400" b="1" dirty="0" err="1"/>
              <a:t>maju</a:t>
            </a:r>
            <a:endParaRPr lang="en-ID" sz="2400" b="1" dirty="0"/>
          </a:p>
          <a:p>
            <a:pPr>
              <a:buFontTx/>
              <a:buChar char="-"/>
            </a:pPr>
            <a:r>
              <a:rPr lang="en-ID" sz="2400" b="1" dirty="0" err="1"/>
              <a:t>Perubahan</a:t>
            </a:r>
            <a:r>
              <a:rPr lang="en-ID" sz="2400" b="1" dirty="0"/>
              <a:t> </a:t>
            </a:r>
            <a:r>
              <a:rPr lang="en-ID" sz="2400" b="1" dirty="0" err="1"/>
              <a:t>progresif</a:t>
            </a:r>
            <a:endParaRPr lang="en-ID" sz="2400" b="1" dirty="0"/>
          </a:p>
          <a:p>
            <a:pPr>
              <a:buFontTx/>
              <a:buChar char="-"/>
            </a:pPr>
            <a:r>
              <a:rPr lang="en-ID" sz="2400" b="1" dirty="0" err="1"/>
              <a:t>Perlu</a:t>
            </a:r>
            <a:r>
              <a:rPr lang="en-ID" sz="2400" b="1" dirty="0"/>
              <a:t> </a:t>
            </a:r>
            <a:r>
              <a:rPr lang="en-ID" sz="2400" b="1" dirty="0" err="1"/>
              <a:t>waktu</a:t>
            </a:r>
            <a:r>
              <a:rPr lang="en-ID" sz="2400" b="1" dirty="0"/>
              <a:t> yang </a:t>
            </a:r>
            <a:r>
              <a:rPr lang="en-ID" sz="2400" b="1" dirty="0" err="1"/>
              <a:t>panjang</a:t>
            </a:r>
            <a:endParaRPr lang="en-ID" sz="2400" b="1" dirty="0"/>
          </a:p>
        </p:txBody>
      </p:sp>
    </p:spTree>
    <p:extLst>
      <p:ext uri="{BB962C8B-B14F-4D97-AF65-F5344CB8AC3E}">
        <p14:creationId xmlns:p14="http://schemas.microsoft.com/office/powerpoint/2010/main" val="324459564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200" y="3505200"/>
            <a:ext cx="10464800" cy="7620000"/>
          </a:xfrm>
        </p:spPr>
        <p:txBody>
          <a:bodyPr/>
          <a:lstStyle/>
          <a:p>
            <a:r>
              <a:rPr lang="en-ID" sz="2800" b="1" dirty="0"/>
              <a:t>Marx </a:t>
            </a:r>
            <a:r>
              <a:rPr lang="en-ID" sz="2800" b="1" dirty="0" err="1"/>
              <a:t>melihat</a:t>
            </a:r>
            <a:r>
              <a:rPr lang="en-ID" sz="2800" b="1" dirty="0"/>
              <a:t> </a:t>
            </a:r>
            <a:r>
              <a:rPr lang="en-ID" sz="2800" b="1" dirty="0" err="1"/>
              <a:t>modernisasi</a:t>
            </a:r>
            <a:r>
              <a:rPr lang="en-ID" sz="2800" b="1" dirty="0"/>
              <a:t>; </a:t>
            </a:r>
            <a:r>
              <a:rPr lang="en-ID" sz="2800" b="1" dirty="0" err="1"/>
              <a:t>sistem</a:t>
            </a:r>
            <a:r>
              <a:rPr lang="en-ID" sz="2800" b="1" dirty="0"/>
              <a:t> </a:t>
            </a:r>
            <a:r>
              <a:rPr lang="en-ID" sz="2800" b="1" dirty="0" err="1"/>
              <a:t>ekonomi</a:t>
            </a:r>
            <a:r>
              <a:rPr lang="en-ID" sz="2800" b="1" dirty="0"/>
              <a:t> </a:t>
            </a:r>
            <a:r>
              <a:rPr lang="en-ID" sz="2800" b="1" dirty="0" err="1"/>
              <a:t>kapitalis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alienasi</a:t>
            </a:r>
            <a:r>
              <a:rPr lang="en-ID" sz="2800" b="1" dirty="0"/>
              <a:t> </a:t>
            </a:r>
            <a:r>
              <a:rPr lang="en-ID" sz="2800" b="1" dirty="0" err="1"/>
              <a:t>buruh</a:t>
            </a:r>
            <a:endParaRPr lang="en-ID" sz="2800" b="1" dirty="0"/>
          </a:p>
          <a:p>
            <a:r>
              <a:rPr lang="en-ID" sz="2800" b="1" dirty="0"/>
              <a:t>Weber; </a:t>
            </a:r>
            <a:r>
              <a:rPr lang="en-ID" sz="2800" b="1" dirty="0" err="1"/>
              <a:t>modernisasi</a:t>
            </a:r>
            <a:r>
              <a:rPr lang="en-ID" sz="2800" b="1" dirty="0"/>
              <a:t> </a:t>
            </a:r>
            <a:r>
              <a:rPr lang="en-ID" sz="2800" b="1" dirty="0" err="1"/>
              <a:t>sebagai</a:t>
            </a:r>
            <a:r>
              <a:rPr lang="en-ID" sz="2800" b="1" dirty="0"/>
              <a:t> </a:t>
            </a:r>
            <a:r>
              <a:rPr lang="en-ID" sz="2800" b="1" dirty="0" err="1"/>
              <a:t>kerangkeng</a:t>
            </a:r>
            <a:r>
              <a:rPr lang="en-ID" sz="2800" b="1" dirty="0"/>
              <a:t> </a:t>
            </a:r>
            <a:r>
              <a:rPr lang="en-ID" sz="2800" b="1" dirty="0" err="1"/>
              <a:t>besi</a:t>
            </a:r>
            <a:endParaRPr lang="en-ID" sz="2800" b="1" dirty="0"/>
          </a:p>
          <a:p>
            <a:r>
              <a:rPr lang="en-ID" sz="2800" b="1" dirty="0"/>
              <a:t>Durkheim; Anomie</a:t>
            </a:r>
          </a:p>
          <a:p>
            <a:r>
              <a:rPr lang="en-ID" sz="2800" b="1" dirty="0"/>
              <a:t>Simmel; </a:t>
            </a:r>
            <a:r>
              <a:rPr lang="en-ID" sz="2800" b="1" dirty="0" err="1"/>
              <a:t>dua</a:t>
            </a:r>
            <a:r>
              <a:rPr lang="en-ID" sz="2800" b="1" dirty="0"/>
              <a:t> </a:t>
            </a:r>
            <a:r>
              <a:rPr lang="en-ID" sz="2800" b="1" dirty="0" err="1"/>
              <a:t>elemen</a:t>
            </a:r>
            <a:r>
              <a:rPr lang="en-ID" sz="2800" b="1" dirty="0"/>
              <a:t>, </a:t>
            </a:r>
            <a:r>
              <a:rPr lang="en-ID" sz="2800" b="1" dirty="0" err="1"/>
              <a:t>kota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ekonomi</a:t>
            </a:r>
            <a:r>
              <a:rPr lang="en-ID" sz="2800" b="1" dirty="0"/>
              <a:t> </a:t>
            </a:r>
            <a:r>
              <a:rPr lang="en-ID" sz="2800" b="1" dirty="0" err="1"/>
              <a:t>uang</a:t>
            </a:r>
            <a:endParaRPr lang="en-ID" sz="28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49600" y="2458"/>
            <a:ext cx="10464800" cy="2438400"/>
          </a:xfrm>
        </p:spPr>
        <p:txBody>
          <a:bodyPr/>
          <a:lstStyle/>
          <a:p>
            <a:r>
              <a:rPr lang="en-ID" sz="4400" b="1" dirty="0" err="1"/>
              <a:t>Modernisasi</a:t>
            </a:r>
            <a:r>
              <a:rPr lang="en-ID" sz="4400" b="1" dirty="0"/>
              <a:t> </a:t>
            </a:r>
            <a:r>
              <a:rPr lang="en-ID" sz="4400" b="1" dirty="0" err="1"/>
              <a:t>dalam</a:t>
            </a:r>
            <a:r>
              <a:rPr lang="en-ID" sz="4400" b="1" dirty="0"/>
              <a:t> </a:t>
            </a:r>
            <a:r>
              <a:rPr lang="en-ID" sz="4400" b="1" dirty="0" err="1"/>
              <a:t>Pandangan</a:t>
            </a:r>
            <a:r>
              <a:rPr lang="en-ID" sz="4400" b="1" dirty="0"/>
              <a:t> </a:t>
            </a:r>
            <a:r>
              <a:rPr lang="en-ID" sz="4400" b="1" dirty="0" err="1"/>
              <a:t>Sosiolog</a:t>
            </a:r>
            <a:r>
              <a:rPr lang="en-ID" sz="4400" b="1" dirty="0"/>
              <a:t> </a:t>
            </a:r>
            <a:r>
              <a:rPr lang="en-ID" sz="4400" b="1" dirty="0" err="1"/>
              <a:t>Klasik</a:t>
            </a:r>
            <a:r>
              <a:rPr lang="en-ID" sz="4400" b="1" dirty="0"/>
              <a:t>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6366659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3400" y="0"/>
            <a:ext cx="10464800" cy="2438400"/>
          </a:xfrm>
        </p:spPr>
        <p:txBody>
          <a:bodyPr/>
          <a:lstStyle/>
          <a:p>
            <a:r>
              <a:rPr lang="en-ID" sz="4800" b="1" dirty="0" err="1"/>
              <a:t>Modernisasi</a:t>
            </a:r>
            <a:r>
              <a:rPr lang="en-ID" sz="4800" b="1" dirty="0"/>
              <a:t> </a:t>
            </a:r>
            <a:r>
              <a:rPr lang="en-ID" sz="4800" b="1" dirty="0" err="1"/>
              <a:t>dan</a:t>
            </a:r>
            <a:r>
              <a:rPr lang="en-ID" sz="4800" b="1" dirty="0"/>
              <a:t> </a:t>
            </a:r>
            <a:r>
              <a:rPr lang="en-ID" sz="4800" b="1" dirty="0" err="1"/>
              <a:t>Kehidupan</a:t>
            </a:r>
            <a:r>
              <a:rPr lang="en-ID" sz="4800" b="1" dirty="0"/>
              <a:t> </a:t>
            </a:r>
            <a:r>
              <a:rPr lang="en-ID" sz="4800" b="1" dirty="0" err="1"/>
              <a:t>Sosial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4800" y="2428568"/>
            <a:ext cx="10464800" cy="5715000"/>
          </a:xfrm>
        </p:spPr>
        <p:txBody>
          <a:bodyPr/>
          <a:lstStyle/>
          <a:p>
            <a:r>
              <a:rPr lang="en-ID" sz="1800" b="1" dirty="0"/>
              <a:t>McClelland: need of achievement (</a:t>
            </a:r>
            <a:r>
              <a:rPr lang="en-ID" sz="1800" b="1" dirty="0" err="1"/>
              <a:t>Nach</a:t>
            </a:r>
            <a:r>
              <a:rPr lang="en-ID" sz="1800" b="1" dirty="0"/>
              <a:t>)</a:t>
            </a:r>
          </a:p>
          <a:p>
            <a:pPr>
              <a:buFontTx/>
              <a:buChar char="-"/>
            </a:pPr>
            <a:r>
              <a:rPr lang="en-ID" sz="1800" b="1" dirty="0" err="1"/>
              <a:t>Hubungan</a:t>
            </a:r>
            <a:r>
              <a:rPr lang="en-ID" sz="1800" b="1" dirty="0"/>
              <a:t> </a:t>
            </a:r>
            <a:r>
              <a:rPr lang="en-ID" sz="1800" b="1" dirty="0" err="1"/>
              <a:t>signifikan</a:t>
            </a:r>
            <a:r>
              <a:rPr lang="en-ID" sz="1800" b="1" dirty="0"/>
              <a:t> </a:t>
            </a:r>
            <a:r>
              <a:rPr lang="en-ID" sz="1800" b="1" dirty="0" err="1"/>
              <a:t>tingkat</a:t>
            </a:r>
            <a:r>
              <a:rPr lang="en-ID" sz="1800" b="1" dirty="0"/>
              <a:t> </a:t>
            </a:r>
            <a:r>
              <a:rPr lang="en-ID" sz="1800" b="1" dirty="0" err="1"/>
              <a:t>motivasi</a:t>
            </a:r>
            <a:r>
              <a:rPr lang="en-ID" sz="1800" b="1" dirty="0"/>
              <a:t> </a:t>
            </a:r>
            <a:r>
              <a:rPr lang="en-ID" sz="1800" b="1" dirty="0" err="1"/>
              <a:t>berprestasi</a:t>
            </a:r>
            <a:r>
              <a:rPr lang="en-ID" sz="1800" b="1" dirty="0"/>
              <a:t> </a:t>
            </a:r>
            <a:r>
              <a:rPr lang="en-ID" sz="1800" b="1" dirty="0" err="1"/>
              <a:t>dengan</a:t>
            </a:r>
            <a:r>
              <a:rPr lang="en-ID" sz="1800" b="1" dirty="0"/>
              <a:t> </a:t>
            </a:r>
            <a:r>
              <a:rPr lang="en-ID" sz="1800" b="1" dirty="0" err="1"/>
              <a:t>sikan</a:t>
            </a:r>
            <a:r>
              <a:rPr lang="en-ID" sz="1800" b="1" dirty="0"/>
              <a:t> </a:t>
            </a:r>
            <a:r>
              <a:rPr lang="en-ID" sz="1800" b="1" dirty="0" err="1"/>
              <a:t>wiraswasta</a:t>
            </a:r>
            <a:endParaRPr lang="en-ID" sz="1800" b="1" dirty="0"/>
          </a:p>
          <a:p>
            <a:r>
              <a:rPr lang="en-ID" sz="1800" b="1" dirty="0"/>
              <a:t>Alex </a:t>
            </a:r>
            <a:r>
              <a:rPr lang="en-ID" sz="1800" b="1" dirty="0" err="1"/>
              <a:t>Inkeles</a:t>
            </a:r>
            <a:r>
              <a:rPr lang="en-ID" sz="1800" b="1" dirty="0"/>
              <a:t>; </a:t>
            </a:r>
            <a:r>
              <a:rPr lang="en-ID" sz="1800" b="1" dirty="0" err="1"/>
              <a:t>kriteria</a:t>
            </a:r>
            <a:r>
              <a:rPr lang="en-ID" sz="1800" b="1" dirty="0"/>
              <a:t> </a:t>
            </a:r>
            <a:r>
              <a:rPr lang="en-ID" sz="1800" b="1" dirty="0" err="1"/>
              <a:t>manusia</a:t>
            </a:r>
            <a:r>
              <a:rPr lang="en-ID" sz="1800" b="1" dirty="0"/>
              <a:t> modern</a:t>
            </a:r>
          </a:p>
          <a:p>
            <a:pPr>
              <a:buFontTx/>
              <a:buChar char="-"/>
            </a:pPr>
            <a:r>
              <a:rPr lang="en-ID" sz="1800" b="1" dirty="0"/>
              <a:t>Terbuka </a:t>
            </a:r>
            <a:r>
              <a:rPr lang="en-ID" sz="1800" b="1" dirty="0" err="1"/>
              <a:t>terhadap</a:t>
            </a:r>
            <a:r>
              <a:rPr lang="en-ID" sz="1800" b="1" dirty="0"/>
              <a:t> </a:t>
            </a:r>
            <a:r>
              <a:rPr lang="en-ID" sz="1800" b="1" dirty="0" err="1"/>
              <a:t>pengalaman</a:t>
            </a:r>
            <a:r>
              <a:rPr lang="en-ID" sz="1800" b="1" dirty="0"/>
              <a:t> </a:t>
            </a:r>
            <a:r>
              <a:rPr lang="en-ID" sz="1800" b="1" dirty="0" err="1"/>
              <a:t>baru</a:t>
            </a:r>
            <a:endParaRPr lang="en-ID" sz="1800" b="1" dirty="0"/>
          </a:p>
          <a:p>
            <a:pPr>
              <a:buFontTx/>
              <a:buChar char="-"/>
            </a:pPr>
            <a:r>
              <a:rPr lang="en-ID" sz="1800" b="1" dirty="0" err="1"/>
              <a:t>Semakin</a:t>
            </a:r>
            <a:r>
              <a:rPr lang="en-ID" sz="1800" b="1" dirty="0"/>
              <a:t> </a:t>
            </a:r>
            <a:r>
              <a:rPr lang="en-ID" sz="1800" b="1" dirty="0" err="1"/>
              <a:t>independen</a:t>
            </a:r>
            <a:r>
              <a:rPr lang="en-ID" sz="1800" b="1" dirty="0"/>
              <a:t> </a:t>
            </a:r>
            <a:r>
              <a:rPr lang="en-ID" sz="1800" b="1" dirty="0" err="1"/>
              <a:t>terhadap</a:t>
            </a:r>
            <a:r>
              <a:rPr lang="en-ID" sz="1800" b="1" dirty="0"/>
              <a:t> </a:t>
            </a:r>
            <a:r>
              <a:rPr lang="en-ID" sz="1800" b="1" dirty="0" err="1"/>
              <a:t>otoritas</a:t>
            </a:r>
            <a:r>
              <a:rPr lang="en-ID" sz="1800" b="1" dirty="0"/>
              <a:t> </a:t>
            </a:r>
            <a:r>
              <a:rPr lang="en-ID" sz="1800" b="1" dirty="0" err="1"/>
              <a:t>tradisional</a:t>
            </a:r>
            <a:endParaRPr lang="en-ID" sz="1800" b="1" dirty="0"/>
          </a:p>
          <a:p>
            <a:pPr>
              <a:buFontTx/>
              <a:buChar char="-"/>
            </a:pPr>
            <a:r>
              <a:rPr lang="en-ID" sz="1800" b="1" dirty="0" err="1"/>
              <a:t>Kepercayaan</a:t>
            </a:r>
            <a:r>
              <a:rPr lang="en-ID" sz="1800" b="1" dirty="0"/>
              <a:t> </a:t>
            </a:r>
            <a:r>
              <a:rPr lang="en-ID" sz="1800" b="1" dirty="0" err="1"/>
              <a:t>tinggi</a:t>
            </a:r>
            <a:r>
              <a:rPr lang="en-ID" sz="1800" b="1" dirty="0"/>
              <a:t> </a:t>
            </a:r>
            <a:r>
              <a:rPr lang="en-ID" sz="1800" b="1" dirty="0" err="1"/>
              <a:t>terhadap</a:t>
            </a:r>
            <a:r>
              <a:rPr lang="en-ID" sz="1800" b="1" dirty="0"/>
              <a:t> </a:t>
            </a:r>
            <a:r>
              <a:rPr lang="en-ID" sz="1800" b="1" dirty="0" err="1"/>
              <a:t>iptek</a:t>
            </a:r>
            <a:endParaRPr lang="en-ID" sz="1800" b="1" dirty="0"/>
          </a:p>
          <a:p>
            <a:pPr>
              <a:buFontTx/>
              <a:buChar char="-"/>
            </a:pPr>
            <a:r>
              <a:rPr lang="en-ID" sz="1800" b="1" dirty="0" err="1"/>
              <a:t>Orientasi</a:t>
            </a:r>
            <a:r>
              <a:rPr lang="en-ID" sz="1800" b="1" dirty="0"/>
              <a:t> </a:t>
            </a:r>
            <a:r>
              <a:rPr lang="en-ID" sz="1800" b="1" dirty="0" err="1"/>
              <a:t>terhadap</a:t>
            </a:r>
            <a:r>
              <a:rPr lang="en-ID" sz="1800" b="1" dirty="0"/>
              <a:t> </a:t>
            </a:r>
            <a:r>
              <a:rPr lang="en-ID" sz="1800" b="1" dirty="0" err="1"/>
              <a:t>mobilitas</a:t>
            </a:r>
            <a:r>
              <a:rPr lang="en-ID" sz="1800" b="1" dirty="0"/>
              <a:t> </a:t>
            </a:r>
            <a:r>
              <a:rPr lang="en-ID" sz="1800" b="1" dirty="0" err="1"/>
              <a:t>sosial</a:t>
            </a:r>
            <a:endParaRPr lang="en-ID" sz="1800" b="1" dirty="0"/>
          </a:p>
          <a:p>
            <a:pPr>
              <a:buFontTx/>
              <a:buChar char="-"/>
            </a:pPr>
            <a:r>
              <a:rPr lang="en-ID" sz="1800" b="1" dirty="0" err="1"/>
              <a:t>Rencana</a:t>
            </a:r>
            <a:r>
              <a:rPr lang="en-ID" sz="1800" b="1" dirty="0"/>
              <a:t> </a:t>
            </a:r>
            <a:r>
              <a:rPr lang="en-ID" sz="1800" b="1" dirty="0" err="1"/>
              <a:t>jelas</a:t>
            </a:r>
            <a:endParaRPr lang="en-ID" sz="1800" b="1" dirty="0"/>
          </a:p>
          <a:p>
            <a:pPr>
              <a:buFontTx/>
              <a:buChar char="-"/>
            </a:pPr>
            <a:r>
              <a:rPr lang="en-ID" sz="1800" b="1" dirty="0" err="1"/>
              <a:t>Aktid</a:t>
            </a:r>
            <a:r>
              <a:rPr lang="en-ID" sz="1800" b="1" dirty="0"/>
              <a:t> </a:t>
            </a:r>
            <a:r>
              <a:rPr lang="en-ID" sz="1800" b="1" dirty="0" err="1"/>
              <a:t>dalam</a:t>
            </a:r>
            <a:r>
              <a:rPr lang="en-ID" sz="1800" b="1" dirty="0"/>
              <a:t> </a:t>
            </a:r>
            <a:r>
              <a:rPr lang="en-ID" sz="1800" b="1" dirty="0" err="1"/>
              <a:t>politik</a:t>
            </a:r>
            <a:endParaRPr lang="en-ID" sz="1800" b="1" dirty="0"/>
          </a:p>
          <a:p>
            <a:pPr>
              <a:buFontTx/>
              <a:buChar char="-"/>
            </a:pPr>
            <a:endParaRPr lang="en-ID" sz="1800" b="1" dirty="0"/>
          </a:p>
        </p:txBody>
      </p:sp>
    </p:spTree>
    <p:extLst>
      <p:ext uri="{BB962C8B-B14F-4D97-AF65-F5344CB8AC3E}">
        <p14:creationId xmlns:p14="http://schemas.microsoft.com/office/powerpoint/2010/main" val="45760001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 err="1"/>
              <a:t>Teori</a:t>
            </a:r>
            <a:r>
              <a:rPr lang="en-ID" b="1" dirty="0"/>
              <a:t> Hagen: </a:t>
            </a:r>
            <a:r>
              <a:rPr lang="en-ID" b="1" dirty="0" err="1"/>
              <a:t>kepribadian</a:t>
            </a:r>
            <a:r>
              <a:rPr lang="en-ID" b="1" dirty="0"/>
              <a:t> </a:t>
            </a:r>
            <a:r>
              <a:rPr lang="en-ID" b="1" dirty="0" err="1"/>
              <a:t>inovatif</a:t>
            </a:r>
            <a:endParaRPr lang="en-ID" b="1" dirty="0"/>
          </a:p>
          <a:p>
            <a:r>
              <a:rPr lang="en-ID" b="1" dirty="0" err="1"/>
              <a:t>Modernisasi</a:t>
            </a:r>
            <a:r>
              <a:rPr lang="en-ID" b="1" dirty="0"/>
              <a:t> </a:t>
            </a:r>
            <a:r>
              <a:rPr lang="en-ID" b="1" dirty="0" err="1"/>
              <a:t>membawa</a:t>
            </a:r>
            <a:r>
              <a:rPr lang="en-ID" b="1" dirty="0"/>
              <a:t> </a:t>
            </a:r>
            <a:r>
              <a:rPr lang="en-ID" b="1" dirty="0" err="1"/>
              <a:t>perubahan</a:t>
            </a:r>
            <a:r>
              <a:rPr lang="en-ID" b="1" dirty="0"/>
              <a:t> </a:t>
            </a:r>
            <a:r>
              <a:rPr lang="en-ID" b="1" dirty="0" err="1"/>
              <a:t>pada</a:t>
            </a:r>
            <a:r>
              <a:rPr lang="en-ID" b="1" dirty="0"/>
              <a:t> </a:t>
            </a:r>
            <a:r>
              <a:rPr lang="en-ID" b="1" dirty="0" err="1"/>
              <a:t>lembaga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pranata</a:t>
            </a:r>
            <a:r>
              <a:rPr lang="en-ID" b="1" dirty="0"/>
              <a:t> </a:t>
            </a:r>
            <a:r>
              <a:rPr lang="en-ID" b="1" dirty="0" err="1"/>
              <a:t>sosial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92544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Pages>0</Pages>
  <Words>232</Words>
  <Characters>0</Characters>
  <Application>Microsoft Office PowerPoint</Application>
  <PresentationFormat>Custom</PresentationFormat>
  <Lines>0</Lines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Gill Sans</vt:lpstr>
      <vt:lpstr>Title &amp; Subtitle</vt:lpstr>
      <vt:lpstr>Custom Design</vt:lpstr>
      <vt:lpstr>Title &amp; Bullets - 2 Column</vt:lpstr>
      <vt:lpstr>MODERNISASI</vt:lpstr>
      <vt:lpstr>Capaian Pembelajaran Mata Kuliah</vt:lpstr>
      <vt:lpstr>Kegiatan Belajar</vt:lpstr>
      <vt:lpstr>MODERNISASI</vt:lpstr>
      <vt:lpstr>PowerPoint Presentation</vt:lpstr>
      <vt:lpstr>PowerPoint Presentation</vt:lpstr>
      <vt:lpstr>Modernisasi dalam Pandangan Sosiolog Klasik </vt:lpstr>
      <vt:lpstr>Modernisasi dan Kehidupan Sosial</vt:lpstr>
      <vt:lpstr>PowerPoint Presentation</vt:lpstr>
      <vt:lpstr>Sumber: Modul 4 BMP SOSI4306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PARWITANINGSIH, DRA.,M.SI.</cp:lastModifiedBy>
  <cp:revision>210</cp:revision>
  <dcterms:modified xsi:type="dcterms:W3CDTF">2022-08-21T04:48:03Z</dcterms:modified>
</cp:coreProperties>
</file>