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700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01957-15CB-4320-8015-FAFFC41A716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371D64-ABD6-4110-A74A-4BD8558C7213}">
      <dgm:prSet phldrT="[Text]" custT="1"/>
      <dgm:spPr/>
      <dgm:t>
        <a:bodyPr/>
        <a:lstStyle/>
        <a:p>
          <a:r>
            <a:rPr lang="en-ID" sz="3600" b="1" dirty="0"/>
            <a:t>PEMBANGUNAN SOSIAL</a:t>
          </a:r>
          <a:endParaRPr lang="en-US" sz="3600" b="1" dirty="0"/>
        </a:p>
      </dgm:t>
    </dgm:pt>
    <dgm:pt modelId="{36F8F176-4C40-407B-B018-2993F49C8EC6}" type="parTrans" cxnId="{7A84A9AF-645B-4B3E-B905-BBD67634CA58}">
      <dgm:prSet/>
      <dgm:spPr/>
      <dgm:t>
        <a:bodyPr/>
        <a:lstStyle/>
        <a:p>
          <a:endParaRPr lang="en-US"/>
        </a:p>
      </dgm:t>
    </dgm:pt>
    <dgm:pt modelId="{E2A3EE42-DB54-41A1-9FA9-59D901A5F16B}" type="sibTrans" cxnId="{7A84A9AF-645B-4B3E-B905-BBD67634CA58}">
      <dgm:prSet/>
      <dgm:spPr/>
      <dgm:t>
        <a:bodyPr/>
        <a:lstStyle/>
        <a:p>
          <a:endParaRPr lang="en-US"/>
        </a:p>
      </dgm:t>
    </dgm:pt>
    <dgm:pt modelId="{01BDA7AB-0907-48D2-9F16-332E9D4E6372}">
      <dgm:prSet phldrT="[Text]"/>
      <dgm:spPr/>
      <dgm:t>
        <a:bodyPr/>
        <a:lstStyle/>
        <a:p>
          <a:endParaRPr lang="en-US" dirty="0"/>
        </a:p>
      </dgm:t>
    </dgm:pt>
    <dgm:pt modelId="{94492221-4CFE-4599-A0D7-3062DB75245F}" type="parTrans" cxnId="{FF6745F0-CBFE-4A8B-8F47-C49F2935D104}">
      <dgm:prSet/>
      <dgm:spPr/>
      <dgm:t>
        <a:bodyPr/>
        <a:lstStyle/>
        <a:p>
          <a:endParaRPr lang="en-US"/>
        </a:p>
      </dgm:t>
    </dgm:pt>
    <dgm:pt modelId="{A64BA492-6525-4D71-84B1-37F823428D17}" type="sibTrans" cxnId="{FF6745F0-CBFE-4A8B-8F47-C49F2935D104}">
      <dgm:prSet/>
      <dgm:spPr/>
      <dgm:t>
        <a:bodyPr/>
        <a:lstStyle/>
        <a:p>
          <a:endParaRPr lang="en-US"/>
        </a:p>
      </dgm:t>
    </dgm:pt>
    <dgm:pt modelId="{6D7FAB9D-0518-4E0E-ACAB-F11766F0E3A2}">
      <dgm:prSet phldrT="[Text]" custT="1"/>
      <dgm:spPr/>
      <dgm:t>
        <a:bodyPr/>
        <a:lstStyle/>
        <a:p>
          <a:r>
            <a:rPr lang="en-ID" sz="3600" b="1" dirty="0"/>
            <a:t>REKAYASA SOSIAL</a:t>
          </a:r>
          <a:endParaRPr lang="en-US" sz="3600" b="1" dirty="0"/>
        </a:p>
      </dgm:t>
    </dgm:pt>
    <dgm:pt modelId="{AC4EE342-1E1A-4983-975F-A1D1AE2553C5}" type="parTrans" cxnId="{3B2A6FD3-B0E8-47A1-940A-07F64AAA503E}">
      <dgm:prSet/>
      <dgm:spPr/>
      <dgm:t>
        <a:bodyPr/>
        <a:lstStyle/>
        <a:p>
          <a:endParaRPr lang="en-US"/>
        </a:p>
      </dgm:t>
    </dgm:pt>
    <dgm:pt modelId="{483D4FCA-1DFF-4D47-9BB2-343356564D81}" type="sibTrans" cxnId="{3B2A6FD3-B0E8-47A1-940A-07F64AAA503E}">
      <dgm:prSet/>
      <dgm:spPr/>
      <dgm:t>
        <a:bodyPr/>
        <a:lstStyle/>
        <a:p>
          <a:endParaRPr lang="en-US"/>
        </a:p>
      </dgm:t>
    </dgm:pt>
    <dgm:pt modelId="{913B0F40-5BD2-48B7-B75A-42B041ECB241}">
      <dgm:prSet phldrT="[Text]"/>
      <dgm:spPr/>
      <dgm:t>
        <a:bodyPr/>
        <a:lstStyle/>
        <a:p>
          <a:endParaRPr lang="en-US" dirty="0"/>
        </a:p>
      </dgm:t>
    </dgm:pt>
    <dgm:pt modelId="{6996B1CF-D2E0-4766-8FE9-C490135DC0A0}" type="parTrans" cxnId="{861705C3-418C-4771-A1D3-5A8D968DCA68}">
      <dgm:prSet/>
      <dgm:spPr/>
      <dgm:t>
        <a:bodyPr/>
        <a:lstStyle/>
        <a:p>
          <a:endParaRPr lang="en-US"/>
        </a:p>
      </dgm:t>
    </dgm:pt>
    <dgm:pt modelId="{EBE8C5CF-FCEC-4E97-8CB1-21E555265562}" type="sibTrans" cxnId="{861705C3-418C-4771-A1D3-5A8D968DCA68}">
      <dgm:prSet/>
      <dgm:spPr/>
      <dgm:t>
        <a:bodyPr/>
        <a:lstStyle/>
        <a:p>
          <a:endParaRPr lang="en-US"/>
        </a:p>
      </dgm:t>
    </dgm:pt>
    <dgm:pt modelId="{6C6BE01F-AE1C-4003-975C-A4040F79F673}" type="pres">
      <dgm:prSet presAssocID="{AFA01957-15CB-4320-8015-FAFFC41A716C}" presName="linear" presStyleCnt="0">
        <dgm:presLayoutVars>
          <dgm:animLvl val="lvl"/>
          <dgm:resizeHandles val="exact"/>
        </dgm:presLayoutVars>
      </dgm:prSet>
      <dgm:spPr/>
    </dgm:pt>
    <dgm:pt modelId="{1C9DD2B1-1017-4879-80F7-16051261796A}" type="pres">
      <dgm:prSet presAssocID="{A2371D64-ABD6-4110-A74A-4BD8558C72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B42632F-7A95-4C44-AB76-55A0D4C9E664}" type="pres">
      <dgm:prSet presAssocID="{A2371D64-ABD6-4110-A74A-4BD8558C7213}" presName="childText" presStyleLbl="revTx" presStyleIdx="0" presStyleCnt="2">
        <dgm:presLayoutVars>
          <dgm:bulletEnabled val="1"/>
        </dgm:presLayoutVars>
      </dgm:prSet>
      <dgm:spPr/>
    </dgm:pt>
    <dgm:pt modelId="{55A97317-BB5F-4DAB-9025-1071F0146830}" type="pres">
      <dgm:prSet presAssocID="{6D7FAB9D-0518-4E0E-ACAB-F11766F0E3A2}" presName="parentText" presStyleLbl="node1" presStyleIdx="1" presStyleCnt="2" custLinFactNeighborX="-243" custLinFactNeighborY="8259">
        <dgm:presLayoutVars>
          <dgm:chMax val="0"/>
          <dgm:bulletEnabled val="1"/>
        </dgm:presLayoutVars>
      </dgm:prSet>
      <dgm:spPr/>
    </dgm:pt>
    <dgm:pt modelId="{E3A48EA7-1CBF-45B7-AE65-9B174A26CA54}" type="pres">
      <dgm:prSet presAssocID="{6D7FAB9D-0518-4E0E-ACAB-F11766F0E3A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2B0708-9E2A-48EB-BDDC-EBC38F67DAB7}" type="presOf" srcId="{6D7FAB9D-0518-4E0E-ACAB-F11766F0E3A2}" destId="{55A97317-BB5F-4DAB-9025-1071F0146830}" srcOrd="0" destOrd="0" presId="urn:microsoft.com/office/officeart/2005/8/layout/vList2"/>
    <dgm:cxn modelId="{F1E2F75C-24D5-482A-9B74-19EE8A88175C}" type="presOf" srcId="{A2371D64-ABD6-4110-A74A-4BD8558C7213}" destId="{1C9DD2B1-1017-4879-80F7-16051261796A}" srcOrd="0" destOrd="0" presId="urn:microsoft.com/office/officeart/2005/8/layout/vList2"/>
    <dgm:cxn modelId="{19A58560-9FC5-41FF-A305-AA624D372178}" type="presOf" srcId="{913B0F40-5BD2-48B7-B75A-42B041ECB241}" destId="{E3A48EA7-1CBF-45B7-AE65-9B174A26CA54}" srcOrd="0" destOrd="0" presId="urn:microsoft.com/office/officeart/2005/8/layout/vList2"/>
    <dgm:cxn modelId="{5CBCC3A1-AC8B-4DAB-8686-EF319259B918}" type="presOf" srcId="{01BDA7AB-0907-48D2-9F16-332E9D4E6372}" destId="{2B42632F-7A95-4C44-AB76-55A0D4C9E664}" srcOrd="0" destOrd="0" presId="urn:microsoft.com/office/officeart/2005/8/layout/vList2"/>
    <dgm:cxn modelId="{7A84A9AF-645B-4B3E-B905-BBD67634CA58}" srcId="{AFA01957-15CB-4320-8015-FAFFC41A716C}" destId="{A2371D64-ABD6-4110-A74A-4BD8558C7213}" srcOrd="0" destOrd="0" parTransId="{36F8F176-4C40-407B-B018-2993F49C8EC6}" sibTransId="{E2A3EE42-DB54-41A1-9FA9-59D901A5F16B}"/>
    <dgm:cxn modelId="{861705C3-418C-4771-A1D3-5A8D968DCA68}" srcId="{6D7FAB9D-0518-4E0E-ACAB-F11766F0E3A2}" destId="{913B0F40-5BD2-48B7-B75A-42B041ECB241}" srcOrd="0" destOrd="0" parTransId="{6996B1CF-D2E0-4766-8FE9-C490135DC0A0}" sibTransId="{EBE8C5CF-FCEC-4E97-8CB1-21E555265562}"/>
    <dgm:cxn modelId="{3B2A6FD3-B0E8-47A1-940A-07F64AAA503E}" srcId="{AFA01957-15CB-4320-8015-FAFFC41A716C}" destId="{6D7FAB9D-0518-4E0E-ACAB-F11766F0E3A2}" srcOrd="1" destOrd="0" parTransId="{AC4EE342-1E1A-4983-975F-A1D1AE2553C5}" sibTransId="{483D4FCA-1DFF-4D47-9BB2-343356564D81}"/>
    <dgm:cxn modelId="{FF6745F0-CBFE-4A8B-8F47-C49F2935D104}" srcId="{A2371D64-ABD6-4110-A74A-4BD8558C7213}" destId="{01BDA7AB-0907-48D2-9F16-332E9D4E6372}" srcOrd="0" destOrd="0" parTransId="{94492221-4CFE-4599-A0D7-3062DB75245F}" sibTransId="{A64BA492-6525-4D71-84B1-37F823428D17}"/>
    <dgm:cxn modelId="{A7B14DFD-0FAF-492F-A86F-28E55715F8E6}" type="presOf" srcId="{AFA01957-15CB-4320-8015-FAFFC41A716C}" destId="{6C6BE01F-AE1C-4003-975C-A4040F79F673}" srcOrd="0" destOrd="0" presId="urn:microsoft.com/office/officeart/2005/8/layout/vList2"/>
    <dgm:cxn modelId="{51017D8E-42D6-4A01-B87E-4D69BCD1DB32}" type="presParOf" srcId="{6C6BE01F-AE1C-4003-975C-A4040F79F673}" destId="{1C9DD2B1-1017-4879-80F7-16051261796A}" srcOrd="0" destOrd="0" presId="urn:microsoft.com/office/officeart/2005/8/layout/vList2"/>
    <dgm:cxn modelId="{6A9CEB8B-8AE3-40A9-B98C-70F8A1BE380F}" type="presParOf" srcId="{6C6BE01F-AE1C-4003-975C-A4040F79F673}" destId="{2B42632F-7A95-4C44-AB76-55A0D4C9E664}" srcOrd="1" destOrd="0" presId="urn:microsoft.com/office/officeart/2005/8/layout/vList2"/>
    <dgm:cxn modelId="{01D40D14-98E6-4682-8A42-8E5325C3F49D}" type="presParOf" srcId="{6C6BE01F-AE1C-4003-975C-A4040F79F673}" destId="{55A97317-BB5F-4DAB-9025-1071F0146830}" srcOrd="2" destOrd="0" presId="urn:microsoft.com/office/officeart/2005/8/layout/vList2"/>
    <dgm:cxn modelId="{855E4206-8F31-4384-8920-4C1AC12FF4FB}" type="presParOf" srcId="{6C6BE01F-AE1C-4003-975C-A4040F79F673}" destId="{E3A48EA7-1CBF-45B7-AE65-9B174A26CA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D2B1-1017-4879-80F7-16051261796A}">
      <dsp:nvSpPr>
        <dsp:cNvPr id="0" name=""/>
        <dsp:cNvSpPr/>
      </dsp:nvSpPr>
      <dsp:spPr>
        <a:xfrm>
          <a:off x="0" y="5642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PEMBANGUNAN SOSIAL</a:t>
          </a:r>
          <a:endParaRPr lang="en-US" sz="3600" b="1" kern="1200" dirty="0"/>
        </a:p>
      </dsp:txBody>
      <dsp:txXfrm>
        <a:off x="59399" y="623698"/>
        <a:ext cx="10346002" cy="1098002"/>
      </dsp:txXfrm>
    </dsp:sp>
    <dsp:sp modelId="{2B42632F-7A95-4C44-AB76-55A0D4C9E664}">
      <dsp:nvSpPr>
        <dsp:cNvPr id="0" name=""/>
        <dsp:cNvSpPr/>
      </dsp:nvSpPr>
      <dsp:spPr>
        <a:xfrm>
          <a:off x="0" y="17811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1781100"/>
        <a:ext cx="10464800" cy="1076400"/>
      </dsp:txXfrm>
    </dsp:sp>
    <dsp:sp modelId="{55A97317-BB5F-4DAB-9025-1071F0146830}">
      <dsp:nvSpPr>
        <dsp:cNvPr id="0" name=""/>
        <dsp:cNvSpPr/>
      </dsp:nvSpPr>
      <dsp:spPr>
        <a:xfrm>
          <a:off x="0" y="29463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REKAYASA SOSIAL</a:t>
          </a:r>
          <a:endParaRPr lang="en-US" sz="3600" b="1" kern="1200" dirty="0"/>
        </a:p>
      </dsp:txBody>
      <dsp:txXfrm>
        <a:off x="59399" y="3005798"/>
        <a:ext cx="10346002" cy="1098002"/>
      </dsp:txXfrm>
    </dsp:sp>
    <dsp:sp modelId="{E3A48EA7-1CBF-45B7-AE65-9B174A26CA54}">
      <dsp:nvSpPr>
        <dsp:cNvPr id="0" name=""/>
        <dsp:cNvSpPr/>
      </dsp:nvSpPr>
      <dsp:spPr>
        <a:xfrm>
          <a:off x="0" y="40743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4074300"/>
        <a:ext cx="104648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9490075" cy="1295400"/>
          </a:xfrm>
        </p:spPr>
        <p:txBody>
          <a:bodyPr/>
          <a:lstStyle/>
          <a:p>
            <a:r>
              <a:rPr lang="en-ID" sz="3600" b="1" dirty="0">
                <a:solidFill>
                  <a:srgbClr val="002060"/>
                </a:solidFill>
              </a:rPr>
              <a:t>PEMBANGUNAN DAN REKAYASA SOSIAL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3899" y="6629400"/>
            <a:ext cx="5867400" cy="1600200"/>
          </a:xfrm>
        </p:spPr>
        <p:txBody>
          <a:bodyPr/>
          <a:lstStyle/>
          <a:p>
            <a:pPr algn="l"/>
            <a:endParaRPr lang="en-US" sz="20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959099" y="4248150"/>
            <a:ext cx="6477000" cy="1676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dirty="0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Tutorial 3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Teori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Perubahan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Sosial</a:t>
            </a:r>
            <a:endParaRPr kumimoji="0" lang="en-ID" sz="2800" b="1" i="0" u="none" strike="noStrike" cap="none" normalizeH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baseline="0" dirty="0" err="1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Sosiologi</a:t>
            </a:r>
            <a:endParaRPr lang="en-ID" sz="2800" b="1" dirty="0">
              <a:solidFill>
                <a:srgbClr val="002060"/>
              </a:solidFill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FHISIP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406900"/>
            <a:ext cx="10464800" cy="2438400"/>
          </a:xfrm>
        </p:spPr>
        <p:txBody>
          <a:bodyPr/>
          <a:lstStyle/>
          <a:p>
            <a:r>
              <a:rPr lang="en-ID" dirty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58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609600"/>
            <a:ext cx="10007600" cy="1143001"/>
          </a:xfrm>
        </p:spPr>
        <p:txBody>
          <a:bodyPr/>
          <a:lstStyle/>
          <a:p>
            <a:r>
              <a:rPr lang="en-ID" b="1" dirty="0" err="1"/>
              <a:t>Capaian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r>
              <a:rPr lang="en-ID" b="1" dirty="0"/>
              <a:t> Mata </a:t>
            </a:r>
            <a:r>
              <a:rPr lang="en-ID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algn="ctr" fontAlgn="base">
              <a:buNone/>
            </a:pPr>
            <a:r>
              <a:rPr lang="en-US" sz="4000" b="1" dirty="0">
                <a:solidFill>
                  <a:srgbClr val="002060"/>
                </a:solidFill>
              </a:rPr>
              <a:t>“Mata </a:t>
            </a:r>
            <a:r>
              <a:rPr lang="en-US" sz="4000" b="1" dirty="0" err="1">
                <a:solidFill>
                  <a:srgbClr val="002060"/>
                </a:solidFill>
              </a:rPr>
              <a:t>kuliah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ini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mahasiswa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diharapkan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dapat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memahami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menjelaskan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tentang</a:t>
            </a:r>
            <a:r>
              <a:rPr lang="en-ID" sz="4000" b="1" dirty="0">
                <a:solidFill>
                  <a:srgbClr val="002060"/>
                </a:solidFill>
              </a:rPr>
              <a:t> Pembangunan </a:t>
            </a:r>
            <a:r>
              <a:rPr lang="en-ID" sz="4000" b="1" dirty="0" err="1">
                <a:solidFill>
                  <a:srgbClr val="002060"/>
                </a:solidFill>
              </a:rPr>
              <a:t>dan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Rekayasa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Sosial</a:t>
            </a:r>
            <a:r>
              <a:rPr lang="en-ID" sz="4000" b="1" dirty="0">
                <a:solidFill>
                  <a:srgbClr val="002060"/>
                </a:solidFill>
              </a:rPr>
              <a:t>”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28600"/>
            <a:ext cx="10464800" cy="2438400"/>
          </a:xfrm>
        </p:spPr>
        <p:txBody>
          <a:bodyPr/>
          <a:lstStyle/>
          <a:p>
            <a:r>
              <a:rPr lang="en-US" sz="6000" b="1" dirty="0" err="1"/>
              <a:t>Kegiatan</a:t>
            </a:r>
            <a:r>
              <a:rPr lang="en-US" sz="6000" b="1" dirty="0"/>
              <a:t> </a:t>
            </a:r>
            <a:r>
              <a:rPr lang="en-US" sz="6000" b="1" dirty="0" err="1"/>
              <a:t>Belajar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961466"/>
              </p:ext>
            </p:extLst>
          </p:nvPr>
        </p:nvGraphicFramePr>
        <p:xfrm>
          <a:off x="1270000" y="2768600"/>
          <a:ext cx="10464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400" y="762000"/>
            <a:ext cx="8356600" cy="1244600"/>
          </a:xfrm>
        </p:spPr>
        <p:txBody>
          <a:bodyPr/>
          <a:lstStyle/>
          <a:p>
            <a:r>
              <a:rPr lang="en-ID" sz="5400" b="1" dirty="0"/>
              <a:t>PEMBANGUNAN SOSIAL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Pembangunan </a:t>
            </a:r>
            <a:r>
              <a:rPr lang="en-ID" b="1" dirty="0" err="1"/>
              <a:t>sosial</a:t>
            </a:r>
            <a:r>
              <a:rPr lang="en-ID" b="1" dirty="0"/>
              <a:t>: </a:t>
            </a:r>
            <a:r>
              <a:rPr lang="en-ID" b="1" dirty="0" err="1"/>
              <a:t>berorientasi</a:t>
            </a:r>
            <a:r>
              <a:rPr lang="en-ID" b="1" dirty="0"/>
              <a:t> </a:t>
            </a:r>
            <a:r>
              <a:rPr lang="en-ID" b="1" dirty="0" err="1"/>
              <a:t>pembangunan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secara</a:t>
            </a:r>
            <a:r>
              <a:rPr lang="en-ID" b="1" dirty="0"/>
              <a:t> </a:t>
            </a:r>
            <a:r>
              <a:rPr lang="en-ID" b="1" dirty="0" err="1"/>
              <a:t>utuh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menyeluruh</a:t>
            </a:r>
            <a:endParaRPr lang="en-ID" b="1" dirty="0"/>
          </a:p>
          <a:p>
            <a:r>
              <a:rPr lang="en-ID" b="1" dirty="0" err="1"/>
              <a:t>Tujuannya</a:t>
            </a:r>
            <a:r>
              <a:rPr lang="en-ID" b="1" dirty="0"/>
              <a:t> </a:t>
            </a:r>
            <a:r>
              <a:rPr lang="en-ID" b="1" dirty="0" err="1"/>
              <a:t>peningkatan</a:t>
            </a:r>
            <a:r>
              <a:rPr lang="en-ID" b="1" dirty="0"/>
              <a:t> </a:t>
            </a:r>
            <a:r>
              <a:rPr lang="en-ID" b="1" dirty="0" err="1"/>
              <a:t>kualitas</a:t>
            </a:r>
            <a:r>
              <a:rPr lang="en-ID" b="1" dirty="0"/>
              <a:t> </a:t>
            </a:r>
            <a:r>
              <a:rPr lang="en-ID" b="1" dirty="0" err="1"/>
              <a:t>hidup</a:t>
            </a:r>
            <a:endParaRPr lang="en-ID" b="1" dirty="0"/>
          </a:p>
          <a:p>
            <a:r>
              <a:rPr lang="en-ID" b="1" dirty="0"/>
              <a:t>Pembangunan </a:t>
            </a:r>
            <a:r>
              <a:rPr lang="en-ID" b="1" dirty="0" err="1"/>
              <a:t>sosial</a:t>
            </a:r>
            <a:r>
              <a:rPr lang="en-ID" b="1" dirty="0"/>
              <a:t> </a:t>
            </a:r>
            <a:r>
              <a:rPr lang="en-ID" b="1" dirty="0" err="1"/>
              <a:t>terdiri</a:t>
            </a:r>
            <a:r>
              <a:rPr lang="en-ID" b="1" dirty="0"/>
              <a:t>: </a:t>
            </a:r>
            <a:r>
              <a:rPr lang="en-ID" b="1" dirty="0" err="1"/>
              <a:t>struktur</a:t>
            </a:r>
            <a:r>
              <a:rPr lang="en-ID" b="1" dirty="0"/>
              <a:t>, </a:t>
            </a:r>
            <a:r>
              <a:rPr lang="en-ID" b="1" dirty="0" err="1"/>
              <a:t>kultur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proses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 bwMode="auto">
          <a:xfrm>
            <a:off x="12141200" y="-152400"/>
            <a:ext cx="1219200" cy="127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66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491409"/>
            <a:ext cx="11125200" cy="4800600"/>
          </a:xfrm>
        </p:spPr>
        <p:txBody>
          <a:bodyPr/>
          <a:lstStyle/>
          <a:p>
            <a:r>
              <a:rPr lang="en-ID" sz="2800" b="1" dirty="0" err="1"/>
              <a:t>Struktur</a:t>
            </a:r>
            <a:r>
              <a:rPr lang="en-ID" sz="2800" b="1" dirty="0"/>
              <a:t> </a:t>
            </a:r>
            <a:r>
              <a:rPr lang="en-ID" sz="2800" b="1" dirty="0" err="1"/>
              <a:t>berhubungan</a:t>
            </a:r>
            <a:r>
              <a:rPr lang="en-ID" sz="2800" b="1" dirty="0"/>
              <a:t> </a:t>
            </a:r>
            <a:r>
              <a:rPr lang="en-ID" sz="2800" b="1" dirty="0" err="1"/>
              <a:t>dengan</a:t>
            </a:r>
            <a:r>
              <a:rPr lang="en-ID" sz="2800" b="1" dirty="0"/>
              <a:t> </a:t>
            </a:r>
            <a:r>
              <a:rPr lang="en-ID" sz="2800" b="1" dirty="0" err="1"/>
              <a:t>kebijakan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Pembangunan </a:t>
            </a:r>
            <a:r>
              <a:rPr lang="en-ID" sz="2800" b="1" dirty="0" err="1"/>
              <a:t>struktur</a:t>
            </a:r>
            <a:r>
              <a:rPr lang="en-ID" sz="2800" b="1" dirty="0"/>
              <a:t> </a:t>
            </a:r>
            <a:r>
              <a:rPr lang="en-ID" sz="2800" b="1" dirty="0" err="1"/>
              <a:t>harus</a:t>
            </a:r>
            <a:r>
              <a:rPr lang="en-ID" sz="2800" b="1" dirty="0"/>
              <a:t> </a:t>
            </a:r>
            <a:r>
              <a:rPr lang="en-ID" sz="2800" b="1" dirty="0" err="1"/>
              <a:t>membentuk</a:t>
            </a:r>
            <a:r>
              <a:rPr lang="en-ID" sz="2800" b="1" dirty="0"/>
              <a:t> </a:t>
            </a:r>
            <a:r>
              <a:rPr lang="en-ID" sz="2800" b="1" dirty="0" err="1"/>
              <a:t>keseimbangan</a:t>
            </a:r>
            <a:endParaRPr lang="en-ID" sz="2800" b="1" dirty="0"/>
          </a:p>
          <a:p>
            <a:r>
              <a:rPr lang="en-ID" sz="2800" b="1" dirty="0" err="1"/>
              <a:t>Budaya</a:t>
            </a:r>
            <a:r>
              <a:rPr lang="en-ID" sz="2800" b="1" dirty="0"/>
              <a:t> </a:t>
            </a:r>
            <a:r>
              <a:rPr lang="en-ID" sz="2800" b="1" dirty="0" err="1"/>
              <a:t>terkait</a:t>
            </a:r>
            <a:r>
              <a:rPr lang="en-ID" sz="2800" b="1" dirty="0"/>
              <a:t> </a:t>
            </a:r>
            <a:r>
              <a:rPr lang="en-ID" sz="2800" b="1" dirty="0" err="1"/>
              <a:t>sistem</a:t>
            </a:r>
            <a:r>
              <a:rPr lang="en-ID" sz="2800" b="1" dirty="0"/>
              <a:t> </a:t>
            </a:r>
            <a:r>
              <a:rPr lang="en-ID" sz="2800" b="1" dirty="0" err="1"/>
              <a:t>nilai</a:t>
            </a:r>
            <a:r>
              <a:rPr lang="en-ID" sz="2800" b="1" dirty="0"/>
              <a:t>, </a:t>
            </a:r>
            <a:r>
              <a:rPr lang="en-ID" sz="2800" b="1" dirty="0" err="1"/>
              <a:t>norma</a:t>
            </a:r>
            <a:r>
              <a:rPr lang="en-ID" sz="2800" b="1" dirty="0"/>
              <a:t>, </a:t>
            </a:r>
            <a:r>
              <a:rPr lang="en-ID" sz="2800" b="1" dirty="0" err="1"/>
              <a:t>adat</a:t>
            </a:r>
            <a:r>
              <a:rPr lang="en-ID" sz="2800" b="1" dirty="0"/>
              <a:t>, </a:t>
            </a:r>
            <a:r>
              <a:rPr lang="en-ID" sz="2800" b="1" dirty="0" err="1"/>
              <a:t>tradisi</a:t>
            </a:r>
            <a:r>
              <a:rPr lang="en-ID" sz="2800" b="1" dirty="0"/>
              <a:t> yang </a:t>
            </a:r>
            <a:r>
              <a:rPr lang="en-ID" sz="2800" b="1" dirty="0" err="1"/>
              <a:t>diinternalisasi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Membangun</a:t>
            </a:r>
            <a:r>
              <a:rPr lang="en-ID" sz="2800" b="1" dirty="0"/>
              <a:t> </a:t>
            </a:r>
            <a:r>
              <a:rPr lang="en-ID" sz="2800" b="1" dirty="0" err="1"/>
              <a:t>kultur</a:t>
            </a:r>
            <a:r>
              <a:rPr lang="en-ID" sz="2800" b="1" dirty="0"/>
              <a:t>; </a:t>
            </a:r>
            <a:r>
              <a:rPr lang="en-ID" sz="2800" b="1" dirty="0" err="1"/>
              <a:t>usaha</a:t>
            </a:r>
            <a:r>
              <a:rPr lang="en-ID" sz="2800" b="1" dirty="0"/>
              <a:t> </a:t>
            </a:r>
            <a:r>
              <a:rPr lang="en-ID" sz="2800" b="1" dirty="0" err="1"/>
              <a:t>untuk</a:t>
            </a:r>
            <a:r>
              <a:rPr lang="en-ID" sz="2800" b="1" dirty="0"/>
              <a:t> </a:t>
            </a:r>
            <a:r>
              <a:rPr lang="en-ID" sz="2800" b="1" dirty="0" err="1"/>
              <a:t>meningkatkan</a:t>
            </a:r>
            <a:r>
              <a:rPr lang="en-ID" sz="2800" b="1" dirty="0"/>
              <a:t> </a:t>
            </a:r>
            <a:r>
              <a:rPr lang="en-ID" sz="2800" b="1" dirty="0" err="1"/>
              <a:t>kualitas</a:t>
            </a:r>
            <a:r>
              <a:rPr lang="en-ID" sz="2800" b="1" dirty="0"/>
              <a:t> </a:t>
            </a:r>
            <a:r>
              <a:rPr lang="en-ID" sz="2800" b="1" dirty="0" err="1"/>
              <a:t>sisyem</a:t>
            </a:r>
            <a:r>
              <a:rPr lang="en-ID" sz="2800" b="1" dirty="0"/>
              <a:t> </a:t>
            </a:r>
            <a:r>
              <a:rPr lang="en-ID" sz="2800" b="1" dirty="0" err="1"/>
              <a:t>nilai</a:t>
            </a:r>
            <a:r>
              <a:rPr lang="en-ID" sz="2800" b="1" dirty="0"/>
              <a:t>, </a:t>
            </a:r>
            <a:r>
              <a:rPr lang="en-ID" sz="2800" b="1" dirty="0" err="1"/>
              <a:t>tradisi</a:t>
            </a:r>
            <a:r>
              <a:rPr lang="en-ID" sz="2800" b="1" dirty="0"/>
              <a:t> yang </a:t>
            </a:r>
            <a:r>
              <a:rPr lang="en-ID" sz="2800" b="1" dirty="0" err="1"/>
              <a:t>menghambat</a:t>
            </a:r>
            <a:r>
              <a:rPr lang="en-ID" sz="2800" b="1" dirty="0"/>
              <a:t> </a:t>
            </a:r>
            <a:r>
              <a:rPr lang="en-ID" sz="2800" b="1" dirty="0" err="1"/>
              <a:t>kesejahteraan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 err="1"/>
              <a:t>Diarahkan</a:t>
            </a:r>
            <a:r>
              <a:rPr lang="en-ID" sz="2800" b="1" dirty="0"/>
              <a:t> </a:t>
            </a:r>
            <a:r>
              <a:rPr lang="en-ID" sz="2800" b="1" dirty="0" err="1"/>
              <a:t>pada</a:t>
            </a:r>
            <a:r>
              <a:rPr lang="en-ID" sz="2800" b="1" dirty="0"/>
              <a:t> </a:t>
            </a:r>
            <a:r>
              <a:rPr lang="en-ID" sz="2800" b="1" dirty="0" err="1"/>
              <a:t>pembangunan</a:t>
            </a:r>
            <a:r>
              <a:rPr lang="en-ID" sz="2800" b="1" dirty="0"/>
              <a:t> </a:t>
            </a:r>
            <a:r>
              <a:rPr lang="en-ID" sz="2800" b="1" dirty="0" err="1"/>
              <a:t>kualitas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interaksi</a:t>
            </a:r>
            <a:r>
              <a:rPr lang="en-ID" sz="2800" b="1" dirty="0"/>
              <a:t> </a:t>
            </a:r>
            <a:r>
              <a:rPr lang="en-ID" sz="2800" b="1" dirty="0" err="1"/>
              <a:t>manusia</a:t>
            </a:r>
            <a:endParaRPr lang="en-ID" sz="28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233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63062"/>
            <a:ext cx="10464800" cy="2438400"/>
          </a:xfrm>
        </p:spPr>
        <p:txBody>
          <a:bodyPr/>
          <a:lstStyle/>
          <a:p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3200400"/>
            <a:ext cx="10464800" cy="5715000"/>
          </a:xfrm>
        </p:spPr>
        <p:txBody>
          <a:bodyPr/>
          <a:lstStyle/>
          <a:p>
            <a:r>
              <a:rPr lang="en-ID" sz="2800" b="1" dirty="0"/>
              <a:t>Proses </a:t>
            </a:r>
            <a:r>
              <a:rPr lang="en-ID" sz="2800" b="1" dirty="0" err="1"/>
              <a:t>sosial</a:t>
            </a:r>
            <a:r>
              <a:rPr lang="en-ID" sz="2800" b="1" dirty="0"/>
              <a:t>: </a:t>
            </a:r>
            <a:r>
              <a:rPr lang="en-ID" sz="2800" b="1" dirty="0" err="1"/>
              <a:t>aktivitas</a:t>
            </a:r>
            <a:r>
              <a:rPr lang="en-ID" sz="2800" b="1" dirty="0"/>
              <a:t> </a:t>
            </a:r>
            <a:r>
              <a:rPr lang="en-ID" sz="2800" b="1" dirty="0" err="1"/>
              <a:t>dalam</a:t>
            </a:r>
            <a:r>
              <a:rPr lang="en-ID" sz="2800" b="1" dirty="0"/>
              <a:t> </a:t>
            </a:r>
            <a:r>
              <a:rPr lang="en-ID" sz="2800" b="1" dirty="0" err="1"/>
              <a:t>berinteraksi</a:t>
            </a:r>
            <a:r>
              <a:rPr lang="en-ID" sz="2800" b="1" dirty="0"/>
              <a:t> </a:t>
            </a:r>
            <a:r>
              <a:rPr lang="en-ID" sz="2800" b="1" dirty="0" err="1"/>
              <a:t>baik</a:t>
            </a:r>
            <a:r>
              <a:rPr lang="en-ID" sz="2800" b="1" dirty="0"/>
              <a:t> </a:t>
            </a:r>
            <a:r>
              <a:rPr lang="en-ID" sz="2800" b="1" dirty="0" err="1"/>
              <a:t>individu</a:t>
            </a:r>
            <a:r>
              <a:rPr lang="en-ID" sz="2800" b="1" dirty="0"/>
              <a:t> </a:t>
            </a:r>
            <a:r>
              <a:rPr lang="en-ID" sz="2800" b="1" dirty="0" err="1"/>
              <a:t>maupun</a:t>
            </a:r>
            <a:r>
              <a:rPr lang="en-ID" sz="2800" b="1" dirty="0"/>
              <a:t> </a:t>
            </a:r>
            <a:r>
              <a:rPr lang="en-ID" sz="2800" b="1" dirty="0" err="1"/>
              <a:t>kelompok</a:t>
            </a:r>
            <a:endParaRPr lang="en-ID" sz="2800" b="1" dirty="0"/>
          </a:p>
          <a:p>
            <a:r>
              <a:rPr lang="en-ID" sz="2800" b="1" dirty="0" err="1"/>
              <a:t>Membangun</a:t>
            </a:r>
            <a:r>
              <a:rPr lang="en-ID" sz="2800" b="1" dirty="0"/>
              <a:t> proses </a:t>
            </a:r>
            <a:r>
              <a:rPr lang="en-ID" sz="2800" b="1" dirty="0" err="1"/>
              <a:t>sosial</a:t>
            </a:r>
            <a:r>
              <a:rPr lang="en-ID" sz="2800" b="1" dirty="0"/>
              <a:t>; </a:t>
            </a:r>
            <a:r>
              <a:rPr lang="en-ID" sz="2800" b="1" dirty="0" err="1"/>
              <a:t>upaya</a:t>
            </a:r>
            <a:r>
              <a:rPr lang="en-ID" sz="2800" b="1" dirty="0"/>
              <a:t> </a:t>
            </a:r>
            <a:r>
              <a:rPr lang="en-ID" sz="2800" b="1" dirty="0" err="1"/>
              <a:t>membangun</a:t>
            </a:r>
            <a:r>
              <a:rPr lang="en-ID" sz="2800" b="1" dirty="0"/>
              <a:t> </a:t>
            </a:r>
            <a:r>
              <a:rPr lang="en-ID" sz="2800" b="1" dirty="0" err="1"/>
              <a:t>kondisi</a:t>
            </a:r>
            <a:r>
              <a:rPr lang="en-ID" sz="2800" b="1" dirty="0"/>
              <a:t> </a:t>
            </a:r>
            <a:r>
              <a:rPr lang="en-ID" sz="2800" b="1" dirty="0" err="1"/>
              <a:t>kultural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structural yang </a:t>
            </a:r>
            <a:r>
              <a:rPr lang="en-ID" sz="2800" b="1" dirty="0" err="1"/>
              <a:t>dapat</a:t>
            </a:r>
            <a:r>
              <a:rPr lang="en-ID" sz="2800" b="1" dirty="0"/>
              <a:t> </a:t>
            </a:r>
            <a:r>
              <a:rPr lang="en-ID" sz="2800" b="1" dirty="0" err="1"/>
              <a:t>memberi</a:t>
            </a:r>
            <a:r>
              <a:rPr lang="en-ID" sz="2800" b="1" dirty="0"/>
              <a:t> </a:t>
            </a:r>
            <a:r>
              <a:rPr lang="en-ID" sz="2800" b="1" dirty="0" err="1"/>
              <a:t>ruang</a:t>
            </a:r>
            <a:r>
              <a:rPr lang="en-ID" sz="2800" b="1" dirty="0"/>
              <a:t> </a:t>
            </a:r>
            <a:r>
              <a:rPr lang="en-ID" sz="2800" b="1" dirty="0" err="1"/>
              <a:t>lebih</a:t>
            </a:r>
            <a:r>
              <a:rPr lang="en-ID" sz="2800" b="1" dirty="0"/>
              <a:t> </a:t>
            </a:r>
            <a:r>
              <a:rPr lang="en-ID" sz="2800" b="1" dirty="0" err="1"/>
              <a:t>luas</a:t>
            </a:r>
            <a:endParaRPr lang="en-ID" sz="2800" b="1" dirty="0"/>
          </a:p>
          <a:p>
            <a:r>
              <a:rPr lang="en-ID" sz="2800" b="1" dirty="0" err="1"/>
              <a:t>Kunci</a:t>
            </a:r>
            <a:r>
              <a:rPr lang="en-ID" sz="2800" b="1" dirty="0"/>
              <a:t> proses; </a:t>
            </a:r>
            <a:r>
              <a:rPr lang="en-ID" sz="2800" b="1" dirty="0" err="1"/>
              <a:t>interaksi</a:t>
            </a:r>
            <a:endParaRPr lang="en-ID" sz="2800" b="1" dirty="0"/>
          </a:p>
          <a:p>
            <a:r>
              <a:rPr lang="en-ID" sz="2800" b="1" dirty="0" err="1"/>
              <a:t>Struktur</a:t>
            </a:r>
            <a:r>
              <a:rPr lang="en-ID" sz="2800" b="1" dirty="0"/>
              <a:t>, </a:t>
            </a:r>
            <a:r>
              <a:rPr lang="en-ID" sz="2800" b="1" dirty="0" err="1"/>
              <a:t>kultur</a:t>
            </a:r>
            <a:r>
              <a:rPr lang="en-ID" sz="2800" b="1" dirty="0"/>
              <a:t>, proses; </a:t>
            </a:r>
            <a:r>
              <a:rPr lang="en-ID" sz="2800" b="1" dirty="0" err="1"/>
              <a:t>elemen</a:t>
            </a:r>
            <a:r>
              <a:rPr lang="en-ID" sz="2800" b="1" dirty="0"/>
              <a:t> </a:t>
            </a:r>
            <a:r>
              <a:rPr lang="en-ID" sz="2800" b="1" dirty="0" err="1"/>
              <a:t>pembangunan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yang </a:t>
            </a:r>
            <a:r>
              <a:rPr lang="en-ID" sz="2800" b="1" dirty="0" err="1"/>
              <a:t>saling</a:t>
            </a:r>
            <a:r>
              <a:rPr lang="en-ID" sz="2800" b="1" dirty="0"/>
              <a:t> </a:t>
            </a:r>
            <a:r>
              <a:rPr lang="en-ID" sz="2800" b="1" dirty="0" err="1"/>
              <a:t>berkaitan</a:t>
            </a:r>
            <a:endParaRPr lang="en-ID" sz="2800" b="1" dirty="0"/>
          </a:p>
          <a:p>
            <a:pPr marL="266700" indent="0">
              <a:buNone/>
            </a:pPr>
            <a:endParaRPr lang="en-ID" sz="1800" b="1" dirty="0"/>
          </a:p>
        </p:txBody>
      </p:sp>
    </p:spTree>
    <p:extLst>
      <p:ext uri="{BB962C8B-B14F-4D97-AF65-F5344CB8AC3E}">
        <p14:creationId xmlns:p14="http://schemas.microsoft.com/office/powerpoint/2010/main" val="32445956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3505200"/>
            <a:ext cx="10464800" cy="7620000"/>
          </a:xfrm>
        </p:spPr>
        <p:txBody>
          <a:bodyPr/>
          <a:lstStyle/>
          <a:p>
            <a:r>
              <a:rPr lang="en-ID" sz="2800" b="1" dirty="0" err="1"/>
              <a:t>Rekayasa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;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yang </a:t>
            </a:r>
            <a:r>
              <a:rPr lang="en-ID" sz="2800" b="1" dirty="0" err="1"/>
              <a:t>direncanakan</a:t>
            </a:r>
            <a:endParaRPr lang="en-ID" sz="2800" b="1" dirty="0"/>
          </a:p>
          <a:p>
            <a:r>
              <a:rPr lang="en-ID" sz="2800" b="1" dirty="0"/>
              <a:t>Pembangunan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dilihat</a:t>
            </a:r>
            <a:r>
              <a:rPr lang="en-ID" sz="2800" b="1" dirty="0"/>
              <a:t>:</a:t>
            </a:r>
          </a:p>
          <a:p>
            <a:pPr>
              <a:buFontTx/>
              <a:buChar char="-"/>
            </a:pPr>
            <a:r>
              <a:rPr lang="en-ID" sz="2800" b="1" dirty="0"/>
              <a:t>Proses </a:t>
            </a:r>
            <a:r>
              <a:rPr lang="en-ID" sz="2800" b="1" dirty="0" err="1"/>
              <a:t>pemanfaatan</a:t>
            </a:r>
            <a:r>
              <a:rPr lang="en-ID" sz="2800" b="1" dirty="0"/>
              <a:t> </a:t>
            </a:r>
            <a:r>
              <a:rPr lang="en-ID" sz="2800" b="1" dirty="0" err="1"/>
              <a:t>sumber</a:t>
            </a:r>
            <a:r>
              <a:rPr lang="en-ID" sz="2800" b="1" dirty="0"/>
              <a:t> </a:t>
            </a:r>
            <a:r>
              <a:rPr lang="en-ID" sz="2800" b="1" dirty="0" err="1"/>
              <a:t>daya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Proses </a:t>
            </a:r>
            <a:r>
              <a:rPr lang="en-ID" sz="2800" b="1" dirty="0" err="1"/>
              <a:t>pengembangan</a:t>
            </a:r>
            <a:r>
              <a:rPr lang="en-ID" sz="2800" b="1" dirty="0"/>
              <a:t> </a:t>
            </a:r>
            <a:r>
              <a:rPr lang="en-ID" sz="2800" b="1" dirty="0" err="1"/>
              <a:t>kapasitas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Pembangunan </a:t>
            </a:r>
            <a:r>
              <a:rPr lang="en-ID" sz="2800" b="1" dirty="0" err="1"/>
              <a:t>manusia</a:t>
            </a:r>
            <a:r>
              <a:rPr lang="en-ID" sz="2800" b="1" dirty="0"/>
              <a:t> yang </a:t>
            </a:r>
            <a:r>
              <a:rPr lang="en-ID" sz="2800" b="1" dirty="0" err="1"/>
              <a:t>bersifat</a:t>
            </a:r>
            <a:r>
              <a:rPr lang="en-ID" sz="2800" b="1" dirty="0"/>
              <a:t> </a:t>
            </a:r>
            <a:r>
              <a:rPr lang="en-ID" sz="2800" b="1" dirty="0" err="1"/>
              <a:t>multiaspek</a:t>
            </a:r>
            <a:endParaRPr lang="en-ID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49600" y="-324678"/>
            <a:ext cx="10464800" cy="2438400"/>
          </a:xfrm>
        </p:spPr>
        <p:txBody>
          <a:bodyPr/>
          <a:lstStyle/>
          <a:p>
            <a:r>
              <a:rPr lang="en-ID" sz="6000" b="1" dirty="0" err="1"/>
              <a:t>Rekayasa</a:t>
            </a:r>
            <a:r>
              <a:rPr lang="en-ID" sz="6000" b="1" dirty="0"/>
              <a:t> </a:t>
            </a:r>
            <a:r>
              <a:rPr lang="en-ID" sz="6000" b="1" dirty="0" err="1"/>
              <a:t>Sosial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636665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400" y="0"/>
            <a:ext cx="10464800" cy="2438400"/>
          </a:xfrm>
        </p:spPr>
        <p:txBody>
          <a:bodyPr/>
          <a:lstStyle/>
          <a:p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2438400"/>
            <a:ext cx="10464800" cy="5715000"/>
          </a:xfrm>
        </p:spPr>
        <p:txBody>
          <a:bodyPr/>
          <a:lstStyle/>
          <a:p>
            <a:r>
              <a:rPr lang="en-ID" b="1" dirty="0" err="1"/>
              <a:t>Intervensi</a:t>
            </a:r>
            <a:r>
              <a:rPr lang="en-ID" b="1" dirty="0"/>
              <a:t> </a:t>
            </a:r>
            <a:r>
              <a:rPr lang="en-ID" b="1" dirty="0" err="1"/>
              <a:t>pembangunan</a:t>
            </a:r>
            <a:r>
              <a:rPr lang="en-ID" b="1" dirty="0"/>
              <a:t> </a:t>
            </a:r>
            <a:r>
              <a:rPr lang="en-ID" b="1" dirty="0" err="1"/>
              <a:t>oleh</a:t>
            </a:r>
            <a:r>
              <a:rPr lang="en-ID" b="1" dirty="0"/>
              <a:t> </a:t>
            </a:r>
            <a:r>
              <a:rPr lang="en-ID" b="1" dirty="0" err="1"/>
              <a:t>pemerintah</a:t>
            </a:r>
            <a:r>
              <a:rPr lang="en-ID" b="1" dirty="0"/>
              <a:t>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melindungi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yang </a:t>
            </a:r>
            <a:r>
              <a:rPr lang="en-ID" b="1" dirty="0" err="1"/>
              <a:t>tereksklusi</a:t>
            </a:r>
            <a:endParaRPr lang="en-ID" b="1" dirty="0"/>
          </a:p>
          <a:p>
            <a:r>
              <a:rPr lang="en-ID" b="1" dirty="0"/>
              <a:t>Pembangunan </a:t>
            </a:r>
            <a:r>
              <a:rPr lang="en-ID" b="1" dirty="0" err="1"/>
              <a:t>sosial</a:t>
            </a:r>
            <a:r>
              <a:rPr lang="en-ID" b="1" dirty="0"/>
              <a:t> </a:t>
            </a:r>
            <a:r>
              <a:rPr lang="en-ID" b="1" dirty="0" err="1"/>
              <a:t>budaya</a:t>
            </a:r>
            <a:r>
              <a:rPr lang="en-ID" b="1" dirty="0"/>
              <a:t> </a:t>
            </a:r>
            <a:r>
              <a:rPr lang="en-ID" b="1" dirty="0" err="1"/>
              <a:t>inlusif</a:t>
            </a:r>
            <a:r>
              <a:rPr lang="en-ID" b="1" dirty="0"/>
              <a:t>:</a:t>
            </a:r>
          </a:p>
          <a:p>
            <a:pPr>
              <a:buFontTx/>
              <a:buChar char="-"/>
            </a:pPr>
            <a:r>
              <a:rPr lang="en-ID" b="1" dirty="0" err="1"/>
              <a:t>Warganya</a:t>
            </a:r>
            <a:r>
              <a:rPr lang="en-ID" b="1" dirty="0"/>
              <a:t> </a:t>
            </a:r>
            <a:r>
              <a:rPr lang="en-ID" b="1" dirty="0" err="1"/>
              <a:t>memperoleh</a:t>
            </a:r>
            <a:r>
              <a:rPr lang="en-ID" b="1" dirty="0"/>
              <a:t> </a:t>
            </a:r>
            <a:r>
              <a:rPr lang="en-ID" b="1" dirty="0" err="1"/>
              <a:t>hak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kewajiban</a:t>
            </a:r>
            <a:endParaRPr lang="en-ID" b="1" dirty="0"/>
          </a:p>
          <a:p>
            <a:pPr>
              <a:buFontTx/>
              <a:buChar char="-"/>
            </a:pPr>
            <a:r>
              <a:rPr lang="en-ID" b="1" dirty="0" err="1"/>
              <a:t>Partisipatif</a:t>
            </a:r>
            <a:r>
              <a:rPr lang="en-ID" b="1" dirty="0"/>
              <a:t> </a:t>
            </a:r>
            <a:r>
              <a:rPr lang="en-ID" b="1" dirty="0" err="1"/>
              <a:t>dan</a:t>
            </a:r>
            <a:r>
              <a:rPr lang="en-ID" b="1" dirty="0"/>
              <a:t> </a:t>
            </a:r>
            <a:r>
              <a:rPr lang="en-ID" b="1" dirty="0" err="1"/>
              <a:t>emansipatif</a:t>
            </a:r>
            <a:endParaRPr lang="en-ID" b="1" dirty="0"/>
          </a:p>
          <a:p>
            <a:r>
              <a:rPr lang="en-ID" b="1" dirty="0" err="1"/>
              <a:t>Peran</a:t>
            </a:r>
            <a:r>
              <a:rPr lang="en-ID" b="1" dirty="0"/>
              <a:t> </a:t>
            </a:r>
            <a:r>
              <a:rPr lang="en-ID" b="1" dirty="0" err="1"/>
              <a:t>negara</a:t>
            </a:r>
            <a:r>
              <a:rPr lang="en-ID" b="1" dirty="0"/>
              <a:t>: </a:t>
            </a:r>
            <a:r>
              <a:rPr lang="en-ID" b="1" dirty="0" err="1"/>
              <a:t>menyediakan</a:t>
            </a:r>
            <a:r>
              <a:rPr lang="en-ID" b="1" dirty="0"/>
              <a:t> </a:t>
            </a:r>
            <a:r>
              <a:rPr lang="en-ID" b="1" dirty="0" err="1"/>
              <a:t>berbagai</a:t>
            </a:r>
            <a:r>
              <a:rPr lang="en-ID" b="1" dirty="0"/>
              <a:t> </a:t>
            </a:r>
            <a:r>
              <a:rPr lang="en-ID" b="1" dirty="0" err="1"/>
              <a:t>jenis</a:t>
            </a:r>
            <a:r>
              <a:rPr lang="en-ID" b="1" dirty="0"/>
              <a:t> </a:t>
            </a:r>
            <a:r>
              <a:rPr lang="en-ID" b="1" dirty="0" err="1"/>
              <a:t>layanan</a:t>
            </a:r>
            <a:r>
              <a:rPr lang="en-ID" b="1" dirty="0"/>
              <a:t>, </a:t>
            </a:r>
            <a:r>
              <a:rPr lang="en-ID" b="1" dirty="0" err="1"/>
              <a:t>ketersediaan</a:t>
            </a:r>
            <a:r>
              <a:rPr lang="en-ID" b="1" dirty="0"/>
              <a:t> </a:t>
            </a:r>
            <a:r>
              <a:rPr lang="en-ID" b="1" dirty="0" err="1"/>
              <a:t>akses</a:t>
            </a:r>
            <a:r>
              <a:rPr lang="en-ID" b="1" dirty="0"/>
              <a:t>, </a:t>
            </a:r>
            <a:r>
              <a:rPr lang="en-ID" b="1" dirty="0" err="1"/>
              <a:t>pembagian</a:t>
            </a:r>
            <a:r>
              <a:rPr lang="en-ID" b="1" dirty="0"/>
              <a:t> </a:t>
            </a:r>
            <a:r>
              <a:rPr lang="en-ID" b="1" dirty="0" err="1"/>
              <a:t>tanggung</a:t>
            </a:r>
            <a:r>
              <a:rPr lang="en-ID" b="1" dirty="0"/>
              <a:t> </a:t>
            </a:r>
            <a:r>
              <a:rPr lang="en-ID" b="1" dirty="0" err="1"/>
              <a:t>jawab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4576000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3810000"/>
            <a:ext cx="10464800" cy="2438400"/>
          </a:xfrm>
        </p:spPr>
        <p:txBody>
          <a:bodyPr/>
          <a:lstStyle/>
          <a:p>
            <a:r>
              <a:rPr lang="en-ID" sz="4400" dirty="0" err="1"/>
              <a:t>Sumber</a:t>
            </a:r>
            <a:r>
              <a:rPr lang="en-ID" sz="4400" dirty="0"/>
              <a:t>: </a:t>
            </a:r>
            <a:r>
              <a:rPr lang="en-ID" sz="4400" dirty="0" err="1"/>
              <a:t>Modul</a:t>
            </a:r>
            <a:r>
              <a:rPr lang="en-ID" sz="4400"/>
              <a:t> 3 </a:t>
            </a:r>
            <a:r>
              <a:rPr lang="en-ID" sz="4400" dirty="0"/>
              <a:t>BMP SOSI4306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080888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Pages>0</Pages>
  <Words>215</Words>
  <Characters>0</Characters>
  <Application>Microsoft Office PowerPoint</Application>
  <PresentationFormat>Custom</PresentationFormat>
  <Lines>0</Lines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</vt:lpstr>
      <vt:lpstr>Title &amp; Subtitle</vt:lpstr>
      <vt:lpstr>Custom Design</vt:lpstr>
      <vt:lpstr>Title &amp; Bullets - 2 Column</vt:lpstr>
      <vt:lpstr>PEMBANGUNAN DAN REKAYASA SOSIAL</vt:lpstr>
      <vt:lpstr>Capaian Pembelajaran Mata Kuliah</vt:lpstr>
      <vt:lpstr>Kegiatan Belajar</vt:lpstr>
      <vt:lpstr>PEMBANGUNAN SOSIAL</vt:lpstr>
      <vt:lpstr>PowerPoint Presentation</vt:lpstr>
      <vt:lpstr>PowerPoint Presentation</vt:lpstr>
      <vt:lpstr>Rekayasa Sosial</vt:lpstr>
      <vt:lpstr>PowerPoint Presentation</vt:lpstr>
      <vt:lpstr>Sumber: Modul 3 BMP SOSI4306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PARWITANINGSIH, DRA.,M.SI.</cp:lastModifiedBy>
  <cp:revision>206</cp:revision>
  <dcterms:modified xsi:type="dcterms:W3CDTF">2022-08-21T04:47:57Z</dcterms:modified>
</cp:coreProperties>
</file>