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2"/>
  </p:notesMasterIdLst>
  <p:sldIdLst>
    <p:sldId id="256" r:id="rId4"/>
    <p:sldId id="259" r:id="rId5"/>
    <p:sldId id="267" r:id="rId6"/>
    <p:sldId id="263" r:id="rId7"/>
    <p:sldId id="264" r:id="rId8"/>
    <p:sldId id="265" r:id="rId9"/>
    <p:sldId id="266" r:id="rId10"/>
    <p:sldId id="262" r:id="rId11"/>
  </p:sldIdLst>
  <p:sldSz cx="13004800" cy="9753600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36" autoAdjust="0"/>
    <p:restoredTop sz="97496" autoAdjust="0"/>
  </p:normalViewPr>
  <p:slideViewPr>
    <p:cSldViewPr>
      <p:cViewPr varScale="1">
        <p:scale>
          <a:sx n="44" d="100"/>
          <a:sy n="44" d="100"/>
        </p:scale>
        <p:origin x="1938" y="54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gs" Target="tags/tag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8/22/2022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45833" y="2819400"/>
            <a:ext cx="9490075" cy="1676400"/>
          </a:xfrm>
        </p:spPr>
        <p:txBody>
          <a:bodyPr/>
          <a:lstStyle/>
          <a:p>
            <a:r>
              <a:rPr lang="en-US" sz="6000" b="1" dirty="0">
                <a:solidFill>
                  <a:srgbClr val="002060"/>
                </a:solidFill>
              </a:rPr>
              <a:t>PENGERTIAN DAN RUANG LINGKUP SOSIOLOGI POLITIK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9029" y="4844143"/>
            <a:ext cx="13639800" cy="2362200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Inisiasi</a:t>
            </a:r>
            <a:r>
              <a:rPr lang="en-US" b="1" dirty="0">
                <a:solidFill>
                  <a:srgbClr val="002060"/>
                </a:solidFill>
              </a:rPr>
              <a:t> Tutor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id-ID" b="1" dirty="0">
                <a:solidFill>
                  <a:srgbClr val="002060"/>
                </a:solidFill>
              </a:rPr>
              <a:t>: </a:t>
            </a:r>
            <a:r>
              <a:rPr lang="en-US" b="1" dirty="0">
                <a:solidFill>
                  <a:srgbClr val="002060"/>
                </a:solidFill>
              </a:rPr>
              <a:t>1</a:t>
            </a:r>
          </a:p>
          <a:p>
            <a:r>
              <a:rPr lang="en-US" b="1" dirty="0">
                <a:solidFill>
                  <a:srgbClr val="002060"/>
                </a:solidFill>
              </a:rPr>
              <a:t>Mata </a:t>
            </a:r>
            <a:r>
              <a:rPr lang="en-US" b="1" dirty="0" err="1">
                <a:solidFill>
                  <a:srgbClr val="002060"/>
                </a:solidFill>
              </a:rPr>
              <a:t>Kuliah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Program </a:t>
            </a:r>
            <a:r>
              <a:rPr lang="en-US" b="1" dirty="0" err="1">
                <a:solidFill>
                  <a:srgbClr val="002060"/>
                </a:solidFill>
              </a:rPr>
              <a:t>Studi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Fakultas</a:t>
            </a:r>
            <a:r>
              <a:rPr lang="en-US" b="1" dirty="0">
                <a:solidFill>
                  <a:srgbClr val="002060"/>
                </a:solidFill>
              </a:rPr>
              <a:t>: FHISIP</a:t>
            </a:r>
            <a:endParaRPr lang="id-ID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Pengertian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057400"/>
            <a:ext cx="11887201" cy="6727825"/>
          </a:xfrm>
        </p:spPr>
        <p:txBody>
          <a:bodyPr>
            <a:normAutofit/>
          </a:bodyPr>
          <a:lstStyle/>
          <a:p>
            <a:pPr marL="742950" indent="-742950" algn="just" fontAlgn="base">
              <a:buAutoNum type="alphaUcPeriod"/>
            </a:pPr>
            <a:r>
              <a:rPr lang="en-US" sz="4000" dirty="0" err="1"/>
              <a:t>Pengertian</a:t>
            </a:r>
            <a:r>
              <a:rPr lang="en-US" sz="4000" dirty="0"/>
              <a:t> </a:t>
            </a:r>
            <a:r>
              <a:rPr lang="en-US" sz="4000" dirty="0" err="1"/>
              <a:t>Sosiologi</a:t>
            </a:r>
            <a:endParaRPr lang="en-US" sz="4000" dirty="0"/>
          </a:p>
          <a:p>
            <a:pPr lvl="1" algn="just">
              <a:spcBef>
                <a:spcPts val="1000"/>
              </a:spcBef>
              <a:defRPr/>
            </a:pPr>
            <a:r>
              <a:rPr kumimoji="0" lang="id-ID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erasal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dari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bahasa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latin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socius yang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mempunyai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arti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kawan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teman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dan logos yang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berarti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ilmu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pengetahuan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pikiran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endParaRPr kumimoji="0" lang="id-ID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1" algn="just">
              <a:spcBef>
                <a:spcPts val="1000"/>
              </a:spcBef>
              <a:defRPr/>
            </a:pP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ilmu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pengetahuan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yang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mempelajari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tentang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pergaulan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hidup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socius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dengan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socius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atau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teman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dengan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teman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yaitu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hubungan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antara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seorang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dengan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seorang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perseorangan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dengan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golongan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atau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golongan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dengan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golongan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id-ID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1" algn="just">
              <a:spcBef>
                <a:spcPts val="1000"/>
              </a:spcBef>
              <a:defRPr/>
            </a:pP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ilmu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yang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mempelajari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tentang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masyarakat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manusia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dan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tingkah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laku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manusia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di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beberapa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kelompok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yang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membentuk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masyarakat</a:t>
            </a:r>
            <a:r>
              <a:rPr kumimoji="0" lang="id-ID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dianggap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sebagai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ilmu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yang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tidak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mudah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karena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obyeknya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yang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berupa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masyarakat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bersifat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abstrak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  <a:endParaRPr kumimoji="0" lang="id-ID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1CBE3-C812-4458-A2EC-081037583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7200" y="762000"/>
            <a:ext cx="9113838" cy="685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Lanjutan</a:t>
            </a:r>
            <a:r>
              <a:rPr lang="en-US" dirty="0"/>
              <a:t>…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EFF6709-4CAA-4263-A1DB-F3D61AFEA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598" y="2286000"/>
            <a:ext cx="11848202" cy="6188075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id-ID" sz="4000" dirty="0"/>
              <a:t>T</a:t>
            </a:r>
            <a:r>
              <a:rPr lang="en-US" sz="4000" dirty="0" err="1"/>
              <a:t>idak</a:t>
            </a:r>
            <a:r>
              <a:rPr lang="en-US" sz="4000" dirty="0"/>
              <a:t> </a:t>
            </a:r>
            <a:r>
              <a:rPr lang="en-US" sz="4000" dirty="0" err="1"/>
              <a:t>mudah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merumuskan</a:t>
            </a:r>
            <a:r>
              <a:rPr lang="en-US" sz="4000" dirty="0"/>
              <a:t> </a:t>
            </a:r>
            <a:r>
              <a:rPr lang="en-US" sz="4000" dirty="0" err="1"/>
              <a:t>masalah</a:t>
            </a:r>
            <a:r>
              <a:rPr lang="en-US" sz="4000" dirty="0"/>
              <a:t> </a:t>
            </a:r>
            <a:r>
              <a:rPr lang="en-US" sz="4000" dirty="0" err="1"/>
              <a:t>sosiologis</a:t>
            </a:r>
            <a:r>
              <a:rPr lang="en-US" sz="4000" dirty="0"/>
              <a:t>, </a:t>
            </a:r>
            <a:r>
              <a:rPr lang="en-US" sz="4000" dirty="0" err="1"/>
              <a:t>karena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sosiologi</a:t>
            </a:r>
            <a:r>
              <a:rPr lang="en-US" sz="4000" dirty="0"/>
              <a:t> </a:t>
            </a:r>
            <a:r>
              <a:rPr lang="en-US" sz="4000" dirty="0" err="1"/>
              <a:t>sering</a:t>
            </a:r>
            <a:r>
              <a:rPr lang="en-US" sz="4000" dirty="0"/>
              <a:t> kali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kita</a:t>
            </a:r>
            <a:r>
              <a:rPr lang="en-US" sz="4000" dirty="0"/>
              <a:t> </a:t>
            </a:r>
            <a:r>
              <a:rPr lang="en-US" sz="4000" dirty="0" err="1"/>
              <a:t>jumpai</a:t>
            </a:r>
            <a:r>
              <a:rPr lang="en-US" sz="4000" dirty="0"/>
              <a:t> </a:t>
            </a:r>
            <a:r>
              <a:rPr lang="en-US" sz="4000" dirty="0" err="1"/>
              <a:t>adanya</a:t>
            </a:r>
            <a:r>
              <a:rPr lang="en-US" sz="4000" dirty="0"/>
              <a:t> kata-kata ‘</a:t>
            </a:r>
            <a:r>
              <a:rPr lang="en-US" sz="4000" dirty="0" err="1"/>
              <a:t>ada</a:t>
            </a:r>
            <a:r>
              <a:rPr lang="en-US" sz="4000" dirty="0"/>
              <a:t>’ dan ‘</a:t>
            </a:r>
            <a:r>
              <a:rPr lang="en-US" sz="4000" dirty="0" err="1"/>
              <a:t>pasti</a:t>
            </a:r>
            <a:r>
              <a:rPr lang="en-US" sz="4000" dirty="0"/>
              <a:t>’.</a:t>
            </a:r>
            <a:endParaRPr lang="id-ID" sz="4000" dirty="0"/>
          </a:p>
          <a:p>
            <a:pPr lvl="0" algn="just"/>
            <a:r>
              <a:rPr lang="id-ID" sz="4000" dirty="0"/>
              <a:t>S</a:t>
            </a:r>
            <a:r>
              <a:rPr lang="en-US" sz="4000" dirty="0" err="1"/>
              <a:t>angat</a:t>
            </a:r>
            <a:r>
              <a:rPr lang="en-US" sz="4000" dirty="0"/>
              <a:t> </a:t>
            </a:r>
            <a:r>
              <a:rPr lang="en-US" sz="4000" dirty="0" err="1"/>
              <a:t>sulit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bisa</a:t>
            </a:r>
            <a:r>
              <a:rPr lang="en-US" sz="4000" dirty="0"/>
              <a:t> </a:t>
            </a:r>
            <a:r>
              <a:rPr lang="en-US" sz="4000" dirty="0" err="1"/>
              <a:t>menjaga</a:t>
            </a:r>
            <a:r>
              <a:rPr lang="en-US" sz="4000" dirty="0"/>
              <a:t> </a:t>
            </a:r>
            <a:r>
              <a:rPr lang="en-US" sz="4000" dirty="0" err="1"/>
              <a:t>objektivitas</a:t>
            </a:r>
            <a:r>
              <a:rPr lang="en-US" sz="4000" dirty="0"/>
              <a:t> </a:t>
            </a:r>
            <a:r>
              <a:rPr lang="en-US" sz="4000" dirty="0" err="1"/>
              <a:t>kajian</a:t>
            </a:r>
            <a:r>
              <a:rPr lang="en-US" sz="4000" dirty="0"/>
              <a:t> </a:t>
            </a:r>
            <a:r>
              <a:rPr lang="en-US" sz="4000" dirty="0" err="1"/>
              <a:t>sosiologi</a:t>
            </a:r>
            <a:r>
              <a:rPr lang="en-US" sz="4000" dirty="0"/>
              <a:t>, </a:t>
            </a:r>
            <a:r>
              <a:rPr lang="en-US" sz="4000" dirty="0" err="1"/>
              <a:t>karena</a:t>
            </a:r>
            <a:r>
              <a:rPr lang="en-US" sz="4000" dirty="0"/>
              <a:t> </a:t>
            </a:r>
            <a:r>
              <a:rPr lang="en-US" sz="4000" dirty="0" err="1"/>
              <a:t>peneliti</a:t>
            </a:r>
            <a:r>
              <a:rPr lang="en-US" sz="4000" dirty="0"/>
              <a:t>/</a:t>
            </a:r>
            <a:r>
              <a:rPr lang="en-US" sz="4000" dirty="0" err="1"/>
              <a:t>pengamat</a:t>
            </a:r>
            <a:r>
              <a:rPr lang="en-US" sz="4000" dirty="0"/>
              <a:t> </a:t>
            </a:r>
            <a:r>
              <a:rPr lang="en-US" sz="4000" dirty="0" err="1"/>
              <a:t>berada</a:t>
            </a:r>
            <a:r>
              <a:rPr lang="en-US" sz="4000" dirty="0"/>
              <a:t> di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subyek</a:t>
            </a:r>
            <a:r>
              <a:rPr lang="en-US" sz="4000" dirty="0"/>
              <a:t> </a:t>
            </a:r>
            <a:r>
              <a:rPr lang="en-US" sz="4000" dirty="0" err="1"/>
              <a:t>kajiannya</a:t>
            </a:r>
            <a:r>
              <a:rPr lang="en-US" sz="4000" dirty="0"/>
              <a:t>. Bias-bias </a:t>
            </a:r>
            <a:r>
              <a:rPr lang="en-US" sz="4000" dirty="0" err="1"/>
              <a:t>subjektivitas</a:t>
            </a:r>
            <a:r>
              <a:rPr lang="en-US" sz="4000" dirty="0"/>
              <a:t> </a:t>
            </a:r>
            <a:r>
              <a:rPr lang="en-US" sz="4000" dirty="0" err="1"/>
              <a:t>peneliti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melakukan</a:t>
            </a:r>
            <a:r>
              <a:rPr lang="en-US" sz="4000" dirty="0"/>
              <a:t> </a:t>
            </a:r>
            <a:r>
              <a:rPr lang="en-US" sz="4000" dirty="0" err="1"/>
              <a:t>pengamatan</a:t>
            </a:r>
            <a:r>
              <a:rPr lang="en-US" sz="4000" dirty="0"/>
              <a:t>, </a:t>
            </a:r>
            <a:r>
              <a:rPr lang="en-US" sz="4000" dirty="0" err="1"/>
              <a:t>penafsiran</a:t>
            </a:r>
            <a:r>
              <a:rPr lang="en-US" sz="4000" dirty="0"/>
              <a:t>, dan </a:t>
            </a:r>
            <a:r>
              <a:rPr lang="en-US" sz="4000" dirty="0" err="1"/>
              <a:t>analisis</a:t>
            </a:r>
            <a:r>
              <a:rPr lang="en-US" sz="4000" dirty="0"/>
              <a:t> </a:t>
            </a:r>
            <a:r>
              <a:rPr lang="en-US" sz="4000" dirty="0" err="1"/>
              <a:t>atas</a:t>
            </a:r>
            <a:r>
              <a:rPr lang="en-US" sz="4000" dirty="0"/>
              <a:t> </a:t>
            </a:r>
            <a:r>
              <a:rPr lang="en-US" sz="4000" dirty="0" err="1"/>
              <a:t>suatu</a:t>
            </a:r>
            <a:r>
              <a:rPr lang="en-US" sz="4000" dirty="0"/>
              <a:t> </a:t>
            </a:r>
            <a:r>
              <a:rPr lang="en-US" sz="4000" dirty="0" err="1"/>
              <a:t>fenomena</a:t>
            </a:r>
            <a:r>
              <a:rPr lang="en-US" sz="4000" dirty="0"/>
              <a:t> </a:t>
            </a:r>
            <a:r>
              <a:rPr lang="en-US" sz="4000" dirty="0" err="1"/>
              <a:t>sosial</a:t>
            </a:r>
            <a:r>
              <a:rPr lang="en-US" sz="4000" dirty="0"/>
              <a:t> </a:t>
            </a:r>
            <a:r>
              <a:rPr lang="en-US" sz="4000" dirty="0" err="1"/>
              <a:t>sangat</a:t>
            </a:r>
            <a:r>
              <a:rPr lang="en-US" sz="4000" dirty="0"/>
              <a:t> </a:t>
            </a:r>
            <a:r>
              <a:rPr lang="en-US" sz="4000" dirty="0" err="1"/>
              <a:t>mungkin</a:t>
            </a:r>
            <a:r>
              <a:rPr lang="en-US" sz="4000" dirty="0"/>
              <a:t> </a:t>
            </a:r>
            <a:r>
              <a:rPr lang="en-US" sz="4000" dirty="0" err="1"/>
              <a:t>sekali</a:t>
            </a:r>
            <a:r>
              <a:rPr lang="en-US" sz="4000" dirty="0"/>
              <a:t> </a:t>
            </a:r>
            <a:r>
              <a:rPr lang="en-US" sz="4000" dirty="0" err="1"/>
              <a:t>terjadi</a:t>
            </a:r>
            <a:r>
              <a:rPr lang="en-US" sz="4000" dirty="0"/>
              <a:t>.</a:t>
            </a:r>
          </a:p>
          <a:p>
            <a:pPr lvl="0" algn="just"/>
            <a:r>
              <a:rPr lang="id-ID" sz="4000" dirty="0"/>
              <a:t>Merupakan hidup bermasyarakat dalam arti yang luas, </a:t>
            </a:r>
          </a:p>
          <a:p>
            <a:pPr lvl="0" algn="just"/>
            <a:r>
              <a:rPr lang="id-ID" sz="4000" dirty="0"/>
              <a:t> Perkembangan masyarakat di dalam segala aspeknya,</a:t>
            </a:r>
          </a:p>
          <a:p>
            <a:pPr lvl="0" algn="just"/>
            <a:r>
              <a:rPr lang="id-ID" sz="4000" dirty="0"/>
              <a:t> Hubungan antar manusia dengan manusia lainnya dalam segala aspeknya</a:t>
            </a:r>
          </a:p>
          <a:p>
            <a:pPr lvl="0" algn="just"/>
            <a:endParaRPr lang="id-ID" sz="4000" dirty="0"/>
          </a:p>
          <a:p>
            <a:pPr algn="just"/>
            <a:endParaRPr lang="id-ID" sz="4000" dirty="0"/>
          </a:p>
          <a:p>
            <a:pPr algn="just"/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1216164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E24A6-AE8E-49BF-8764-8C3740BC7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7200" y="838200"/>
            <a:ext cx="9113838" cy="6096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Pengertian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r>
              <a:rPr lang="en-US" b="1" dirty="0">
                <a:solidFill>
                  <a:srgbClr val="002060"/>
                </a:solidFill>
              </a:rPr>
              <a:t> (</a:t>
            </a:r>
            <a:r>
              <a:rPr lang="en-US" b="1" dirty="0" err="1">
                <a:solidFill>
                  <a:srgbClr val="002060"/>
                </a:solidFill>
              </a:rPr>
              <a:t>lanjutan</a:t>
            </a:r>
            <a:r>
              <a:rPr lang="en-US" b="1" dirty="0">
                <a:solidFill>
                  <a:srgbClr val="002060"/>
                </a:solidFill>
              </a:rPr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3588D-C738-4401-92ED-930EC7242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fontAlgn="base">
              <a:buNone/>
            </a:pPr>
            <a:r>
              <a:rPr lang="en-US" sz="4000" dirty="0"/>
              <a:t>B. </a:t>
            </a:r>
            <a:r>
              <a:rPr lang="en-US" sz="4000" dirty="0" err="1"/>
              <a:t>Pengertian</a:t>
            </a:r>
            <a:r>
              <a:rPr lang="en-US" sz="4000" dirty="0"/>
              <a:t> </a:t>
            </a:r>
            <a:r>
              <a:rPr lang="en-US" sz="4000" dirty="0" err="1"/>
              <a:t>Politik</a:t>
            </a:r>
            <a:endParaRPr lang="en-US" sz="4000" dirty="0"/>
          </a:p>
          <a:p>
            <a:pPr marL="685800" marR="0" lvl="1" indent="-228600" algn="just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Weber: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Politik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adalah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sarana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perjuangan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untuk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mempengaruhi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pembagian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kekuasaan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baik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antar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negara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maupun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antar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kelompok-kelompok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dalam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suatu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negara</a:t>
            </a:r>
          </a:p>
          <a:p>
            <a:pPr marL="685800" marR="0" lvl="1" indent="-228600" algn="just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Konsep-konsep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penting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dalam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politik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1200150" marR="0" lvl="1" indent="-742950" algn="just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Negara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atau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state</a:t>
            </a:r>
          </a:p>
          <a:p>
            <a:pPr marL="1200150" marR="0" lvl="1" indent="-742950" algn="just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Kekuasaan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(power)</a:t>
            </a:r>
          </a:p>
          <a:p>
            <a:pPr marL="1200150" marR="0" lvl="1" indent="-742950" algn="just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Pengambilan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keputusan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(decision making)</a:t>
            </a:r>
          </a:p>
          <a:p>
            <a:pPr marL="1200150" marR="0" lvl="1" indent="-742950" algn="just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Kebijakan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umum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(public policy)</a:t>
            </a:r>
          </a:p>
          <a:p>
            <a:pPr marL="1200150" marR="0" lvl="1" indent="-742950" algn="just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Pembagian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(distribution)</a:t>
            </a:r>
            <a:endParaRPr lang="en-US" sz="4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863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879E0-D7AA-4822-B4EE-81B59CD11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438400"/>
            <a:ext cx="11217275" cy="6188075"/>
          </a:xfrm>
        </p:spPr>
        <p:txBody>
          <a:bodyPr/>
          <a:lstStyle/>
          <a:p>
            <a:pPr marL="0" indent="0" algn="just" fontAlgn="base">
              <a:buNone/>
            </a:pPr>
            <a:r>
              <a:rPr lang="en-US" sz="4000" dirty="0"/>
              <a:t>C. </a:t>
            </a:r>
            <a:r>
              <a:rPr lang="en-US" sz="4000" dirty="0" err="1"/>
              <a:t>Pengertian</a:t>
            </a:r>
            <a:r>
              <a:rPr lang="en-US" sz="4000" dirty="0"/>
              <a:t> </a:t>
            </a:r>
            <a:r>
              <a:rPr lang="en-US" sz="4000" dirty="0" err="1"/>
              <a:t>Sosiologi</a:t>
            </a:r>
            <a:r>
              <a:rPr lang="en-US" sz="4000" dirty="0"/>
              <a:t> </a:t>
            </a:r>
            <a:r>
              <a:rPr lang="en-US" sz="4000" dirty="0" err="1"/>
              <a:t>Politik</a:t>
            </a:r>
            <a:endParaRPr lang="en-US" sz="4000" dirty="0"/>
          </a:p>
          <a:p>
            <a:pPr lvl="1" algn="just" fontAlgn="base">
              <a:buFont typeface="Wingdings" panose="05000000000000000000" pitchFamily="2" charset="2"/>
              <a:buChar char="§"/>
            </a:pPr>
            <a:r>
              <a:rPr lang="en-US" sz="3600" dirty="0"/>
              <a:t> Philo C. </a:t>
            </a:r>
            <a:r>
              <a:rPr lang="en-US" sz="3600" dirty="0" err="1"/>
              <a:t>Wasburn</a:t>
            </a:r>
            <a:r>
              <a:rPr lang="en-US" sz="3600" dirty="0"/>
              <a:t>: </a:t>
            </a:r>
            <a:r>
              <a:rPr lang="en-US" sz="3600" dirty="0" err="1"/>
              <a:t>Sosiologi</a:t>
            </a:r>
            <a:r>
              <a:rPr lang="en-US" sz="3600" dirty="0"/>
              <a:t> </a:t>
            </a:r>
            <a:r>
              <a:rPr lang="en-US" sz="3600" dirty="0" err="1"/>
              <a:t>politik</a:t>
            </a:r>
            <a:r>
              <a:rPr lang="en-US" sz="3600" dirty="0"/>
              <a:t> </a:t>
            </a:r>
            <a:r>
              <a:rPr lang="en-US" sz="3600" dirty="0" err="1"/>
              <a:t>merupakan</a:t>
            </a:r>
            <a:r>
              <a:rPr lang="en-US" sz="3600" dirty="0"/>
              <a:t> </a:t>
            </a:r>
            <a:r>
              <a:rPr lang="en-US" sz="3600" dirty="0" err="1"/>
              <a:t>bidang</a:t>
            </a:r>
            <a:r>
              <a:rPr lang="en-US" sz="3600" dirty="0"/>
              <a:t> </a:t>
            </a:r>
            <a:r>
              <a:rPr lang="en-US" sz="3600" dirty="0" err="1"/>
              <a:t>sosiologi</a:t>
            </a:r>
            <a:r>
              <a:rPr lang="en-US" sz="3600" dirty="0"/>
              <a:t> yang </a:t>
            </a:r>
            <a:r>
              <a:rPr lang="en-US" sz="3600" dirty="0" err="1"/>
              <a:t>melakukan</a:t>
            </a:r>
            <a:r>
              <a:rPr lang="en-US" sz="3600" dirty="0"/>
              <a:t> </a:t>
            </a:r>
            <a:r>
              <a:rPr lang="en-US" sz="3600" dirty="0" err="1"/>
              <a:t>analisis</a:t>
            </a:r>
            <a:r>
              <a:rPr lang="en-US" sz="3600" dirty="0"/>
              <a:t> </a:t>
            </a:r>
            <a:r>
              <a:rPr lang="en-US" sz="3600" dirty="0" err="1"/>
              <a:t>dinamika</a:t>
            </a:r>
            <a:r>
              <a:rPr lang="en-US" sz="3600" dirty="0"/>
              <a:t> </a:t>
            </a:r>
            <a:r>
              <a:rPr lang="en-US" sz="3600" dirty="0" err="1"/>
              <a:t>hubungan</a:t>
            </a:r>
            <a:r>
              <a:rPr lang="en-US" sz="3600" dirty="0"/>
              <a:t> </a:t>
            </a:r>
            <a:r>
              <a:rPr lang="en-US" sz="3600" dirty="0" err="1"/>
              <a:t>kekuasaan</a:t>
            </a:r>
            <a:r>
              <a:rPr lang="en-US" sz="3600" dirty="0"/>
              <a:t> (power) dan </a:t>
            </a:r>
            <a:r>
              <a:rPr lang="en-US" sz="3600" dirty="0" err="1"/>
              <a:t>wewenangb</a:t>
            </a:r>
            <a:r>
              <a:rPr lang="en-US" sz="3600" dirty="0"/>
              <a:t> (authority) di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organisasi</a:t>
            </a:r>
            <a:r>
              <a:rPr lang="en-US" sz="3600" dirty="0"/>
              <a:t>, </a:t>
            </a:r>
            <a:r>
              <a:rPr lang="en-US" sz="3600" dirty="0" err="1"/>
              <a:t>kelompok-kelompok</a:t>
            </a:r>
            <a:r>
              <a:rPr lang="en-US" sz="3600" dirty="0"/>
              <a:t> </a:t>
            </a:r>
            <a:r>
              <a:rPr lang="en-US" sz="3600" dirty="0" err="1"/>
              <a:t>masyarakat</a:t>
            </a:r>
            <a:r>
              <a:rPr lang="en-US" sz="3600" dirty="0"/>
              <a:t>, negara </a:t>
            </a:r>
            <a:r>
              <a:rPr lang="en-US" sz="3600" dirty="0" err="1"/>
              <a:t>bahkan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masyarakat</a:t>
            </a:r>
            <a:r>
              <a:rPr lang="en-US" sz="3600" dirty="0"/>
              <a:t> </a:t>
            </a:r>
            <a:r>
              <a:rPr lang="en-US" sz="3600" dirty="0" err="1"/>
              <a:t>internasional</a:t>
            </a:r>
            <a:r>
              <a:rPr lang="en-US" sz="3600" dirty="0"/>
              <a:t>.</a:t>
            </a:r>
          </a:p>
          <a:p>
            <a:pPr marL="457200" lvl="1" indent="0" algn="just" fontAlgn="base">
              <a:buNone/>
            </a:pPr>
            <a:endParaRPr lang="en-US" sz="3600" dirty="0"/>
          </a:p>
          <a:p>
            <a:pPr lvl="1" algn="just" fontAlgn="base">
              <a:buFont typeface="Wingdings" panose="05000000000000000000" pitchFamily="2" charset="2"/>
              <a:buChar char="§"/>
            </a:pPr>
            <a:r>
              <a:rPr lang="en-US" sz="3600" dirty="0"/>
              <a:t>Anthony M. </a:t>
            </a:r>
            <a:r>
              <a:rPr lang="en-US" sz="3600" dirty="0" err="1"/>
              <a:t>Orum</a:t>
            </a:r>
            <a:r>
              <a:rPr lang="en-US" sz="3600" dirty="0"/>
              <a:t>: </a:t>
            </a:r>
            <a:r>
              <a:rPr lang="en-US" sz="3600" dirty="0" err="1"/>
              <a:t>Sosiologi</a:t>
            </a:r>
            <a:r>
              <a:rPr lang="en-US" sz="3600" dirty="0"/>
              <a:t> </a:t>
            </a:r>
            <a:r>
              <a:rPr lang="en-US" sz="3600" dirty="0" err="1"/>
              <a:t>politik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ilmu</a:t>
            </a:r>
            <a:r>
              <a:rPr lang="en-US" sz="3600" dirty="0"/>
              <a:t> yang </a:t>
            </a:r>
            <a:r>
              <a:rPr lang="en-US" sz="3600" dirty="0" err="1"/>
              <a:t>mempelajari</a:t>
            </a:r>
            <a:r>
              <a:rPr lang="en-US" sz="3600" dirty="0"/>
              <a:t> </a:t>
            </a:r>
            <a:r>
              <a:rPr lang="en-US" sz="3600" dirty="0" err="1"/>
              <a:t>kondisi-kondisi</a:t>
            </a:r>
            <a:r>
              <a:rPr lang="en-US" sz="3600" dirty="0"/>
              <a:t> </a:t>
            </a:r>
            <a:r>
              <a:rPr lang="en-US" sz="3600" dirty="0" err="1"/>
              <a:t>sosial</a:t>
            </a:r>
            <a:r>
              <a:rPr lang="en-US" sz="3600" dirty="0"/>
              <a:t> (social </a:t>
            </a:r>
            <a:r>
              <a:rPr lang="en-US" sz="3600" dirty="0" err="1"/>
              <a:t>circumtances</a:t>
            </a:r>
            <a:r>
              <a:rPr lang="en-US" sz="3600" dirty="0"/>
              <a:t>)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politik</a:t>
            </a:r>
            <a:r>
              <a:rPr lang="en-US" sz="3600" dirty="0"/>
              <a:t> </a:t>
            </a:r>
            <a:r>
              <a:rPr lang="en-US" sz="3600" dirty="0" err="1"/>
              <a:t>yaitu</a:t>
            </a:r>
            <a:r>
              <a:rPr lang="en-US" sz="3600" dirty="0"/>
              <a:t> </a:t>
            </a:r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politik</a:t>
            </a:r>
            <a:r>
              <a:rPr lang="en-US" sz="3600" dirty="0"/>
              <a:t> </a:t>
            </a:r>
            <a:r>
              <a:rPr lang="en-US" sz="3600" dirty="0" err="1"/>
              <a:t>dibentuk</a:t>
            </a:r>
            <a:r>
              <a:rPr lang="en-US" sz="3600" dirty="0"/>
              <a:t> </a:t>
            </a:r>
            <a:r>
              <a:rPr lang="en-US" sz="3600" dirty="0" err="1"/>
              <a:t>maupun</a:t>
            </a:r>
            <a:r>
              <a:rPr lang="en-US" sz="3600" dirty="0"/>
              <a:t> </a:t>
            </a:r>
            <a:r>
              <a:rPr lang="en-US" sz="3600" dirty="0" err="1"/>
              <a:t>membentuk</a:t>
            </a:r>
            <a:r>
              <a:rPr lang="en-US" sz="3600" dirty="0"/>
              <a:t> </a:t>
            </a:r>
            <a:r>
              <a:rPr lang="en-US" sz="3600" dirty="0" err="1"/>
              <a:t>kejadian-kejadian</a:t>
            </a:r>
            <a:r>
              <a:rPr lang="en-US" sz="3600" dirty="0"/>
              <a:t> lain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masyarakat</a:t>
            </a:r>
            <a:r>
              <a:rPr lang="en-US" sz="36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0A5A35C-64E7-4DD9-AE81-DA954FA79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7200" y="838200"/>
            <a:ext cx="9113838" cy="6096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Pengertian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r>
              <a:rPr lang="en-US" b="1" dirty="0">
                <a:solidFill>
                  <a:srgbClr val="002060"/>
                </a:solidFill>
              </a:rPr>
              <a:t> (</a:t>
            </a:r>
            <a:r>
              <a:rPr lang="en-US" b="1" dirty="0" err="1">
                <a:solidFill>
                  <a:srgbClr val="002060"/>
                </a:solidFill>
              </a:rPr>
              <a:t>lanjutan</a:t>
            </a:r>
            <a:r>
              <a:rPr lang="en-US" b="1" dirty="0">
                <a:solidFill>
                  <a:srgbClr val="002060"/>
                </a:solidFill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837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EE742-99BA-4FC3-8FD5-49BE4FD04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AutoNum type="alphaUcPeriod"/>
            </a:pPr>
            <a:r>
              <a:rPr lang="en-US" sz="3600" dirty="0"/>
              <a:t>Karl Max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3600" dirty="0" err="1"/>
              <a:t>Berkaitan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perubahan</a:t>
            </a:r>
            <a:r>
              <a:rPr lang="en-US" sz="3600" dirty="0"/>
              <a:t> </a:t>
            </a:r>
            <a:r>
              <a:rPr lang="en-US" sz="3600" dirty="0" err="1"/>
              <a:t>struktur</a:t>
            </a:r>
            <a:r>
              <a:rPr lang="en-US" sz="3600" dirty="0"/>
              <a:t> </a:t>
            </a:r>
            <a:r>
              <a:rPr lang="en-US" sz="3600" dirty="0" err="1"/>
              <a:t>sosial</a:t>
            </a:r>
            <a:r>
              <a:rPr lang="en-US" sz="3600" dirty="0"/>
              <a:t> dan proses yang </a:t>
            </a:r>
            <a:r>
              <a:rPr lang="en-US" sz="3600" dirty="0" err="1"/>
              <a:t>mengikutinya</a:t>
            </a:r>
            <a:r>
              <a:rPr lang="en-US" sz="3600" dirty="0"/>
              <a:t>. </a:t>
            </a:r>
            <a:r>
              <a:rPr lang="en-US" sz="3600" dirty="0" err="1"/>
              <a:t>Diantaranya</a:t>
            </a:r>
            <a:r>
              <a:rPr lang="en-US" sz="3600" dirty="0"/>
              <a:t>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dilihat</a:t>
            </a:r>
            <a:r>
              <a:rPr lang="en-US" sz="3600" dirty="0"/>
              <a:t> pada </a:t>
            </a:r>
            <a:r>
              <a:rPr lang="en-US" sz="3600" dirty="0" err="1"/>
              <a:t>konsep-konsep</a:t>
            </a:r>
            <a:r>
              <a:rPr lang="en-US" sz="3600" dirty="0"/>
              <a:t> Karl Max </a:t>
            </a:r>
            <a:r>
              <a:rPr lang="en-US" sz="3600" dirty="0" err="1"/>
              <a:t>berikut</a:t>
            </a:r>
            <a:r>
              <a:rPr lang="en-US" sz="3600" dirty="0"/>
              <a:t> :</a:t>
            </a:r>
          </a:p>
          <a:p>
            <a:pPr marL="1371600" lvl="2" indent="-457200" algn="just">
              <a:buAutoNum type="arabicPeriod"/>
            </a:pPr>
            <a:r>
              <a:rPr lang="en-US" sz="3600" dirty="0"/>
              <a:t>Kelas : </a:t>
            </a:r>
            <a:r>
              <a:rPr lang="en-US" sz="3600" dirty="0" err="1"/>
              <a:t>Terbagi</a:t>
            </a:r>
            <a:r>
              <a:rPr lang="en-US" sz="3600" dirty="0"/>
              <a:t>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kelas</a:t>
            </a:r>
            <a:r>
              <a:rPr lang="en-US" sz="3600" dirty="0"/>
              <a:t> </a:t>
            </a:r>
            <a:r>
              <a:rPr lang="en-US" sz="3600" dirty="0" err="1"/>
              <a:t>pemilik</a:t>
            </a:r>
            <a:r>
              <a:rPr lang="en-US" sz="3600" dirty="0"/>
              <a:t> modal dan </a:t>
            </a:r>
            <a:r>
              <a:rPr lang="en-US" sz="3600" dirty="0" err="1"/>
              <a:t>kelas</a:t>
            </a:r>
            <a:r>
              <a:rPr lang="en-US" sz="3600" dirty="0"/>
              <a:t> </a:t>
            </a:r>
            <a:r>
              <a:rPr lang="en-US" sz="3600" dirty="0" err="1"/>
              <a:t>pekerja</a:t>
            </a:r>
            <a:endParaRPr lang="en-US" sz="3600" dirty="0"/>
          </a:p>
          <a:p>
            <a:pPr marL="1371600" lvl="2" indent="-457200" algn="just">
              <a:buAutoNum type="arabicPeriod"/>
            </a:pPr>
            <a:r>
              <a:rPr lang="en-US" sz="3600" dirty="0"/>
              <a:t>Negara :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sarana</a:t>
            </a:r>
            <a:r>
              <a:rPr lang="en-US" sz="3600" dirty="0"/>
              <a:t> </a:t>
            </a:r>
            <a:r>
              <a:rPr lang="en-US" sz="3600" dirty="0" err="1"/>
              <a:t>bagi</a:t>
            </a:r>
            <a:r>
              <a:rPr lang="en-US" sz="3600" dirty="0"/>
              <a:t> </a:t>
            </a:r>
            <a:r>
              <a:rPr lang="en-US" sz="3600" dirty="0" err="1"/>
              <a:t>kelas</a:t>
            </a:r>
            <a:r>
              <a:rPr lang="en-US" sz="3600" dirty="0"/>
              <a:t> </a:t>
            </a:r>
            <a:r>
              <a:rPr lang="en-US" sz="3600" dirty="0" err="1"/>
              <a:t>penguasa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memiliki</a:t>
            </a:r>
            <a:r>
              <a:rPr lang="en-US" sz="3600" dirty="0"/>
              <a:t> </a:t>
            </a:r>
            <a:r>
              <a:rPr lang="en-US" sz="3600" dirty="0" err="1"/>
              <a:t>kekuasaan</a:t>
            </a:r>
            <a:r>
              <a:rPr lang="en-US" sz="3600" dirty="0"/>
              <a:t> dan </a:t>
            </a:r>
            <a:r>
              <a:rPr lang="en-US" sz="3600" dirty="0" err="1"/>
              <a:t>kekuatan</a:t>
            </a:r>
            <a:r>
              <a:rPr lang="en-US" sz="3600" dirty="0"/>
              <a:t> </a:t>
            </a:r>
            <a:r>
              <a:rPr lang="en-US" sz="3600" dirty="0" err="1"/>
              <a:t>sah</a:t>
            </a:r>
            <a:endParaRPr lang="en-US" sz="3600" dirty="0"/>
          </a:p>
          <a:p>
            <a:pPr marL="1371600" lvl="2" indent="-457200" algn="just">
              <a:buAutoNum type="arabicPeriod"/>
            </a:pPr>
            <a:r>
              <a:rPr lang="en-US" sz="3600" dirty="0" err="1"/>
              <a:t>Alienasi</a:t>
            </a:r>
            <a:r>
              <a:rPr lang="en-US" sz="3600" dirty="0"/>
              <a:t> : </a:t>
            </a:r>
            <a:r>
              <a:rPr lang="en-US" sz="3600" dirty="0" err="1"/>
              <a:t>Memicu</a:t>
            </a:r>
            <a:r>
              <a:rPr lang="en-US" sz="3600" dirty="0"/>
              <a:t> </a:t>
            </a:r>
            <a:r>
              <a:rPr lang="en-US" sz="3600" dirty="0" err="1"/>
              <a:t>timbulnya</a:t>
            </a:r>
            <a:r>
              <a:rPr lang="en-US" sz="3600" dirty="0"/>
              <a:t> </a:t>
            </a:r>
            <a:r>
              <a:rPr lang="en-US" sz="3600" dirty="0" err="1"/>
              <a:t>perilaku</a:t>
            </a:r>
            <a:r>
              <a:rPr lang="en-US" sz="3600" dirty="0"/>
              <a:t> </a:t>
            </a:r>
            <a:r>
              <a:rPr lang="en-US" sz="3600" dirty="0" err="1"/>
              <a:t>memilih</a:t>
            </a:r>
            <a:r>
              <a:rPr lang="en-US" sz="3600" dirty="0"/>
              <a:t>, </a:t>
            </a:r>
            <a:r>
              <a:rPr lang="en-US" sz="3600" dirty="0" err="1"/>
              <a:t>konflik</a:t>
            </a:r>
            <a:r>
              <a:rPr lang="en-US" sz="3600" dirty="0"/>
              <a:t> </a:t>
            </a:r>
            <a:r>
              <a:rPr lang="en-US" sz="3600" dirty="0" err="1"/>
              <a:t>komunitas</a:t>
            </a:r>
            <a:r>
              <a:rPr lang="en-US" sz="3600" dirty="0"/>
              <a:t> </a:t>
            </a:r>
            <a:r>
              <a:rPr lang="en-US" sz="3600" dirty="0" err="1"/>
              <a:t>serta</a:t>
            </a:r>
            <a:r>
              <a:rPr lang="en-US" sz="3600" dirty="0"/>
              <a:t> </a:t>
            </a:r>
            <a:r>
              <a:rPr lang="en-US" sz="3600" dirty="0" err="1"/>
              <a:t>gerakan</a:t>
            </a:r>
            <a:r>
              <a:rPr lang="en-US" sz="3600" dirty="0"/>
              <a:t> </a:t>
            </a:r>
            <a:r>
              <a:rPr lang="en-US" sz="3600" dirty="0" err="1"/>
              <a:t>sosial</a:t>
            </a:r>
            <a:endParaRPr lang="en-US" sz="3600" dirty="0"/>
          </a:p>
          <a:p>
            <a:pPr marL="457200" lvl="1" indent="0">
              <a:buNone/>
            </a:pPr>
            <a:endParaRPr lang="en-US" dirty="0"/>
          </a:p>
          <a:p>
            <a:pPr marL="914400" lvl="1" indent="-457200">
              <a:buAutoNum type="arabicPeriod"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CBDAAD7-6A35-4D38-90C2-FEC8C1AEC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1616" y="838200"/>
            <a:ext cx="10358783" cy="609600"/>
          </a:xfrm>
        </p:spPr>
        <p:txBody>
          <a:bodyPr>
            <a:normAutofit/>
          </a:bodyPr>
          <a:lstStyle/>
          <a:p>
            <a:r>
              <a:rPr lang="en-US" sz="3400" b="1" dirty="0" err="1">
                <a:solidFill>
                  <a:srgbClr val="002060"/>
                </a:solidFill>
              </a:rPr>
              <a:t>Sumbangan</a:t>
            </a:r>
            <a:r>
              <a:rPr lang="en-US" sz="3400" b="1" dirty="0">
                <a:solidFill>
                  <a:srgbClr val="002060"/>
                </a:solidFill>
              </a:rPr>
              <a:t> </a:t>
            </a:r>
            <a:r>
              <a:rPr lang="en-US" sz="3400" b="1" dirty="0" err="1">
                <a:solidFill>
                  <a:srgbClr val="002060"/>
                </a:solidFill>
              </a:rPr>
              <a:t>Pemikiran</a:t>
            </a:r>
            <a:r>
              <a:rPr lang="en-US" sz="3400" b="1" dirty="0">
                <a:solidFill>
                  <a:srgbClr val="002060"/>
                </a:solidFill>
              </a:rPr>
              <a:t> </a:t>
            </a:r>
            <a:r>
              <a:rPr lang="en-US" sz="3400" b="1" dirty="0" err="1">
                <a:solidFill>
                  <a:srgbClr val="002060"/>
                </a:solidFill>
              </a:rPr>
              <a:t>Teori</a:t>
            </a:r>
            <a:r>
              <a:rPr lang="en-US" sz="3400" b="1" dirty="0">
                <a:solidFill>
                  <a:srgbClr val="002060"/>
                </a:solidFill>
              </a:rPr>
              <a:t> </a:t>
            </a:r>
            <a:r>
              <a:rPr lang="en-US" sz="3400" b="1" dirty="0" err="1">
                <a:solidFill>
                  <a:srgbClr val="002060"/>
                </a:solidFill>
              </a:rPr>
              <a:t>Klasik</a:t>
            </a:r>
            <a:r>
              <a:rPr lang="en-US" sz="3400" b="1" dirty="0">
                <a:solidFill>
                  <a:srgbClr val="002060"/>
                </a:solidFill>
              </a:rPr>
              <a:t> pada </a:t>
            </a:r>
            <a:r>
              <a:rPr lang="en-US" sz="3400" b="1" dirty="0" err="1">
                <a:solidFill>
                  <a:srgbClr val="002060"/>
                </a:solidFill>
              </a:rPr>
              <a:t>Sosiologi</a:t>
            </a:r>
            <a:r>
              <a:rPr lang="en-US" sz="3400" b="1" dirty="0">
                <a:solidFill>
                  <a:srgbClr val="002060"/>
                </a:solidFill>
              </a:rPr>
              <a:t> </a:t>
            </a:r>
            <a:r>
              <a:rPr lang="en-US" sz="3400" b="1" dirty="0" err="1">
                <a:solidFill>
                  <a:srgbClr val="002060"/>
                </a:solidFill>
              </a:rPr>
              <a:t>Politik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079926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CF250-A014-4BCB-A0BA-0E023BCD1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marR="0" lvl="1" indent="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B.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Max Weber</a:t>
            </a:r>
          </a:p>
          <a:p>
            <a:pPr lvl="2" algn="just">
              <a:buFont typeface="Wingdings" panose="05000000000000000000" pitchFamily="2" charset="2"/>
              <a:buChar char="§"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Berkaitan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dengan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penggunaan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kekuasaan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Contohnya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adalah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wewenang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terbagi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menajdi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tiga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1371600" lvl="2" indent="-457200" algn="just">
              <a:buFont typeface="Arial" panose="020B0604020202020204" pitchFamily="34" charset="0"/>
              <a:buAutoNum type="arabicPeriod"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Karismatik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Didasari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ciri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pribadi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yang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luar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biasa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371600" lvl="2" indent="-457200" algn="just">
              <a:buFont typeface="Arial" panose="020B0604020202020204" pitchFamily="34" charset="0"/>
              <a:buAutoNum type="arabicPeriod"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Tradisional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Berdasarkan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adat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istiadat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371600" lvl="2" indent="-457200" algn="just">
              <a:buFont typeface="Arial" panose="020B0604020202020204" pitchFamily="34" charset="0"/>
              <a:buAutoNum type="arabicPeriod"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Rasional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atau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legal :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Berdasarkan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hukum</a:t>
            </a:r>
            <a:endParaRPr lang="en-US" sz="3200" dirty="0">
              <a:solidFill>
                <a:prstClr val="black"/>
              </a:solidFill>
              <a:latin typeface="Calibri"/>
            </a:endParaRPr>
          </a:p>
          <a:p>
            <a:pPr marL="457200" marR="0" lvl="1" indent="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1" indent="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C. Emile Durkheim</a:t>
            </a:r>
          </a:p>
          <a:p>
            <a:pPr lvl="2" algn="just">
              <a:buFont typeface="Wingdings" panose="05000000000000000000" pitchFamily="2" charset="2"/>
              <a:buChar char="§"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Berkaitan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dengan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solidaritas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1428750" lvl="2" indent="-514350" algn="just">
              <a:buAutoNum type="arabicPeriod"/>
              <a:defRPr/>
            </a:pPr>
            <a:r>
              <a:rPr lang="en-US" sz="3200" dirty="0" err="1">
                <a:solidFill>
                  <a:prstClr val="black"/>
                </a:solidFill>
                <a:latin typeface="Calibri"/>
              </a:rPr>
              <a:t>Solidaritas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mekanik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: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Mempersatukan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karna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adanya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kesamaan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kepercayaan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perasaan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dan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prilaku</a:t>
            </a:r>
            <a:endParaRPr lang="en-US" sz="3200" dirty="0">
              <a:solidFill>
                <a:prstClr val="black"/>
              </a:solidFill>
              <a:latin typeface="Calibri"/>
            </a:endParaRPr>
          </a:p>
          <a:p>
            <a:pPr marL="1428750" lvl="2" indent="-514350" algn="just">
              <a:buAutoNum type="arabicPeriod"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Solidaritas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organic :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Mempersatukan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karena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adanya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perbedaan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yang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menimbulkan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saling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ketergantungan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914400" lvl="2" indent="0" algn="just">
              <a:buNone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C5118E-FDE2-43E4-91AB-D94796A54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1616" y="838200"/>
            <a:ext cx="10358783" cy="609600"/>
          </a:xfrm>
        </p:spPr>
        <p:txBody>
          <a:bodyPr>
            <a:normAutofit/>
          </a:bodyPr>
          <a:lstStyle/>
          <a:p>
            <a:r>
              <a:rPr lang="en-US" sz="3400" b="1" dirty="0" err="1">
                <a:solidFill>
                  <a:srgbClr val="002060"/>
                </a:solidFill>
              </a:rPr>
              <a:t>Sumbangan</a:t>
            </a:r>
            <a:r>
              <a:rPr lang="en-US" sz="3400" b="1" dirty="0">
                <a:solidFill>
                  <a:srgbClr val="002060"/>
                </a:solidFill>
              </a:rPr>
              <a:t> </a:t>
            </a:r>
            <a:r>
              <a:rPr lang="en-US" sz="3400" b="1" dirty="0" err="1">
                <a:solidFill>
                  <a:srgbClr val="002060"/>
                </a:solidFill>
              </a:rPr>
              <a:t>Pemikiran</a:t>
            </a:r>
            <a:r>
              <a:rPr lang="en-US" sz="3400" b="1" dirty="0">
                <a:solidFill>
                  <a:srgbClr val="002060"/>
                </a:solidFill>
              </a:rPr>
              <a:t> </a:t>
            </a:r>
            <a:r>
              <a:rPr lang="en-US" sz="3400" b="1" dirty="0" err="1">
                <a:solidFill>
                  <a:srgbClr val="002060"/>
                </a:solidFill>
              </a:rPr>
              <a:t>Teori</a:t>
            </a:r>
            <a:r>
              <a:rPr lang="en-US" sz="3400" b="1" dirty="0">
                <a:solidFill>
                  <a:srgbClr val="002060"/>
                </a:solidFill>
              </a:rPr>
              <a:t> </a:t>
            </a:r>
            <a:r>
              <a:rPr lang="en-US" sz="3400" b="1" dirty="0" err="1">
                <a:solidFill>
                  <a:srgbClr val="002060"/>
                </a:solidFill>
              </a:rPr>
              <a:t>Klasik</a:t>
            </a:r>
            <a:r>
              <a:rPr lang="en-US" sz="3400" b="1" dirty="0">
                <a:solidFill>
                  <a:srgbClr val="002060"/>
                </a:solidFill>
              </a:rPr>
              <a:t> pada </a:t>
            </a:r>
            <a:r>
              <a:rPr lang="en-US" sz="3400" b="1" dirty="0" err="1">
                <a:solidFill>
                  <a:srgbClr val="002060"/>
                </a:solidFill>
              </a:rPr>
              <a:t>Sosiologi</a:t>
            </a:r>
            <a:r>
              <a:rPr lang="en-US" sz="3400" b="1" dirty="0">
                <a:solidFill>
                  <a:srgbClr val="002060"/>
                </a:solidFill>
              </a:rPr>
              <a:t> </a:t>
            </a:r>
            <a:r>
              <a:rPr lang="en-US" sz="3400" b="1" dirty="0" err="1">
                <a:solidFill>
                  <a:srgbClr val="002060"/>
                </a:solidFill>
              </a:rPr>
              <a:t>Politik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690674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, SOS14408/Modul 1/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1 dan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2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1938</TotalTime>
  <Pages>0</Pages>
  <Words>491</Words>
  <Characters>0</Characters>
  <Application>Microsoft Office PowerPoint</Application>
  <PresentationFormat>Custom</PresentationFormat>
  <Lines>0</Lines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Gill Sans</vt:lpstr>
      <vt:lpstr>Wingdings</vt:lpstr>
      <vt:lpstr>Title &amp; Subtitle</vt:lpstr>
      <vt:lpstr>Custom Design</vt:lpstr>
      <vt:lpstr>Title &amp; Bullets - 2 Column</vt:lpstr>
      <vt:lpstr>PENGERTIAN DAN RUANG LINGKUP SOSIOLOGI POLITIK</vt:lpstr>
      <vt:lpstr>Pengertian Sosiologi Politik</vt:lpstr>
      <vt:lpstr>Lanjutan…</vt:lpstr>
      <vt:lpstr>Pengertian Sosiologi Politik (lanjutan)</vt:lpstr>
      <vt:lpstr>Pengertian Sosiologi Politik (lanjutan)</vt:lpstr>
      <vt:lpstr>Sumbangan Pemikiran Teori Klasik pada Sosiologi Politik</vt:lpstr>
      <vt:lpstr>Sumbangan Pemikiran Teori Klasik pada Sosiologi Politik</vt:lpstr>
      <vt:lpstr>Sumber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Sri Pujiati</cp:lastModifiedBy>
  <cp:revision>197</cp:revision>
  <dcterms:modified xsi:type="dcterms:W3CDTF">2022-08-22T16:59:11Z</dcterms:modified>
</cp:coreProperties>
</file>