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84" r:id="rId2"/>
    <p:sldMasterId id="2147483650" r:id="rId3"/>
  </p:sldMasterIdLst>
  <p:notesMasterIdLst>
    <p:notesMasterId r:id="rId21"/>
  </p:notesMasterIdLst>
  <p:sldIdLst>
    <p:sldId id="256" r:id="rId4"/>
    <p:sldId id="270" r:id="rId5"/>
    <p:sldId id="259" r:id="rId6"/>
    <p:sldId id="267" r:id="rId7"/>
    <p:sldId id="263" r:id="rId8"/>
    <p:sldId id="264" r:id="rId9"/>
    <p:sldId id="265" r:id="rId10"/>
    <p:sldId id="266" r:id="rId11"/>
    <p:sldId id="269" r:id="rId12"/>
    <p:sldId id="268" r:id="rId13"/>
    <p:sldId id="271" r:id="rId14"/>
    <p:sldId id="272" r:id="rId15"/>
    <p:sldId id="273" r:id="rId16"/>
    <p:sldId id="274" r:id="rId17"/>
    <p:sldId id="275" r:id="rId18"/>
    <p:sldId id="276" r:id="rId19"/>
    <p:sldId id="262" r:id="rId20"/>
  </p:sldIdLst>
  <p:sldSz cx="13004800" cy="9753600"/>
  <p:notesSz cx="6858000" cy="9144000"/>
  <p:custDataLst>
    <p:tags r:id="rId22"/>
  </p:custDataLst>
  <p:defaultTextStyle>
    <a:defPPr>
      <a:defRPr lang="en-US"/>
    </a:defPPr>
    <a:lvl1pPr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1pPr>
    <a:lvl2pPr marL="4572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2pPr>
    <a:lvl3pPr marL="9144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3pPr>
    <a:lvl4pPr marL="13716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4pPr>
    <a:lvl5pPr marL="1828800" algn="l" rtl="0" fontAlgn="base">
      <a:spcBef>
        <a:spcPct val="0"/>
      </a:spcBef>
      <a:spcAft>
        <a:spcPct val="0"/>
      </a:spcAft>
      <a:defRPr sz="4200" kern="1200">
        <a:solidFill>
          <a:srgbClr val="000000"/>
        </a:solidFill>
        <a:latin typeface="Gill Sans"/>
        <a:ea typeface="ヒラギノ角ゴ ProN W3"/>
        <a:cs typeface="ヒラギノ角ゴ ProN W3"/>
        <a:sym typeface="Gill Sans"/>
      </a:defRPr>
    </a:lvl5pPr>
    <a:lvl6pPr marL="2286000" algn="l" defTabSz="914400" rtl="0" eaLnBrk="1" latinLnBrk="0" hangingPunct="1">
      <a:defRPr sz="4200" kern="1200">
        <a:solidFill>
          <a:srgbClr val="000000"/>
        </a:solidFill>
        <a:latin typeface="Gill Sans"/>
        <a:ea typeface="ヒラギノ角ゴ ProN W3"/>
        <a:cs typeface="ヒラギノ角ゴ ProN W3"/>
        <a:sym typeface="Gill Sans"/>
      </a:defRPr>
    </a:lvl6pPr>
    <a:lvl7pPr marL="2743200" algn="l" defTabSz="914400" rtl="0" eaLnBrk="1" latinLnBrk="0" hangingPunct="1">
      <a:defRPr sz="4200" kern="1200">
        <a:solidFill>
          <a:srgbClr val="000000"/>
        </a:solidFill>
        <a:latin typeface="Gill Sans"/>
        <a:ea typeface="ヒラギノ角ゴ ProN W3"/>
        <a:cs typeface="ヒラギノ角ゴ ProN W3"/>
        <a:sym typeface="Gill Sans"/>
      </a:defRPr>
    </a:lvl7pPr>
    <a:lvl8pPr marL="3200400" algn="l" defTabSz="914400" rtl="0" eaLnBrk="1" latinLnBrk="0" hangingPunct="1">
      <a:defRPr sz="4200" kern="1200">
        <a:solidFill>
          <a:srgbClr val="000000"/>
        </a:solidFill>
        <a:latin typeface="Gill Sans"/>
        <a:ea typeface="ヒラギノ角ゴ ProN W3"/>
        <a:cs typeface="ヒラギノ角ゴ ProN W3"/>
        <a:sym typeface="Gill Sans"/>
      </a:defRPr>
    </a:lvl8pPr>
    <a:lvl9pPr marL="3657600" algn="l" defTabSz="914400" rtl="0" eaLnBrk="1" latinLnBrk="0" hangingPunct="1">
      <a:defRPr sz="4200" kern="1200">
        <a:solidFill>
          <a:srgbClr val="000000"/>
        </a:solidFill>
        <a:latin typeface="Gill Sans"/>
        <a:ea typeface="ヒラギノ角ゴ ProN W3"/>
        <a:cs typeface="ヒラギノ角ゴ ProN W3"/>
        <a:sym typeface="Gill San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6" autoAdjust="0"/>
    <p:restoredTop sz="97496" autoAdjust="0"/>
  </p:normalViewPr>
  <p:slideViewPr>
    <p:cSldViewPr>
      <p:cViewPr varScale="1">
        <p:scale>
          <a:sx n="44" d="100"/>
          <a:sy n="44" d="100"/>
        </p:scale>
        <p:origin x="1938" y="54"/>
      </p:cViewPr>
      <p:guideLst>
        <p:guide orient="horz" pos="3072"/>
        <p:guide pos="4096"/>
      </p:guideLst>
    </p:cSldViewPr>
  </p:slideViewPr>
  <p:outlineViewPr>
    <p:cViewPr>
      <p:scale>
        <a:sx n="100" d="100"/>
        <a:sy n="100"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pitchFamily="32" charset="0"/>
                <a:ea typeface="ヒラギノ角ゴ ProN W3" pitchFamily="32" charset="-128"/>
                <a:cs typeface="+mn-cs"/>
                <a:sym typeface="Gill Sans" pitchFamily="3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ill Sans" pitchFamily="32" charset="0"/>
                <a:ea typeface="ヒラギノ角ゴ ProN W3" pitchFamily="32" charset="-128"/>
                <a:cs typeface="+mn-cs"/>
                <a:sym typeface="Gill Sans" pitchFamily="32" charset="0"/>
              </a:defRPr>
            </a:lvl1pPr>
          </a:lstStyle>
          <a:p>
            <a:pPr>
              <a:defRPr/>
            </a:pPr>
            <a:fld id="{9ED7CDD5-598F-4902-BA85-6782C6BB2991}" type="datetimeFigureOut">
              <a:rPr lang="en-US"/>
              <a:pPr>
                <a:defRPr/>
              </a:pPr>
              <a:t>8/23/2022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pitchFamily="32" charset="0"/>
                <a:ea typeface="ヒラギノ角ゴ ProN W3" pitchFamily="32" charset="-128"/>
                <a:cs typeface="+mn-cs"/>
                <a:sym typeface="Gill Sans" pitchFamily="3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F8D6D7A-9E1B-4CB9-9F38-AC6A131265C7}" type="slidenum">
              <a:rPr lang="en-US" altLang="en-US"/>
              <a:pPr/>
              <a:t>‹#›</a:t>
            </a:fld>
            <a:endParaRPr lang="en-US" altLang="en-US"/>
          </a:p>
        </p:txBody>
      </p:sp>
    </p:spTree>
    <p:extLst>
      <p:ext uri="{BB962C8B-B14F-4D97-AF65-F5344CB8AC3E}">
        <p14:creationId xmlns:p14="http://schemas.microsoft.com/office/powerpoint/2010/main" val="2377447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8615564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0779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4354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C88E22-7353-4F6C-8F12-13802969EADC}"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1153664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88E22-7353-4F6C-8F12-13802969EADC}"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331023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88E22-7353-4F6C-8F12-13802969EADC}"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210406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C88E22-7353-4F6C-8F12-13802969EADC}"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239576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C88E22-7353-4F6C-8F12-13802969EADC}" type="datetimeFigureOut">
              <a:rPr lang="en-US" smtClean="0"/>
              <a:pPr/>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2839831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C88E22-7353-4F6C-8F12-13802969EADC}" type="datetimeFigureOut">
              <a:rPr lang="en-US" smtClean="0"/>
              <a:pPr/>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255205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88E22-7353-4F6C-8F12-13802969EADC}" type="datetimeFigureOut">
              <a:rPr lang="en-US" smtClean="0"/>
              <a:pPr/>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32963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88E22-7353-4F6C-8F12-13802969EADC}"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136681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2874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88E22-7353-4F6C-8F12-13802969EADC}" type="datetimeFigureOut">
              <a:rPr lang="en-US" smtClean="0"/>
              <a:pPr/>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334659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88E22-7353-4F6C-8F12-13802969EADC}"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178816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C88E22-7353-4F6C-8F12-13802969EADC}" type="datetimeFigureOut">
              <a:rPr lang="en-US" smtClean="0"/>
              <a:pPr/>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8FF5-D198-4D05-BCCD-342F750A7E70}" type="slidenum">
              <a:rPr lang="en-US" smtClean="0"/>
              <a:pPr/>
              <a:t>‹#›</a:t>
            </a:fld>
            <a:endParaRPr lang="en-US"/>
          </a:p>
        </p:txBody>
      </p:sp>
    </p:spTree>
    <p:extLst>
      <p:ext uri="{BB962C8B-B14F-4D97-AF65-F5344CB8AC3E}">
        <p14:creationId xmlns:p14="http://schemas.microsoft.com/office/powerpoint/2010/main" val="1364325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13391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3352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778426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565407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7099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314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905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791492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99937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3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2209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123388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7765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1101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3703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86708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3471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36959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itchFamily="32"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02538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a:rPr>
              <a:t>Click to edit Master text styles</a:t>
            </a:r>
          </a:p>
          <a:p>
            <a:pPr lvl="1"/>
            <a:r>
              <a:rPr lang="en-US" altLang="en-US">
                <a:sym typeface="Gill Sans"/>
              </a:rPr>
              <a:t>Second level</a:t>
            </a:r>
          </a:p>
          <a:p>
            <a:pPr lvl="2"/>
            <a:r>
              <a:rPr lang="en-US" altLang="en-US">
                <a:sym typeface="Gill Sans"/>
              </a:rPr>
              <a:t>Third level</a:t>
            </a:r>
          </a:p>
          <a:p>
            <a:pPr lvl="3"/>
            <a:r>
              <a:rPr lang="en-US" altLang="en-US">
                <a:sym typeface="Gill Sans"/>
              </a:rPr>
              <a:t>Fourth level</a:t>
            </a:r>
          </a:p>
          <a:p>
            <a:pPr lvl="4"/>
            <a:r>
              <a:rPr lang="en-US" altLang="en-US">
                <a:sym typeface="Gill Sans"/>
              </a:rPr>
              <a:t>Fifth level</a:t>
            </a:r>
          </a:p>
        </p:txBody>
      </p:sp>
      <p:sp>
        <p:nvSpPr>
          <p:cNvPr id="1027" name="Rectangle 2"/>
          <p:cNvSpPr>
            <a:spLocks noGrp="1"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a:rPr>
              <a:t>Click to edit Master title style</a:t>
            </a:r>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700" y="0"/>
            <a:ext cx="13792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5pPr>
      <a:lvl6pPr marL="4572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6pPr>
      <a:lvl7pPr marL="9144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7pPr>
      <a:lvl8pPr marL="13716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8pPr>
      <a:lvl9pPr marL="18288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9pPr>
    </p:titleStyle>
    <p:bodyStyle>
      <a:lvl1pPr marL="342900" indent="-342900" algn="ctr" rtl="0" eaLnBrk="0" fontAlgn="base" hangingPunct="0">
        <a:spcBef>
          <a:spcPct val="0"/>
        </a:spcBef>
        <a:spcAft>
          <a:spcPct val="0"/>
        </a:spcAft>
        <a:buChar char="•"/>
        <a:defRPr sz="3600">
          <a:solidFill>
            <a:schemeClr val="tx1"/>
          </a:solidFill>
          <a:latin typeface="+mn-lt"/>
          <a:ea typeface="+mn-ea"/>
          <a:cs typeface="ヒラギノ角ゴ ProN W3"/>
          <a:sym typeface="Gill Sans"/>
        </a:defRPr>
      </a:lvl1pPr>
      <a:lvl2pPr marL="742950" indent="-285750" algn="ctr" rtl="0" eaLnBrk="0" fontAlgn="base" hangingPunct="0">
        <a:spcBef>
          <a:spcPct val="0"/>
        </a:spcBef>
        <a:spcAft>
          <a:spcPct val="0"/>
        </a:spcAft>
        <a:buChar char="–"/>
        <a:defRPr sz="3600">
          <a:solidFill>
            <a:schemeClr val="tx1"/>
          </a:solidFill>
          <a:latin typeface="+mn-lt"/>
          <a:ea typeface="+mn-ea"/>
          <a:cs typeface="ヒラギノ角ゴ ProN W3"/>
          <a:sym typeface="Gill Sans"/>
        </a:defRPr>
      </a:lvl2pPr>
      <a:lvl3pPr marL="1143000" indent="-228600" algn="ctr" rtl="0" eaLnBrk="0" fontAlgn="base" hangingPunct="0">
        <a:spcBef>
          <a:spcPct val="0"/>
        </a:spcBef>
        <a:spcAft>
          <a:spcPct val="0"/>
        </a:spcAft>
        <a:buChar char="•"/>
        <a:defRPr sz="3600">
          <a:solidFill>
            <a:schemeClr val="tx1"/>
          </a:solidFill>
          <a:latin typeface="+mn-lt"/>
          <a:ea typeface="+mn-ea"/>
          <a:cs typeface="ヒラギノ角ゴ ProN W3"/>
          <a:sym typeface="Gill Sans"/>
        </a:defRPr>
      </a:lvl3pPr>
      <a:lvl4pPr marL="1600200" indent="-228600" algn="ctr" rtl="0" eaLnBrk="0" fontAlgn="base" hangingPunct="0">
        <a:spcBef>
          <a:spcPct val="0"/>
        </a:spcBef>
        <a:spcAft>
          <a:spcPct val="0"/>
        </a:spcAft>
        <a:buChar char="–"/>
        <a:defRPr sz="3600">
          <a:solidFill>
            <a:schemeClr val="tx1"/>
          </a:solidFill>
          <a:latin typeface="+mn-lt"/>
          <a:ea typeface="+mn-ea"/>
          <a:cs typeface="ヒラギノ角ゴ ProN W3"/>
          <a:sym typeface="Gill Sans"/>
        </a:defRPr>
      </a:lvl4pPr>
      <a:lvl5pPr marL="2057400" indent="-228600" algn="ctr" rtl="0" eaLnBrk="0" fontAlgn="base" hangingPunct="0">
        <a:spcBef>
          <a:spcPct val="0"/>
        </a:spcBef>
        <a:spcAft>
          <a:spcPct val="0"/>
        </a:spcAft>
        <a:buChar char="»"/>
        <a:defRPr sz="3600">
          <a:solidFill>
            <a:schemeClr val="tx1"/>
          </a:solidFill>
          <a:latin typeface="+mn-lt"/>
          <a:ea typeface="+mn-ea"/>
          <a:cs typeface="ヒラギノ角ゴ ProN W3"/>
          <a:sym typeface="Gill Sans"/>
        </a:defRPr>
      </a:lvl5pPr>
      <a:lvl6pPr marL="457200" algn="ctr" rtl="0" fontAlgn="base">
        <a:spcBef>
          <a:spcPct val="0"/>
        </a:spcBef>
        <a:spcAft>
          <a:spcPct val="0"/>
        </a:spcAft>
        <a:defRPr sz="3600">
          <a:solidFill>
            <a:schemeClr val="tx1"/>
          </a:solidFill>
          <a:latin typeface="+mn-lt"/>
          <a:ea typeface="+mn-ea"/>
          <a:sym typeface="Gill Sans" pitchFamily="32" charset="0"/>
        </a:defRPr>
      </a:lvl6pPr>
      <a:lvl7pPr marL="914400" algn="ctr" rtl="0" fontAlgn="base">
        <a:spcBef>
          <a:spcPct val="0"/>
        </a:spcBef>
        <a:spcAft>
          <a:spcPct val="0"/>
        </a:spcAft>
        <a:defRPr sz="3600">
          <a:solidFill>
            <a:schemeClr val="tx1"/>
          </a:solidFill>
          <a:latin typeface="+mn-lt"/>
          <a:ea typeface="+mn-ea"/>
          <a:sym typeface="Gill Sans" pitchFamily="32" charset="0"/>
        </a:defRPr>
      </a:lvl7pPr>
      <a:lvl8pPr marL="1371600" algn="ctr" rtl="0" fontAlgn="base">
        <a:spcBef>
          <a:spcPct val="0"/>
        </a:spcBef>
        <a:spcAft>
          <a:spcPct val="0"/>
        </a:spcAft>
        <a:defRPr sz="3600">
          <a:solidFill>
            <a:schemeClr val="tx1"/>
          </a:solidFill>
          <a:latin typeface="+mn-lt"/>
          <a:ea typeface="+mn-ea"/>
          <a:sym typeface="Gill Sans" pitchFamily="32" charset="0"/>
        </a:defRPr>
      </a:lvl8pPr>
      <a:lvl9pPr marL="1828800" algn="ctr" rtl="0" fontAlgn="base">
        <a:spcBef>
          <a:spcPct val="0"/>
        </a:spcBef>
        <a:spcAft>
          <a:spcPct val="0"/>
        </a:spcAft>
        <a:defRPr sz="3600">
          <a:solidFill>
            <a:schemeClr val="tx1"/>
          </a:solidFill>
          <a:latin typeface="+mn-lt"/>
          <a:ea typeface="+mn-ea"/>
          <a:sym typeface="Gill Sans" pitchFamily="3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D1C88E22-7353-4F6C-8F12-13802969EADC}" type="datetimeFigureOut">
              <a:rPr lang="en-US" smtClean="0"/>
              <a:pPr/>
              <a:t>8/23/2022</a:t>
            </a:fld>
            <a:endParaRPr lang="en-US"/>
          </a:p>
        </p:txBody>
      </p:sp>
      <p:sp>
        <p:nvSpPr>
          <p:cNvPr id="5" name="Footer Placeholder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0168FF5-D198-4D05-BCCD-342F750A7E70}" type="slidenum">
              <a:rPr lang="en-US" smtClean="0"/>
              <a:pPr/>
              <a:t>‹#›</a:t>
            </a:fld>
            <a:endParaRPr lang="en-US"/>
          </a:p>
        </p:txBody>
      </p:sp>
      <p:pic>
        <p:nvPicPr>
          <p:cNvPr id="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3700" y="0"/>
            <a:ext cx="13792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63155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a:rPr>
              <a:t>Click to edit Master title style</a:t>
            </a:r>
          </a:p>
        </p:txBody>
      </p:sp>
      <p:sp>
        <p:nvSpPr>
          <p:cNvPr id="3075" name="Rectangle 2"/>
          <p:cNvSpPr>
            <a:spLocks noGrp="1" noChangeArrowheads="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a:rPr>
              <a:t>Click to edit Master text styles</a:t>
            </a:r>
          </a:p>
          <a:p>
            <a:pPr lvl="1"/>
            <a:r>
              <a:rPr lang="en-US" altLang="en-US">
                <a:sym typeface="Gill Sans"/>
              </a:rPr>
              <a:t>Second level</a:t>
            </a:r>
          </a:p>
          <a:p>
            <a:pPr lvl="2"/>
            <a:r>
              <a:rPr lang="en-US" altLang="en-US">
                <a:sym typeface="Gill Sans"/>
              </a:rPr>
              <a:t>Third level</a:t>
            </a:r>
          </a:p>
          <a:p>
            <a:pPr lvl="3"/>
            <a:r>
              <a:rPr lang="en-US" altLang="en-US">
                <a:sym typeface="Gill Sans"/>
              </a:rPr>
              <a:t>Fourth level</a:t>
            </a:r>
          </a:p>
          <a:p>
            <a:pPr lvl="4"/>
            <a:r>
              <a:rPr lang="en-US" altLang="en-US">
                <a:sym typeface="Gill Sans"/>
              </a:rPr>
              <a:t>Fifth level</a:t>
            </a:r>
          </a:p>
        </p:txBody>
      </p:sp>
      <p:pic>
        <p:nvPicPr>
          <p:cNvPr id="307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3700" y="0"/>
            <a:ext cx="137922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8400">
          <a:solidFill>
            <a:schemeClr val="tx1"/>
          </a:solidFill>
          <a:latin typeface="Gill Sans" pitchFamily="32" charset="0"/>
          <a:ea typeface="ヒラギノ角ゴ ProN W3" pitchFamily="32" charset="-128"/>
          <a:cs typeface="ヒラギノ角ゴ ProN W3"/>
          <a:sym typeface="Gill Sans"/>
        </a:defRPr>
      </a:lvl5pPr>
      <a:lvl6pPr marL="4572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6pPr>
      <a:lvl7pPr marL="9144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7pPr>
      <a:lvl8pPr marL="13716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8pPr>
      <a:lvl9pPr marL="1828800" algn="ctr" rtl="0" fontAlgn="base">
        <a:spcBef>
          <a:spcPct val="0"/>
        </a:spcBef>
        <a:spcAft>
          <a:spcPct val="0"/>
        </a:spcAft>
        <a:defRPr sz="8400">
          <a:solidFill>
            <a:schemeClr val="tx1"/>
          </a:solidFill>
          <a:latin typeface="Gill Sans" pitchFamily="32" charset="0"/>
          <a:ea typeface="ヒラギノ角ゴ ProN W3" pitchFamily="32" charset="-128"/>
          <a:sym typeface="Gill Sans" pitchFamily="32" charset="0"/>
        </a:defRPr>
      </a:lvl9pPr>
    </p:titleStyle>
    <p:bodyStyle>
      <a:lvl1pPr marL="760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1pPr>
      <a:lvl2pPr marL="1204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2pPr>
      <a:lvl3pPr marL="1649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3pPr>
      <a:lvl4pPr marL="20939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4pPr>
      <a:lvl5pPr marL="2538413" indent="-493713" algn="l" rtl="0" eaLnBrk="0" fontAlgn="base" hangingPunct="0">
        <a:spcBef>
          <a:spcPts val="3800"/>
        </a:spcBef>
        <a:spcAft>
          <a:spcPct val="0"/>
        </a:spcAft>
        <a:buSzPct val="171000"/>
        <a:buFont typeface="Gill Sans"/>
        <a:buChar char="•"/>
        <a:defRPr sz="3200">
          <a:solidFill>
            <a:schemeClr val="tx1"/>
          </a:solidFill>
          <a:latin typeface="+mn-lt"/>
          <a:ea typeface="+mn-ea"/>
          <a:cs typeface="ヒラギノ角ゴ ProN W3"/>
          <a:sym typeface="Gill Sans"/>
        </a:defRPr>
      </a:lvl5pPr>
      <a:lvl6pPr marL="29956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6pPr>
      <a:lvl7pPr marL="34528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7pPr>
      <a:lvl8pPr marL="39100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8pPr>
      <a:lvl9pPr marL="4367213" indent="-493713" algn="l" rtl="0" fontAlgn="base">
        <a:spcBef>
          <a:spcPts val="3800"/>
        </a:spcBef>
        <a:spcAft>
          <a:spcPct val="0"/>
        </a:spcAft>
        <a:buSzPct val="171000"/>
        <a:buFont typeface="Gill Sans" pitchFamily="32" charset="0"/>
        <a:buChar char="•"/>
        <a:defRPr sz="3200">
          <a:solidFill>
            <a:schemeClr val="tx1"/>
          </a:solidFill>
          <a:latin typeface="+mn-lt"/>
          <a:ea typeface="+mn-ea"/>
          <a:sym typeface="Gill Sans" pitchFamily="3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7362" y="2590800"/>
            <a:ext cx="9490075" cy="1676400"/>
          </a:xfrm>
        </p:spPr>
        <p:txBody>
          <a:bodyPr/>
          <a:lstStyle/>
          <a:p>
            <a:r>
              <a:rPr lang="en-US" sz="4800" b="1" dirty="0">
                <a:solidFill>
                  <a:srgbClr val="002060"/>
                </a:solidFill>
              </a:rPr>
              <a:t>GERAKAN SOSIAL, KEMAJEMUKAN DAN INTEGRIRAS SOSIAL</a:t>
            </a:r>
          </a:p>
        </p:txBody>
      </p:sp>
      <p:sp>
        <p:nvSpPr>
          <p:cNvPr id="3" name="Subtitle 2"/>
          <p:cNvSpPr>
            <a:spLocks noGrp="1"/>
          </p:cNvSpPr>
          <p:nvPr>
            <p:ph type="subTitle" idx="1"/>
          </p:nvPr>
        </p:nvSpPr>
        <p:spPr>
          <a:xfrm>
            <a:off x="-317500" y="4572001"/>
            <a:ext cx="13639800" cy="3048000"/>
          </a:xfrm>
        </p:spPr>
        <p:txBody>
          <a:bodyPr/>
          <a:lstStyle/>
          <a:p>
            <a:r>
              <a:rPr lang="en-US" b="1" dirty="0" err="1">
                <a:solidFill>
                  <a:srgbClr val="002060"/>
                </a:solidFill>
              </a:rPr>
              <a:t>Inisiasi</a:t>
            </a:r>
            <a:r>
              <a:rPr lang="en-US" b="1" dirty="0">
                <a:solidFill>
                  <a:srgbClr val="002060"/>
                </a:solidFill>
              </a:rPr>
              <a:t> Tutor </a:t>
            </a:r>
            <a:r>
              <a:rPr lang="en-US" b="1" dirty="0" err="1">
                <a:solidFill>
                  <a:srgbClr val="002060"/>
                </a:solidFill>
              </a:rPr>
              <a:t>ke</a:t>
            </a:r>
            <a:r>
              <a:rPr lang="id-ID" b="1" dirty="0">
                <a:solidFill>
                  <a:srgbClr val="002060"/>
                </a:solidFill>
              </a:rPr>
              <a:t>: </a:t>
            </a:r>
            <a:r>
              <a:rPr lang="en-US" b="1" dirty="0">
                <a:solidFill>
                  <a:srgbClr val="002060"/>
                </a:solidFill>
              </a:rPr>
              <a:t>8</a:t>
            </a:r>
          </a:p>
          <a:p>
            <a:r>
              <a:rPr lang="en-US" b="1" dirty="0">
                <a:solidFill>
                  <a:srgbClr val="002060"/>
                </a:solidFill>
              </a:rPr>
              <a:t>Mata </a:t>
            </a:r>
            <a:r>
              <a:rPr lang="en-US" b="1" dirty="0" err="1">
                <a:solidFill>
                  <a:srgbClr val="002060"/>
                </a:solidFill>
              </a:rPr>
              <a:t>Kuliah</a:t>
            </a:r>
            <a:r>
              <a:rPr lang="en-US" b="1" dirty="0">
                <a:solidFill>
                  <a:srgbClr val="002060"/>
                </a:solidFill>
              </a:rPr>
              <a:t>: </a:t>
            </a:r>
            <a:r>
              <a:rPr lang="en-US" b="1" dirty="0" err="1">
                <a:solidFill>
                  <a:srgbClr val="002060"/>
                </a:solidFill>
              </a:rPr>
              <a:t>Sosiologi</a:t>
            </a:r>
            <a:r>
              <a:rPr lang="en-US" b="1" dirty="0">
                <a:solidFill>
                  <a:srgbClr val="002060"/>
                </a:solidFill>
              </a:rPr>
              <a:t> </a:t>
            </a:r>
            <a:r>
              <a:rPr lang="en-US" b="1" dirty="0" err="1">
                <a:solidFill>
                  <a:srgbClr val="002060"/>
                </a:solidFill>
              </a:rPr>
              <a:t>Politik</a:t>
            </a:r>
            <a:endParaRPr lang="id-ID" b="1" dirty="0">
              <a:solidFill>
                <a:srgbClr val="002060"/>
              </a:solidFill>
            </a:endParaRPr>
          </a:p>
          <a:p>
            <a:r>
              <a:rPr lang="en-US" b="1" dirty="0">
                <a:solidFill>
                  <a:srgbClr val="002060"/>
                </a:solidFill>
              </a:rPr>
              <a:t>Program </a:t>
            </a:r>
            <a:r>
              <a:rPr lang="en-US" b="1" dirty="0" err="1">
                <a:solidFill>
                  <a:srgbClr val="002060"/>
                </a:solidFill>
              </a:rPr>
              <a:t>Studi</a:t>
            </a:r>
            <a:r>
              <a:rPr lang="en-US" b="1" dirty="0">
                <a:solidFill>
                  <a:srgbClr val="002060"/>
                </a:solidFill>
              </a:rPr>
              <a:t>: </a:t>
            </a:r>
            <a:r>
              <a:rPr lang="en-US" b="1" dirty="0" err="1">
                <a:solidFill>
                  <a:srgbClr val="002060"/>
                </a:solidFill>
              </a:rPr>
              <a:t>Sosiologi</a:t>
            </a:r>
            <a:endParaRPr lang="id-ID" b="1" dirty="0">
              <a:solidFill>
                <a:srgbClr val="002060"/>
              </a:solidFill>
            </a:endParaRPr>
          </a:p>
          <a:p>
            <a:r>
              <a:rPr lang="en-US" b="1" dirty="0" err="1">
                <a:solidFill>
                  <a:srgbClr val="002060"/>
                </a:solidFill>
              </a:rPr>
              <a:t>Fakultas</a:t>
            </a:r>
            <a:r>
              <a:rPr lang="en-US" b="1" dirty="0">
                <a:solidFill>
                  <a:srgbClr val="002060"/>
                </a:solidFill>
              </a:rPr>
              <a:t>: FHISIP</a:t>
            </a:r>
            <a:endParaRPr lang="id-ID" b="1" dirty="0">
              <a:solidFill>
                <a:srgbClr val="00206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2FFD9-981A-4A53-8E13-41FA5AA391B6}"/>
              </a:ext>
            </a:extLst>
          </p:cNvPr>
          <p:cNvSpPr>
            <a:spLocks noGrp="1"/>
          </p:cNvSpPr>
          <p:nvPr>
            <p:ph idx="1"/>
          </p:nvPr>
        </p:nvSpPr>
        <p:spPr>
          <a:xfrm>
            <a:off x="893762" y="2362200"/>
            <a:ext cx="11217275" cy="6188075"/>
          </a:xfrm>
        </p:spPr>
        <p:txBody>
          <a:bodyPr>
            <a:normAutofit/>
          </a:bodyPr>
          <a:lstStyle/>
          <a:p>
            <a:pPr marL="0" indent="0" algn="just">
              <a:buNone/>
            </a:pPr>
            <a:r>
              <a:rPr lang="en-US" sz="3600" dirty="0" err="1"/>
              <a:t>Tiga</a:t>
            </a:r>
            <a:r>
              <a:rPr lang="en-US" sz="3600" dirty="0"/>
              <a:t> </a:t>
            </a:r>
            <a:r>
              <a:rPr lang="en-US" sz="3600" dirty="0" err="1"/>
              <a:t>jenis</a:t>
            </a:r>
            <a:r>
              <a:rPr lang="en-US" sz="3600" dirty="0"/>
              <a:t> </a:t>
            </a:r>
            <a:r>
              <a:rPr lang="en-US" sz="3600" dirty="0" err="1"/>
              <a:t>institusi</a:t>
            </a:r>
            <a:r>
              <a:rPr lang="en-US" sz="3600" dirty="0"/>
              <a:t> yang </a:t>
            </a:r>
            <a:r>
              <a:rPr lang="en-US" sz="3600" dirty="0" err="1"/>
              <a:t>umum</a:t>
            </a:r>
            <a:r>
              <a:rPr lang="en-US" sz="3600" dirty="0"/>
              <a:t> </a:t>
            </a:r>
            <a:r>
              <a:rPr lang="en-US" sz="3600" dirty="0" err="1"/>
              <a:t>ditemui</a:t>
            </a:r>
            <a:r>
              <a:rPr lang="en-US" sz="3600" dirty="0"/>
              <a:t> </a:t>
            </a:r>
            <a:r>
              <a:rPr lang="en-US" sz="3600" dirty="0" err="1"/>
              <a:t>dalam</a:t>
            </a:r>
            <a:r>
              <a:rPr lang="en-US" sz="3600" dirty="0"/>
              <a:t>  </a:t>
            </a:r>
            <a:r>
              <a:rPr lang="en-US" sz="3600" dirty="0" err="1"/>
              <a:t>kehidupan</a:t>
            </a:r>
            <a:r>
              <a:rPr lang="en-US" sz="3600" dirty="0"/>
              <a:t> </a:t>
            </a:r>
            <a:r>
              <a:rPr lang="en-US" sz="3600" dirty="0" err="1"/>
              <a:t>kolektif</a:t>
            </a:r>
            <a:r>
              <a:rPr lang="en-US" sz="3600" dirty="0"/>
              <a:t>:</a:t>
            </a:r>
          </a:p>
          <a:p>
            <a:pPr marL="514350" indent="-514350" algn="just">
              <a:buAutoNum type="arabicPeriod"/>
            </a:pPr>
            <a:r>
              <a:rPr lang="en-US" sz="3600" dirty="0" err="1"/>
              <a:t>Institusi</a:t>
            </a:r>
            <a:r>
              <a:rPr lang="en-US" sz="3600" dirty="0"/>
              <a:t> </a:t>
            </a:r>
            <a:r>
              <a:rPr lang="en-US" sz="3600" dirty="0" err="1"/>
              <a:t>pokok</a:t>
            </a:r>
            <a:r>
              <a:rPr lang="en-US" sz="3600" dirty="0"/>
              <a:t> : </a:t>
            </a:r>
            <a:r>
              <a:rPr lang="en-US" sz="3600" dirty="0" err="1"/>
              <a:t>menjadi</a:t>
            </a:r>
            <a:r>
              <a:rPr lang="en-US" sz="3600" dirty="0"/>
              <a:t> </a:t>
            </a:r>
            <a:r>
              <a:rPr lang="en-US" sz="3600" dirty="0" err="1"/>
              <a:t>kerangka</a:t>
            </a:r>
            <a:r>
              <a:rPr lang="en-US" sz="3600" dirty="0"/>
              <a:t> </a:t>
            </a:r>
            <a:r>
              <a:rPr lang="en-US" sz="3600" dirty="0" err="1"/>
              <a:t>acuan</a:t>
            </a:r>
            <a:r>
              <a:rPr lang="en-US" sz="3600" dirty="0"/>
              <a:t> </a:t>
            </a:r>
            <a:r>
              <a:rPr lang="en-US" sz="3600" dirty="0" err="1"/>
              <a:t>bagi</a:t>
            </a:r>
            <a:r>
              <a:rPr lang="en-US" sz="3600" dirty="0"/>
              <a:t> </a:t>
            </a:r>
            <a:r>
              <a:rPr lang="en-US" sz="3600" dirty="0" err="1"/>
              <a:t>aktivitas</a:t>
            </a:r>
            <a:r>
              <a:rPr lang="en-US" sz="3600" dirty="0"/>
              <a:t> </a:t>
            </a:r>
            <a:r>
              <a:rPr lang="en-US" sz="3600" dirty="0" err="1"/>
              <a:t>pokok</a:t>
            </a:r>
            <a:r>
              <a:rPr lang="en-US" sz="3600" dirty="0"/>
              <a:t>. </a:t>
            </a:r>
            <a:r>
              <a:rPr lang="en-US" sz="3600" dirty="0" err="1"/>
              <a:t>Seperti</a:t>
            </a:r>
            <a:r>
              <a:rPr lang="en-US" sz="3600" dirty="0"/>
              <a:t> </a:t>
            </a:r>
            <a:r>
              <a:rPr lang="en-US" sz="3600" dirty="0" err="1"/>
              <a:t>kekerabatan</a:t>
            </a:r>
            <a:r>
              <a:rPr lang="en-US" sz="3600" dirty="0"/>
              <a:t>, agama dan system </a:t>
            </a:r>
            <a:r>
              <a:rPr lang="en-US" sz="3600" dirty="0" err="1"/>
              <a:t>pemilikan</a:t>
            </a:r>
            <a:r>
              <a:rPr lang="en-US" sz="3600" dirty="0"/>
              <a:t>.</a:t>
            </a:r>
          </a:p>
          <a:p>
            <a:pPr marL="514350" indent="-514350" algn="just">
              <a:buAutoNum type="arabicPeriod"/>
            </a:pPr>
            <a:r>
              <a:rPr lang="en-US" sz="3600" dirty="0" err="1"/>
              <a:t>Institusi</a:t>
            </a:r>
            <a:r>
              <a:rPr lang="en-US" sz="3600" dirty="0"/>
              <a:t> </a:t>
            </a:r>
            <a:r>
              <a:rPr lang="en-US" sz="3600" dirty="0" err="1"/>
              <a:t>Alternatif</a:t>
            </a:r>
            <a:r>
              <a:rPr lang="en-US" sz="3600" dirty="0"/>
              <a:t> : </a:t>
            </a:r>
            <a:r>
              <a:rPr lang="en-US" sz="3600" dirty="0" err="1"/>
              <a:t>menjadi</a:t>
            </a:r>
            <a:r>
              <a:rPr lang="en-US" sz="3600" dirty="0"/>
              <a:t> </a:t>
            </a:r>
            <a:r>
              <a:rPr lang="en-US" sz="3600" dirty="0" err="1"/>
              <a:t>kerangka</a:t>
            </a:r>
            <a:r>
              <a:rPr lang="en-US" sz="3600" dirty="0"/>
              <a:t> </a:t>
            </a:r>
            <a:r>
              <a:rPr lang="en-US" sz="3600" dirty="0" err="1"/>
              <a:t>acuan</a:t>
            </a:r>
            <a:r>
              <a:rPr lang="en-US" sz="3600" dirty="0"/>
              <a:t> </a:t>
            </a:r>
            <a:r>
              <a:rPr lang="en-US" sz="3600" dirty="0" err="1"/>
              <a:t>bagi</a:t>
            </a:r>
            <a:r>
              <a:rPr lang="en-US" sz="3600" dirty="0"/>
              <a:t> </a:t>
            </a:r>
            <a:r>
              <a:rPr lang="en-US" sz="3600" dirty="0" err="1"/>
              <a:t>aktivitas</a:t>
            </a:r>
            <a:r>
              <a:rPr lang="en-US" sz="3600" dirty="0"/>
              <a:t> </a:t>
            </a:r>
            <a:r>
              <a:rPr lang="en-US" sz="3600" dirty="0" err="1"/>
              <a:t>tambahan</a:t>
            </a:r>
            <a:r>
              <a:rPr lang="en-US" sz="3600" dirty="0"/>
              <a:t>. </a:t>
            </a:r>
            <a:r>
              <a:rPr lang="en-US" sz="3600" dirty="0" err="1"/>
              <a:t>Seperti</a:t>
            </a:r>
            <a:r>
              <a:rPr lang="en-US" sz="3600" dirty="0"/>
              <a:t> </a:t>
            </a:r>
            <a:r>
              <a:rPr lang="en-US" sz="3600" dirty="0" err="1"/>
              <a:t>asosiasi</a:t>
            </a:r>
            <a:r>
              <a:rPr lang="en-US" sz="3600" dirty="0"/>
              <a:t> </a:t>
            </a:r>
            <a:r>
              <a:rPr lang="en-US" sz="3600" dirty="0" err="1"/>
              <a:t>hobi</a:t>
            </a:r>
            <a:r>
              <a:rPr lang="en-US" sz="3600" dirty="0"/>
              <a:t> dan </a:t>
            </a:r>
            <a:r>
              <a:rPr lang="en-US" sz="3600" dirty="0" err="1"/>
              <a:t>keanggotaan</a:t>
            </a:r>
            <a:r>
              <a:rPr lang="en-US" sz="3600" dirty="0"/>
              <a:t> </a:t>
            </a:r>
            <a:r>
              <a:rPr lang="en-US" sz="3600" dirty="0" err="1"/>
              <a:t>partai</a:t>
            </a:r>
            <a:r>
              <a:rPr lang="en-US" sz="3600" dirty="0"/>
              <a:t>.</a:t>
            </a:r>
          </a:p>
          <a:p>
            <a:pPr marL="514350" indent="-514350" algn="just">
              <a:buAutoNum type="arabicPeriod"/>
            </a:pPr>
            <a:r>
              <a:rPr lang="en-US" sz="3600" dirty="0" err="1"/>
              <a:t>Institusi</a:t>
            </a:r>
            <a:r>
              <a:rPr lang="en-US" sz="3600" dirty="0"/>
              <a:t> </a:t>
            </a:r>
            <a:r>
              <a:rPr lang="en-US" sz="3600" dirty="0" err="1"/>
              <a:t>eksklusif</a:t>
            </a:r>
            <a:r>
              <a:rPr lang="en-US" sz="3600" dirty="0"/>
              <a:t> : </a:t>
            </a:r>
            <a:r>
              <a:rPr lang="en-US" sz="3600" dirty="0" err="1"/>
              <a:t>institusi</a:t>
            </a:r>
            <a:r>
              <a:rPr lang="en-US" sz="3600" dirty="0"/>
              <a:t> yang </a:t>
            </a:r>
            <a:r>
              <a:rPr lang="en-US" sz="3600" dirty="0" err="1"/>
              <a:t>menyajikan</a:t>
            </a:r>
            <a:r>
              <a:rPr lang="en-US" sz="3600" dirty="0"/>
              <a:t> </a:t>
            </a:r>
            <a:r>
              <a:rPr lang="en-US" sz="3600" dirty="0" err="1"/>
              <a:t>aktivitas</a:t>
            </a:r>
            <a:r>
              <a:rPr lang="en-US" sz="3600" dirty="0"/>
              <a:t> </a:t>
            </a:r>
            <a:r>
              <a:rPr lang="en-US" sz="3600" dirty="0" err="1"/>
              <a:t>tambahan</a:t>
            </a:r>
            <a:r>
              <a:rPr lang="en-US" sz="3600" dirty="0"/>
              <a:t> </a:t>
            </a:r>
            <a:r>
              <a:rPr lang="en-US" sz="3600" dirty="0" err="1"/>
              <a:t>namun</a:t>
            </a:r>
            <a:r>
              <a:rPr lang="en-US" sz="3600" dirty="0"/>
              <a:t> </a:t>
            </a:r>
            <a:r>
              <a:rPr lang="en-US" sz="3600" dirty="0" err="1"/>
              <a:t>dengan</a:t>
            </a:r>
            <a:r>
              <a:rPr lang="en-US" sz="3600" dirty="0"/>
              <a:t> </a:t>
            </a:r>
            <a:r>
              <a:rPr lang="en-US" sz="3600" dirty="0" err="1"/>
              <a:t>kategori</a:t>
            </a:r>
            <a:r>
              <a:rPr lang="en-US" sz="3600" dirty="0"/>
              <a:t> </a:t>
            </a:r>
            <a:r>
              <a:rPr lang="en-US" sz="3600" dirty="0" err="1"/>
              <a:t>tertentu</a:t>
            </a:r>
            <a:r>
              <a:rPr lang="en-US" sz="3600" dirty="0"/>
              <a:t> </a:t>
            </a:r>
            <a:r>
              <a:rPr lang="en-US" sz="3600" dirty="0" err="1"/>
              <a:t>saja</a:t>
            </a:r>
            <a:r>
              <a:rPr lang="en-US" sz="3600" dirty="0"/>
              <a:t>. </a:t>
            </a:r>
            <a:r>
              <a:rPr lang="en-US" sz="3600" dirty="0" err="1"/>
              <a:t>Seperti</a:t>
            </a:r>
            <a:r>
              <a:rPr lang="en-US" sz="3600" dirty="0"/>
              <a:t> </a:t>
            </a:r>
            <a:r>
              <a:rPr lang="en-US" sz="3600" dirty="0" err="1"/>
              <a:t>asosiasi</a:t>
            </a:r>
            <a:r>
              <a:rPr lang="en-US" sz="3600" dirty="0"/>
              <a:t> </a:t>
            </a:r>
            <a:r>
              <a:rPr lang="en-US" sz="3600" dirty="0" err="1"/>
              <a:t>profesi</a:t>
            </a:r>
            <a:r>
              <a:rPr lang="en-US" sz="3600" dirty="0"/>
              <a:t>.</a:t>
            </a:r>
          </a:p>
        </p:txBody>
      </p:sp>
      <p:sp>
        <p:nvSpPr>
          <p:cNvPr id="4" name="Title 1">
            <a:extLst>
              <a:ext uri="{FF2B5EF4-FFF2-40B4-BE49-F238E27FC236}">
                <a16:creationId xmlns:a16="http://schemas.microsoft.com/office/drawing/2014/main" id="{4029366A-56F4-4565-88F3-0956A4D0FA23}"/>
              </a:ext>
            </a:extLst>
          </p:cNvPr>
          <p:cNvSpPr>
            <a:spLocks noGrp="1"/>
          </p:cNvSpPr>
          <p:nvPr>
            <p:ph type="title"/>
          </p:nvPr>
        </p:nvSpPr>
        <p:spPr>
          <a:xfrm>
            <a:off x="3001616" y="838200"/>
            <a:ext cx="10358783" cy="609600"/>
          </a:xfrm>
        </p:spPr>
        <p:txBody>
          <a:bodyPr>
            <a:normAutofit/>
          </a:bodyPr>
          <a:lstStyle/>
          <a:p>
            <a:r>
              <a:rPr lang="en-US" sz="3400" b="1" dirty="0" err="1">
                <a:solidFill>
                  <a:srgbClr val="002060"/>
                </a:solidFill>
              </a:rPr>
              <a:t>Pendekatan</a:t>
            </a:r>
            <a:r>
              <a:rPr lang="en-US" sz="3400" b="1" dirty="0">
                <a:solidFill>
                  <a:srgbClr val="002060"/>
                </a:solidFill>
              </a:rPr>
              <a:t> </a:t>
            </a:r>
            <a:r>
              <a:rPr lang="en-US" sz="3400" b="1" dirty="0" err="1">
                <a:solidFill>
                  <a:srgbClr val="002060"/>
                </a:solidFill>
              </a:rPr>
              <a:t>Institusional</a:t>
            </a:r>
            <a:endParaRPr lang="en-US" sz="3400" dirty="0"/>
          </a:p>
        </p:txBody>
      </p:sp>
    </p:spTree>
    <p:extLst>
      <p:ext uri="{BB962C8B-B14F-4D97-AF65-F5344CB8AC3E}">
        <p14:creationId xmlns:p14="http://schemas.microsoft.com/office/powerpoint/2010/main" val="201726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E9300-8A1E-4E4B-B978-A9082B85EB32}"/>
              </a:ext>
            </a:extLst>
          </p:cNvPr>
          <p:cNvPicPr>
            <a:picLocks noChangeAspect="1"/>
          </p:cNvPicPr>
          <p:nvPr/>
        </p:nvPicPr>
        <p:blipFill rotWithShape="1">
          <a:blip r:embed="rId2"/>
          <a:srcRect l="16016" t="16650" r="7227" b="37494"/>
          <a:stretch/>
        </p:blipFill>
        <p:spPr>
          <a:xfrm>
            <a:off x="717261" y="2895600"/>
            <a:ext cx="11570277" cy="4495801"/>
          </a:xfrm>
          <a:prstGeom prst="rect">
            <a:avLst/>
          </a:prstGeom>
        </p:spPr>
      </p:pic>
      <p:sp>
        <p:nvSpPr>
          <p:cNvPr id="7" name="Title 1">
            <a:extLst>
              <a:ext uri="{FF2B5EF4-FFF2-40B4-BE49-F238E27FC236}">
                <a16:creationId xmlns:a16="http://schemas.microsoft.com/office/drawing/2014/main" id="{A19D815D-2CEA-4EEE-B624-18305F3019D8}"/>
              </a:ext>
            </a:extLst>
          </p:cNvPr>
          <p:cNvSpPr>
            <a:spLocks noGrp="1"/>
          </p:cNvSpPr>
          <p:nvPr>
            <p:ph type="title"/>
          </p:nvPr>
        </p:nvSpPr>
        <p:spPr>
          <a:xfrm>
            <a:off x="3001616" y="838200"/>
            <a:ext cx="10358783" cy="609600"/>
          </a:xfrm>
        </p:spPr>
        <p:txBody>
          <a:bodyPr>
            <a:normAutofit/>
          </a:bodyPr>
          <a:lstStyle/>
          <a:p>
            <a:r>
              <a:rPr lang="en-US" sz="3400" b="1" dirty="0" err="1">
                <a:solidFill>
                  <a:srgbClr val="002060"/>
                </a:solidFill>
              </a:rPr>
              <a:t>Perbedaan</a:t>
            </a:r>
            <a:r>
              <a:rPr lang="en-US" sz="3400" b="1" dirty="0">
                <a:solidFill>
                  <a:srgbClr val="002060"/>
                </a:solidFill>
              </a:rPr>
              <a:t> Masyarakat </a:t>
            </a:r>
            <a:r>
              <a:rPr lang="en-US" sz="3400" b="1" dirty="0" err="1">
                <a:solidFill>
                  <a:srgbClr val="002060"/>
                </a:solidFill>
              </a:rPr>
              <a:t>Homogen-Heterogen-Majemuk</a:t>
            </a:r>
            <a:endParaRPr lang="en-US" sz="3400" dirty="0"/>
          </a:p>
        </p:txBody>
      </p:sp>
    </p:spTree>
    <p:extLst>
      <p:ext uri="{BB962C8B-B14F-4D97-AF65-F5344CB8AC3E}">
        <p14:creationId xmlns:p14="http://schemas.microsoft.com/office/powerpoint/2010/main" val="205341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F51D55-EE8F-405D-A9AD-61857544FF52}"/>
              </a:ext>
            </a:extLst>
          </p:cNvPr>
          <p:cNvSpPr>
            <a:spLocks noGrp="1"/>
          </p:cNvSpPr>
          <p:nvPr>
            <p:ph type="title"/>
          </p:nvPr>
        </p:nvSpPr>
        <p:spPr>
          <a:xfrm>
            <a:off x="3001616" y="838200"/>
            <a:ext cx="10358783" cy="609600"/>
          </a:xfrm>
        </p:spPr>
        <p:txBody>
          <a:bodyPr>
            <a:normAutofit/>
          </a:bodyPr>
          <a:lstStyle/>
          <a:p>
            <a:r>
              <a:rPr lang="en-US" sz="3400" b="1" dirty="0" err="1">
                <a:solidFill>
                  <a:srgbClr val="002060"/>
                </a:solidFill>
              </a:rPr>
              <a:t>Perbedaan</a:t>
            </a:r>
            <a:r>
              <a:rPr lang="en-US" sz="3400" b="1" dirty="0">
                <a:solidFill>
                  <a:srgbClr val="002060"/>
                </a:solidFill>
              </a:rPr>
              <a:t> Masyarakat </a:t>
            </a:r>
            <a:r>
              <a:rPr lang="en-US" sz="3400" b="1" dirty="0" err="1">
                <a:solidFill>
                  <a:srgbClr val="002060"/>
                </a:solidFill>
              </a:rPr>
              <a:t>Majemuk</a:t>
            </a:r>
            <a:r>
              <a:rPr lang="en-US" sz="3400" b="1" dirty="0">
                <a:solidFill>
                  <a:srgbClr val="002060"/>
                </a:solidFill>
              </a:rPr>
              <a:t> dan </a:t>
            </a:r>
            <a:r>
              <a:rPr lang="en-US" sz="3400" b="1" dirty="0" err="1">
                <a:solidFill>
                  <a:srgbClr val="002060"/>
                </a:solidFill>
              </a:rPr>
              <a:t>Homogen</a:t>
            </a:r>
            <a:endParaRPr lang="en-US" sz="3400" dirty="0"/>
          </a:p>
        </p:txBody>
      </p:sp>
      <p:pic>
        <p:nvPicPr>
          <p:cNvPr id="11" name="Picture 10">
            <a:extLst>
              <a:ext uri="{FF2B5EF4-FFF2-40B4-BE49-F238E27FC236}">
                <a16:creationId xmlns:a16="http://schemas.microsoft.com/office/drawing/2014/main" id="{4FBF8C79-E6AD-44CD-8335-21902E08F2F7}"/>
              </a:ext>
            </a:extLst>
          </p:cNvPr>
          <p:cNvPicPr>
            <a:picLocks noChangeAspect="1"/>
          </p:cNvPicPr>
          <p:nvPr/>
        </p:nvPicPr>
        <p:blipFill rotWithShape="1">
          <a:blip r:embed="rId2"/>
          <a:srcRect l="7227" t="6228" r="16016" b="15608"/>
          <a:stretch/>
        </p:blipFill>
        <p:spPr>
          <a:xfrm>
            <a:off x="939800" y="2209800"/>
            <a:ext cx="11430000" cy="6019801"/>
          </a:xfrm>
          <a:prstGeom prst="rect">
            <a:avLst/>
          </a:prstGeom>
        </p:spPr>
      </p:pic>
    </p:spTree>
    <p:extLst>
      <p:ext uri="{BB962C8B-B14F-4D97-AF65-F5344CB8AC3E}">
        <p14:creationId xmlns:p14="http://schemas.microsoft.com/office/powerpoint/2010/main" val="32771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38FA87-2F09-48D7-9C4F-5E97DA595EEF}"/>
              </a:ext>
            </a:extLst>
          </p:cNvPr>
          <p:cNvSpPr>
            <a:spLocks noGrp="1"/>
          </p:cNvSpPr>
          <p:nvPr>
            <p:ph type="title"/>
          </p:nvPr>
        </p:nvSpPr>
        <p:spPr>
          <a:xfrm>
            <a:off x="3001616" y="838200"/>
            <a:ext cx="10358783" cy="609600"/>
          </a:xfrm>
        </p:spPr>
        <p:txBody>
          <a:bodyPr>
            <a:normAutofit/>
          </a:bodyPr>
          <a:lstStyle/>
          <a:p>
            <a:r>
              <a:rPr lang="en-US" sz="3400" b="1" dirty="0" err="1">
                <a:solidFill>
                  <a:srgbClr val="002060"/>
                </a:solidFill>
              </a:rPr>
              <a:t>Perbedaan</a:t>
            </a:r>
            <a:r>
              <a:rPr lang="en-US" sz="3400" b="1" dirty="0">
                <a:solidFill>
                  <a:srgbClr val="002060"/>
                </a:solidFill>
              </a:rPr>
              <a:t> Masyarakat </a:t>
            </a:r>
            <a:r>
              <a:rPr lang="en-US" sz="3400" b="1" dirty="0" err="1">
                <a:solidFill>
                  <a:srgbClr val="002060"/>
                </a:solidFill>
              </a:rPr>
              <a:t>Majemuk</a:t>
            </a:r>
            <a:r>
              <a:rPr lang="en-US" sz="3400" b="1" dirty="0">
                <a:solidFill>
                  <a:srgbClr val="002060"/>
                </a:solidFill>
              </a:rPr>
              <a:t> dan </a:t>
            </a:r>
            <a:r>
              <a:rPr lang="en-US" sz="3400" b="1" dirty="0" err="1">
                <a:solidFill>
                  <a:srgbClr val="002060"/>
                </a:solidFill>
              </a:rPr>
              <a:t>Heterogen</a:t>
            </a:r>
            <a:endParaRPr lang="en-US" sz="3400" dirty="0"/>
          </a:p>
        </p:txBody>
      </p:sp>
      <p:pic>
        <p:nvPicPr>
          <p:cNvPr id="7" name="Picture 6">
            <a:extLst>
              <a:ext uri="{FF2B5EF4-FFF2-40B4-BE49-F238E27FC236}">
                <a16:creationId xmlns:a16="http://schemas.microsoft.com/office/drawing/2014/main" id="{31F41CDB-09D8-4A2E-94C0-25DD9AA87364}"/>
              </a:ext>
            </a:extLst>
          </p:cNvPr>
          <p:cNvPicPr>
            <a:picLocks noChangeAspect="1"/>
          </p:cNvPicPr>
          <p:nvPr/>
        </p:nvPicPr>
        <p:blipFill rotWithShape="1">
          <a:blip r:embed="rId2"/>
          <a:srcRect l="16601" t="11442" r="9570" b="9354"/>
          <a:stretch/>
        </p:blipFill>
        <p:spPr>
          <a:xfrm>
            <a:off x="863600" y="1981200"/>
            <a:ext cx="11582400" cy="6019801"/>
          </a:xfrm>
          <a:prstGeom prst="rect">
            <a:avLst/>
          </a:prstGeom>
        </p:spPr>
      </p:pic>
    </p:spTree>
    <p:extLst>
      <p:ext uri="{BB962C8B-B14F-4D97-AF65-F5344CB8AC3E}">
        <p14:creationId xmlns:p14="http://schemas.microsoft.com/office/powerpoint/2010/main" val="1119118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AFF3B3-CBA7-41FF-8923-BBBF80339B4F}"/>
              </a:ext>
            </a:extLst>
          </p:cNvPr>
          <p:cNvSpPr>
            <a:spLocks noGrp="1"/>
          </p:cNvSpPr>
          <p:nvPr>
            <p:ph type="title"/>
          </p:nvPr>
        </p:nvSpPr>
        <p:spPr>
          <a:xfrm>
            <a:off x="3001616" y="838200"/>
            <a:ext cx="10358783" cy="609600"/>
          </a:xfrm>
        </p:spPr>
        <p:txBody>
          <a:bodyPr>
            <a:normAutofit/>
          </a:bodyPr>
          <a:lstStyle/>
          <a:p>
            <a:r>
              <a:rPr lang="en-US" sz="3400" b="1" dirty="0">
                <a:solidFill>
                  <a:srgbClr val="002060"/>
                </a:solidFill>
              </a:rPr>
              <a:t>Tingkat </a:t>
            </a:r>
            <a:r>
              <a:rPr lang="en-US" sz="3400" b="1" dirty="0" err="1">
                <a:solidFill>
                  <a:srgbClr val="002060"/>
                </a:solidFill>
              </a:rPr>
              <a:t>Kemajemukan</a:t>
            </a:r>
            <a:r>
              <a:rPr lang="en-US" sz="3400" b="1" dirty="0">
                <a:solidFill>
                  <a:srgbClr val="002060"/>
                </a:solidFill>
              </a:rPr>
              <a:t> </a:t>
            </a:r>
            <a:r>
              <a:rPr lang="en-US" sz="3400" b="1" dirty="0" err="1">
                <a:solidFill>
                  <a:srgbClr val="002060"/>
                </a:solidFill>
              </a:rPr>
              <a:t>dalam</a:t>
            </a:r>
            <a:r>
              <a:rPr lang="en-US" sz="3400" b="1" dirty="0">
                <a:solidFill>
                  <a:srgbClr val="002060"/>
                </a:solidFill>
              </a:rPr>
              <a:t> Multi </a:t>
            </a:r>
            <a:r>
              <a:rPr lang="en-US" sz="3400" b="1" dirty="0" err="1">
                <a:solidFill>
                  <a:srgbClr val="002060"/>
                </a:solidFill>
              </a:rPr>
              <a:t>Dimensi</a:t>
            </a:r>
            <a:endParaRPr lang="en-US" sz="3400" dirty="0"/>
          </a:p>
        </p:txBody>
      </p:sp>
      <p:pic>
        <p:nvPicPr>
          <p:cNvPr id="6" name="Picture 5">
            <a:extLst>
              <a:ext uri="{FF2B5EF4-FFF2-40B4-BE49-F238E27FC236}">
                <a16:creationId xmlns:a16="http://schemas.microsoft.com/office/drawing/2014/main" id="{9E4A75CF-377E-47FB-94A2-34A9A89C3AAE}"/>
              </a:ext>
            </a:extLst>
          </p:cNvPr>
          <p:cNvPicPr>
            <a:picLocks noChangeAspect="1"/>
          </p:cNvPicPr>
          <p:nvPr/>
        </p:nvPicPr>
        <p:blipFill rotWithShape="1">
          <a:blip r:embed="rId2"/>
          <a:srcRect l="34766" t="9355" r="8984" b="11439"/>
          <a:stretch/>
        </p:blipFill>
        <p:spPr>
          <a:xfrm>
            <a:off x="1701800" y="1981200"/>
            <a:ext cx="10134600" cy="6273801"/>
          </a:xfrm>
          <a:prstGeom prst="rect">
            <a:avLst/>
          </a:prstGeom>
        </p:spPr>
      </p:pic>
    </p:spTree>
    <p:extLst>
      <p:ext uri="{BB962C8B-B14F-4D97-AF65-F5344CB8AC3E}">
        <p14:creationId xmlns:p14="http://schemas.microsoft.com/office/powerpoint/2010/main" val="123578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501926-B97A-462E-89CE-D27523F63E5C}"/>
              </a:ext>
            </a:extLst>
          </p:cNvPr>
          <p:cNvSpPr>
            <a:spLocks noGrp="1"/>
          </p:cNvSpPr>
          <p:nvPr>
            <p:ph type="title"/>
          </p:nvPr>
        </p:nvSpPr>
        <p:spPr>
          <a:xfrm>
            <a:off x="3001616" y="838200"/>
            <a:ext cx="10358783" cy="609600"/>
          </a:xfrm>
        </p:spPr>
        <p:txBody>
          <a:bodyPr>
            <a:normAutofit/>
          </a:bodyPr>
          <a:lstStyle/>
          <a:p>
            <a:r>
              <a:rPr lang="en-US" sz="3400" b="1" dirty="0">
                <a:solidFill>
                  <a:srgbClr val="002060"/>
                </a:solidFill>
              </a:rPr>
              <a:t>Tingkat </a:t>
            </a:r>
            <a:r>
              <a:rPr lang="en-US" sz="3400" b="1" dirty="0" err="1">
                <a:solidFill>
                  <a:srgbClr val="002060"/>
                </a:solidFill>
              </a:rPr>
              <a:t>Kemajemukan</a:t>
            </a:r>
            <a:r>
              <a:rPr lang="en-US" sz="3400" b="1" dirty="0">
                <a:solidFill>
                  <a:srgbClr val="002060"/>
                </a:solidFill>
              </a:rPr>
              <a:t> </a:t>
            </a:r>
            <a:r>
              <a:rPr lang="en-US" sz="3400" b="1" dirty="0" err="1">
                <a:solidFill>
                  <a:srgbClr val="002060"/>
                </a:solidFill>
              </a:rPr>
              <a:t>dalam</a:t>
            </a:r>
            <a:r>
              <a:rPr lang="en-US" sz="3400" b="1" dirty="0">
                <a:solidFill>
                  <a:srgbClr val="002060"/>
                </a:solidFill>
              </a:rPr>
              <a:t> Multi </a:t>
            </a:r>
            <a:r>
              <a:rPr lang="en-US" sz="3400" b="1" dirty="0" err="1">
                <a:solidFill>
                  <a:srgbClr val="002060"/>
                </a:solidFill>
              </a:rPr>
              <a:t>Dimensi</a:t>
            </a:r>
            <a:endParaRPr lang="en-US" sz="3400" dirty="0"/>
          </a:p>
        </p:txBody>
      </p:sp>
      <p:pic>
        <p:nvPicPr>
          <p:cNvPr id="6" name="Picture 5">
            <a:extLst>
              <a:ext uri="{FF2B5EF4-FFF2-40B4-BE49-F238E27FC236}">
                <a16:creationId xmlns:a16="http://schemas.microsoft.com/office/drawing/2014/main" id="{AB2AC6AB-E9B2-489A-B3EA-E5ECA9056168}"/>
              </a:ext>
            </a:extLst>
          </p:cNvPr>
          <p:cNvPicPr>
            <a:picLocks noChangeAspect="1"/>
          </p:cNvPicPr>
          <p:nvPr/>
        </p:nvPicPr>
        <p:blipFill rotWithShape="1">
          <a:blip r:embed="rId2"/>
          <a:srcRect l="34766" t="9355" r="8984" b="82949"/>
          <a:stretch/>
        </p:blipFill>
        <p:spPr>
          <a:xfrm>
            <a:off x="1701800" y="1981201"/>
            <a:ext cx="10134600" cy="609600"/>
          </a:xfrm>
          <a:prstGeom prst="rect">
            <a:avLst/>
          </a:prstGeom>
        </p:spPr>
      </p:pic>
      <p:pic>
        <p:nvPicPr>
          <p:cNvPr id="8" name="Picture 7">
            <a:extLst>
              <a:ext uri="{FF2B5EF4-FFF2-40B4-BE49-F238E27FC236}">
                <a16:creationId xmlns:a16="http://schemas.microsoft.com/office/drawing/2014/main" id="{BE9B75E2-FE4D-4B04-8D67-C63D6BDC1711}"/>
              </a:ext>
            </a:extLst>
          </p:cNvPr>
          <p:cNvPicPr>
            <a:picLocks noChangeAspect="1"/>
          </p:cNvPicPr>
          <p:nvPr/>
        </p:nvPicPr>
        <p:blipFill rotWithShape="1">
          <a:blip r:embed="rId3"/>
          <a:srcRect l="34766" t="18735" r="8984" b="18734"/>
          <a:stretch/>
        </p:blipFill>
        <p:spPr>
          <a:xfrm>
            <a:off x="1819965" y="2971800"/>
            <a:ext cx="9982200" cy="5257800"/>
          </a:xfrm>
          <a:prstGeom prst="rect">
            <a:avLst/>
          </a:prstGeom>
        </p:spPr>
      </p:pic>
    </p:spTree>
    <p:extLst>
      <p:ext uri="{BB962C8B-B14F-4D97-AF65-F5344CB8AC3E}">
        <p14:creationId xmlns:p14="http://schemas.microsoft.com/office/powerpoint/2010/main" val="196683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3DD13D-5CBA-4E99-A07D-65113A75C420}"/>
              </a:ext>
            </a:extLst>
          </p:cNvPr>
          <p:cNvSpPr>
            <a:spLocks noGrp="1"/>
          </p:cNvSpPr>
          <p:nvPr>
            <p:ph type="title"/>
          </p:nvPr>
        </p:nvSpPr>
        <p:spPr>
          <a:xfrm>
            <a:off x="3001616" y="838200"/>
            <a:ext cx="10358783" cy="609600"/>
          </a:xfrm>
        </p:spPr>
        <p:txBody>
          <a:bodyPr>
            <a:normAutofit/>
          </a:bodyPr>
          <a:lstStyle/>
          <a:p>
            <a:r>
              <a:rPr lang="en-US" sz="3400" b="1" dirty="0">
                <a:solidFill>
                  <a:srgbClr val="002060"/>
                </a:solidFill>
              </a:rPr>
              <a:t>Tingkat </a:t>
            </a:r>
            <a:r>
              <a:rPr lang="en-US" sz="3400" b="1" dirty="0" err="1">
                <a:solidFill>
                  <a:srgbClr val="002060"/>
                </a:solidFill>
              </a:rPr>
              <a:t>Kemajemukan</a:t>
            </a:r>
            <a:r>
              <a:rPr lang="en-US" sz="3400" b="1" dirty="0">
                <a:solidFill>
                  <a:srgbClr val="002060"/>
                </a:solidFill>
              </a:rPr>
              <a:t> </a:t>
            </a:r>
            <a:r>
              <a:rPr lang="en-US" sz="3400" b="1" dirty="0" err="1">
                <a:solidFill>
                  <a:srgbClr val="002060"/>
                </a:solidFill>
              </a:rPr>
              <a:t>dalam</a:t>
            </a:r>
            <a:r>
              <a:rPr lang="en-US" sz="3400" b="1" dirty="0">
                <a:solidFill>
                  <a:srgbClr val="002060"/>
                </a:solidFill>
              </a:rPr>
              <a:t> Multi </a:t>
            </a:r>
            <a:r>
              <a:rPr lang="en-US" sz="3400" b="1" dirty="0" err="1">
                <a:solidFill>
                  <a:srgbClr val="002060"/>
                </a:solidFill>
              </a:rPr>
              <a:t>Dimensi</a:t>
            </a:r>
            <a:endParaRPr lang="en-US" sz="3400" dirty="0"/>
          </a:p>
        </p:txBody>
      </p:sp>
      <p:pic>
        <p:nvPicPr>
          <p:cNvPr id="6" name="Picture 5">
            <a:extLst>
              <a:ext uri="{FF2B5EF4-FFF2-40B4-BE49-F238E27FC236}">
                <a16:creationId xmlns:a16="http://schemas.microsoft.com/office/drawing/2014/main" id="{077FA83C-34F1-4DEF-AEC2-AF84E0C61EF6}"/>
              </a:ext>
            </a:extLst>
          </p:cNvPr>
          <p:cNvPicPr>
            <a:picLocks noChangeAspect="1"/>
          </p:cNvPicPr>
          <p:nvPr/>
        </p:nvPicPr>
        <p:blipFill rotWithShape="1">
          <a:blip r:embed="rId2"/>
          <a:srcRect l="27734" t="8313" r="14844" b="24989"/>
          <a:stretch/>
        </p:blipFill>
        <p:spPr>
          <a:xfrm>
            <a:off x="1701799" y="1866121"/>
            <a:ext cx="10358783" cy="6220409"/>
          </a:xfrm>
          <a:prstGeom prst="rect">
            <a:avLst/>
          </a:prstGeom>
        </p:spPr>
      </p:pic>
    </p:spTree>
    <p:extLst>
      <p:ext uri="{BB962C8B-B14F-4D97-AF65-F5344CB8AC3E}">
        <p14:creationId xmlns:p14="http://schemas.microsoft.com/office/powerpoint/2010/main" val="289232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Sumber</a:t>
            </a:r>
            <a:endParaRPr lang="en-US" dirty="0"/>
          </a:p>
        </p:txBody>
      </p:sp>
      <p:sp>
        <p:nvSpPr>
          <p:cNvPr id="3" name="Content Placeholder 2"/>
          <p:cNvSpPr>
            <a:spLocks noGrp="1"/>
          </p:cNvSpPr>
          <p:nvPr>
            <p:ph idx="1"/>
          </p:nvPr>
        </p:nvSpPr>
        <p:spPr/>
        <p:txBody>
          <a:bodyPr/>
          <a:lstStyle/>
          <a:p>
            <a:pPr>
              <a:buNone/>
            </a:pPr>
            <a:r>
              <a:rPr lang="en-US" dirty="0" err="1"/>
              <a:t>Sosiologi</a:t>
            </a:r>
            <a:r>
              <a:rPr lang="en-US" dirty="0"/>
              <a:t> </a:t>
            </a:r>
            <a:r>
              <a:rPr lang="en-US" dirty="0" err="1"/>
              <a:t>Politik</a:t>
            </a:r>
            <a:r>
              <a:rPr lang="en-US" dirty="0"/>
              <a:t>, SOS14408/Modul 8 dan 9/</a:t>
            </a:r>
            <a:r>
              <a:rPr lang="en-US" dirty="0" err="1"/>
              <a:t>kegiatan</a:t>
            </a:r>
            <a:r>
              <a:rPr lang="en-US" dirty="0"/>
              <a:t> </a:t>
            </a:r>
            <a:r>
              <a:rPr lang="en-US" dirty="0" err="1"/>
              <a:t>belajar</a:t>
            </a:r>
            <a:r>
              <a:rPr lang="en-US" dirty="0"/>
              <a:t> 1 dan </a:t>
            </a:r>
            <a:r>
              <a:rPr lang="en-US" dirty="0" err="1"/>
              <a:t>kegiatan</a:t>
            </a:r>
            <a:r>
              <a:rPr lang="en-US" dirty="0"/>
              <a:t> </a:t>
            </a:r>
            <a:r>
              <a:rPr lang="en-US" dirty="0" err="1"/>
              <a:t>belajar</a:t>
            </a:r>
            <a:r>
              <a:rPr lang="en-US" dirty="0"/>
              <a:t> 2</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5D16-4713-41A2-BCE6-84AA2535648C}"/>
              </a:ext>
            </a:extLst>
          </p:cNvPr>
          <p:cNvSpPr>
            <a:spLocks noGrp="1"/>
          </p:cNvSpPr>
          <p:nvPr>
            <p:ph type="ctrTitle"/>
          </p:nvPr>
        </p:nvSpPr>
        <p:spPr/>
        <p:txBody>
          <a:bodyPr/>
          <a:lstStyle/>
          <a:p>
            <a:r>
              <a:rPr lang="en-US" dirty="0"/>
              <a:t>GERAKAN SOIAL</a:t>
            </a:r>
          </a:p>
        </p:txBody>
      </p:sp>
      <p:sp>
        <p:nvSpPr>
          <p:cNvPr id="3" name="Subtitle 2">
            <a:extLst>
              <a:ext uri="{FF2B5EF4-FFF2-40B4-BE49-F238E27FC236}">
                <a16:creationId xmlns:a16="http://schemas.microsoft.com/office/drawing/2014/main" id="{2AE26085-94BE-4508-AB6A-4745EA48EF4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2762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533399"/>
            <a:ext cx="10007600" cy="1143001"/>
          </a:xfrm>
        </p:spPr>
        <p:txBody>
          <a:bodyPr/>
          <a:lstStyle/>
          <a:p>
            <a:r>
              <a:rPr lang="en-US" b="1" dirty="0" err="1">
                <a:solidFill>
                  <a:srgbClr val="002060"/>
                </a:solidFill>
              </a:rPr>
              <a:t>Pengertian</a:t>
            </a:r>
            <a:r>
              <a:rPr lang="en-US" b="1" dirty="0">
                <a:solidFill>
                  <a:srgbClr val="002060"/>
                </a:solidFill>
              </a:rPr>
              <a:t> Gerakan </a:t>
            </a:r>
            <a:r>
              <a:rPr lang="en-US" b="1" dirty="0" err="1">
                <a:solidFill>
                  <a:srgbClr val="002060"/>
                </a:solidFill>
              </a:rPr>
              <a:t>Sosial</a:t>
            </a:r>
            <a:endParaRPr lang="en-US" b="1" dirty="0">
              <a:solidFill>
                <a:srgbClr val="002060"/>
              </a:solidFill>
            </a:endParaRPr>
          </a:p>
        </p:txBody>
      </p:sp>
      <p:sp>
        <p:nvSpPr>
          <p:cNvPr id="3" name="Content Placeholder 2"/>
          <p:cNvSpPr>
            <a:spLocks noGrp="1"/>
          </p:cNvSpPr>
          <p:nvPr>
            <p:ph idx="1"/>
          </p:nvPr>
        </p:nvSpPr>
        <p:spPr>
          <a:xfrm>
            <a:off x="1016000" y="2438400"/>
            <a:ext cx="11277600" cy="5737225"/>
          </a:xfrm>
        </p:spPr>
        <p:txBody>
          <a:bodyPr>
            <a:noAutofit/>
          </a:bodyPr>
          <a:lstStyle/>
          <a:p>
            <a:pPr algn="just" fontAlgn="base">
              <a:buFont typeface="Wingdings" panose="05000000000000000000" pitchFamily="2" charset="2"/>
              <a:buChar char="§"/>
            </a:pPr>
            <a:r>
              <a:rPr kumimoji="0" lang="en-US" sz="3600" b="0" i="0" u="none" strike="noStrike" kern="1200" cap="none" spc="0" normalizeH="0" baseline="0" noProof="0" dirty="0">
                <a:ln>
                  <a:noFill/>
                </a:ln>
                <a:solidFill>
                  <a:prstClr val="black"/>
                </a:solidFill>
                <a:effectLst/>
                <a:uLnTx/>
                <a:uFillTx/>
                <a:latin typeface="+mj-lt"/>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Theodorson</a:t>
            </a:r>
            <a:r>
              <a:rPr kumimoji="0" lang="en-US" sz="3600" b="0" i="0" u="none" strike="noStrike" kern="1200" cap="none" spc="0" normalizeH="0" baseline="0" noProof="0" dirty="0">
                <a:ln>
                  <a:noFill/>
                </a:ln>
                <a:solidFill>
                  <a:prstClr val="black"/>
                </a:solidFill>
                <a:effectLst/>
                <a:uLnTx/>
                <a:uFillTx/>
                <a:ea typeface="+mn-ea"/>
                <a:cs typeface="+mn-cs"/>
              </a:rPr>
              <a:t>: Kata </a:t>
            </a:r>
            <a:r>
              <a:rPr kumimoji="0" lang="en-US" sz="3600" b="0" i="0" u="none" strike="noStrike" kern="1200" cap="none" spc="0" normalizeH="0" baseline="0" noProof="0" dirty="0" err="1">
                <a:ln>
                  <a:noFill/>
                </a:ln>
                <a:solidFill>
                  <a:prstClr val="black"/>
                </a:solidFill>
                <a:effectLst/>
                <a:uLnTx/>
                <a:uFillTx/>
                <a:ea typeface="+mn-ea"/>
                <a:cs typeface="+mn-cs"/>
              </a:rPr>
              <a:t>kunci</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gerakan</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sosial</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adalah</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perilaku</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kelompok</a:t>
            </a:r>
            <a:r>
              <a:rPr kumimoji="0" lang="en-US" sz="3600" b="0" i="0" u="none" strike="noStrike" kern="1200" cap="none" spc="0" normalizeH="0" baseline="0" noProof="0" dirty="0">
                <a:ln>
                  <a:noFill/>
                </a:ln>
                <a:solidFill>
                  <a:prstClr val="black"/>
                </a:solidFill>
                <a:effectLst/>
                <a:uLnTx/>
                <a:uFillTx/>
                <a:ea typeface="+mn-ea"/>
                <a:cs typeface="+mn-cs"/>
              </a:rPr>
              <a:t> (collective behavior) dan </a:t>
            </a:r>
            <a:r>
              <a:rPr kumimoji="0" lang="en-US" sz="3600" b="0" i="0" u="none" strike="noStrike" kern="1200" cap="none" spc="0" normalizeH="0" baseline="0" noProof="0" dirty="0" err="1">
                <a:ln>
                  <a:noFill/>
                </a:ln>
                <a:solidFill>
                  <a:prstClr val="black"/>
                </a:solidFill>
                <a:effectLst/>
                <a:uLnTx/>
                <a:uFillTx/>
                <a:ea typeface="+mn-ea"/>
                <a:cs typeface="+mn-cs"/>
              </a:rPr>
              <a:t>perubahan</a:t>
            </a:r>
            <a:r>
              <a:rPr kumimoji="0" lang="en-US" sz="3600" b="0" i="0" u="none" strike="noStrike" kern="1200" cap="none" spc="0" normalizeH="0" baseline="0" noProof="0" dirty="0">
                <a:ln>
                  <a:noFill/>
                </a:ln>
                <a:solidFill>
                  <a:prstClr val="black"/>
                </a:solidFill>
                <a:effectLst/>
                <a:uLnTx/>
                <a:uFillTx/>
                <a:ea typeface="+mn-ea"/>
                <a:cs typeface="+mn-cs"/>
              </a:rPr>
              <a:t> </a:t>
            </a:r>
            <a:r>
              <a:rPr kumimoji="0" lang="en-US" sz="3600" b="0" i="0" u="none" strike="noStrike" kern="1200" cap="none" spc="0" normalizeH="0" baseline="0" noProof="0" dirty="0" err="1">
                <a:ln>
                  <a:noFill/>
                </a:ln>
                <a:solidFill>
                  <a:prstClr val="black"/>
                </a:solidFill>
                <a:effectLst/>
                <a:uLnTx/>
                <a:uFillTx/>
                <a:ea typeface="+mn-ea"/>
                <a:cs typeface="+mn-cs"/>
              </a:rPr>
              <a:t>sosial</a:t>
            </a:r>
            <a:r>
              <a:rPr kumimoji="0" lang="en-US" sz="3600" b="0" i="0" u="none" strike="noStrike" kern="1200" cap="none" spc="0" normalizeH="0" baseline="0" noProof="0" dirty="0">
                <a:ln>
                  <a:noFill/>
                </a:ln>
                <a:solidFill>
                  <a:prstClr val="black"/>
                </a:solidFill>
                <a:effectLst/>
                <a:uLnTx/>
                <a:uFillTx/>
                <a:ea typeface="+mn-ea"/>
                <a:cs typeface="+mn-cs"/>
              </a:rPr>
              <a:t> (social change)</a:t>
            </a:r>
          </a:p>
          <a:p>
            <a:pPr algn="just" fontAlgn="base">
              <a:buFont typeface="Wingdings" panose="05000000000000000000" pitchFamily="2" charset="2"/>
              <a:buChar char="§"/>
            </a:pPr>
            <a:r>
              <a:rPr lang="en-US" sz="3600" dirty="0" err="1">
                <a:solidFill>
                  <a:prstClr val="black"/>
                </a:solidFill>
              </a:rPr>
              <a:t>Artinya</a:t>
            </a:r>
            <a:r>
              <a:rPr lang="en-US" sz="3600" dirty="0">
                <a:solidFill>
                  <a:prstClr val="black"/>
                </a:solidFill>
              </a:rPr>
              <a:t>, </a:t>
            </a:r>
            <a:r>
              <a:rPr lang="en-US" sz="3600" dirty="0" err="1">
                <a:solidFill>
                  <a:prstClr val="black"/>
                </a:solidFill>
              </a:rPr>
              <a:t>gerakan</a:t>
            </a:r>
            <a:r>
              <a:rPr lang="en-US" sz="3600" dirty="0">
                <a:solidFill>
                  <a:prstClr val="black"/>
                </a:solidFill>
              </a:rPr>
              <a:t> </a:t>
            </a:r>
            <a:r>
              <a:rPr lang="en-US" sz="3600" dirty="0" err="1">
                <a:solidFill>
                  <a:prstClr val="black"/>
                </a:solidFill>
              </a:rPr>
              <a:t>sosial</a:t>
            </a:r>
            <a:r>
              <a:rPr lang="en-US" sz="3600" dirty="0">
                <a:solidFill>
                  <a:prstClr val="black"/>
                </a:solidFill>
              </a:rPr>
              <a:t> </a:t>
            </a:r>
            <a:r>
              <a:rPr lang="en-US" sz="3600" dirty="0" err="1">
                <a:solidFill>
                  <a:prstClr val="black"/>
                </a:solidFill>
              </a:rPr>
              <a:t>bukanlah</a:t>
            </a:r>
            <a:r>
              <a:rPr lang="en-US" sz="3600" dirty="0">
                <a:solidFill>
                  <a:prstClr val="black"/>
                </a:solidFill>
              </a:rPr>
              <a:t> Tindakan </a:t>
            </a:r>
            <a:r>
              <a:rPr lang="en-US" sz="3600" dirty="0" err="1">
                <a:solidFill>
                  <a:prstClr val="black"/>
                </a:solidFill>
              </a:rPr>
              <a:t>atau</a:t>
            </a:r>
            <a:r>
              <a:rPr lang="en-US" sz="3600" dirty="0">
                <a:solidFill>
                  <a:prstClr val="black"/>
                </a:solidFill>
              </a:rPr>
              <a:t> </a:t>
            </a:r>
            <a:r>
              <a:rPr lang="en-US" sz="3600" dirty="0" err="1">
                <a:solidFill>
                  <a:prstClr val="black"/>
                </a:solidFill>
              </a:rPr>
              <a:t>perilaku</a:t>
            </a:r>
            <a:r>
              <a:rPr lang="en-US" sz="3600" dirty="0">
                <a:solidFill>
                  <a:prstClr val="black"/>
                </a:solidFill>
              </a:rPr>
              <a:t> </a:t>
            </a:r>
            <a:r>
              <a:rPr lang="en-US" sz="3600" dirty="0" err="1">
                <a:solidFill>
                  <a:prstClr val="black"/>
                </a:solidFill>
              </a:rPr>
              <a:t>individu</a:t>
            </a:r>
            <a:r>
              <a:rPr lang="en-US" sz="3600" dirty="0">
                <a:solidFill>
                  <a:prstClr val="black"/>
                </a:solidFill>
              </a:rPr>
              <a:t> yang </a:t>
            </a:r>
            <a:r>
              <a:rPr lang="en-US" sz="3600" dirty="0" err="1">
                <a:solidFill>
                  <a:prstClr val="black"/>
                </a:solidFill>
              </a:rPr>
              <a:t>kemudian</a:t>
            </a:r>
            <a:r>
              <a:rPr lang="en-US" sz="3600" dirty="0">
                <a:solidFill>
                  <a:prstClr val="black"/>
                </a:solidFill>
              </a:rPr>
              <a:t> </a:t>
            </a:r>
            <a:r>
              <a:rPr lang="en-US" sz="3600" dirty="0" err="1">
                <a:solidFill>
                  <a:prstClr val="black"/>
                </a:solidFill>
              </a:rPr>
              <a:t>diikuti</a:t>
            </a:r>
            <a:r>
              <a:rPr lang="en-US" sz="3600" dirty="0">
                <a:solidFill>
                  <a:prstClr val="black"/>
                </a:solidFill>
              </a:rPr>
              <a:t> </a:t>
            </a:r>
            <a:r>
              <a:rPr lang="en-US" sz="3600" dirty="0" err="1">
                <a:solidFill>
                  <a:prstClr val="black"/>
                </a:solidFill>
              </a:rPr>
              <a:t>secara</a:t>
            </a:r>
            <a:r>
              <a:rPr lang="en-US" sz="3600" dirty="0">
                <a:solidFill>
                  <a:prstClr val="black"/>
                </a:solidFill>
              </a:rPr>
              <a:t> Bersama </a:t>
            </a:r>
            <a:r>
              <a:rPr lang="en-US" sz="3600" dirty="0" err="1">
                <a:solidFill>
                  <a:prstClr val="black"/>
                </a:solidFill>
              </a:rPr>
              <a:t>atau</a:t>
            </a:r>
            <a:r>
              <a:rPr lang="en-US" sz="3600" dirty="0">
                <a:solidFill>
                  <a:prstClr val="black"/>
                </a:solidFill>
              </a:rPr>
              <a:t> </a:t>
            </a:r>
            <a:r>
              <a:rPr lang="en-US" sz="3600" dirty="0" err="1">
                <a:solidFill>
                  <a:prstClr val="black"/>
                </a:solidFill>
              </a:rPr>
              <a:t>sering</a:t>
            </a:r>
            <a:r>
              <a:rPr lang="en-US" sz="3600" dirty="0">
                <a:solidFill>
                  <a:prstClr val="black"/>
                </a:solidFill>
              </a:rPr>
              <a:t> </a:t>
            </a:r>
            <a:r>
              <a:rPr lang="en-US" sz="3600" dirty="0" err="1">
                <a:solidFill>
                  <a:prstClr val="black"/>
                </a:solidFill>
              </a:rPr>
              <a:t>disebut</a:t>
            </a:r>
            <a:r>
              <a:rPr lang="en-US" sz="3600" dirty="0">
                <a:solidFill>
                  <a:prstClr val="black"/>
                </a:solidFill>
              </a:rPr>
              <a:t> </a:t>
            </a:r>
            <a:r>
              <a:rPr lang="en-US" sz="3600" dirty="0" err="1">
                <a:solidFill>
                  <a:prstClr val="black"/>
                </a:solidFill>
              </a:rPr>
              <a:t>sebagai</a:t>
            </a:r>
            <a:r>
              <a:rPr lang="en-US" sz="3600" dirty="0">
                <a:solidFill>
                  <a:prstClr val="black"/>
                </a:solidFill>
              </a:rPr>
              <a:t> trend, </a:t>
            </a:r>
            <a:r>
              <a:rPr lang="en-US" sz="3600" dirty="0" err="1">
                <a:solidFill>
                  <a:prstClr val="black"/>
                </a:solidFill>
              </a:rPr>
              <a:t>karna</a:t>
            </a:r>
            <a:r>
              <a:rPr lang="en-US" sz="3600" dirty="0">
                <a:solidFill>
                  <a:prstClr val="black"/>
                </a:solidFill>
              </a:rPr>
              <a:t> </a:t>
            </a:r>
            <a:r>
              <a:rPr lang="en-US" sz="3600" dirty="0" err="1">
                <a:solidFill>
                  <a:prstClr val="black"/>
                </a:solidFill>
              </a:rPr>
              <a:t>ia</a:t>
            </a:r>
            <a:r>
              <a:rPr lang="en-US" sz="3600" dirty="0">
                <a:solidFill>
                  <a:prstClr val="black"/>
                </a:solidFill>
              </a:rPr>
              <a:t> </a:t>
            </a:r>
            <a:r>
              <a:rPr lang="en-US" sz="3600" dirty="0" err="1">
                <a:solidFill>
                  <a:prstClr val="black"/>
                </a:solidFill>
              </a:rPr>
              <a:t>memiliki</a:t>
            </a:r>
            <a:r>
              <a:rPr lang="en-US" sz="3600" dirty="0">
                <a:solidFill>
                  <a:prstClr val="black"/>
                </a:solidFill>
              </a:rPr>
              <a:t> </a:t>
            </a:r>
            <a:r>
              <a:rPr lang="en-US" sz="3600" dirty="0" err="1">
                <a:solidFill>
                  <a:prstClr val="black"/>
                </a:solidFill>
              </a:rPr>
              <a:t>ideologi</a:t>
            </a:r>
            <a:r>
              <a:rPr lang="en-US" sz="3600" dirty="0">
                <a:solidFill>
                  <a:prstClr val="black"/>
                </a:solidFill>
              </a:rPr>
              <a:t> yang </a:t>
            </a:r>
            <a:r>
              <a:rPr lang="en-US" sz="3600" dirty="0" err="1">
                <a:solidFill>
                  <a:prstClr val="black"/>
                </a:solidFill>
              </a:rPr>
              <a:t>kuat</a:t>
            </a:r>
            <a:r>
              <a:rPr lang="en-US" sz="3600" dirty="0">
                <a:solidFill>
                  <a:prstClr val="black"/>
                </a:solidFill>
              </a:rPr>
              <a:t> </a:t>
            </a:r>
            <a:r>
              <a:rPr lang="en-US" sz="3600" dirty="0" err="1">
                <a:solidFill>
                  <a:prstClr val="black"/>
                </a:solidFill>
              </a:rPr>
              <a:t>untuk</a:t>
            </a:r>
            <a:r>
              <a:rPr lang="en-US" sz="3600" dirty="0">
                <a:solidFill>
                  <a:prstClr val="black"/>
                </a:solidFill>
              </a:rPr>
              <a:t> </a:t>
            </a:r>
            <a:r>
              <a:rPr lang="en-US" sz="3600" dirty="0" err="1">
                <a:solidFill>
                  <a:prstClr val="black"/>
                </a:solidFill>
              </a:rPr>
              <a:t>diperjuangkan</a:t>
            </a:r>
            <a:r>
              <a:rPr lang="en-US" sz="3600" dirty="0">
                <a:solidFill>
                  <a:prstClr val="black"/>
                </a:solidFill>
              </a:rPr>
              <a:t>.</a:t>
            </a:r>
          </a:p>
          <a:p>
            <a:pPr algn="just" fontAlgn="base">
              <a:buFont typeface="Wingdings" panose="05000000000000000000" pitchFamily="2" charset="2"/>
              <a:buChar char="§"/>
            </a:pPr>
            <a:r>
              <a:rPr lang="en-US" sz="3600" dirty="0"/>
              <a:t>Macionis (1999: 607) </a:t>
            </a:r>
            <a:r>
              <a:rPr lang="en-US" sz="3600" dirty="0" err="1"/>
              <a:t>gerakan</a:t>
            </a:r>
            <a:r>
              <a:rPr lang="en-US" sz="3600" dirty="0"/>
              <a:t> </a:t>
            </a:r>
            <a:r>
              <a:rPr lang="en-US" sz="3600" dirty="0" err="1"/>
              <a:t>sosial</a:t>
            </a:r>
            <a:r>
              <a:rPr lang="en-US" sz="3600" dirty="0"/>
              <a:t> (social movement) </a:t>
            </a:r>
            <a:r>
              <a:rPr lang="en-US" sz="3600" dirty="0" err="1"/>
              <a:t>merupakan</a:t>
            </a:r>
            <a:r>
              <a:rPr lang="en-US" sz="3600" dirty="0"/>
              <a:t> </a:t>
            </a:r>
            <a:r>
              <a:rPr lang="en-US" sz="3600" dirty="0" err="1"/>
              <a:t>tipe</a:t>
            </a:r>
            <a:r>
              <a:rPr lang="en-US" sz="3600" dirty="0"/>
              <a:t> paling </a:t>
            </a:r>
            <a:r>
              <a:rPr lang="en-US" sz="3600" dirty="0" err="1"/>
              <a:t>penting</a:t>
            </a:r>
            <a:r>
              <a:rPr lang="en-US" sz="3600" dirty="0"/>
              <a:t> </a:t>
            </a:r>
            <a:r>
              <a:rPr lang="en-US" sz="3600" dirty="0" err="1"/>
              <a:t>dari</a:t>
            </a:r>
            <a:r>
              <a:rPr lang="en-US" sz="3600" dirty="0"/>
              <a:t> </a:t>
            </a:r>
            <a:r>
              <a:rPr lang="en-US" sz="3600" dirty="0" err="1"/>
              <a:t>perilaku</a:t>
            </a:r>
            <a:r>
              <a:rPr lang="en-US" sz="3600" dirty="0"/>
              <a:t> </a:t>
            </a:r>
            <a:r>
              <a:rPr lang="en-US" sz="3600" dirty="0" err="1"/>
              <a:t>kolektif</a:t>
            </a:r>
            <a:r>
              <a:rPr lang="en-US" sz="3600" dirty="0"/>
              <a:t> (collective behavior).</a:t>
            </a:r>
          </a:p>
        </p:txBody>
      </p:sp>
    </p:spTree>
    <p:extLst>
      <p:ext uri="{BB962C8B-B14F-4D97-AF65-F5344CB8AC3E}">
        <p14:creationId xmlns:p14="http://schemas.microsoft.com/office/powerpoint/2010/main" val="332411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CBE3-C812-4458-A2EC-081037583C8D}"/>
              </a:ext>
            </a:extLst>
          </p:cNvPr>
          <p:cNvSpPr>
            <a:spLocks noGrp="1"/>
          </p:cNvSpPr>
          <p:nvPr>
            <p:ph type="title"/>
          </p:nvPr>
        </p:nvSpPr>
        <p:spPr>
          <a:xfrm>
            <a:off x="2997200" y="762000"/>
            <a:ext cx="9113838" cy="685800"/>
          </a:xfrm>
        </p:spPr>
        <p:txBody>
          <a:bodyPr>
            <a:normAutofit fontScale="90000"/>
          </a:bodyPr>
          <a:lstStyle/>
          <a:p>
            <a:r>
              <a:rPr lang="en-US" dirty="0" err="1"/>
              <a:t>Perspektif</a:t>
            </a:r>
            <a:r>
              <a:rPr lang="en-US" dirty="0"/>
              <a:t> </a:t>
            </a:r>
            <a:r>
              <a:rPr lang="en-US" dirty="0" err="1"/>
              <a:t>Sosiologi</a:t>
            </a:r>
            <a:r>
              <a:rPr lang="en-US" dirty="0"/>
              <a:t> </a:t>
            </a:r>
            <a:r>
              <a:rPr lang="en-US" dirty="0" err="1"/>
              <a:t>tentang</a:t>
            </a:r>
            <a:r>
              <a:rPr lang="en-US" dirty="0"/>
              <a:t> Gerakan </a:t>
            </a:r>
            <a:r>
              <a:rPr lang="en-US" dirty="0" err="1"/>
              <a:t>Sosial</a:t>
            </a:r>
            <a:endParaRPr lang="en-US" dirty="0"/>
          </a:p>
        </p:txBody>
      </p:sp>
      <p:sp>
        <p:nvSpPr>
          <p:cNvPr id="4" name="Content Placeholder 2">
            <a:extLst>
              <a:ext uri="{FF2B5EF4-FFF2-40B4-BE49-F238E27FC236}">
                <a16:creationId xmlns:a16="http://schemas.microsoft.com/office/drawing/2014/main" id="{EEFF6709-4CAA-4263-A1DB-F3D61AFEAC88}"/>
              </a:ext>
            </a:extLst>
          </p:cNvPr>
          <p:cNvSpPr>
            <a:spLocks noGrp="1"/>
          </p:cNvSpPr>
          <p:nvPr>
            <p:ph idx="1"/>
          </p:nvPr>
        </p:nvSpPr>
        <p:spPr>
          <a:xfrm>
            <a:off x="863600" y="2133600"/>
            <a:ext cx="11619602" cy="6188075"/>
          </a:xfrm>
        </p:spPr>
        <p:txBody>
          <a:bodyPr>
            <a:normAutofit fontScale="85000" lnSpcReduction="20000"/>
          </a:bodyPr>
          <a:lstStyle/>
          <a:p>
            <a:pPr lvl="0" algn="just"/>
            <a:r>
              <a:rPr lang="id-ID" sz="4000" dirty="0"/>
              <a:t>Beberapa sosiolog menyebut gerakan sosial lebih sebagai suatu bentuk dari tindakan kolektif (collective action) daripada sebagai bentuk perilaku kolektif (collective behavior). Mereka berpendapat bahwa gerakan sosial (social movement) berbeda dengan bentuk-bentuk perilaku kolektif (collective behavior).</a:t>
            </a:r>
            <a:endParaRPr lang="en-US" sz="4000" dirty="0"/>
          </a:p>
          <a:p>
            <a:pPr lvl="0" algn="just"/>
            <a:endParaRPr lang="id-ID" sz="4000" dirty="0"/>
          </a:p>
          <a:p>
            <a:pPr lvl="0" algn="just"/>
            <a:r>
              <a:rPr lang="id-ID" sz="4000" dirty="0"/>
              <a:t>Sementara, terdapat juga sosiolog yang mengelompokkan gerakan sosial sebagai salah satu bentuk dari collective behavior (Locher, 2002: 232). Sedangkan menurut Crossley (2002: 10), perilaku kolektif merupakan salah satu dimensi dari studi Gerakan Sosial yang berkembang di Eropa.</a:t>
            </a:r>
            <a:endParaRPr lang="en-US" sz="4000" dirty="0"/>
          </a:p>
          <a:p>
            <a:pPr lvl="0" algn="just"/>
            <a:endParaRPr lang="en-US" sz="4000" dirty="0"/>
          </a:p>
          <a:p>
            <a:pPr lvl="0" algn="just"/>
            <a:r>
              <a:rPr lang="id-ID" sz="4000" dirty="0"/>
              <a:t>Gerakan sosial (social movements) adalah suatu aktivitas yang terorganisir, sementara suatu perilaku kolektif (collective behavior) pada umumnya muncul atau terjadi tidak terorganisir.</a:t>
            </a:r>
          </a:p>
          <a:p>
            <a:pPr lvl="0" algn="just"/>
            <a:endParaRPr lang="id-ID" sz="4000" dirty="0"/>
          </a:p>
          <a:p>
            <a:pPr algn="just"/>
            <a:endParaRPr lang="id-ID" sz="4000" dirty="0"/>
          </a:p>
          <a:p>
            <a:pPr algn="just"/>
            <a:endParaRPr lang="id-ID" sz="4000" dirty="0"/>
          </a:p>
        </p:txBody>
      </p:sp>
    </p:spTree>
    <p:extLst>
      <p:ext uri="{BB962C8B-B14F-4D97-AF65-F5344CB8AC3E}">
        <p14:creationId xmlns:p14="http://schemas.microsoft.com/office/powerpoint/2010/main" val="121616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24A6-AE8E-49BF-8764-8C3740BC701B}"/>
              </a:ext>
            </a:extLst>
          </p:cNvPr>
          <p:cNvSpPr>
            <a:spLocks noGrp="1"/>
          </p:cNvSpPr>
          <p:nvPr>
            <p:ph type="title"/>
          </p:nvPr>
        </p:nvSpPr>
        <p:spPr>
          <a:xfrm>
            <a:off x="2997200" y="838200"/>
            <a:ext cx="9113838" cy="609600"/>
          </a:xfrm>
        </p:spPr>
        <p:txBody>
          <a:bodyPr>
            <a:normAutofit fontScale="90000"/>
          </a:bodyPr>
          <a:lstStyle/>
          <a:p>
            <a:r>
              <a:rPr lang="en-US" b="1" dirty="0" err="1">
                <a:solidFill>
                  <a:srgbClr val="002060"/>
                </a:solidFill>
              </a:rPr>
              <a:t>Tipe-tipe</a:t>
            </a:r>
            <a:r>
              <a:rPr lang="en-US" b="1" dirty="0">
                <a:solidFill>
                  <a:srgbClr val="002060"/>
                </a:solidFill>
              </a:rPr>
              <a:t> Gerakan </a:t>
            </a:r>
            <a:r>
              <a:rPr lang="en-US" b="1" dirty="0" err="1">
                <a:solidFill>
                  <a:srgbClr val="002060"/>
                </a:solidFill>
              </a:rPr>
              <a:t>Sosial</a:t>
            </a:r>
            <a:endParaRPr lang="en-US" dirty="0"/>
          </a:p>
        </p:txBody>
      </p:sp>
      <p:sp>
        <p:nvSpPr>
          <p:cNvPr id="3" name="Content Placeholder 2">
            <a:extLst>
              <a:ext uri="{FF2B5EF4-FFF2-40B4-BE49-F238E27FC236}">
                <a16:creationId xmlns:a16="http://schemas.microsoft.com/office/drawing/2014/main" id="{ABB3588D-C738-4401-92ED-930EC7242E97}"/>
              </a:ext>
            </a:extLst>
          </p:cNvPr>
          <p:cNvSpPr>
            <a:spLocks noGrp="1"/>
          </p:cNvSpPr>
          <p:nvPr>
            <p:ph idx="1"/>
          </p:nvPr>
        </p:nvSpPr>
        <p:spPr>
          <a:xfrm>
            <a:off x="1092200" y="2438400"/>
            <a:ext cx="11430000" cy="6264275"/>
          </a:xfrm>
        </p:spPr>
        <p:txBody>
          <a:bodyPr/>
          <a:lstStyle/>
          <a:p>
            <a:pPr marL="0" indent="0" algn="just" fontAlgn="base">
              <a:buNone/>
            </a:pPr>
            <a:r>
              <a:rPr lang="en-US" sz="4000" dirty="0"/>
              <a:t>Wood dan Jackson (1982) </a:t>
            </a:r>
            <a:r>
              <a:rPr lang="en-US" sz="4000" dirty="0" err="1"/>
              <a:t>mengkategorikan</a:t>
            </a:r>
            <a:r>
              <a:rPr lang="en-US" sz="4000" dirty="0"/>
              <a:t> 3 </a:t>
            </a:r>
            <a:r>
              <a:rPr lang="en-US" sz="4000" dirty="0" err="1"/>
              <a:t>tipe</a:t>
            </a:r>
            <a:r>
              <a:rPr lang="en-US" sz="4000" dirty="0"/>
              <a:t> </a:t>
            </a:r>
            <a:r>
              <a:rPr lang="en-US" sz="4000" dirty="0" err="1"/>
              <a:t>gerakan</a:t>
            </a:r>
            <a:r>
              <a:rPr lang="en-US" sz="4000" dirty="0"/>
              <a:t> </a:t>
            </a:r>
            <a:r>
              <a:rPr lang="en-US" sz="4000" dirty="0" err="1"/>
              <a:t>sosial</a:t>
            </a:r>
            <a:r>
              <a:rPr lang="en-US" sz="4000" dirty="0"/>
              <a:t>:</a:t>
            </a:r>
          </a:p>
          <a:p>
            <a:pPr marL="742950" indent="-742950" algn="just" fontAlgn="base">
              <a:buAutoNum type="arabicPeriod"/>
            </a:pPr>
            <a:r>
              <a:rPr lang="en-US" sz="4000" dirty="0"/>
              <a:t>Gerakan </a:t>
            </a:r>
            <a:r>
              <a:rPr lang="en-US" sz="4000" dirty="0" err="1"/>
              <a:t>sayap</a:t>
            </a:r>
            <a:r>
              <a:rPr lang="en-US" sz="4000" dirty="0"/>
              <a:t> </a:t>
            </a:r>
            <a:r>
              <a:rPr lang="en-US" sz="4000" dirty="0" err="1"/>
              <a:t>kiri</a:t>
            </a:r>
            <a:r>
              <a:rPr lang="en-US" sz="4000" dirty="0"/>
              <a:t> = </a:t>
            </a:r>
            <a:r>
              <a:rPr lang="en-US" sz="4000" dirty="0" err="1"/>
              <a:t>berjuang</a:t>
            </a:r>
            <a:r>
              <a:rPr lang="en-US" sz="4000" dirty="0"/>
              <a:t> </a:t>
            </a:r>
            <a:r>
              <a:rPr lang="en-US" sz="4000" dirty="0" err="1"/>
              <a:t>meningkatkan</a:t>
            </a:r>
            <a:r>
              <a:rPr lang="en-US" sz="4000" dirty="0"/>
              <a:t> </a:t>
            </a:r>
            <a:r>
              <a:rPr lang="en-US" sz="4000" dirty="0" err="1"/>
              <a:t>kebebasan</a:t>
            </a:r>
            <a:r>
              <a:rPr lang="en-US" sz="4000" dirty="0"/>
              <a:t> dan </a:t>
            </a:r>
            <a:r>
              <a:rPr lang="en-US" sz="4000" dirty="0" err="1"/>
              <a:t>persamaan</a:t>
            </a:r>
            <a:endParaRPr lang="en-US" sz="4000" dirty="0"/>
          </a:p>
          <a:p>
            <a:pPr marL="742950" indent="-742950" algn="just" fontAlgn="base">
              <a:buAutoNum type="arabicPeriod"/>
            </a:pPr>
            <a:r>
              <a:rPr lang="en-US" sz="4000" dirty="0"/>
              <a:t>Gerakan </a:t>
            </a:r>
            <a:r>
              <a:rPr lang="en-US" sz="4000" dirty="0" err="1"/>
              <a:t>konservatif</a:t>
            </a:r>
            <a:r>
              <a:rPr lang="en-US" sz="4000" dirty="0"/>
              <a:t> = </a:t>
            </a:r>
            <a:r>
              <a:rPr lang="en-US" sz="4000" dirty="0" err="1"/>
              <a:t>berupaya</a:t>
            </a:r>
            <a:r>
              <a:rPr lang="en-US" sz="4000" dirty="0"/>
              <a:t> </a:t>
            </a:r>
            <a:r>
              <a:rPr lang="en-US" sz="4000" dirty="0" err="1"/>
              <a:t>mempertahankan</a:t>
            </a:r>
            <a:r>
              <a:rPr lang="en-US" sz="4000" dirty="0"/>
              <a:t> status quo </a:t>
            </a:r>
            <a:r>
              <a:rPr lang="en-US" sz="4000" dirty="0" err="1"/>
              <a:t>atau</a:t>
            </a:r>
            <a:r>
              <a:rPr lang="en-US" sz="4000" dirty="0"/>
              <a:t> </a:t>
            </a:r>
            <a:r>
              <a:rPr lang="en-US" sz="4000" dirty="0" err="1"/>
              <a:t>kemapanan</a:t>
            </a:r>
            <a:r>
              <a:rPr lang="en-US" sz="4000" dirty="0"/>
              <a:t> yang </a:t>
            </a:r>
            <a:r>
              <a:rPr lang="en-US" sz="4000" dirty="0" err="1"/>
              <a:t>dimiliki</a:t>
            </a:r>
            <a:endParaRPr lang="en-US" sz="4000" dirty="0"/>
          </a:p>
          <a:p>
            <a:pPr marL="742950" indent="-742950" algn="just" fontAlgn="base">
              <a:buAutoNum type="arabicPeriod"/>
            </a:pPr>
            <a:r>
              <a:rPr lang="en-US" sz="4000" dirty="0"/>
              <a:t>Gerakan </a:t>
            </a:r>
            <a:r>
              <a:rPr lang="en-US" sz="4000" dirty="0" err="1"/>
              <a:t>sayap</a:t>
            </a:r>
            <a:r>
              <a:rPr lang="en-US" sz="4000" dirty="0"/>
              <a:t> </a:t>
            </a:r>
            <a:r>
              <a:rPr lang="en-US" sz="4000" dirty="0" err="1"/>
              <a:t>kanan</a:t>
            </a:r>
            <a:r>
              <a:rPr lang="en-US" sz="4000" dirty="0"/>
              <a:t> = </a:t>
            </a:r>
            <a:r>
              <a:rPr lang="en-US" sz="4000" dirty="0" err="1"/>
              <a:t>Berupaya</a:t>
            </a:r>
            <a:r>
              <a:rPr lang="en-US" sz="4000" dirty="0"/>
              <a:t> </a:t>
            </a:r>
            <a:r>
              <a:rPr lang="en-US" sz="4000" dirty="0" err="1"/>
              <a:t>memperkecil</a:t>
            </a:r>
            <a:r>
              <a:rPr lang="en-US" sz="4000" dirty="0"/>
              <a:t> </a:t>
            </a:r>
            <a:r>
              <a:rPr lang="en-US" sz="4000" dirty="0" err="1"/>
              <a:t>kebebasan</a:t>
            </a:r>
            <a:r>
              <a:rPr lang="en-US" sz="4000" dirty="0"/>
              <a:t> dan </a:t>
            </a:r>
            <a:r>
              <a:rPr lang="en-US" sz="4000" dirty="0" err="1"/>
              <a:t>akses</a:t>
            </a:r>
            <a:r>
              <a:rPr lang="en-US" sz="4000" dirty="0"/>
              <a:t> </a:t>
            </a:r>
            <a:r>
              <a:rPr lang="en-US" sz="4000" dirty="0" err="1"/>
              <a:t>politik</a:t>
            </a:r>
            <a:r>
              <a:rPr lang="en-US" sz="4000" dirty="0"/>
              <a:t> </a:t>
            </a:r>
            <a:r>
              <a:rPr lang="en-US" sz="4000" dirty="0" err="1"/>
              <a:t>kelas</a:t>
            </a:r>
            <a:r>
              <a:rPr lang="en-US" sz="4000" dirty="0"/>
              <a:t> </a:t>
            </a:r>
            <a:r>
              <a:rPr lang="en-US" sz="4000" dirty="0" err="1"/>
              <a:t>bawas</a:t>
            </a:r>
            <a:endParaRPr lang="en-US" sz="4000" dirty="0"/>
          </a:p>
          <a:p>
            <a:pPr marL="0" indent="0">
              <a:buNone/>
            </a:pPr>
            <a:endParaRPr lang="en-US" dirty="0"/>
          </a:p>
        </p:txBody>
      </p:sp>
    </p:spTree>
    <p:extLst>
      <p:ext uri="{BB962C8B-B14F-4D97-AF65-F5344CB8AC3E}">
        <p14:creationId xmlns:p14="http://schemas.microsoft.com/office/powerpoint/2010/main" val="317486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879E0-D7AA-4822-B4EE-81B59CD11D17}"/>
              </a:ext>
            </a:extLst>
          </p:cNvPr>
          <p:cNvSpPr>
            <a:spLocks noGrp="1"/>
          </p:cNvSpPr>
          <p:nvPr>
            <p:ph idx="1"/>
          </p:nvPr>
        </p:nvSpPr>
        <p:spPr>
          <a:xfrm>
            <a:off x="305990" y="1905000"/>
            <a:ext cx="12392819" cy="6188075"/>
          </a:xfrm>
        </p:spPr>
        <p:txBody>
          <a:bodyPr>
            <a:normAutofit/>
          </a:bodyPr>
          <a:lstStyle/>
          <a:p>
            <a:pPr marL="0" indent="0" algn="just">
              <a:lnSpc>
                <a:spcPct val="150000"/>
              </a:lnSpc>
              <a:spcBef>
                <a:spcPts val="600"/>
              </a:spcBef>
              <a:buNone/>
            </a:pPr>
            <a:r>
              <a:rPr lang="en-US" sz="3600" dirty="0"/>
              <a:t>Dawson and Getty (Sherman dan </a:t>
            </a:r>
            <a:r>
              <a:rPr lang="en-US" sz="3600" dirty="0" err="1"/>
              <a:t>Kolker</a:t>
            </a:r>
            <a:r>
              <a:rPr lang="en-US" sz="3600" dirty="0"/>
              <a:t>, 1987), </a:t>
            </a:r>
            <a:r>
              <a:rPr lang="en-US" sz="3600" dirty="0" err="1"/>
              <a:t>merincikan</a:t>
            </a:r>
            <a:r>
              <a:rPr lang="en-US" sz="3600" dirty="0"/>
              <a:t> 5 </a:t>
            </a:r>
            <a:r>
              <a:rPr lang="en-US" sz="3600" dirty="0" err="1"/>
              <a:t>tahap</a:t>
            </a:r>
            <a:r>
              <a:rPr lang="en-US" sz="3600" dirty="0"/>
              <a:t> </a:t>
            </a:r>
            <a:r>
              <a:rPr lang="en-US" sz="3600" dirty="0" err="1"/>
              <a:t>terbentuknya</a:t>
            </a:r>
            <a:r>
              <a:rPr lang="en-US" sz="3600" dirty="0"/>
              <a:t> </a:t>
            </a:r>
            <a:r>
              <a:rPr lang="en-US" sz="3600" dirty="0" err="1"/>
              <a:t>gerakan</a:t>
            </a:r>
            <a:r>
              <a:rPr lang="en-US" sz="3600" dirty="0"/>
              <a:t> </a:t>
            </a:r>
            <a:r>
              <a:rPr lang="en-US" sz="3600" dirty="0" err="1"/>
              <a:t>sosial</a:t>
            </a:r>
            <a:r>
              <a:rPr lang="en-US" sz="3600" dirty="0"/>
              <a:t>, </a:t>
            </a:r>
            <a:r>
              <a:rPr lang="en-US" sz="3600" dirty="0" err="1"/>
              <a:t>yakni</a:t>
            </a:r>
            <a:r>
              <a:rPr lang="en-US" sz="3600" dirty="0"/>
              <a:t>:</a:t>
            </a:r>
          </a:p>
          <a:p>
            <a:pPr marL="971550" lvl="1" indent="-514350" algn="just">
              <a:lnSpc>
                <a:spcPct val="150000"/>
              </a:lnSpc>
              <a:spcBef>
                <a:spcPts val="600"/>
              </a:spcBef>
              <a:buAutoNum type="arabicPeriod"/>
            </a:pPr>
            <a:r>
              <a:rPr lang="en-US" sz="3600" dirty="0" err="1"/>
              <a:t>Adanya</a:t>
            </a:r>
            <a:r>
              <a:rPr lang="en-US" sz="3600" dirty="0"/>
              <a:t> </a:t>
            </a:r>
            <a:r>
              <a:rPr lang="en-US" sz="3600" dirty="0" err="1"/>
              <a:t>kegelisahan</a:t>
            </a:r>
            <a:r>
              <a:rPr lang="en-US" sz="3600" dirty="0"/>
              <a:t> </a:t>
            </a:r>
            <a:r>
              <a:rPr lang="en-US" sz="3600" dirty="0" err="1"/>
              <a:t>atau</a:t>
            </a:r>
            <a:r>
              <a:rPr lang="en-US" sz="3600" dirty="0"/>
              <a:t> </a:t>
            </a:r>
            <a:r>
              <a:rPr lang="en-US" sz="3600" dirty="0" err="1"/>
              <a:t>ketidakpuasan</a:t>
            </a:r>
            <a:r>
              <a:rPr lang="en-US" sz="3600" dirty="0"/>
              <a:t> </a:t>
            </a:r>
            <a:r>
              <a:rPr lang="en-US" sz="3600" dirty="0" err="1"/>
              <a:t>sosial</a:t>
            </a:r>
            <a:r>
              <a:rPr lang="en-US" sz="3600" dirty="0"/>
              <a:t> (social unrest)</a:t>
            </a:r>
          </a:p>
          <a:p>
            <a:pPr marL="971550" lvl="1" indent="-514350" algn="just">
              <a:lnSpc>
                <a:spcPct val="150000"/>
              </a:lnSpc>
              <a:spcBef>
                <a:spcPts val="600"/>
              </a:spcBef>
              <a:buAutoNum type="arabicPeriod"/>
            </a:pPr>
            <a:r>
              <a:rPr lang="en-US" sz="3600" dirty="0" err="1"/>
              <a:t>Letupan</a:t>
            </a:r>
            <a:r>
              <a:rPr lang="en-US" sz="3600" dirty="0"/>
              <a:t> </a:t>
            </a:r>
            <a:r>
              <a:rPr lang="en-US" sz="3600" dirty="0" err="1"/>
              <a:t>atau</a:t>
            </a:r>
            <a:r>
              <a:rPr lang="en-US" sz="3600" dirty="0"/>
              <a:t> </a:t>
            </a:r>
            <a:r>
              <a:rPr lang="en-US" sz="3600" dirty="0" err="1"/>
              <a:t>insiden</a:t>
            </a:r>
            <a:r>
              <a:rPr lang="en-US" sz="3600" dirty="0"/>
              <a:t> (excitement)</a:t>
            </a:r>
          </a:p>
          <a:p>
            <a:pPr marL="971550" lvl="1" indent="-514350" algn="just">
              <a:lnSpc>
                <a:spcPct val="150000"/>
              </a:lnSpc>
              <a:spcBef>
                <a:spcPts val="600"/>
              </a:spcBef>
              <a:buAutoNum type="arabicPeriod"/>
            </a:pPr>
            <a:r>
              <a:rPr lang="en-US" sz="3600" dirty="0" err="1"/>
              <a:t>Formalisasi</a:t>
            </a:r>
            <a:r>
              <a:rPr lang="en-US" sz="3600" dirty="0"/>
              <a:t> (formalization)</a:t>
            </a:r>
          </a:p>
          <a:p>
            <a:pPr marL="971550" lvl="1" indent="-514350" algn="just">
              <a:lnSpc>
                <a:spcPct val="150000"/>
              </a:lnSpc>
              <a:spcBef>
                <a:spcPts val="600"/>
              </a:spcBef>
              <a:buAutoNum type="arabicPeriod"/>
            </a:pPr>
            <a:r>
              <a:rPr lang="en-US" sz="3600" dirty="0" err="1"/>
              <a:t>Institusionalisasi</a:t>
            </a:r>
            <a:r>
              <a:rPr lang="en-US" sz="3600" dirty="0"/>
              <a:t> (institutionalization)</a:t>
            </a:r>
          </a:p>
          <a:p>
            <a:pPr marL="971550" lvl="1" indent="-514350" algn="just">
              <a:lnSpc>
                <a:spcPct val="150000"/>
              </a:lnSpc>
              <a:spcBef>
                <a:spcPts val="600"/>
              </a:spcBef>
              <a:buAutoNum type="arabicPeriod"/>
            </a:pPr>
            <a:r>
              <a:rPr lang="en-US" sz="3600" dirty="0" err="1"/>
              <a:t>Pembubaran</a:t>
            </a:r>
            <a:r>
              <a:rPr lang="en-US" sz="3600" dirty="0"/>
              <a:t> (dissolution)</a:t>
            </a:r>
          </a:p>
        </p:txBody>
      </p:sp>
      <p:sp>
        <p:nvSpPr>
          <p:cNvPr id="4" name="Title 1">
            <a:extLst>
              <a:ext uri="{FF2B5EF4-FFF2-40B4-BE49-F238E27FC236}">
                <a16:creationId xmlns:a16="http://schemas.microsoft.com/office/drawing/2014/main" id="{10A5A35C-64E7-4DD9-AE81-DA954FA79A7B}"/>
              </a:ext>
            </a:extLst>
          </p:cNvPr>
          <p:cNvSpPr>
            <a:spLocks noGrp="1"/>
          </p:cNvSpPr>
          <p:nvPr>
            <p:ph type="title"/>
          </p:nvPr>
        </p:nvSpPr>
        <p:spPr>
          <a:xfrm>
            <a:off x="2997200" y="838200"/>
            <a:ext cx="9113838" cy="609600"/>
          </a:xfrm>
        </p:spPr>
        <p:txBody>
          <a:bodyPr>
            <a:normAutofit fontScale="90000"/>
          </a:bodyPr>
          <a:lstStyle/>
          <a:p>
            <a:r>
              <a:rPr lang="en-US" b="1" dirty="0" err="1">
                <a:solidFill>
                  <a:srgbClr val="002060"/>
                </a:solidFill>
              </a:rPr>
              <a:t>Tahap-tahap</a:t>
            </a:r>
            <a:r>
              <a:rPr lang="en-US" b="1" dirty="0">
                <a:solidFill>
                  <a:srgbClr val="002060"/>
                </a:solidFill>
              </a:rPr>
              <a:t> </a:t>
            </a:r>
            <a:r>
              <a:rPr lang="en-US" b="1" dirty="0" err="1">
                <a:solidFill>
                  <a:srgbClr val="002060"/>
                </a:solidFill>
              </a:rPr>
              <a:t>Terbentuknya</a:t>
            </a:r>
            <a:r>
              <a:rPr lang="en-US" b="1" dirty="0">
                <a:solidFill>
                  <a:srgbClr val="002060"/>
                </a:solidFill>
              </a:rPr>
              <a:t> Gerakan </a:t>
            </a:r>
            <a:r>
              <a:rPr lang="en-US" b="1" dirty="0" err="1">
                <a:solidFill>
                  <a:srgbClr val="002060"/>
                </a:solidFill>
              </a:rPr>
              <a:t>Sosial</a:t>
            </a:r>
            <a:endParaRPr lang="en-US" dirty="0"/>
          </a:p>
        </p:txBody>
      </p:sp>
    </p:spTree>
    <p:extLst>
      <p:ext uri="{BB962C8B-B14F-4D97-AF65-F5344CB8AC3E}">
        <p14:creationId xmlns:p14="http://schemas.microsoft.com/office/powerpoint/2010/main" val="1093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BDAAD7-6A35-4D38-90C2-FEC8C1AEC001}"/>
              </a:ext>
            </a:extLst>
          </p:cNvPr>
          <p:cNvSpPr>
            <a:spLocks noGrp="1"/>
          </p:cNvSpPr>
          <p:nvPr>
            <p:ph type="title"/>
          </p:nvPr>
        </p:nvSpPr>
        <p:spPr>
          <a:xfrm>
            <a:off x="3001616" y="838200"/>
            <a:ext cx="10358783" cy="609600"/>
          </a:xfrm>
        </p:spPr>
        <p:txBody>
          <a:bodyPr>
            <a:normAutofit fontScale="90000"/>
          </a:bodyPr>
          <a:lstStyle/>
          <a:p>
            <a:r>
              <a:rPr lang="en-US" sz="3400" b="1" dirty="0" err="1">
                <a:solidFill>
                  <a:srgbClr val="002060"/>
                </a:solidFill>
              </a:rPr>
              <a:t>Hubungan</a:t>
            </a:r>
            <a:r>
              <a:rPr lang="en-US" sz="3400" b="1" dirty="0">
                <a:solidFill>
                  <a:srgbClr val="002060"/>
                </a:solidFill>
              </a:rPr>
              <a:t> </a:t>
            </a:r>
            <a:r>
              <a:rPr lang="en-US" sz="3400" b="1" dirty="0" err="1">
                <a:solidFill>
                  <a:srgbClr val="002060"/>
                </a:solidFill>
              </a:rPr>
              <a:t>Dialektis</a:t>
            </a:r>
            <a:r>
              <a:rPr lang="en-US" sz="3400" b="1" dirty="0">
                <a:solidFill>
                  <a:srgbClr val="002060"/>
                </a:solidFill>
              </a:rPr>
              <a:t> </a:t>
            </a:r>
            <a:r>
              <a:rPr lang="en-US" sz="3400" b="1" dirty="0" err="1">
                <a:solidFill>
                  <a:srgbClr val="002060"/>
                </a:solidFill>
              </a:rPr>
              <a:t>Kecenderungan</a:t>
            </a:r>
            <a:r>
              <a:rPr lang="en-US" sz="3400" b="1" dirty="0">
                <a:solidFill>
                  <a:srgbClr val="002060"/>
                </a:solidFill>
              </a:rPr>
              <a:t> (Trend) dan Gerakan </a:t>
            </a:r>
            <a:r>
              <a:rPr lang="en-US" sz="3400" b="1" dirty="0" err="1">
                <a:solidFill>
                  <a:srgbClr val="002060"/>
                </a:solidFill>
              </a:rPr>
              <a:t>Sosial</a:t>
            </a:r>
            <a:endParaRPr lang="en-US" sz="3400" dirty="0"/>
          </a:p>
        </p:txBody>
      </p:sp>
      <p:pic>
        <p:nvPicPr>
          <p:cNvPr id="7" name="Picture 6">
            <a:extLst>
              <a:ext uri="{FF2B5EF4-FFF2-40B4-BE49-F238E27FC236}">
                <a16:creationId xmlns:a16="http://schemas.microsoft.com/office/drawing/2014/main" id="{B811E4B5-4344-41EE-9EB5-456A69ACA51C}"/>
              </a:ext>
            </a:extLst>
          </p:cNvPr>
          <p:cNvPicPr>
            <a:picLocks noChangeAspect="1"/>
          </p:cNvPicPr>
          <p:nvPr/>
        </p:nvPicPr>
        <p:blipFill rotWithShape="1">
          <a:blip r:embed="rId2"/>
          <a:srcRect l="6054" t="31241" r="16602" b="10397"/>
          <a:stretch/>
        </p:blipFill>
        <p:spPr>
          <a:xfrm>
            <a:off x="711200" y="2895600"/>
            <a:ext cx="12034157" cy="5105401"/>
          </a:xfrm>
          <a:prstGeom prst="rect">
            <a:avLst/>
          </a:prstGeom>
        </p:spPr>
      </p:pic>
    </p:spTree>
    <p:extLst>
      <p:ext uri="{BB962C8B-B14F-4D97-AF65-F5344CB8AC3E}">
        <p14:creationId xmlns:p14="http://schemas.microsoft.com/office/powerpoint/2010/main" val="307992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40D32E-52A8-47C0-B133-DEFB1CA3AFE5}"/>
              </a:ext>
            </a:extLst>
          </p:cNvPr>
          <p:cNvSpPr>
            <a:spLocks noGrp="1"/>
          </p:cNvSpPr>
          <p:nvPr>
            <p:ph type="title"/>
          </p:nvPr>
        </p:nvSpPr>
        <p:spPr>
          <a:xfrm>
            <a:off x="3001616" y="838200"/>
            <a:ext cx="10358783" cy="609600"/>
          </a:xfrm>
        </p:spPr>
        <p:txBody>
          <a:bodyPr>
            <a:normAutofit fontScale="90000"/>
          </a:bodyPr>
          <a:lstStyle/>
          <a:p>
            <a:r>
              <a:rPr lang="en-US" sz="3400" b="1" dirty="0" err="1">
                <a:solidFill>
                  <a:srgbClr val="002060"/>
                </a:solidFill>
              </a:rPr>
              <a:t>Hubungan</a:t>
            </a:r>
            <a:r>
              <a:rPr lang="en-US" sz="3400" b="1" dirty="0">
                <a:solidFill>
                  <a:srgbClr val="002060"/>
                </a:solidFill>
              </a:rPr>
              <a:t> </a:t>
            </a:r>
            <a:r>
              <a:rPr lang="en-US" sz="3400" b="1" dirty="0" err="1">
                <a:solidFill>
                  <a:srgbClr val="002060"/>
                </a:solidFill>
              </a:rPr>
              <a:t>Dialektis</a:t>
            </a:r>
            <a:r>
              <a:rPr lang="en-US" sz="3400" b="1" dirty="0">
                <a:solidFill>
                  <a:srgbClr val="002060"/>
                </a:solidFill>
              </a:rPr>
              <a:t> </a:t>
            </a:r>
            <a:r>
              <a:rPr lang="en-US" sz="3400" b="1" dirty="0" err="1">
                <a:solidFill>
                  <a:srgbClr val="002060"/>
                </a:solidFill>
              </a:rPr>
              <a:t>Kecenderungan</a:t>
            </a:r>
            <a:r>
              <a:rPr lang="en-US" sz="3400" b="1" dirty="0">
                <a:solidFill>
                  <a:srgbClr val="002060"/>
                </a:solidFill>
              </a:rPr>
              <a:t> (Trend) dan Gerakan </a:t>
            </a:r>
            <a:r>
              <a:rPr lang="en-US" sz="3400" b="1" dirty="0" err="1">
                <a:solidFill>
                  <a:srgbClr val="002060"/>
                </a:solidFill>
              </a:rPr>
              <a:t>Sosial</a:t>
            </a:r>
            <a:endParaRPr lang="en-US" sz="3400" dirty="0"/>
          </a:p>
        </p:txBody>
      </p:sp>
      <p:pic>
        <p:nvPicPr>
          <p:cNvPr id="10" name="Picture 9">
            <a:extLst>
              <a:ext uri="{FF2B5EF4-FFF2-40B4-BE49-F238E27FC236}">
                <a16:creationId xmlns:a16="http://schemas.microsoft.com/office/drawing/2014/main" id="{E57663C2-0DBB-413F-885E-42D3C1769B55}"/>
              </a:ext>
            </a:extLst>
          </p:cNvPr>
          <p:cNvPicPr>
            <a:picLocks noChangeAspect="1"/>
          </p:cNvPicPr>
          <p:nvPr/>
        </p:nvPicPr>
        <p:blipFill rotWithShape="1">
          <a:blip r:embed="rId2"/>
          <a:srcRect l="49789" t="11440" r="11438" b="6229"/>
          <a:stretch/>
        </p:blipFill>
        <p:spPr>
          <a:xfrm>
            <a:off x="1663700" y="1828800"/>
            <a:ext cx="9639300" cy="6400800"/>
          </a:xfrm>
          <a:prstGeom prst="rect">
            <a:avLst/>
          </a:prstGeom>
        </p:spPr>
      </p:pic>
    </p:spTree>
    <p:extLst>
      <p:ext uri="{BB962C8B-B14F-4D97-AF65-F5344CB8AC3E}">
        <p14:creationId xmlns:p14="http://schemas.microsoft.com/office/powerpoint/2010/main" val="69067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FA3C-8453-4185-87BF-F85359EB238D}"/>
              </a:ext>
            </a:extLst>
          </p:cNvPr>
          <p:cNvSpPr>
            <a:spLocks noGrp="1"/>
          </p:cNvSpPr>
          <p:nvPr>
            <p:ph type="ctrTitle"/>
          </p:nvPr>
        </p:nvSpPr>
        <p:spPr/>
        <p:txBody>
          <a:bodyPr/>
          <a:lstStyle/>
          <a:p>
            <a:r>
              <a:rPr lang="en-US" dirty="0"/>
              <a:t>KEMAJEMUKAN DAN INTEGRASI SOSIAL</a:t>
            </a:r>
          </a:p>
        </p:txBody>
      </p:sp>
      <p:sp>
        <p:nvSpPr>
          <p:cNvPr id="3" name="Subtitle 2">
            <a:extLst>
              <a:ext uri="{FF2B5EF4-FFF2-40B4-BE49-F238E27FC236}">
                <a16:creationId xmlns:a16="http://schemas.microsoft.com/office/drawing/2014/main" id="{5385E110-8470-4C22-8B58-FF3D4AB49D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2254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44e663bd468ed97ce8eaafb5ef46aa90474a9d"/>
  <p:tag name="ISPRING_RESOURCE_PATHS_HASH_PRESENTER" val="7a43c722c2fdab5e9ba4506e6d69bdc3cd5d2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32" charset="0"/>
            <a:ea typeface="ヒラギノ角ゴ ProN W3" pitchFamily="32" charset="-128"/>
            <a:sym typeface="Gill Sans" pitchFamily="32"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1999</TotalTime>
  <Pages>0</Pages>
  <Words>454</Words>
  <Characters>0</Characters>
  <Application>Microsoft Office PowerPoint</Application>
  <PresentationFormat>Custom</PresentationFormat>
  <Lines>0</Lines>
  <Paragraphs>45</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Calibri Light</vt:lpstr>
      <vt:lpstr>Gill Sans</vt:lpstr>
      <vt:lpstr>Wingdings</vt:lpstr>
      <vt:lpstr>Title &amp; Subtitle</vt:lpstr>
      <vt:lpstr>Custom Design</vt:lpstr>
      <vt:lpstr>Title &amp; Bullets - 2 Column</vt:lpstr>
      <vt:lpstr>GERAKAN SOSIAL, KEMAJEMUKAN DAN INTEGRIRAS SOSIAL</vt:lpstr>
      <vt:lpstr>GERAKAN SOIAL</vt:lpstr>
      <vt:lpstr>Pengertian Gerakan Sosial</vt:lpstr>
      <vt:lpstr>Perspektif Sosiologi tentang Gerakan Sosial</vt:lpstr>
      <vt:lpstr>Tipe-tipe Gerakan Sosial</vt:lpstr>
      <vt:lpstr>Tahap-tahap Terbentuknya Gerakan Sosial</vt:lpstr>
      <vt:lpstr>Hubungan Dialektis Kecenderungan (Trend) dan Gerakan Sosial</vt:lpstr>
      <vt:lpstr>Hubungan Dialektis Kecenderungan (Trend) dan Gerakan Sosial</vt:lpstr>
      <vt:lpstr>KEMAJEMUKAN DAN INTEGRASI SOSIAL</vt:lpstr>
      <vt:lpstr>Pendekatan Institusional</vt:lpstr>
      <vt:lpstr>Perbedaan Masyarakat Homogen-Heterogen-Majemuk</vt:lpstr>
      <vt:lpstr>Perbedaan Masyarakat Majemuk dan Homogen</vt:lpstr>
      <vt:lpstr>Perbedaan Masyarakat Majemuk dan Heterogen</vt:lpstr>
      <vt:lpstr>Tingkat Kemajemukan dalam Multi Dimensi</vt:lpstr>
      <vt:lpstr>Tingkat Kemajemukan dalam Multi Dimensi</vt:lpstr>
      <vt:lpstr>Tingkat Kemajemukan dalam Multi Dimensi</vt:lpstr>
      <vt:lpstr>Sumber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KARTONO</dc:creator>
  <cp:lastModifiedBy>Sri Pujiati</cp:lastModifiedBy>
  <cp:revision>200</cp:revision>
  <dcterms:modified xsi:type="dcterms:W3CDTF">2022-08-22T17:04:29Z</dcterms:modified>
</cp:coreProperties>
</file>