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1"/>
  </p:notesMasterIdLst>
  <p:sldIdLst>
    <p:sldId id="256" r:id="rId4"/>
    <p:sldId id="259" r:id="rId5"/>
    <p:sldId id="263" r:id="rId6"/>
    <p:sldId id="264" r:id="rId7"/>
    <p:sldId id="267" r:id="rId8"/>
    <p:sldId id="268" r:id="rId9"/>
    <p:sldId id="262" r:id="rId10"/>
  </p:sldIdLst>
  <p:sldSz cx="13004800" cy="9753600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 varScale="1">
        <p:scale>
          <a:sx n="44" d="100"/>
          <a:sy n="44" d="100"/>
        </p:scale>
        <p:origin x="1938" y="54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7362" y="1676400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DEMOKRASI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17500" y="4076699"/>
            <a:ext cx="13639800" cy="2667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7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762000"/>
            <a:ext cx="10007600" cy="914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Pengertian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Demokrasi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2133600"/>
            <a:ext cx="11658600" cy="6096000"/>
          </a:xfrm>
        </p:spPr>
        <p:txBody>
          <a:bodyPr>
            <a:noAutofit/>
          </a:bodyPr>
          <a:lstStyle/>
          <a:p>
            <a:pPr algn="just" fontAlgn="base">
              <a:buFont typeface="Wingdings" panose="05000000000000000000" pitchFamily="2" charset="2"/>
              <a:buChar char="§"/>
            </a:pP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epistemologis</a:t>
            </a:r>
            <a:r>
              <a:rPr lang="en-US" sz="3200" dirty="0"/>
              <a:t> “</a:t>
            </a:r>
            <a:r>
              <a:rPr lang="en-US" sz="3200" dirty="0" err="1"/>
              <a:t>demokrasi</a:t>
            </a:r>
            <a:r>
              <a:rPr lang="en-US" sz="3200" dirty="0"/>
              <a:t>”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 kata yang </a:t>
            </a:r>
            <a:r>
              <a:rPr lang="en-US" sz="3200" dirty="0" err="1"/>
              <a:t>berasal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Yunani </a:t>
            </a:r>
            <a:r>
              <a:rPr lang="en-US" sz="3200" dirty="0" err="1"/>
              <a:t>yaitu</a:t>
            </a:r>
            <a:r>
              <a:rPr lang="en-US" sz="3200" dirty="0"/>
              <a:t> ”demos” yang </a:t>
            </a:r>
            <a:r>
              <a:rPr lang="en-US" sz="3200" dirty="0" err="1"/>
              <a:t>berarti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penduduk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tempat</a:t>
            </a:r>
            <a:r>
              <a:rPr lang="en-US" sz="3200" dirty="0"/>
              <a:t> dan “</a:t>
            </a:r>
            <a:r>
              <a:rPr lang="en-US" sz="3200" dirty="0" err="1"/>
              <a:t>cretein</a:t>
            </a:r>
            <a:r>
              <a:rPr lang="en-US" sz="3200" dirty="0"/>
              <a:t>” </a:t>
            </a:r>
            <a:r>
              <a:rPr lang="en-US" sz="3200" dirty="0" err="1"/>
              <a:t>atau</a:t>
            </a:r>
            <a:r>
              <a:rPr lang="en-US" sz="3200" dirty="0"/>
              <a:t> “</a:t>
            </a:r>
            <a:r>
              <a:rPr lang="en-US" sz="3200" dirty="0" err="1"/>
              <a:t>cratos</a:t>
            </a:r>
            <a:r>
              <a:rPr lang="en-US" sz="3200" dirty="0"/>
              <a:t>” yang </a:t>
            </a:r>
            <a:r>
              <a:rPr lang="en-US" sz="3200" dirty="0" err="1"/>
              <a:t>berarti</a:t>
            </a:r>
            <a:r>
              <a:rPr lang="en-US" sz="3200" dirty="0"/>
              <a:t> </a:t>
            </a:r>
            <a:r>
              <a:rPr lang="en-US" sz="3200" dirty="0" err="1"/>
              <a:t>kekuasaan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kedaulatan</a:t>
            </a:r>
            <a:r>
              <a:rPr lang="en-US" sz="3200" dirty="0"/>
              <a:t>. Jadi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demos-</a:t>
            </a:r>
            <a:r>
              <a:rPr lang="en-US" sz="3200" dirty="0" err="1"/>
              <a:t>cratein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demos-</a:t>
            </a:r>
            <a:r>
              <a:rPr lang="en-US" sz="3200" dirty="0" err="1"/>
              <a:t>cratos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keadaan</a:t>
            </a:r>
            <a:r>
              <a:rPr lang="en-US" sz="3200" dirty="0"/>
              <a:t> Negara di mana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pemerintahannya</a:t>
            </a:r>
            <a:r>
              <a:rPr lang="en-US" sz="3200" dirty="0"/>
              <a:t> </a:t>
            </a:r>
            <a:r>
              <a:rPr lang="en-US" sz="3200" dirty="0" err="1"/>
              <a:t>kedaulatan</a:t>
            </a:r>
            <a:r>
              <a:rPr lang="en-US" sz="3200" dirty="0"/>
              <a:t> </a:t>
            </a:r>
            <a:r>
              <a:rPr lang="en-US" sz="3200" dirty="0" err="1"/>
              <a:t>berada</a:t>
            </a:r>
            <a:r>
              <a:rPr lang="en-US" sz="3200" dirty="0"/>
              <a:t> di </a:t>
            </a:r>
            <a:r>
              <a:rPr lang="en-US" sz="3200" dirty="0" err="1"/>
              <a:t>tangan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, </a:t>
            </a:r>
            <a:r>
              <a:rPr lang="en-US" sz="3200" dirty="0" err="1"/>
              <a:t>kekuasaan</a:t>
            </a:r>
            <a:r>
              <a:rPr lang="en-US" sz="3200" dirty="0"/>
              <a:t> </a:t>
            </a:r>
            <a:r>
              <a:rPr lang="en-US" sz="3200" dirty="0" err="1"/>
              <a:t>tertinggi</a:t>
            </a:r>
            <a:r>
              <a:rPr lang="en-US" sz="3200" dirty="0"/>
              <a:t> </a:t>
            </a:r>
            <a:r>
              <a:rPr lang="en-US" sz="3200" dirty="0" err="1"/>
              <a:t>berada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keputusan</a:t>
            </a:r>
            <a:r>
              <a:rPr lang="en-US" sz="3200" dirty="0"/>
              <a:t> </a:t>
            </a:r>
            <a:r>
              <a:rPr lang="en-US" sz="3200" dirty="0" err="1"/>
              <a:t>bersama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, </a:t>
            </a:r>
            <a:r>
              <a:rPr lang="en-US" sz="3200" dirty="0" err="1"/>
              <a:t>rakyat</a:t>
            </a:r>
            <a:r>
              <a:rPr lang="en-US" sz="3200" dirty="0"/>
              <a:t> </a:t>
            </a:r>
            <a:r>
              <a:rPr lang="en-US" sz="3200" dirty="0" err="1"/>
              <a:t>berkuasa</a:t>
            </a:r>
            <a:r>
              <a:rPr lang="en-US" sz="3200" dirty="0"/>
              <a:t>, </a:t>
            </a:r>
            <a:r>
              <a:rPr lang="en-US" sz="3200" dirty="0" err="1"/>
              <a:t>pemerintah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 dan oleh </a:t>
            </a:r>
            <a:r>
              <a:rPr lang="en-US" sz="3200" dirty="0" err="1"/>
              <a:t>rakyat</a:t>
            </a:r>
            <a:r>
              <a:rPr lang="en-US" sz="3200" dirty="0"/>
              <a:t>. </a:t>
            </a:r>
          </a:p>
          <a:p>
            <a:pPr algn="just" fontAlgn="base">
              <a:buFont typeface="Wingdings" panose="05000000000000000000" pitchFamily="2" charset="2"/>
              <a:buChar char="§"/>
            </a:pPr>
            <a:endParaRPr lang="en-US" sz="3200" dirty="0"/>
          </a:p>
          <a:p>
            <a:pPr algn="just" fontAlgn="base">
              <a:buFont typeface="Wingdings" panose="05000000000000000000" pitchFamily="2" charset="2"/>
              <a:buChar char="§"/>
            </a:pP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singkat</a:t>
            </a:r>
            <a:r>
              <a:rPr lang="en-US" sz="3200" dirty="0"/>
              <a:t> </a:t>
            </a:r>
            <a:r>
              <a:rPr lang="en-US" sz="3200" dirty="0" err="1"/>
              <a:t>diartikan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government or rule by the people, </a:t>
            </a:r>
            <a:r>
              <a:rPr lang="en-US" sz="3200" dirty="0" err="1"/>
              <a:t>yakni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system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pengaturan</a:t>
            </a:r>
            <a:r>
              <a:rPr lang="en-US" sz="3200" dirty="0"/>
              <a:t> yang </a:t>
            </a:r>
            <a:r>
              <a:rPr lang="en-US" sz="3200" dirty="0" err="1"/>
              <a:t>ditentukan</a:t>
            </a:r>
            <a:r>
              <a:rPr lang="en-US" sz="3200" dirty="0"/>
              <a:t> oleh </a:t>
            </a:r>
            <a:r>
              <a:rPr lang="en-US" sz="3200" dirty="0" err="1"/>
              <a:t>rakyat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mayoritas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 (Mayo, 1960).</a:t>
            </a:r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E24A6-AE8E-49BF-8764-8C3740BC7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Demokrasi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menurut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Tokoh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86408-0D08-4AF8-B7C8-8D89F754B302}"/>
              </a:ext>
            </a:extLst>
          </p:cNvPr>
          <p:cNvSpPr txBox="1"/>
          <p:nvPr/>
        </p:nvSpPr>
        <p:spPr>
          <a:xfrm>
            <a:off x="787400" y="2133600"/>
            <a:ext cx="1158240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3200" dirty="0"/>
              <a:t>Joseph A. Schemer : </a:t>
            </a:r>
            <a:r>
              <a:rPr lang="en-US" sz="3200" dirty="0" err="1"/>
              <a:t>Demokrasi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perencanaan</a:t>
            </a:r>
            <a:r>
              <a:rPr lang="en-US" sz="3200" dirty="0"/>
              <a:t> </a:t>
            </a:r>
            <a:r>
              <a:rPr lang="en-US" sz="3200" dirty="0" err="1"/>
              <a:t>institusional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 </a:t>
            </a:r>
            <a:r>
              <a:rPr lang="en-US" sz="3200" dirty="0" err="1"/>
              <a:t>mencapaikeputusan</a:t>
            </a:r>
            <a:r>
              <a:rPr lang="en-US" sz="3200" dirty="0"/>
              <a:t> </a:t>
            </a:r>
            <a:r>
              <a:rPr lang="en-US" sz="3200" dirty="0" err="1"/>
              <a:t>polituk</a:t>
            </a:r>
            <a:r>
              <a:rPr lang="en-US" sz="3200" dirty="0"/>
              <a:t> </a:t>
            </a:r>
            <a:r>
              <a:rPr lang="en-US" sz="3200" dirty="0" err="1"/>
              <a:t>dimana</a:t>
            </a:r>
            <a:r>
              <a:rPr lang="en-US" sz="3200" dirty="0"/>
              <a:t> </a:t>
            </a:r>
            <a:r>
              <a:rPr lang="en-US" sz="3200" dirty="0" err="1"/>
              <a:t>individu</a:t>
            </a:r>
            <a:r>
              <a:rPr lang="en-US" sz="3200" dirty="0"/>
              <a:t>- </a:t>
            </a:r>
            <a:r>
              <a:rPr lang="en-US" sz="3200" dirty="0" err="1"/>
              <a:t>individu</a:t>
            </a:r>
            <a:r>
              <a:rPr lang="en-US" sz="3200" dirty="0"/>
              <a:t> </a:t>
            </a:r>
            <a:r>
              <a:rPr lang="en-US" sz="3200" dirty="0" err="1"/>
              <a:t>memperoleh</a:t>
            </a:r>
            <a:r>
              <a:rPr lang="en-US" sz="3200" dirty="0"/>
              <a:t> </a:t>
            </a:r>
            <a:r>
              <a:rPr lang="en-US" sz="3200" dirty="0" err="1"/>
              <a:t>kekuasaan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memutuskan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perjuangan</a:t>
            </a:r>
            <a:r>
              <a:rPr lang="en-US" sz="3200" dirty="0"/>
              <a:t> </a:t>
            </a:r>
            <a:r>
              <a:rPr lang="en-US" sz="3200" dirty="0" err="1"/>
              <a:t>kompetitif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suara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.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en-US" sz="3200" dirty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3200" dirty="0"/>
              <a:t>Sidney Hook </a:t>
            </a:r>
            <a:r>
              <a:rPr lang="en-US" sz="3200" dirty="0" err="1"/>
              <a:t>Demokrasi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pemerintahan</a:t>
            </a:r>
            <a:r>
              <a:rPr lang="en-US" sz="3200" dirty="0"/>
              <a:t> </a:t>
            </a:r>
            <a:r>
              <a:rPr lang="en-US" sz="3200" dirty="0" err="1"/>
              <a:t>dimana</a:t>
            </a:r>
            <a:r>
              <a:rPr lang="en-US" sz="3200" dirty="0"/>
              <a:t> </a:t>
            </a:r>
            <a:r>
              <a:rPr lang="en-US" sz="3200" dirty="0" err="1"/>
              <a:t>keputusan-keputusan</a:t>
            </a:r>
            <a:r>
              <a:rPr lang="en-US" sz="3200" dirty="0"/>
              <a:t> </a:t>
            </a:r>
            <a:r>
              <a:rPr lang="en-US" sz="3200" dirty="0" err="1"/>
              <a:t>pemerintah</a:t>
            </a:r>
            <a:r>
              <a:rPr lang="en-US" sz="3200" dirty="0"/>
              <a:t> yang </a:t>
            </a:r>
            <a:r>
              <a:rPr lang="en-US" sz="3200" dirty="0" err="1"/>
              <a:t>penting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langsung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langsung</a:t>
            </a:r>
            <a:r>
              <a:rPr lang="en-US" sz="3200" dirty="0"/>
              <a:t> </a:t>
            </a:r>
            <a:r>
              <a:rPr lang="en-US" sz="3200" dirty="0" err="1"/>
              <a:t>didasarkan</a:t>
            </a:r>
            <a:r>
              <a:rPr lang="en-US" sz="3200" dirty="0"/>
              <a:t> pada </a:t>
            </a:r>
            <a:r>
              <a:rPr lang="en-US" sz="3200" dirty="0" err="1"/>
              <a:t>kesepakatan</a:t>
            </a:r>
            <a:r>
              <a:rPr lang="en-US" sz="3200" dirty="0"/>
              <a:t> </a:t>
            </a:r>
            <a:r>
              <a:rPr lang="en-US" sz="3200" dirty="0" err="1"/>
              <a:t>mayoritas</a:t>
            </a:r>
            <a:r>
              <a:rPr lang="en-US" sz="3200" dirty="0"/>
              <a:t> yang </a:t>
            </a:r>
            <a:r>
              <a:rPr lang="en-US" sz="3200" dirty="0" err="1"/>
              <a:t>diberikan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bebas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 </a:t>
            </a:r>
            <a:r>
              <a:rPr lang="en-US" sz="3200" dirty="0" err="1"/>
              <a:t>dewasa</a:t>
            </a:r>
            <a:endParaRPr lang="en-US" sz="3200" dirty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en-US" sz="3200" dirty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3200" dirty="0" err="1"/>
              <a:t>Lawan</a:t>
            </a:r>
            <a:r>
              <a:rPr lang="en-US" sz="3200" dirty="0"/>
              <a:t> kata </a:t>
            </a:r>
            <a:r>
              <a:rPr lang="en-US" sz="3200" dirty="0" err="1"/>
              <a:t>Demokrasi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Monarki</a:t>
            </a:r>
            <a:r>
              <a:rPr lang="en-US" sz="3200" dirty="0"/>
              <a:t>, </a:t>
            </a:r>
            <a:r>
              <a:rPr lang="en-US" sz="3200" dirty="0" err="1"/>
              <a:t>yakni</a:t>
            </a:r>
            <a:r>
              <a:rPr lang="en-US" sz="3200" dirty="0"/>
              <a:t> system </a:t>
            </a:r>
            <a:r>
              <a:rPr lang="en-US" sz="3200" dirty="0" err="1"/>
              <a:t>pengaturan</a:t>
            </a:r>
            <a:r>
              <a:rPr lang="en-US" sz="3200" dirty="0"/>
              <a:t> dan </a:t>
            </a:r>
            <a:r>
              <a:rPr lang="en-US" sz="3200" dirty="0" err="1"/>
              <a:t>penyelenggaraan</a:t>
            </a:r>
            <a:r>
              <a:rPr lang="en-US" sz="3200" dirty="0"/>
              <a:t> negara yang </a:t>
            </a:r>
            <a:r>
              <a:rPr lang="en-US" sz="3200" dirty="0" err="1"/>
              <a:t>ditentukan</a:t>
            </a:r>
            <a:r>
              <a:rPr lang="en-US" sz="3200" dirty="0"/>
              <a:t> oleh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individu</a:t>
            </a:r>
            <a:r>
              <a:rPr lang="en-US" sz="3200" dirty="0"/>
              <a:t> </a:t>
            </a:r>
            <a:r>
              <a:rPr lang="en-US" sz="3200" dirty="0" err="1"/>
              <a:t>saja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7486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0A5A35C-64E7-4DD9-AE81-DA954FA79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Bentuk-bentuk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Demokrasi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4FE072-DA91-424F-A128-B71FF06822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212" t="10397" r="10156" b="7270"/>
          <a:stretch/>
        </p:blipFill>
        <p:spPr>
          <a:xfrm>
            <a:off x="1443038" y="1657349"/>
            <a:ext cx="10668000" cy="664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3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36821A9-7C08-453D-93F7-A9FDDEA8E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Bentuk-bentuk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Demokrasi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lanjutan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5577A3-3E32-48F6-B572-6770E9D1C6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140" t="7270" r="14844" b="9355"/>
          <a:stretch/>
        </p:blipFill>
        <p:spPr>
          <a:xfrm>
            <a:off x="1549400" y="1485900"/>
            <a:ext cx="10287000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85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4D1ED-B93D-4258-BFA5-AB0044344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762001"/>
            <a:ext cx="9113838" cy="685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Demokrasi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1E57E-6326-4EA1-B604-10E440D80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1905000"/>
            <a:ext cx="11628437" cy="6188075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n-US" dirty="0" err="1"/>
              <a:t>Kebebasan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Kewarganegaraan</a:t>
            </a:r>
            <a:r>
              <a:rPr lang="en-US" dirty="0"/>
              <a:t> dan </a:t>
            </a:r>
            <a:r>
              <a:rPr lang="en-US" dirty="0" err="1"/>
              <a:t>Partisipasi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Administratif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Publisitas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/>
              <a:t>Hak-hak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negara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pendapatnya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berbangsa</a:t>
            </a:r>
            <a:r>
              <a:rPr lang="en-US" dirty="0"/>
              <a:t> dan </a:t>
            </a:r>
            <a:r>
              <a:rPr lang="en-US" dirty="0" err="1"/>
              <a:t>bernegara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tulisan.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berorganisasi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negara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kemasyarakatan</a:t>
            </a:r>
            <a:r>
              <a:rPr lang="en-US" dirty="0"/>
              <a:t>.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beroposisi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/>
              <a:t>Kewarganegaraan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agar </a:t>
            </a:r>
            <a:r>
              <a:rPr lang="en-US" dirty="0" err="1"/>
              <a:t>warga</a:t>
            </a:r>
            <a:r>
              <a:rPr lang="en-US" dirty="0"/>
              <a:t> negara </a:t>
            </a:r>
            <a:r>
              <a:rPr lang="en-US" dirty="0" err="1"/>
              <a:t>menyadari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dan </a:t>
            </a:r>
            <a:r>
              <a:rPr lang="en-US" dirty="0" err="1"/>
              <a:t>kewajibannya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negara,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partisipasinya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bernegara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4355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SOS14408/Modul 7/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1 dan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2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Pages>0</Pages>
  <Words>313</Words>
  <Characters>0</Characters>
  <Application>Microsoft Office PowerPoint</Application>
  <PresentationFormat>Custom</PresentationFormat>
  <Lines>0</Lines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Gill Sans</vt:lpstr>
      <vt:lpstr>Wingdings</vt:lpstr>
      <vt:lpstr>Title &amp; Subtitle</vt:lpstr>
      <vt:lpstr>Custom Design</vt:lpstr>
      <vt:lpstr>Title &amp; Bullets - 2 Column</vt:lpstr>
      <vt:lpstr>DEMOKRASI</vt:lpstr>
      <vt:lpstr>Pengertian Demokrasi</vt:lpstr>
      <vt:lpstr>Demokrasi menurut Tokoh</vt:lpstr>
      <vt:lpstr>Bentuk-bentuk Demokrasi</vt:lpstr>
      <vt:lpstr>Bentuk-bentuk Demokrasi (lanjutan)</vt:lpstr>
      <vt:lpstr>Syarat Demokrasi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Sri Pujiati</cp:lastModifiedBy>
  <cp:revision>206</cp:revision>
  <dcterms:modified xsi:type="dcterms:W3CDTF">2022-08-22T17:03:37Z</dcterms:modified>
</cp:coreProperties>
</file>