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9"/>
  </p:notesMasterIdLst>
  <p:sldIdLst>
    <p:sldId id="256" r:id="rId4"/>
    <p:sldId id="259" r:id="rId5"/>
    <p:sldId id="263" r:id="rId6"/>
    <p:sldId id="264" r:id="rId7"/>
    <p:sldId id="262" r:id="rId8"/>
  </p:sldIdLst>
  <p:sldSz cx="13004800" cy="9753600"/>
  <p:notesSz cx="6858000" cy="91440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36" autoAdjust="0"/>
    <p:restoredTop sz="97496" autoAdjust="0"/>
  </p:normalViewPr>
  <p:slideViewPr>
    <p:cSldViewPr>
      <p:cViewPr varScale="1">
        <p:scale>
          <a:sx n="44" d="100"/>
          <a:sy n="44" d="100"/>
        </p:scale>
        <p:origin x="1938" y="54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7362" y="2667000"/>
            <a:ext cx="9490075" cy="1676400"/>
          </a:xfrm>
        </p:spPr>
        <p:txBody>
          <a:bodyPr/>
          <a:lstStyle/>
          <a:p>
            <a:r>
              <a:rPr lang="en-US" sz="6000" b="1" dirty="0">
                <a:solidFill>
                  <a:srgbClr val="002060"/>
                </a:solidFill>
              </a:rPr>
              <a:t>PENGERTIAN DAN RUANG LINGKUP SOSIOLOGI POLITIK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17500" y="4572000"/>
            <a:ext cx="13639800" cy="25146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>
                <a:solidFill>
                  <a:srgbClr val="002060"/>
                </a:solidFill>
              </a:rPr>
              <a:t>: </a:t>
            </a:r>
            <a:r>
              <a:rPr lang="en-US" b="1" dirty="0">
                <a:solidFill>
                  <a:srgbClr val="002060"/>
                </a:solidFill>
              </a:rPr>
              <a:t>3</a:t>
            </a: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 dirty="0">
                <a:solidFill>
                  <a:srgbClr val="002060"/>
                </a:solidFill>
              </a:rPr>
              <a:t>: FHISI</a:t>
            </a:r>
            <a:r>
              <a:rPr lang="id-ID" b="1" dirty="0">
                <a:solidFill>
                  <a:srgbClr val="002060"/>
                </a:solidFill>
              </a:rPr>
              <a:t>P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Pengertian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Sosialisasi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/>
          </a:bodyPr>
          <a:lstStyle/>
          <a:p>
            <a:pPr marL="742950" indent="-742950" fontAlgn="base">
              <a:buAutoNum type="alphaUcPeriod"/>
            </a:pPr>
            <a:r>
              <a:rPr lang="en-US" sz="4000" dirty="0" err="1"/>
              <a:t>Pengertian</a:t>
            </a:r>
            <a:endParaRPr lang="en-US" sz="4000" dirty="0"/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en-US" sz="3600" dirty="0"/>
              <a:t> David Segal: </a:t>
            </a:r>
            <a:r>
              <a:rPr lang="en-US" sz="3600" dirty="0" err="1"/>
              <a:t>Kemampuan</a:t>
            </a:r>
            <a:r>
              <a:rPr lang="en-US" sz="3600" dirty="0"/>
              <a:t> </a:t>
            </a:r>
            <a:r>
              <a:rPr lang="en-US" sz="3600" dirty="0" err="1"/>
              <a:t>menginternalisasikan</a:t>
            </a:r>
            <a:r>
              <a:rPr lang="en-US" sz="3600" dirty="0"/>
              <a:t> </a:t>
            </a:r>
            <a:r>
              <a:rPr lang="en-US" sz="3600" dirty="0" err="1"/>
              <a:t>tindakan</a:t>
            </a:r>
            <a:r>
              <a:rPr lang="en-US" sz="3600" dirty="0"/>
              <a:t>, </a:t>
            </a:r>
            <a:r>
              <a:rPr lang="en-US" sz="3600" dirty="0" err="1"/>
              <a:t>perilaku</a:t>
            </a:r>
            <a:r>
              <a:rPr lang="en-US" sz="3600" dirty="0"/>
              <a:t> dan </a:t>
            </a:r>
            <a:r>
              <a:rPr lang="en-US" sz="3600" dirty="0" err="1"/>
              <a:t>orientasi</a:t>
            </a:r>
            <a:r>
              <a:rPr lang="en-US" sz="3600" dirty="0"/>
              <a:t> yang </a:t>
            </a:r>
            <a:r>
              <a:rPr lang="en-US" sz="3600" dirty="0" err="1"/>
              <a:t>tetap</a:t>
            </a:r>
            <a:r>
              <a:rPr lang="en-US" sz="3600" dirty="0"/>
              <a:t> </a:t>
            </a:r>
            <a:r>
              <a:rPr lang="en-US" sz="3600" dirty="0" err="1"/>
              <a:t>bertahan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siklus</a:t>
            </a:r>
            <a:r>
              <a:rPr lang="en-US" sz="3600" dirty="0"/>
              <a:t> </a:t>
            </a:r>
            <a:r>
              <a:rPr lang="en-US" sz="3600" dirty="0" err="1"/>
              <a:t>kehidupan</a:t>
            </a:r>
            <a:r>
              <a:rPr lang="en-US" sz="3600" dirty="0"/>
              <a:t> </a:t>
            </a:r>
            <a:r>
              <a:rPr lang="en-US" sz="3600" dirty="0" err="1"/>
              <a:t>seseorang</a:t>
            </a:r>
            <a:endParaRPr lang="en-US" sz="3600" dirty="0"/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en-US" sz="3600" dirty="0"/>
              <a:t>Fred Greenstein : Proses </a:t>
            </a:r>
            <a:r>
              <a:rPr lang="en-US" sz="3600" dirty="0" err="1"/>
              <a:t>penanaman</a:t>
            </a:r>
            <a:r>
              <a:rPr lang="en-US" sz="3600" dirty="0"/>
              <a:t> </a:t>
            </a:r>
            <a:r>
              <a:rPr lang="en-US" sz="3600" dirty="0" err="1"/>
              <a:t>informasi</a:t>
            </a:r>
            <a:r>
              <a:rPr lang="en-US" sz="3600" dirty="0"/>
              <a:t>, </a:t>
            </a:r>
            <a:r>
              <a:rPr lang="en-US" sz="3600" dirty="0" err="1"/>
              <a:t>nilai-nilai</a:t>
            </a:r>
            <a:r>
              <a:rPr lang="en-US" sz="3600" dirty="0"/>
              <a:t> dan </a:t>
            </a:r>
            <a:r>
              <a:rPr lang="en-US" sz="3600" dirty="0" err="1"/>
              <a:t>praktek-praktek</a:t>
            </a:r>
            <a:r>
              <a:rPr lang="en-US" sz="3600" dirty="0"/>
              <a:t> </a:t>
            </a:r>
            <a:r>
              <a:rPr lang="en-US" sz="3600" dirty="0" err="1"/>
              <a:t>politik</a:t>
            </a:r>
            <a:r>
              <a:rPr lang="en-US" sz="3600" dirty="0"/>
              <a:t> yang </a:t>
            </a:r>
            <a:r>
              <a:rPr lang="en-US" sz="3600" dirty="0" err="1"/>
              <a:t>dilakukan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sengaja</a:t>
            </a:r>
            <a:r>
              <a:rPr lang="en-US" sz="3600" dirty="0"/>
              <a:t> oleh </a:t>
            </a:r>
            <a:r>
              <a:rPr lang="en-US" sz="3600" dirty="0" err="1"/>
              <a:t>lembaga-lembaga</a:t>
            </a:r>
            <a:r>
              <a:rPr lang="en-US" sz="3600" dirty="0"/>
              <a:t> </a:t>
            </a:r>
            <a:r>
              <a:rPr lang="en-US" sz="3600" dirty="0" err="1"/>
              <a:t>terkait</a:t>
            </a:r>
            <a:r>
              <a:rPr lang="en-US" sz="3600" dirty="0"/>
              <a:t> </a:t>
            </a:r>
            <a:r>
              <a:rPr lang="en-US" sz="3600" dirty="0" err="1"/>
              <a:t>langsung</a:t>
            </a:r>
            <a:r>
              <a:rPr lang="en-US" sz="3600" dirty="0"/>
              <a:t> </a:t>
            </a:r>
            <a:r>
              <a:rPr lang="en-US" sz="3600" dirty="0" err="1"/>
              <a:t>maupun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langsung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persoalan</a:t>
            </a:r>
            <a:r>
              <a:rPr lang="en-US" sz="3600" dirty="0"/>
              <a:t> </a:t>
            </a:r>
            <a:r>
              <a:rPr lang="en-US" sz="3600" dirty="0" err="1"/>
              <a:t>politik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E24A6-AE8E-49BF-8764-8C3740BC7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7200" y="838200"/>
            <a:ext cx="9113838" cy="6096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Pengertian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Sosialisasi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r>
              <a:rPr lang="en-US" b="1" dirty="0">
                <a:solidFill>
                  <a:srgbClr val="002060"/>
                </a:solidFill>
              </a:rPr>
              <a:t> (</a:t>
            </a:r>
            <a:r>
              <a:rPr lang="en-US" b="1" dirty="0" err="1">
                <a:solidFill>
                  <a:srgbClr val="002060"/>
                </a:solidFill>
              </a:rPr>
              <a:t>lanjutan</a:t>
            </a:r>
            <a:r>
              <a:rPr lang="en-US" b="1" dirty="0">
                <a:solidFill>
                  <a:srgbClr val="002060"/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3588D-C738-4401-92ED-930EC7242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 algn="just" fontAlgn="base">
              <a:buAutoNum type="arabicPeriod"/>
            </a:pPr>
            <a:r>
              <a:rPr lang="en-US" sz="4000" dirty="0" err="1"/>
              <a:t>Sosialisasi</a:t>
            </a:r>
            <a:r>
              <a:rPr lang="en-US" sz="4000" dirty="0"/>
              <a:t> </a:t>
            </a:r>
            <a:r>
              <a:rPr lang="en-US" sz="4000" dirty="0" err="1"/>
              <a:t>Politik</a:t>
            </a:r>
            <a:r>
              <a:rPr lang="en-US" sz="4000" dirty="0"/>
              <a:t> </a:t>
            </a:r>
            <a:r>
              <a:rPr lang="en-US" sz="4000" dirty="0" err="1"/>
              <a:t>Langsung</a:t>
            </a:r>
            <a:endParaRPr lang="en-US" sz="4000" dirty="0"/>
          </a:p>
          <a:p>
            <a:pPr lvl="1" algn="just" fontAlgn="base">
              <a:buFont typeface="Wingdings" panose="05000000000000000000" pitchFamily="2" charset="2"/>
              <a:buChar char="§"/>
            </a:pPr>
            <a:r>
              <a:rPr lang="en-US" sz="3600" dirty="0"/>
              <a:t> Proses </a:t>
            </a:r>
            <a:r>
              <a:rPr lang="en-US" sz="3600" dirty="0" err="1"/>
              <a:t>transmisi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satu</a:t>
            </a:r>
            <a:r>
              <a:rPr lang="en-US" sz="3600" dirty="0"/>
              <a:t> </a:t>
            </a:r>
            <a:r>
              <a:rPr lang="en-US" sz="3600" dirty="0" err="1"/>
              <a:t>generasi</a:t>
            </a:r>
            <a:r>
              <a:rPr lang="en-US" sz="3600" dirty="0"/>
              <a:t> </a:t>
            </a:r>
            <a:r>
              <a:rPr lang="en-US" sz="3600" dirty="0" err="1"/>
              <a:t>ke</a:t>
            </a:r>
            <a:r>
              <a:rPr lang="en-US" sz="3600" dirty="0"/>
              <a:t> </a:t>
            </a:r>
            <a:r>
              <a:rPr lang="en-US" sz="3600" dirty="0" err="1"/>
              <a:t>generasi</a:t>
            </a:r>
            <a:r>
              <a:rPr lang="en-US" sz="3600" dirty="0"/>
              <a:t> </a:t>
            </a:r>
            <a:r>
              <a:rPr lang="en-US" sz="3600" dirty="0" err="1"/>
              <a:t>berikutnya</a:t>
            </a:r>
            <a:r>
              <a:rPr lang="en-US" sz="3600" dirty="0"/>
              <a:t> </a:t>
            </a:r>
            <a:r>
              <a:rPr lang="en-US" sz="3600" dirty="0" err="1"/>
              <a:t>berwujud</a:t>
            </a:r>
            <a:r>
              <a:rPr lang="en-US" sz="3600" dirty="0"/>
              <a:t> </a:t>
            </a:r>
            <a:r>
              <a:rPr lang="en-US" sz="3600" dirty="0" err="1"/>
              <a:t>nilai-nilai</a:t>
            </a:r>
            <a:r>
              <a:rPr lang="en-US" sz="3600" dirty="0"/>
              <a:t>, </a:t>
            </a:r>
            <a:r>
              <a:rPr lang="en-US" sz="3600" dirty="0" err="1"/>
              <a:t>informasi</a:t>
            </a:r>
            <a:r>
              <a:rPr lang="en-US" sz="3600" dirty="0"/>
              <a:t>, </a:t>
            </a:r>
            <a:r>
              <a:rPr lang="en-US" sz="3600" dirty="0" err="1"/>
              <a:t>sikap</a:t>
            </a:r>
            <a:r>
              <a:rPr lang="en-US" sz="3600" dirty="0"/>
              <a:t>, </a:t>
            </a:r>
            <a:r>
              <a:rPr lang="en-US" sz="3600" dirty="0" err="1"/>
              <a:t>pandangan</a:t>
            </a:r>
            <a:r>
              <a:rPr lang="en-US" sz="3600" dirty="0"/>
              <a:t> dan </a:t>
            </a:r>
            <a:r>
              <a:rPr lang="en-US" sz="3600" dirty="0" err="1"/>
              <a:t>keyakinan-keyakinan</a:t>
            </a:r>
            <a:r>
              <a:rPr lang="en-US" sz="3600" dirty="0"/>
              <a:t> </a:t>
            </a:r>
            <a:r>
              <a:rPr lang="en-US" sz="3600" dirty="0" err="1"/>
              <a:t>mengenai</a:t>
            </a:r>
            <a:r>
              <a:rPr lang="en-US" sz="3600" dirty="0"/>
              <a:t> </a:t>
            </a:r>
            <a:r>
              <a:rPr lang="en-US" sz="3600" dirty="0" err="1"/>
              <a:t>politik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eksplisit</a:t>
            </a:r>
            <a:r>
              <a:rPr lang="en-US" sz="3600" dirty="0"/>
              <a:t>.</a:t>
            </a:r>
          </a:p>
          <a:p>
            <a:pPr marL="742950" indent="-742950" algn="just" fontAlgn="base">
              <a:buAutoNum type="arabicPeriod"/>
            </a:pPr>
            <a:r>
              <a:rPr lang="en-US" sz="4000" dirty="0" err="1"/>
              <a:t>Sosialisasi</a:t>
            </a:r>
            <a:r>
              <a:rPr lang="en-US" sz="4000" dirty="0"/>
              <a:t> </a:t>
            </a:r>
            <a:r>
              <a:rPr lang="en-US" sz="4000" dirty="0" err="1"/>
              <a:t>Politik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Langsung</a:t>
            </a:r>
            <a:endParaRPr lang="en-US" sz="4000" dirty="0"/>
          </a:p>
          <a:p>
            <a:pPr lvl="1" algn="just" fontAlgn="base">
              <a:buFont typeface="Wingdings" panose="05000000000000000000" pitchFamily="2" charset="2"/>
              <a:buChar char="§"/>
            </a:pPr>
            <a:r>
              <a:rPr lang="en-US" sz="3600" dirty="0"/>
              <a:t> Proses </a:t>
            </a:r>
            <a:r>
              <a:rPr lang="en-US" sz="3600" dirty="0" err="1"/>
              <a:t>dimana</a:t>
            </a:r>
            <a:r>
              <a:rPr lang="en-US" sz="3600" dirty="0"/>
              <a:t> </a:t>
            </a:r>
            <a:r>
              <a:rPr lang="en-US" sz="3600" dirty="0" err="1"/>
              <a:t>seorang</a:t>
            </a:r>
            <a:r>
              <a:rPr lang="en-US" sz="3600" dirty="0"/>
              <a:t> </a:t>
            </a:r>
            <a:r>
              <a:rPr lang="en-US" sz="3600" dirty="0" err="1"/>
              <a:t>individu</a:t>
            </a:r>
            <a:r>
              <a:rPr lang="en-US" sz="3600" dirty="0"/>
              <a:t> </a:t>
            </a:r>
            <a:r>
              <a:rPr lang="en-US" sz="3600" dirty="0" err="1"/>
              <a:t>untukpertama</a:t>
            </a:r>
            <a:r>
              <a:rPr lang="en-US" sz="3600" dirty="0"/>
              <a:t> </a:t>
            </a:r>
            <a:r>
              <a:rPr lang="en-US" sz="3600" dirty="0" err="1"/>
              <a:t>kalinya</a:t>
            </a:r>
            <a:r>
              <a:rPr lang="en-US" sz="3600" dirty="0"/>
              <a:t> </a:t>
            </a:r>
            <a:r>
              <a:rPr lang="en-US" sz="3600" dirty="0" err="1"/>
              <a:t>memperoleh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mewarisi</a:t>
            </a:r>
            <a:r>
              <a:rPr lang="en-US" sz="3600" dirty="0"/>
              <a:t> </a:t>
            </a:r>
            <a:r>
              <a:rPr lang="en-US" sz="3600" dirty="0" err="1"/>
              <a:t>hal-hal</a:t>
            </a:r>
            <a:r>
              <a:rPr lang="en-US" sz="3600" dirty="0"/>
              <a:t> yang </a:t>
            </a:r>
            <a:r>
              <a:rPr lang="en-US" sz="3600" dirty="0" err="1"/>
              <a:t>bersifat</a:t>
            </a:r>
            <a:r>
              <a:rPr lang="en-US" sz="3600" dirty="0"/>
              <a:t> non-</a:t>
            </a:r>
            <a:r>
              <a:rPr lang="en-US" sz="3600" dirty="0" err="1"/>
              <a:t>politik</a:t>
            </a:r>
            <a:r>
              <a:rPr lang="en-US" sz="3600" dirty="0"/>
              <a:t> yang </a:t>
            </a:r>
            <a:r>
              <a:rPr lang="en-US" sz="3600" dirty="0" err="1"/>
              <a:t>kemudian</a:t>
            </a:r>
            <a:r>
              <a:rPr lang="en-US" sz="3600" dirty="0"/>
              <a:t>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mempengaruhi</a:t>
            </a:r>
            <a:r>
              <a:rPr lang="en-US" sz="3600" dirty="0"/>
              <a:t> </a:t>
            </a:r>
            <a:r>
              <a:rPr lang="en-US" sz="3600" dirty="0" err="1"/>
              <a:t>pandangan</a:t>
            </a:r>
            <a:r>
              <a:rPr lang="en-US" sz="3600" dirty="0"/>
              <a:t> dan </a:t>
            </a:r>
            <a:r>
              <a:rPr lang="en-US" sz="3600" dirty="0" err="1"/>
              <a:t>sikapnya</a:t>
            </a:r>
            <a:r>
              <a:rPr lang="en-US" sz="3600" dirty="0"/>
              <a:t> </a:t>
            </a:r>
            <a:r>
              <a:rPr lang="en-US" sz="3600" dirty="0" err="1"/>
              <a:t>tentang</a:t>
            </a:r>
            <a:r>
              <a:rPr lang="en-US" sz="3600" dirty="0"/>
              <a:t> </a:t>
            </a:r>
            <a:r>
              <a:rPr lang="en-US" sz="3600" dirty="0" err="1"/>
              <a:t>politik</a:t>
            </a:r>
            <a:r>
              <a:rPr lang="en-US" sz="3600" dirty="0"/>
              <a:t>.</a:t>
            </a:r>
          </a:p>
          <a:p>
            <a:pPr marL="0" indent="0" algn="just" fontAlgn="base">
              <a:buNone/>
            </a:pPr>
            <a:endParaRPr lang="en-US" sz="4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863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879E0-D7AA-4822-B4EE-81B59CD11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438400"/>
            <a:ext cx="11217275" cy="6188075"/>
          </a:xfrm>
        </p:spPr>
        <p:txBody>
          <a:bodyPr/>
          <a:lstStyle/>
          <a:p>
            <a:pPr marL="742950" indent="-742950" algn="just" fontAlgn="base">
              <a:buAutoNum type="alphaUcPeriod"/>
            </a:pPr>
            <a:r>
              <a:rPr lang="en-US" sz="4000" dirty="0" err="1"/>
              <a:t>Keluarga</a:t>
            </a:r>
            <a:endParaRPr lang="en-US" sz="4000" dirty="0"/>
          </a:p>
          <a:p>
            <a:pPr marL="742950" indent="-742950" algn="just" fontAlgn="base">
              <a:buAutoNum type="alphaUcPeriod"/>
            </a:pPr>
            <a:r>
              <a:rPr lang="en-US" sz="4000" dirty="0" err="1"/>
              <a:t>Sekolah</a:t>
            </a:r>
            <a:endParaRPr lang="en-US" sz="4000" dirty="0"/>
          </a:p>
          <a:p>
            <a:pPr marL="742950" indent="-742950" algn="just" fontAlgn="base">
              <a:buAutoNum type="alphaUcPeriod"/>
            </a:pPr>
            <a:r>
              <a:rPr lang="en-US" sz="4000" dirty="0" err="1"/>
              <a:t>Kelompok</a:t>
            </a:r>
            <a:r>
              <a:rPr lang="en-US" sz="4000" dirty="0"/>
              <a:t> </a:t>
            </a:r>
            <a:r>
              <a:rPr lang="en-US" sz="4000" dirty="0" err="1"/>
              <a:t>Teman</a:t>
            </a:r>
            <a:r>
              <a:rPr lang="en-US" sz="4000" dirty="0"/>
              <a:t> </a:t>
            </a:r>
            <a:r>
              <a:rPr lang="en-US" sz="4000" dirty="0" err="1"/>
              <a:t>Sebaya</a:t>
            </a:r>
            <a:r>
              <a:rPr lang="en-US" sz="4000" dirty="0"/>
              <a:t> (peer group)</a:t>
            </a:r>
          </a:p>
          <a:p>
            <a:pPr marL="742950" indent="-742950" algn="just" fontAlgn="base">
              <a:buAutoNum type="alphaUcPeriod"/>
            </a:pPr>
            <a:r>
              <a:rPr lang="en-US" sz="4000" dirty="0"/>
              <a:t>Media Massa</a:t>
            </a:r>
          </a:p>
          <a:p>
            <a:pPr marL="742950" indent="-742950" algn="just" fontAlgn="base">
              <a:buAutoNum type="alphaUcPeriod"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0A5A35C-64E7-4DD9-AE81-DA954FA79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7200" y="838200"/>
            <a:ext cx="9113838" cy="6096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Agen-agen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Sosialisasi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37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, SOS14408/</a:t>
            </a:r>
            <a:r>
              <a:rPr lang="en-US"/>
              <a:t>Modul 3/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1 dan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2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1943</TotalTime>
  <Pages>0</Pages>
  <Words>163</Words>
  <Characters>0</Characters>
  <Application>Microsoft Office PowerPoint</Application>
  <PresentationFormat>Custom</PresentationFormat>
  <Lines>0</Lines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Gill Sans</vt:lpstr>
      <vt:lpstr>Wingdings</vt:lpstr>
      <vt:lpstr>Title &amp; Subtitle</vt:lpstr>
      <vt:lpstr>Custom Design</vt:lpstr>
      <vt:lpstr>Title &amp; Bullets - 2 Column</vt:lpstr>
      <vt:lpstr>PENGERTIAN DAN RUANG LINGKUP SOSIOLOGI POLITIK</vt:lpstr>
      <vt:lpstr>Pengertian Sosialisasi Politik</vt:lpstr>
      <vt:lpstr>Pengertian Sosialisasi Politik (lanjutan)</vt:lpstr>
      <vt:lpstr>Agen-agen Sosialisasi Politik</vt:lpstr>
      <vt:lpstr>Sumber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Sri Pujiati</cp:lastModifiedBy>
  <cp:revision>198</cp:revision>
  <dcterms:modified xsi:type="dcterms:W3CDTF">2022-08-22T17:00:49Z</dcterms:modified>
</cp:coreProperties>
</file>