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2"/>
  </p:notesMasterIdLst>
  <p:sldIdLst>
    <p:sldId id="256" r:id="rId4"/>
    <p:sldId id="259" r:id="rId5"/>
    <p:sldId id="263" r:id="rId6"/>
    <p:sldId id="264" r:id="rId7"/>
    <p:sldId id="267" r:id="rId8"/>
    <p:sldId id="266" r:id="rId9"/>
    <p:sldId id="268" r:id="rId10"/>
    <p:sldId id="262" r:id="rId11"/>
  </p:sldIdLst>
  <p:sldSz cx="13004800" cy="975360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2362198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PARTAI POLITIK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4724401"/>
            <a:ext cx="13639800" cy="2667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5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</a:t>
            </a:r>
            <a:r>
              <a:rPr lang="id-ID" b="1" dirty="0">
                <a:solidFill>
                  <a:srgbClr val="002060"/>
                </a:solidFill>
              </a:rPr>
              <a:t>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Latar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Belakang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Munculnya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599" y="2438400"/>
            <a:ext cx="10007601" cy="5356225"/>
          </a:xfrm>
        </p:spPr>
        <p:txBody>
          <a:bodyPr>
            <a:normAutofit/>
          </a:bodyPr>
          <a:lstStyle/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Berkaitan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berkembangnya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konstitusi</a:t>
            </a:r>
            <a:r>
              <a:rPr lang="en-US" sz="4000" dirty="0"/>
              <a:t> dan </a:t>
            </a:r>
            <a:r>
              <a:rPr lang="en-US" sz="4000" dirty="0" err="1"/>
              <a:t>pemerintah</a:t>
            </a:r>
            <a:r>
              <a:rPr lang="en-US" sz="4000" dirty="0"/>
              <a:t> </a:t>
            </a:r>
            <a:r>
              <a:rPr lang="en-US" sz="4000" dirty="0" err="1"/>
              <a:t>perwakilan</a:t>
            </a:r>
            <a:endParaRPr lang="en-US" sz="4000" dirty="0"/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fenomena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modern (</a:t>
            </a:r>
            <a:r>
              <a:rPr lang="en-US" sz="4000" dirty="0" err="1"/>
              <a:t>awal</a:t>
            </a:r>
            <a:r>
              <a:rPr lang="en-US" sz="4000" dirty="0"/>
              <a:t> </a:t>
            </a:r>
            <a:r>
              <a:rPr lang="en-US" sz="4000" dirty="0" err="1"/>
              <a:t>abad</a:t>
            </a:r>
            <a:r>
              <a:rPr lang="en-US" sz="4000" dirty="0"/>
              <a:t> ke-19)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Ide dan </a:t>
            </a:r>
            <a:r>
              <a:rPr lang="en-US" sz="4000" dirty="0" err="1"/>
              <a:t>praktik</a:t>
            </a:r>
            <a:r>
              <a:rPr lang="en-US" sz="4000" dirty="0"/>
              <a:t> </a:t>
            </a:r>
            <a:r>
              <a:rPr lang="en-US" sz="4000" dirty="0" err="1"/>
              <a:t>awal</a:t>
            </a:r>
            <a:r>
              <a:rPr lang="en-US" sz="4000" dirty="0"/>
              <a:t> </a:t>
            </a:r>
            <a:r>
              <a:rPr lang="en-US" sz="4000" dirty="0" err="1"/>
              <a:t>berasal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barat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Ide </a:t>
            </a:r>
            <a:r>
              <a:rPr lang="en-US" sz="4000" dirty="0" err="1"/>
              <a:t>dasarnya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“</a:t>
            </a:r>
            <a:r>
              <a:rPr lang="en-US" sz="4000" dirty="0" err="1"/>
              <a:t>kompetisi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Partai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BE99D7-1A5A-41A5-A790-8DAA0DF656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 t="8338" r="6872" b="5161"/>
          <a:stretch/>
        </p:blipFill>
        <p:spPr>
          <a:xfrm>
            <a:off x="1640681" y="1905000"/>
            <a:ext cx="9723438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79E0-D7AA-4822-B4EE-81B59CD1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438400"/>
            <a:ext cx="11217275" cy="6188075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Macridis</a:t>
            </a:r>
            <a:r>
              <a:rPr lang="en-US" sz="4000" dirty="0"/>
              <a:t> (</a:t>
            </a:r>
            <a:r>
              <a:rPr lang="en-US" sz="4000" dirty="0" err="1"/>
              <a:t>dalam</a:t>
            </a:r>
            <a:r>
              <a:rPr lang="en-US" sz="4000" dirty="0"/>
              <a:t> Amal dan </a:t>
            </a:r>
            <a:r>
              <a:rPr lang="en-US" sz="4000" dirty="0" err="1"/>
              <a:t>Bogdanor</a:t>
            </a:r>
            <a:r>
              <a:rPr lang="en-US" sz="4000" dirty="0"/>
              <a:t>)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Representasi</a:t>
            </a:r>
            <a:r>
              <a:rPr lang="en-US" sz="4000" dirty="0"/>
              <a:t>. </a:t>
            </a:r>
            <a:r>
              <a:rPr lang="en-US" sz="4000" dirty="0" err="1"/>
              <a:t>Konversi</a:t>
            </a:r>
            <a:r>
              <a:rPr lang="en-US" sz="4000" dirty="0"/>
              <a:t> dan </a:t>
            </a:r>
            <a:r>
              <a:rPr lang="en-US" sz="4000" dirty="0" err="1"/>
              <a:t>agregasi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/>
              <a:t>Integrasi (</a:t>
            </a:r>
            <a:r>
              <a:rPr lang="en-US" sz="4000" dirty="0" err="1"/>
              <a:t>partisipasi</a:t>
            </a:r>
            <a:r>
              <a:rPr lang="en-US" sz="4000" dirty="0"/>
              <a:t>, </a:t>
            </a:r>
            <a:r>
              <a:rPr lang="en-US" sz="4000" dirty="0" err="1"/>
              <a:t>sosialisasi</a:t>
            </a:r>
            <a:r>
              <a:rPr lang="en-US" sz="4000" dirty="0"/>
              <a:t>, </a:t>
            </a:r>
            <a:r>
              <a:rPr lang="en-US" sz="4000" dirty="0" err="1"/>
              <a:t>mobilisasi</a:t>
            </a:r>
            <a:r>
              <a:rPr lang="en-US" sz="4000" dirty="0"/>
              <a:t>)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Persuasi</a:t>
            </a:r>
            <a:r>
              <a:rPr lang="en-US" sz="4000" dirty="0"/>
              <a:t>, </a:t>
            </a:r>
            <a:r>
              <a:rPr lang="en-US" sz="4000" dirty="0" err="1"/>
              <a:t>represi</a:t>
            </a:r>
            <a:r>
              <a:rPr lang="en-US" sz="4000" dirty="0"/>
              <a:t>, </a:t>
            </a:r>
            <a:r>
              <a:rPr lang="en-US" sz="4000" dirty="0" err="1"/>
              <a:t>rekrutmen</a:t>
            </a:r>
            <a:r>
              <a:rPr lang="en-US" sz="4000" dirty="0"/>
              <a:t>, </a:t>
            </a:r>
            <a:r>
              <a:rPr lang="en-US" sz="4000" dirty="0" err="1"/>
              <a:t>pemilihan</a:t>
            </a:r>
            <a:r>
              <a:rPr lang="en-US" sz="4000" dirty="0"/>
              <a:t> </a:t>
            </a:r>
            <a:r>
              <a:rPr lang="en-US" sz="4000" dirty="0" err="1"/>
              <a:t>pemimpin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Pertimbangan</a:t>
            </a:r>
            <a:r>
              <a:rPr lang="en-US" sz="4000" dirty="0"/>
              <a:t> dan </a:t>
            </a:r>
            <a:r>
              <a:rPr lang="en-US" sz="4000" dirty="0" err="1"/>
              <a:t>perumusan</a:t>
            </a:r>
            <a:r>
              <a:rPr lang="en-US" sz="4000" dirty="0"/>
              <a:t> </a:t>
            </a:r>
            <a:r>
              <a:rPr lang="en-US" sz="4000" dirty="0" err="1"/>
              <a:t>kebijakan</a:t>
            </a:r>
            <a:r>
              <a:rPr lang="en-US" sz="4000" dirty="0"/>
              <a:t> dan </a:t>
            </a:r>
            <a:r>
              <a:rPr lang="en-US" sz="4000" dirty="0" err="1"/>
              <a:t>kontrol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pemerintah</a:t>
            </a:r>
            <a:r>
              <a:rPr lang="en-US" sz="4000" dirty="0"/>
              <a:t>.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Fungsi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B926A-D1D7-4060-B28C-D0B87387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2" y="2286000"/>
            <a:ext cx="11217275" cy="6188075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3600" dirty="0"/>
              <a:t>Pola </a:t>
            </a:r>
            <a:r>
              <a:rPr lang="en-US" sz="3600" dirty="0" err="1"/>
              <a:t>Partai</a:t>
            </a:r>
            <a:r>
              <a:rPr lang="en-US" sz="3600" dirty="0"/>
              <a:t> Tunggal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 err="1"/>
              <a:t>Diterapkan</a:t>
            </a:r>
            <a:r>
              <a:rPr lang="en-US" sz="3600" dirty="0"/>
              <a:t> </a:t>
            </a:r>
            <a:r>
              <a:rPr lang="en-US" sz="3600" dirty="0" err="1"/>
              <a:t>guna</a:t>
            </a:r>
            <a:r>
              <a:rPr lang="en-US" sz="3600" dirty="0"/>
              <a:t> </a:t>
            </a:r>
            <a:r>
              <a:rPr lang="en-US" sz="3600" dirty="0" err="1"/>
              <a:t>menghindari</a:t>
            </a:r>
            <a:r>
              <a:rPr lang="en-US" sz="3600" dirty="0"/>
              <a:t> </a:t>
            </a:r>
            <a:r>
              <a:rPr lang="en-US" sz="3600" dirty="0" err="1"/>
              <a:t>konflik</a:t>
            </a:r>
            <a:r>
              <a:rPr lang="en-US" sz="3600" dirty="0"/>
              <a:t> primordial. </a:t>
            </a:r>
            <a:r>
              <a:rPr lang="en-US" sz="3600" dirty="0" err="1"/>
              <a:t>Seperti</a:t>
            </a:r>
            <a:r>
              <a:rPr lang="en-US" sz="3600" dirty="0"/>
              <a:t> di RRC, Uni Soviet dan </a:t>
            </a:r>
            <a:r>
              <a:rPr lang="en-US" sz="3600" dirty="0" err="1"/>
              <a:t>beberapa</a:t>
            </a:r>
            <a:r>
              <a:rPr lang="en-US" sz="3600" dirty="0"/>
              <a:t> negara di Afrika.</a:t>
            </a:r>
          </a:p>
          <a:p>
            <a:pPr marL="514350" indent="-514350" algn="just">
              <a:buAutoNum type="arabicPeriod"/>
            </a:pPr>
            <a:r>
              <a:rPr lang="en-US" sz="3600" dirty="0"/>
              <a:t>Pola </a:t>
            </a:r>
            <a:r>
              <a:rPr lang="en-US" sz="3600" dirty="0" err="1"/>
              <a:t>Dwipartai</a:t>
            </a:r>
            <a:endParaRPr lang="en-US" sz="36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2 </a:t>
            </a:r>
            <a:r>
              <a:rPr lang="en-US" sz="3600" dirty="0" err="1"/>
              <a:t>partai</a:t>
            </a:r>
            <a:r>
              <a:rPr lang="en-US" sz="3600" dirty="0"/>
              <a:t> (yang </a:t>
            </a:r>
            <a:r>
              <a:rPr lang="en-US" sz="3600" dirty="0" err="1"/>
              <a:t>dominan</a:t>
            </a:r>
            <a:r>
              <a:rPr lang="en-US" sz="3600" dirty="0"/>
              <a:t>). Banyak </a:t>
            </a:r>
            <a:r>
              <a:rPr lang="en-US" sz="3600" dirty="0" err="1"/>
              <a:t>diterapkan</a:t>
            </a:r>
            <a:r>
              <a:rPr lang="en-US" sz="3600" dirty="0"/>
              <a:t> di negara-negara Anglo-Saxon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Eropa</a:t>
            </a:r>
            <a:r>
              <a:rPr lang="en-US" sz="3600" dirty="0"/>
              <a:t> Barat, </a:t>
            </a:r>
            <a:r>
              <a:rPr lang="en-US" sz="3600" dirty="0" err="1"/>
              <a:t>Inggris</a:t>
            </a:r>
            <a:r>
              <a:rPr lang="en-US" sz="3600" dirty="0"/>
              <a:t> dan Amerika</a:t>
            </a:r>
          </a:p>
          <a:p>
            <a:pPr marL="514350" indent="-514350" algn="just">
              <a:buAutoNum type="arabicPeriod"/>
            </a:pPr>
            <a:r>
              <a:rPr lang="en-US" sz="3600" dirty="0"/>
              <a:t>Pola </a:t>
            </a:r>
            <a:r>
              <a:rPr lang="en-US" sz="3600" dirty="0" err="1"/>
              <a:t>Multipartai</a:t>
            </a:r>
            <a:endParaRPr lang="en-US" sz="36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600" dirty="0" err="1"/>
              <a:t>Diterapkan</a:t>
            </a:r>
            <a:r>
              <a:rPr lang="en-US" sz="3600" dirty="0"/>
              <a:t> pada negara yang </a:t>
            </a:r>
            <a:r>
              <a:rPr lang="en-US" sz="3600" dirty="0" err="1"/>
              <a:t>masyarakatnya</a:t>
            </a:r>
            <a:r>
              <a:rPr lang="en-US" sz="3600" dirty="0"/>
              <a:t> </a:t>
            </a:r>
            <a:r>
              <a:rPr lang="en-US" sz="3600" dirty="0" err="1"/>
              <a:t>majemuk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Indonesia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6821A9-7C08-453D-93F7-A9FDDEA8E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C5118E-FDE2-43E4-91AB-D94796A5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Tipologi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Partai</a:t>
            </a:r>
            <a:endParaRPr lang="en-US" sz="3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BD1A07-6E4A-4DBD-88A2-CBFDAED803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01" t="19777" r="6641" b="16651"/>
          <a:stretch/>
        </p:blipFill>
        <p:spPr>
          <a:xfrm>
            <a:off x="863600" y="2362200"/>
            <a:ext cx="11734800" cy="54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7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EB582-AE23-4ECE-8F8B-ECC1998E9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kepartaian</a:t>
            </a:r>
            <a:r>
              <a:rPr lang="en-US" sz="3600" dirty="0"/>
              <a:t>  di Indonesia </a:t>
            </a:r>
            <a:r>
              <a:rPr lang="en-US" sz="3600" dirty="0" err="1"/>
              <a:t>muncul</a:t>
            </a:r>
            <a:r>
              <a:rPr lang="en-US" sz="3600" dirty="0"/>
              <a:t> </a:t>
            </a:r>
            <a:r>
              <a:rPr lang="en-US" sz="3600" dirty="0" err="1"/>
              <a:t>sejak</a:t>
            </a:r>
            <a:r>
              <a:rPr lang="en-US" sz="3600" dirty="0"/>
              <a:t> </a:t>
            </a:r>
            <a:r>
              <a:rPr lang="en-US" sz="3600" dirty="0" err="1"/>
              <a:t>awal</a:t>
            </a:r>
            <a:r>
              <a:rPr lang="en-US" sz="3600" dirty="0"/>
              <a:t> Abad ke-20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organisasional</a:t>
            </a:r>
            <a:r>
              <a:rPr lang="en-US" sz="3600" dirty="0"/>
              <a:t>,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partai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pribumi</a:t>
            </a:r>
            <a:r>
              <a:rPr lang="en-US" sz="3600" dirty="0"/>
              <a:t> </a:t>
            </a:r>
            <a:r>
              <a:rPr lang="en-US" sz="3600" dirty="0" err="1"/>
              <a:t>mulai</a:t>
            </a:r>
            <a:r>
              <a:rPr lang="en-US" sz="3600" dirty="0"/>
              <a:t> </a:t>
            </a:r>
            <a:r>
              <a:rPr lang="en-US" sz="3600" dirty="0" err="1"/>
              <a:t>muncul</a:t>
            </a:r>
            <a:r>
              <a:rPr lang="en-US" sz="3600" dirty="0"/>
              <a:t> </a:t>
            </a:r>
            <a:r>
              <a:rPr lang="en-US" sz="3600" dirty="0" err="1"/>
              <a:t>kembali</a:t>
            </a:r>
            <a:r>
              <a:rPr lang="en-US" sz="3600" dirty="0"/>
              <a:t> </a:t>
            </a:r>
            <a:r>
              <a:rPr lang="en-US" sz="3600" dirty="0" err="1"/>
              <a:t>setelah</a:t>
            </a:r>
            <a:r>
              <a:rPr lang="en-US" sz="3600" dirty="0"/>
              <a:t> </a:t>
            </a:r>
            <a:r>
              <a:rPr lang="en-US" sz="3600" dirty="0" err="1"/>
              <a:t>kemerdekaan</a:t>
            </a:r>
            <a:r>
              <a:rPr lang="en-US" sz="3600" dirty="0"/>
              <a:t> 17 </a:t>
            </a:r>
            <a:r>
              <a:rPr lang="en-US" sz="3600" dirty="0" err="1"/>
              <a:t>Agustus</a:t>
            </a:r>
            <a:r>
              <a:rPr lang="en-US" sz="3600" dirty="0"/>
              <a:t> 1945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/>
              <a:t>Partai</a:t>
            </a:r>
            <a:r>
              <a:rPr lang="en-US" sz="3600" dirty="0"/>
              <a:t> </a:t>
            </a:r>
            <a:r>
              <a:rPr lang="en-US" sz="3600" dirty="0" err="1"/>
              <a:t>pertama</a:t>
            </a:r>
            <a:r>
              <a:rPr lang="en-US" sz="3600" dirty="0"/>
              <a:t> yang </a:t>
            </a:r>
            <a:r>
              <a:rPr lang="en-US" sz="3600" dirty="0" err="1"/>
              <a:t>dihidupkan</a:t>
            </a:r>
            <a:r>
              <a:rPr lang="en-US" sz="3600" dirty="0"/>
              <a:t> </a:t>
            </a:r>
            <a:r>
              <a:rPr lang="en-US" sz="3600" dirty="0" err="1"/>
              <a:t>lagi</a:t>
            </a:r>
            <a:r>
              <a:rPr lang="en-US" sz="3600" dirty="0"/>
              <a:t> </a:t>
            </a:r>
            <a:r>
              <a:rPr lang="en-US" sz="3600" dirty="0" err="1"/>
              <a:t>pasca</a:t>
            </a:r>
            <a:r>
              <a:rPr lang="en-US" sz="3600" dirty="0"/>
              <a:t> </a:t>
            </a:r>
            <a:r>
              <a:rPr lang="en-US" sz="3600" dirty="0" err="1"/>
              <a:t>kemerdekaan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PNI.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A53F25-C7E0-43DD-9E1E-3E8DA27AD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Partai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Politik</a:t>
            </a:r>
            <a:r>
              <a:rPr lang="en-US" sz="3400" b="1" dirty="0">
                <a:solidFill>
                  <a:srgbClr val="002060"/>
                </a:solidFill>
              </a:rPr>
              <a:t> di Indonesia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99164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SOS14408/Modul 5/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Pages>0</Pages>
  <Words>216</Words>
  <Characters>0</Characters>
  <Application>Microsoft Office PowerPoint</Application>
  <PresentationFormat>Custom</PresentationFormat>
  <Lines>0</Lines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PARTAI POLITIK</vt:lpstr>
      <vt:lpstr>Latar Belakang Munculnya Partai Politik</vt:lpstr>
      <vt:lpstr>Partai Politik</vt:lpstr>
      <vt:lpstr>Fungsi Partai Politik</vt:lpstr>
      <vt:lpstr>Sistem Partai Politik</vt:lpstr>
      <vt:lpstr>Tipologi Partai</vt:lpstr>
      <vt:lpstr>Partai Politik di Indonesia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202</cp:revision>
  <dcterms:modified xsi:type="dcterms:W3CDTF">2022-08-22T17:02:25Z</dcterms:modified>
</cp:coreProperties>
</file>